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Layouts/slideLayout28.xml" ContentType="application/vnd.openxmlformats-officedocument.presentationml.slideLayout+xml"/>
  <Override PartName="/ppt/slideLayouts/_rels/slideLayout13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6.xml.rels" ContentType="application/vnd.openxmlformats-package.relationships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slide7.xml" ContentType="application/vnd.openxmlformats-officedocument.presentationml.slide+xml"/>
  <Override PartName="/ppt/slides/slide4.xml" ContentType="application/vnd.openxmlformats-officedocument.presentationml.slide+xml"/>
  <Override PartName="/ppt/slides/slide8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Masters/slideMaster1.xml" ContentType="application/vnd.openxmlformats-officedocument.presentationml.slideMaster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63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046360" cy="3977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046360" cy="3977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56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63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4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046360" cy="3977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56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63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8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56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800"/>
          </a:xfrm>
          <a:prstGeom prst="rect">
            <a:avLst/>
          </a:prstGeom>
        </p:spPr>
        <p:txBody>
          <a:bodyPr anchor="ctr" bIns="0" lIns="0" rIns="0" tIns="0" wrap="none"/>
          <a:p>
            <a:pPr algn="ctr">
              <a:lnSpc>
                <a:spcPct val="100000"/>
              </a:lnSpc>
            </a:pPr>
            <a:r>
              <a:rPr lang="en-US"/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000" cy="397692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800"/>
          </a:xfrm>
          <a:prstGeom prst="rect">
            <a:avLst/>
          </a:prstGeom>
        </p:spPr>
        <p:txBody>
          <a:bodyPr anchor="ctr" bIns="0" lIns="0" rIns="0" tIns="0" wrap="none"/>
          <a:p>
            <a:pPr algn="ctr">
              <a:lnSpc>
                <a:spcPct val="100000"/>
              </a:lnSpc>
            </a:pPr>
            <a:r>
              <a:rPr lang="en-US"/>
              <a:t>Click to edit the title text format</a:t>
            </a:r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hyperlink" Target="http://www.google.com" TargetMode="External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685800" y="2130480"/>
            <a:ext cx="7771320" cy="146880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3600">
                <a:solidFill>
                  <a:srgbClr val="000000"/>
                </a:solidFill>
                <a:latin typeface="Calibri"/>
              </a:rPr>
              <a:t>エラー発生時のネットワーク診断による</a:t>
            </a:r>
            <a:r>
              <a:rPr lang="en-US" sz="3600">
                <a:solidFill>
                  <a:srgbClr val="000000"/>
                </a:solidFill>
                <a:latin typeface="Calibri"/>
              </a:rPr>
              <a:t>SystemFault</a:t>
            </a:r>
            <a:r>
              <a:rPr lang="en-US" sz="3600">
                <a:solidFill>
                  <a:srgbClr val="000000"/>
                </a:solidFill>
                <a:latin typeface="Calibri"/>
              </a:rPr>
              <a:t>と</a:t>
            </a:r>
            <a:r>
              <a:rPr lang="en-US" sz="3600">
                <a:solidFill>
                  <a:srgbClr val="000000"/>
                </a:solidFill>
                <a:latin typeface="Calibri"/>
              </a:rPr>
              <a:t>ExternalFault</a:t>
            </a:r>
            <a:r>
              <a:rPr lang="en-US" sz="3600">
                <a:solidFill>
                  <a:srgbClr val="000000"/>
                </a:solidFill>
                <a:latin typeface="Calibri"/>
              </a:rPr>
              <a:t>の切り分け</a:t>
            </a:r>
            <a:r>
              <a:rPr lang="en-US" sz="3600">
                <a:solidFill>
                  <a:srgbClr val="000000"/>
                </a:solidFill>
                <a:latin typeface="Calibri"/>
              </a:rPr>
              <a:t>ya</a:t>
            </a:r>
            <a:endParaRPr/>
          </a:p>
        </p:txBody>
      </p:sp>
      <p:sp>
        <p:nvSpPr>
          <p:cNvPr id="103" name="CustomShape 2"/>
          <p:cNvSpPr/>
          <p:nvPr/>
        </p:nvSpPr>
        <p:spPr>
          <a:xfrm>
            <a:off x="1371600" y="3886200"/>
            <a:ext cx="6399720" cy="175140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8b8b8b"/>
                </a:solidFill>
                <a:latin typeface="Calibri"/>
              </a:rPr>
              <a:t>倉光研究室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8b8b8b"/>
                </a:solidFill>
                <a:latin typeface="Calibri"/>
              </a:rPr>
              <a:t>学部４年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8b8b8b"/>
                </a:solidFill>
                <a:latin typeface="Calibri"/>
              </a:rPr>
              <a:t>李鍾健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目的：</a:t>
            </a:r>
            <a:r>
              <a:rPr lang="en-US" sz="4400">
                <a:solidFill>
                  <a:srgbClr val="000000"/>
                </a:solidFill>
                <a:latin typeface="Calibri"/>
              </a:rPr>
              <a:t>Fault</a:t>
            </a:r>
            <a:r>
              <a:rPr lang="en-US" sz="4400">
                <a:solidFill>
                  <a:srgbClr val="000000"/>
                </a:solidFill>
                <a:latin typeface="Calibri"/>
              </a:rPr>
              <a:t>の切り分け</a:t>
            </a:r>
            <a:endParaRPr/>
          </a:p>
        </p:txBody>
      </p:sp>
      <p:sp>
        <p:nvSpPr>
          <p:cNvPr id="105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System Fault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と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External Fault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の切り分けを行う</a:t>
            </a:r>
            <a:endParaRPr/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提案：</a:t>
            </a:r>
            <a:r>
              <a:rPr lang="en-US" sz="4400">
                <a:solidFill>
                  <a:srgbClr val="000000"/>
                </a:solidFill>
                <a:latin typeface="Calibri"/>
              </a:rPr>
              <a:t>Fault</a:t>
            </a:r>
            <a:r>
              <a:rPr lang="en-US" sz="4400">
                <a:solidFill>
                  <a:srgbClr val="000000"/>
                </a:solidFill>
                <a:latin typeface="Calibri"/>
              </a:rPr>
              <a:t>診断機構</a:t>
            </a:r>
            <a:endParaRPr/>
          </a:p>
        </p:txBody>
      </p:sp>
      <p:sp>
        <p:nvSpPr>
          <p:cNvPr id="107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エラー発生時に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External Fault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の可能性のある場合に診断を行う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Ip route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でゲートウェイまでの経路を診断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Ping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でホスト先までの経路を診断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Nslookup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で名前解決ができているか診断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Iptables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でパケットフィルタをかけていないか診断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Netstat 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でルーティング設定を確認</a:t>
            </a:r>
            <a:endParaRPr/>
          </a:p>
        </p:txBody>
      </p:sp>
    </p:spTree>
  </p:cSld>
  <p:timing>
    <p:tnLst>
      <p:par>
        <p:cTn dur="indefinite" id="3" nodeType="tmRoot" restart="never">
          <p:childTnLst>
            <p:seq>
              <p:cTn id="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提案：</a:t>
            </a:r>
            <a:r>
              <a:rPr lang="en-US" sz="4400">
                <a:solidFill>
                  <a:srgbClr val="000000"/>
                </a:solidFill>
                <a:latin typeface="Calibri"/>
              </a:rPr>
              <a:t>Fault</a:t>
            </a:r>
            <a:r>
              <a:rPr lang="en-US" sz="4400">
                <a:solidFill>
                  <a:srgbClr val="000000"/>
                </a:solidFill>
                <a:latin typeface="Calibri"/>
              </a:rPr>
              <a:t>診断結果</a:t>
            </a:r>
            <a:endParaRPr/>
          </a:p>
        </p:txBody>
      </p:sp>
      <p:sp>
        <p:nvSpPr>
          <p:cNvPr id="109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診断スクリプト結果は以下の７つに分けられる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Request Timed Out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Operation not Permitted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Destination Host Unreachable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Destination Net Unreachable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Time to Live exceeded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Unknown Host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Network is unreachable</a:t>
            </a:r>
            <a:endParaRPr/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診断スクリプトの作成</a:t>
            </a:r>
            <a:endParaRPr/>
          </a:p>
        </p:txBody>
      </p:sp>
      <p:sp>
        <p:nvSpPr>
          <p:cNvPr id="111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ping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等のコマンドを使用してネットワーク状況を診断するスクリプトを作成</a:t>
            </a:r>
            <a:endParaRPr/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3600">
                <a:solidFill>
                  <a:srgbClr val="000000"/>
                </a:solidFill>
                <a:latin typeface="Calibri"/>
              </a:rPr>
              <a:t>Minikonoha</a:t>
            </a:r>
            <a:r>
              <a:rPr lang="en-US" sz="3600">
                <a:solidFill>
                  <a:srgbClr val="000000"/>
                </a:solidFill>
                <a:latin typeface="Calibri"/>
              </a:rPr>
              <a:t>のパッケージへの組み込み</a:t>
            </a:r>
            <a:endParaRPr/>
          </a:p>
        </p:txBody>
      </p:sp>
      <p:sp>
        <p:nvSpPr>
          <p:cNvPr id="113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Socket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で接続を試みてエラーが起き、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External Fault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の可能性があるなら、診断スクリプトを走らせるよう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posix.socket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に組み込み</a:t>
            </a:r>
            <a:endParaRPr/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4128120" y="1171800"/>
            <a:ext cx="1452240" cy="602280"/>
          </a:xfrm>
          <a:prstGeom prst="rect">
            <a:avLst/>
          </a:prstGeom>
          <a:solidFill>
            <a:srgbClr val="ffffff"/>
          </a:solidFill>
          <a:ln w="25560">
            <a:solidFill>
              <a:srgbClr val="4f81bd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alibri"/>
              </a:rPr>
              <a:t>TopGoal:</a:t>
            </a:r>
            <a:r>
              <a:rPr lang="en-US" sz="1600">
                <a:solidFill>
                  <a:srgbClr val="000000"/>
                </a:solidFill>
                <a:latin typeface="Calibri"/>
              </a:rPr>
              <a:t>ネットワークに接続できる</a:t>
            </a:r>
            <a:endParaRPr/>
          </a:p>
        </p:txBody>
      </p:sp>
      <p:sp>
        <p:nvSpPr>
          <p:cNvPr id="115" name="CustomShape 2"/>
          <p:cNvSpPr/>
          <p:nvPr/>
        </p:nvSpPr>
        <p:spPr>
          <a:xfrm>
            <a:off x="3808440" y="2082960"/>
            <a:ext cx="2032560" cy="861840"/>
          </a:xfrm>
          <a:prstGeom prst="rect">
            <a:avLst/>
          </a:prstGeom>
          <a:solidFill>
            <a:srgbClr val="ffffff"/>
          </a:solidFill>
          <a:ln w="25560">
            <a:solidFill>
              <a:srgbClr val="4f81bd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</a:rPr>
              <a:t>Strategy:</a:t>
            </a:r>
            <a:r>
              <a:rPr lang="en-US" sz="1400">
                <a:solidFill>
                  <a:srgbClr val="000000"/>
                </a:solidFill>
                <a:latin typeface="Calibri"/>
              </a:rPr>
              <a:t>要因場所により分類</a:t>
            </a:r>
            <a:endParaRPr/>
          </a:p>
        </p:txBody>
      </p:sp>
      <p:sp>
        <p:nvSpPr>
          <p:cNvPr id="116" name="CustomShape 3"/>
          <p:cNvSpPr/>
          <p:nvPr/>
        </p:nvSpPr>
        <p:spPr>
          <a:xfrm>
            <a:off x="562680" y="4985640"/>
            <a:ext cx="375480" cy="12240"/>
          </a:xfrm>
          <a:prstGeom prst="straightConnector1">
            <a:avLst/>
          </a:prstGeom>
          <a:solidFill>
            <a:srgbClr val="ffffff"/>
          </a:solidFill>
          <a:ln w="25560">
            <a:solidFill>
              <a:srgbClr val="4f81bd"/>
            </a:solidFill>
            <a:round/>
            <a:tailEnd len="med" type="triangle" w="med"/>
          </a:ln>
        </p:spPr>
      </p:sp>
      <p:sp>
        <p:nvSpPr>
          <p:cNvPr id="117" name="CustomShape 4"/>
          <p:cNvSpPr/>
          <p:nvPr/>
        </p:nvSpPr>
        <p:spPr>
          <a:xfrm>
            <a:off x="4854960" y="1775520"/>
            <a:ext cx="306360" cy="28800"/>
          </a:xfrm>
          <a:prstGeom prst="straightConnector1">
            <a:avLst/>
          </a:prstGeom>
          <a:solidFill>
            <a:srgbClr val="ffffff"/>
          </a:solidFill>
          <a:ln w="25560">
            <a:solidFill>
              <a:srgbClr val="4f81bd"/>
            </a:solidFill>
            <a:round/>
            <a:tailEnd len="med" type="triangle" w="med"/>
          </a:ln>
        </p:spPr>
      </p:sp>
      <p:sp>
        <p:nvSpPr>
          <p:cNvPr id="118" name="CustomShape 5"/>
          <p:cNvSpPr/>
          <p:nvPr/>
        </p:nvSpPr>
        <p:spPr>
          <a:xfrm>
            <a:off x="1047600" y="3407760"/>
            <a:ext cx="923040" cy="707040"/>
          </a:xfrm>
          <a:prstGeom prst="rect">
            <a:avLst/>
          </a:prstGeom>
          <a:solidFill>
            <a:srgbClr val="ffffff"/>
          </a:solidFill>
          <a:ln w="25560">
            <a:solidFill>
              <a:srgbClr val="4f81bd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alibri"/>
              </a:rPr>
              <a:t>PC</a:t>
            </a:r>
            <a:r>
              <a:rPr lang="en-US" sz="1600">
                <a:solidFill>
                  <a:srgbClr val="000000"/>
                </a:solidFill>
                <a:latin typeface="Calibri"/>
              </a:rPr>
              <a:t>からパケットが出ている</a:t>
            </a:r>
            <a:endParaRPr/>
          </a:p>
        </p:txBody>
      </p:sp>
      <p:sp>
        <p:nvSpPr>
          <p:cNvPr id="119" name="CustomShape 6"/>
          <p:cNvSpPr/>
          <p:nvPr/>
        </p:nvSpPr>
        <p:spPr>
          <a:xfrm>
            <a:off x="4146840" y="3410280"/>
            <a:ext cx="1452240" cy="707040"/>
          </a:xfrm>
          <a:prstGeom prst="rect">
            <a:avLst/>
          </a:prstGeom>
          <a:solidFill>
            <a:srgbClr val="ffffff"/>
          </a:solidFill>
          <a:ln w="25560">
            <a:solidFill>
              <a:srgbClr val="4f81bd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ルータまでパケットが届く</a:t>
            </a:r>
            <a:endParaRPr/>
          </a:p>
        </p:txBody>
      </p:sp>
      <p:sp>
        <p:nvSpPr>
          <p:cNvPr id="120" name="CustomShape 7"/>
          <p:cNvSpPr/>
          <p:nvPr/>
        </p:nvSpPr>
        <p:spPr>
          <a:xfrm>
            <a:off x="7136640" y="3410280"/>
            <a:ext cx="1256760" cy="708120"/>
          </a:xfrm>
          <a:prstGeom prst="rect">
            <a:avLst/>
          </a:prstGeom>
          <a:solidFill>
            <a:srgbClr val="ffffff"/>
          </a:solidFill>
          <a:ln w="25560">
            <a:solidFill>
              <a:srgbClr val="4f81bd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パケットがホストまで届く</a:t>
            </a:r>
            <a:endParaRPr/>
          </a:p>
        </p:txBody>
      </p:sp>
      <p:sp>
        <p:nvSpPr>
          <p:cNvPr id="121" name="CustomShape 8"/>
          <p:cNvSpPr/>
          <p:nvPr/>
        </p:nvSpPr>
        <p:spPr>
          <a:xfrm>
            <a:off x="4825080" y="2945880"/>
            <a:ext cx="461160" cy="3314160"/>
          </a:xfrm>
          <a:prstGeom prst="straightConnector1">
            <a:avLst/>
          </a:prstGeom>
          <a:solidFill>
            <a:srgbClr val="ffffff"/>
          </a:solidFill>
          <a:ln w="25560">
            <a:solidFill>
              <a:srgbClr val="4f81bd"/>
            </a:solidFill>
            <a:round/>
            <a:tailEnd len="med" type="triangle" w="med"/>
          </a:ln>
        </p:spPr>
      </p:sp>
      <p:sp>
        <p:nvSpPr>
          <p:cNvPr id="122" name="CustomShape 9"/>
          <p:cNvSpPr/>
          <p:nvPr/>
        </p:nvSpPr>
        <p:spPr>
          <a:xfrm>
            <a:off x="4824360" y="3410280"/>
            <a:ext cx="463320" cy="47160"/>
          </a:xfrm>
          <a:prstGeom prst="straightConnector1">
            <a:avLst/>
          </a:prstGeom>
          <a:solidFill>
            <a:srgbClr val="ffffff"/>
          </a:solidFill>
          <a:ln w="25560">
            <a:solidFill>
              <a:srgbClr val="4f81bd"/>
            </a:solidFill>
            <a:round/>
            <a:tailEnd len="med" type="triangle" w="med"/>
          </a:ln>
        </p:spPr>
      </p:sp>
      <p:sp>
        <p:nvSpPr>
          <p:cNvPr id="123" name="CustomShape 10"/>
          <p:cNvSpPr/>
          <p:nvPr/>
        </p:nvSpPr>
        <p:spPr>
          <a:xfrm>
            <a:off x="4824360" y="3410280"/>
            <a:ext cx="463320" cy="2939400"/>
          </a:xfrm>
          <a:prstGeom prst="straightConnector1">
            <a:avLst/>
          </a:prstGeom>
          <a:solidFill>
            <a:srgbClr val="ffffff"/>
          </a:solidFill>
          <a:ln w="25560">
            <a:solidFill>
              <a:srgbClr val="4f81bd"/>
            </a:solidFill>
            <a:round/>
            <a:tailEnd len="med" type="triangle" w="med"/>
          </a:ln>
        </p:spPr>
      </p:sp>
      <p:sp>
        <p:nvSpPr>
          <p:cNvPr id="124" name="CustomShape 11"/>
          <p:cNvSpPr/>
          <p:nvPr/>
        </p:nvSpPr>
        <p:spPr>
          <a:xfrm>
            <a:off x="1509840" y="4371480"/>
            <a:ext cx="1816560" cy="647640"/>
          </a:xfrm>
          <a:prstGeom prst="rect">
            <a:avLst/>
          </a:prstGeom>
          <a:solidFill>
            <a:srgbClr val="ffffff"/>
          </a:solidFill>
          <a:ln w="25560">
            <a:solidFill>
              <a:srgbClr val="4f81bd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Firwall</a:t>
            </a:r>
            <a:r>
              <a:rPr lang="en-US">
                <a:solidFill>
                  <a:srgbClr val="000000"/>
                </a:solidFill>
                <a:latin typeface="Calibri"/>
              </a:rPr>
              <a:t>設定を考慮する</a:t>
            </a:r>
            <a:endParaRPr/>
          </a:p>
        </p:txBody>
      </p:sp>
      <p:sp>
        <p:nvSpPr>
          <p:cNvPr id="125" name="CustomShape 12"/>
          <p:cNvSpPr/>
          <p:nvPr/>
        </p:nvSpPr>
        <p:spPr>
          <a:xfrm>
            <a:off x="4065840" y="4336920"/>
            <a:ext cx="1980360" cy="683280"/>
          </a:xfrm>
          <a:prstGeom prst="rect">
            <a:avLst/>
          </a:prstGeom>
          <a:solidFill>
            <a:srgbClr val="ffffff"/>
          </a:solidFill>
          <a:ln w="25560">
            <a:solidFill>
              <a:srgbClr val="4f81bd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</a:rPr>
              <a:t>ゲートウェイの認識</a:t>
            </a:r>
            <a:r>
              <a:rPr lang="en-US" sz="1400">
                <a:solidFill>
                  <a:srgbClr val="000000"/>
                </a:solidFill>
                <a:latin typeface="Calibri"/>
              </a:rPr>
              <a:t>&amp;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</a:rPr>
              <a:t>ルーティング設定</a:t>
            </a:r>
            <a:endParaRPr/>
          </a:p>
        </p:txBody>
      </p:sp>
      <p:sp>
        <p:nvSpPr>
          <p:cNvPr id="126" name="CustomShape 13"/>
          <p:cNvSpPr/>
          <p:nvPr/>
        </p:nvSpPr>
        <p:spPr>
          <a:xfrm>
            <a:off x="6597720" y="4360320"/>
            <a:ext cx="2088000" cy="647640"/>
          </a:xfrm>
          <a:prstGeom prst="rect">
            <a:avLst/>
          </a:prstGeom>
          <a:solidFill>
            <a:srgbClr val="ffffff"/>
          </a:solidFill>
          <a:ln w="25560">
            <a:solidFill>
              <a:srgbClr val="4f81bd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alibri"/>
              </a:rPr>
              <a:t>名前解決</a:t>
            </a:r>
            <a:r>
              <a:rPr lang="en-US" sz="1600">
                <a:solidFill>
                  <a:srgbClr val="000000"/>
                </a:solidFill>
                <a:latin typeface="Calibri"/>
              </a:rPr>
              <a:t>&amp;</a:t>
            </a:r>
            <a:r>
              <a:rPr lang="en-US" sz="1600">
                <a:solidFill>
                  <a:srgbClr val="000000"/>
                </a:solidFill>
                <a:latin typeface="Calibri"/>
              </a:rPr>
              <a:t>ルーティング設定</a:t>
            </a:r>
            <a:endParaRPr/>
          </a:p>
        </p:txBody>
      </p:sp>
      <p:sp>
        <p:nvSpPr>
          <p:cNvPr id="127" name="CustomShape 14"/>
          <p:cNvSpPr/>
          <p:nvPr/>
        </p:nvSpPr>
        <p:spPr>
          <a:xfrm>
            <a:off x="7765560" y="4119120"/>
            <a:ext cx="240120" cy="122040"/>
          </a:xfrm>
          <a:prstGeom prst="straightConnector1">
            <a:avLst/>
          </a:prstGeom>
          <a:solidFill>
            <a:srgbClr val="ffffff"/>
          </a:solidFill>
          <a:ln w="25560">
            <a:solidFill>
              <a:srgbClr val="4f81bd"/>
            </a:solidFill>
            <a:round/>
            <a:tailEnd len="med" type="triangle" w="med"/>
          </a:ln>
        </p:spPr>
      </p:sp>
      <p:sp>
        <p:nvSpPr>
          <p:cNvPr id="128" name="CustomShape 15"/>
          <p:cNvSpPr/>
          <p:nvPr/>
        </p:nvSpPr>
        <p:spPr>
          <a:xfrm>
            <a:off x="4873320" y="4336920"/>
            <a:ext cx="217440" cy="182160"/>
          </a:xfrm>
          <a:prstGeom prst="straightConnector1">
            <a:avLst/>
          </a:prstGeom>
          <a:solidFill>
            <a:srgbClr val="ffffff"/>
          </a:solidFill>
          <a:ln w="25560">
            <a:solidFill>
              <a:srgbClr val="4f81bd"/>
            </a:solidFill>
            <a:round/>
            <a:tailEnd len="med" type="triangle" w="med"/>
          </a:ln>
        </p:spPr>
      </p:sp>
      <p:sp>
        <p:nvSpPr>
          <p:cNvPr id="129" name="CustomShape 16"/>
          <p:cNvSpPr/>
          <p:nvPr/>
        </p:nvSpPr>
        <p:spPr>
          <a:xfrm>
            <a:off x="1509840" y="4371480"/>
            <a:ext cx="254520" cy="907920"/>
          </a:xfrm>
          <a:prstGeom prst="straightConnector1">
            <a:avLst/>
          </a:prstGeom>
          <a:solidFill>
            <a:srgbClr val="ffffff"/>
          </a:solidFill>
          <a:ln w="25560">
            <a:solidFill>
              <a:srgbClr val="4f81bd"/>
            </a:solidFill>
            <a:round/>
            <a:tailEnd len="med" type="triangle" w="med"/>
          </a:ln>
        </p:spPr>
      </p:sp>
      <p:sp>
        <p:nvSpPr>
          <p:cNvPr id="130" name="CustomShape 17"/>
          <p:cNvSpPr/>
          <p:nvPr/>
        </p:nvSpPr>
        <p:spPr>
          <a:xfrm>
            <a:off x="1422720" y="5361480"/>
            <a:ext cx="866160" cy="713520"/>
          </a:xfrm>
          <a:prstGeom prst="rect">
            <a:avLst/>
          </a:prstGeom>
          <a:solidFill>
            <a:srgbClr val="ffffff"/>
          </a:solidFill>
          <a:ln w="25560">
            <a:solidFill>
              <a:srgbClr val="4f81bd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alibri"/>
              </a:rPr>
              <a:t>OUTPUT</a:t>
            </a:r>
            <a:r>
              <a:rPr lang="en-US" sz="1600">
                <a:solidFill>
                  <a:srgbClr val="000000"/>
                </a:solidFill>
                <a:latin typeface="Calibri"/>
              </a:rPr>
              <a:t>を</a:t>
            </a:r>
            <a:r>
              <a:rPr lang="en-US" sz="1600">
                <a:solidFill>
                  <a:srgbClr val="000000"/>
                </a:solidFill>
                <a:latin typeface="Calibri"/>
              </a:rPr>
              <a:t>DROP</a:t>
            </a:r>
            <a:r>
              <a:rPr lang="en-US" sz="1600">
                <a:solidFill>
                  <a:srgbClr val="000000"/>
                </a:solidFill>
                <a:latin typeface="Calibri"/>
              </a:rPr>
              <a:t>しない</a:t>
            </a:r>
            <a:endParaRPr/>
          </a:p>
        </p:txBody>
      </p:sp>
      <p:sp>
        <p:nvSpPr>
          <p:cNvPr id="131" name="CustomShape 18"/>
          <p:cNvSpPr/>
          <p:nvPr/>
        </p:nvSpPr>
        <p:spPr>
          <a:xfrm>
            <a:off x="2625120" y="5362200"/>
            <a:ext cx="877320" cy="710640"/>
          </a:xfrm>
          <a:prstGeom prst="rect">
            <a:avLst/>
          </a:prstGeom>
          <a:solidFill>
            <a:srgbClr val="ffffff"/>
          </a:solidFill>
          <a:ln w="25560">
            <a:solidFill>
              <a:srgbClr val="4f81bd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</a:rPr>
              <a:t>OUTPUT</a:t>
            </a:r>
            <a:r>
              <a:rPr lang="en-US" sz="1200">
                <a:solidFill>
                  <a:srgbClr val="000000"/>
                </a:solidFill>
                <a:latin typeface="Calibri"/>
              </a:rPr>
              <a:t>の</a:t>
            </a:r>
            <a:r>
              <a:rPr lang="en-US" sz="1200">
                <a:solidFill>
                  <a:srgbClr val="000000"/>
                </a:solidFill>
                <a:latin typeface="Calibri"/>
              </a:rPr>
              <a:t>echo-request</a:t>
            </a:r>
            <a:r>
              <a:rPr lang="en-US" sz="1200">
                <a:solidFill>
                  <a:srgbClr val="000000"/>
                </a:solidFill>
                <a:latin typeface="Calibri"/>
              </a:rPr>
              <a:t>を</a:t>
            </a:r>
            <a:r>
              <a:rPr lang="en-US" sz="1200">
                <a:solidFill>
                  <a:srgbClr val="000000"/>
                </a:solidFill>
                <a:latin typeface="Calibri"/>
              </a:rPr>
              <a:t>DROP</a:t>
            </a:r>
            <a:r>
              <a:rPr lang="en-US" sz="1200">
                <a:solidFill>
                  <a:srgbClr val="000000"/>
                </a:solidFill>
                <a:latin typeface="Calibri"/>
              </a:rPr>
              <a:t>しない</a:t>
            </a:r>
            <a:endParaRPr/>
          </a:p>
        </p:txBody>
      </p:sp>
      <p:sp>
        <p:nvSpPr>
          <p:cNvPr id="132" name="CustomShape 19"/>
          <p:cNvSpPr/>
          <p:nvPr/>
        </p:nvSpPr>
        <p:spPr>
          <a:xfrm>
            <a:off x="2337480" y="5020560"/>
            <a:ext cx="339840" cy="479880"/>
          </a:xfrm>
          <a:prstGeom prst="straightConnector1">
            <a:avLst/>
          </a:prstGeom>
          <a:solidFill>
            <a:srgbClr val="ffffff"/>
          </a:solidFill>
          <a:ln w="25560">
            <a:solidFill>
              <a:srgbClr val="4f81bd"/>
            </a:solidFill>
            <a:round/>
            <a:tailEnd len="med" type="triangle" w="med"/>
          </a:ln>
        </p:spPr>
      </p:sp>
      <p:sp>
        <p:nvSpPr>
          <p:cNvPr id="133" name="CustomShape 20"/>
          <p:cNvSpPr/>
          <p:nvPr/>
        </p:nvSpPr>
        <p:spPr>
          <a:xfrm>
            <a:off x="2337480" y="5362200"/>
            <a:ext cx="340920" cy="725760"/>
          </a:xfrm>
          <a:prstGeom prst="straightConnector1">
            <a:avLst/>
          </a:prstGeom>
          <a:solidFill>
            <a:srgbClr val="ffffff"/>
          </a:solidFill>
          <a:ln w="25560">
            <a:solidFill>
              <a:srgbClr val="4f81bd"/>
            </a:solidFill>
            <a:round/>
            <a:tailEnd len="med" type="triangle" w="med"/>
          </a:ln>
        </p:spPr>
      </p:sp>
      <p:sp>
        <p:nvSpPr>
          <p:cNvPr id="134" name="CustomShape 21"/>
          <p:cNvSpPr/>
          <p:nvPr/>
        </p:nvSpPr>
        <p:spPr>
          <a:xfrm>
            <a:off x="3808440" y="5339520"/>
            <a:ext cx="1012320" cy="713520"/>
          </a:xfrm>
          <a:prstGeom prst="rect">
            <a:avLst/>
          </a:prstGeom>
          <a:solidFill>
            <a:srgbClr val="ffffff"/>
          </a:solidFill>
          <a:ln w="25560">
            <a:solidFill>
              <a:srgbClr val="4f81bd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</a:rPr>
              <a:t>デフォルトゲートウェイが認識されている</a:t>
            </a:r>
            <a:endParaRPr/>
          </a:p>
        </p:txBody>
      </p:sp>
      <p:sp>
        <p:nvSpPr>
          <p:cNvPr id="135" name="CustomShape 22"/>
          <p:cNvSpPr/>
          <p:nvPr/>
        </p:nvSpPr>
        <p:spPr>
          <a:xfrm>
            <a:off x="5073120" y="5360400"/>
            <a:ext cx="973080" cy="713520"/>
          </a:xfrm>
          <a:prstGeom prst="rect">
            <a:avLst/>
          </a:prstGeom>
          <a:solidFill>
            <a:srgbClr val="ffffff"/>
          </a:solidFill>
          <a:ln w="25560">
            <a:solidFill>
              <a:srgbClr val="4f81bd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</a:rPr>
              <a:t>ルータのルーティング設定が正しい</a:t>
            </a:r>
            <a:r>
              <a:rPr lang="en-US" sz="1200">
                <a:solidFill>
                  <a:srgbClr val="000000"/>
                </a:solidFill>
                <a:latin typeface="Calibri"/>
              </a:rPr>
              <a:t>(</a:t>
            </a:r>
            <a:r>
              <a:rPr lang="en-US" sz="1200">
                <a:solidFill>
                  <a:srgbClr val="000000"/>
                </a:solidFill>
                <a:latin typeface="Calibri"/>
              </a:rPr>
              <a:t>自動化は無理</a:t>
            </a:r>
            <a:r>
              <a:rPr lang="en-US" sz="1200">
                <a:solidFill>
                  <a:srgbClr val="000000"/>
                </a:solidFill>
                <a:latin typeface="Calibri"/>
              </a:rPr>
              <a:t>)</a:t>
            </a:r>
            <a:endParaRPr/>
          </a:p>
        </p:txBody>
      </p:sp>
      <p:sp>
        <p:nvSpPr>
          <p:cNvPr id="136" name="CustomShape 23"/>
          <p:cNvSpPr/>
          <p:nvPr/>
        </p:nvSpPr>
        <p:spPr>
          <a:xfrm>
            <a:off x="51480" y="5362200"/>
            <a:ext cx="995400" cy="713520"/>
          </a:xfrm>
          <a:prstGeom prst="rect">
            <a:avLst/>
          </a:prstGeom>
          <a:solidFill>
            <a:srgbClr val="ffffff"/>
          </a:solidFill>
          <a:ln w="25560">
            <a:solidFill>
              <a:srgbClr val="4f81bd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</a:rPr>
              <a:t>ネットワークケーブルが接続されている</a:t>
            </a:r>
            <a:endParaRPr/>
          </a:p>
        </p:txBody>
      </p:sp>
      <p:sp>
        <p:nvSpPr>
          <p:cNvPr id="137" name="CustomShape 24"/>
          <p:cNvSpPr/>
          <p:nvPr/>
        </p:nvSpPr>
        <p:spPr>
          <a:xfrm>
            <a:off x="5056560" y="5021280"/>
            <a:ext cx="317160" cy="740520"/>
          </a:xfrm>
          <a:prstGeom prst="straightConnector1">
            <a:avLst/>
          </a:prstGeom>
          <a:solidFill>
            <a:srgbClr val="ffffff"/>
          </a:solidFill>
          <a:ln w="25560">
            <a:solidFill>
              <a:srgbClr val="4f81bd"/>
            </a:solidFill>
            <a:round/>
            <a:tailEnd len="med" type="triangle" w="med"/>
          </a:ln>
        </p:spPr>
      </p:sp>
      <p:sp>
        <p:nvSpPr>
          <p:cNvPr id="138" name="CustomShape 25"/>
          <p:cNvSpPr/>
          <p:nvPr/>
        </p:nvSpPr>
        <p:spPr>
          <a:xfrm>
            <a:off x="5056560" y="5360400"/>
            <a:ext cx="338040" cy="502560"/>
          </a:xfrm>
          <a:prstGeom prst="straightConnector1">
            <a:avLst/>
          </a:prstGeom>
          <a:solidFill>
            <a:srgbClr val="ffffff"/>
          </a:solidFill>
          <a:ln w="25560">
            <a:solidFill>
              <a:srgbClr val="4f81bd"/>
            </a:solidFill>
            <a:round/>
            <a:tailEnd len="med" type="triangle" w="med"/>
          </a:ln>
        </p:spPr>
      </p:sp>
      <p:sp>
        <p:nvSpPr>
          <p:cNvPr id="139" name="CustomShape 26"/>
          <p:cNvSpPr/>
          <p:nvPr/>
        </p:nvSpPr>
        <p:spPr>
          <a:xfrm>
            <a:off x="6597720" y="5337360"/>
            <a:ext cx="919440" cy="716040"/>
          </a:xfrm>
          <a:prstGeom prst="rect">
            <a:avLst/>
          </a:prstGeom>
          <a:solidFill>
            <a:srgbClr val="ffffff"/>
          </a:solidFill>
          <a:ln w="25560">
            <a:solidFill>
              <a:srgbClr val="4f81bd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</a:rPr>
              <a:t>ホストネームの名前解決できる</a:t>
            </a:r>
            <a:endParaRPr/>
          </a:p>
        </p:txBody>
      </p:sp>
      <p:sp>
        <p:nvSpPr>
          <p:cNvPr id="140" name="CustomShape 27"/>
          <p:cNvSpPr/>
          <p:nvPr/>
        </p:nvSpPr>
        <p:spPr>
          <a:xfrm>
            <a:off x="7992000" y="5362200"/>
            <a:ext cx="1103400" cy="716040"/>
          </a:xfrm>
          <a:prstGeom prst="rect">
            <a:avLst/>
          </a:prstGeom>
          <a:solidFill>
            <a:srgbClr val="ffffff"/>
          </a:solidFill>
          <a:ln w="25560">
            <a:solidFill>
              <a:srgbClr val="4f81bd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</a:rPr>
              <a:t>経路の各ルータのルーティング設定が正しい</a:t>
            </a:r>
            <a:endParaRPr/>
          </a:p>
        </p:txBody>
      </p:sp>
      <p:sp>
        <p:nvSpPr>
          <p:cNvPr id="141" name="CustomShape 28"/>
          <p:cNvSpPr/>
          <p:nvPr/>
        </p:nvSpPr>
        <p:spPr>
          <a:xfrm>
            <a:off x="7642440" y="5009040"/>
            <a:ext cx="327240" cy="583200"/>
          </a:xfrm>
          <a:prstGeom prst="straightConnector1">
            <a:avLst/>
          </a:prstGeom>
          <a:solidFill>
            <a:srgbClr val="ffffff"/>
          </a:solidFill>
          <a:ln w="25560">
            <a:solidFill>
              <a:srgbClr val="4f81bd"/>
            </a:solidFill>
            <a:round/>
            <a:tailEnd len="med" type="triangle" w="med"/>
          </a:ln>
        </p:spPr>
      </p:sp>
      <p:sp>
        <p:nvSpPr>
          <p:cNvPr id="142" name="CustomShape 29"/>
          <p:cNvSpPr/>
          <p:nvPr/>
        </p:nvSpPr>
        <p:spPr>
          <a:xfrm>
            <a:off x="7642440" y="5362200"/>
            <a:ext cx="352080" cy="900720"/>
          </a:xfrm>
          <a:prstGeom prst="straightConnector1">
            <a:avLst/>
          </a:prstGeom>
          <a:solidFill>
            <a:srgbClr val="ffffff"/>
          </a:solidFill>
          <a:ln w="25560">
            <a:solidFill>
              <a:srgbClr val="4f81bd"/>
            </a:solidFill>
            <a:round/>
            <a:tailEnd len="med" type="triangle" w="med"/>
          </a:ln>
        </p:spPr>
      </p:sp>
      <p:sp>
        <p:nvSpPr>
          <p:cNvPr id="143" name="CustomShape 30"/>
          <p:cNvSpPr/>
          <p:nvPr/>
        </p:nvSpPr>
        <p:spPr>
          <a:xfrm>
            <a:off x="457200" y="84240"/>
            <a:ext cx="8228520" cy="89280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Dcase </a:t>
            </a:r>
            <a:r>
              <a:rPr lang="en-US" sz="4400">
                <a:solidFill>
                  <a:srgbClr val="000000"/>
                </a:solidFill>
                <a:latin typeface="Calibri"/>
              </a:rPr>
              <a:t>作成</a:t>
            </a:r>
            <a:endParaRPr/>
          </a:p>
        </p:txBody>
      </p:sp>
      <p:sp>
        <p:nvSpPr>
          <p:cNvPr id="144" name="CustomShape 31"/>
          <p:cNvSpPr/>
          <p:nvPr/>
        </p:nvSpPr>
        <p:spPr>
          <a:xfrm>
            <a:off x="36360" y="4336920"/>
            <a:ext cx="1213560" cy="647640"/>
          </a:xfrm>
          <a:prstGeom prst="rect">
            <a:avLst/>
          </a:prstGeom>
          <a:solidFill>
            <a:srgbClr val="ffffff"/>
          </a:solidFill>
          <a:ln w="25560">
            <a:solidFill>
              <a:srgbClr val="4f81bd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</a:rPr>
              <a:t>物理的な配線の問題</a:t>
            </a:r>
            <a:endParaRPr/>
          </a:p>
        </p:txBody>
      </p:sp>
      <p:sp>
        <p:nvSpPr>
          <p:cNvPr id="145" name="CustomShape 32"/>
          <p:cNvSpPr/>
          <p:nvPr/>
        </p:nvSpPr>
        <p:spPr>
          <a:xfrm>
            <a:off x="1509840" y="4116240"/>
            <a:ext cx="219600" cy="864720"/>
          </a:xfrm>
          <a:prstGeom prst="straightConnector1">
            <a:avLst/>
          </a:prstGeom>
          <a:solidFill>
            <a:srgbClr val="ffffff"/>
          </a:solidFill>
          <a:ln w="25560">
            <a:solidFill>
              <a:srgbClr val="4f81bd"/>
            </a:solidFill>
            <a:round/>
            <a:tailEnd len="med" type="triangle" w="med"/>
          </a:ln>
        </p:spPr>
      </p:sp>
      <p:sp>
        <p:nvSpPr>
          <p:cNvPr id="146" name="CustomShape 33"/>
          <p:cNvSpPr/>
          <p:nvPr/>
        </p:nvSpPr>
        <p:spPr>
          <a:xfrm>
            <a:off x="6375240" y="6260400"/>
            <a:ext cx="4484520" cy="1265760"/>
          </a:xfrm>
          <a:prstGeom prst="rect">
            <a:avLst/>
          </a:prstGeom>
          <a:ln w="25560">
            <a:solidFill>
              <a:srgbClr val="4f81bd"/>
            </a:solidFill>
            <a:round/>
          </a:ln>
        </p:spPr>
      </p:sp>
    </p:spTree>
  </p:cSld>
  <p:timing>
    <p:tnLst>
      <p:par>
        <p:cTn dur="indefinite" id="5" nodeType="tmRoot" restart="never">
          <p:childTnLst>
            <p:seq>
              <p:cTn id="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デモ</a:t>
            </a:r>
            <a:endParaRPr/>
          </a:p>
        </p:txBody>
      </p:sp>
      <p:sp>
        <p:nvSpPr>
          <p:cNvPr id="148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u="sng">
                <a:solidFill>
                  <a:srgbClr val="0000ff"/>
                </a:solidFill>
                <a:latin typeface="Calibri"/>
                <a:hlinkClick r:id="rId1"/>
              </a:rPr>
              <a:t>www.google.com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（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74.125.235.80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）に対し、ソケット通信を行い、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External Fault 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が起きた時にネットワーク診断スクリプトを走らせる。</a:t>
            </a:r>
            <a:endParaRPr/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今後の課題</a:t>
            </a:r>
            <a:endParaRPr/>
          </a:p>
        </p:txBody>
      </p:sp>
      <p:sp>
        <p:nvSpPr>
          <p:cNvPr id="150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診断スクリプトの結果に応じて、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Fault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の判定を変える</a:t>
            </a:r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