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99" r:id="rId3"/>
    <p:sldId id="271" r:id="rId4"/>
    <p:sldId id="300" r:id="rId5"/>
    <p:sldId id="301" r:id="rId6"/>
    <p:sldId id="303" r:id="rId7"/>
    <p:sldId id="314" r:id="rId8"/>
    <p:sldId id="304" r:id="rId9"/>
    <p:sldId id="305" r:id="rId10"/>
    <p:sldId id="307" r:id="rId11"/>
    <p:sldId id="308" r:id="rId12"/>
    <p:sldId id="294" r:id="rId13"/>
    <p:sldId id="310" r:id="rId14"/>
    <p:sldId id="311" r:id="rId15"/>
    <p:sldId id="312" r:id="rId16"/>
    <p:sldId id="313" r:id="rId17"/>
    <p:sldId id="275" r:id="rId18"/>
  </p:sldIdLst>
  <p:sldSz cx="100584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3.6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1027 1747,'0'-6,"-6"-2,-2-6,0-6,2-12,2-13,1-11,2-8,0-6,7-2,2-2,0 6,-1 8,-3 9,-1 0,-1 4,-1 2,5 4,2 3,-1 1,-1 1,-1 1,-3 0,0-1,-8 7,-8 8,-15 13,-1 15,-3 12,-7 8,3 7,1 3,2 7,-1 3,1-1,5-3,9-1,6-21,19-32,14-26,10-26,12-19,-1-3,-1 8,-7 10,-9 11,-20 27,-24 30,-26 28,-23 27,-18 22,-55 28,-9 2,9-11,22-22,39-29,45-30,41-29,32-19,16-9,5-5,-1 1,-4-6,1-5,-2 1,-9 3,-7 10,-9 7,-8 3,-2 7,-3 1,-4 0,2 2,0 1,-2-4,9-3,2-2,-3-3,3 4,-3 1,2 6,-3 0,-3-3,2 4,4 5,-1-1,3 3,4 3,-3-2,1-5,-3-6,-5-5,1-3,-2-2,-4 10,-3 16,-3 14,-8 8,-4-6,0 2,1 12,2 8,1 11,2 5,-5 6,-1 1,-5-2,-2-11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1.47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1.65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97 1,'-6'0,"-8"0,-8 6,-6 2,1-1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1.84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02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69 0,'-6'0,"-2"6,-6 3,-7 4,1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2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37 1,'0'12,"-6"10,-2 14,0 7,2 2,2-1,1-1,2-9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5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1,'6'0,"2"0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76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0 170,'0'-6,"0"-8,0-8,0-6,0-5,0-2,0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2.81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15,'6'-6,"2"-2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3.10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1,'5'0,"10"6,6 1,8 7,-3 7,-5 5,-6 5,-5 3,-6 2,-2-6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4.44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3.3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51 0,'-6'6,"-9"9,0 6,1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3.6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1,'0'6,"0"8,0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3.83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0,'0'6,"0"8,0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4.09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9,'0'-6,"0"4,0 8,0 10,0 14,0 8,0 3,6-4,2-16,0-22,-2-13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4.2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0,'0'7,"0"7,0 8,6 0,2-3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1.41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1,'0'6,"0"8,0 8,0 6,0 4,0 4,0-6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1.6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1,'0'6,"0"8,0 8,0 12,-6 13,-3 4,-4-1,-2-8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1.81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14,'0'-6,"0"-2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2.05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15 1,'0'6,"0"8,-6 8,-2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2.32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1,'0'12,"0"10,0 8,0 10,0 5,0 1,0-1,0-3,6-8,2-16,0-11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4.9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2.5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48 9,'0'-6,"0"4,0 8,0 10,-6 8,-3 6,1 4,-4 2,0-5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2.82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0,'0'7,"0"7,0 8,0 6,0-8,0-6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53.03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28 0,'0'6,"0"21,0 11,-6 0,-2-2,0 1,2-7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5.20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5.4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15 1,'-7'0,"-1"0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5.6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35.82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15,'0'-6,"0"-2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0.64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145 180,'0'6,"-6"2,-2 6,0 6,2 12,-4 7,-1 3,1 0,3-1,3-1,1-2,-4 0,-1-2,1 0,1 0,2-1,-4-5,-1-3,1 1,2 2,2 1,1 2,2-11,1-15,6-15,2-12,6-15,7-14,5-10,5-8,3-4,2-3,1 0,-6 6,-2 8,0 2,-5 6,0 4,-4 6,0 2,-3 3,-5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8T08:22:41.26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0 296,'0'6,"6"1,15 1,9-2,12-7,4-11,8-8,6-14,-1-7,1-2,-2 0,-13 1,-6 7,-23 11,-20 8,-16 8,-9 5,-7 2,3 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52877" y="56236"/>
            <a:ext cx="9952649" cy="6745528"/>
          </a:xfrm>
          <a:prstGeom prst="rect">
            <a:avLst/>
          </a:prstGeom>
          <a:noFill/>
          <a:ln w="177800">
            <a:gradFill flip="none" rotWithShape="1">
              <a:gsLst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800100" y="582712"/>
            <a:ext cx="8420100" cy="13716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0">
                <a:solidFill>
                  <a:schemeClr val="tx1"/>
                </a:solidFill>
                <a:effectLst/>
                <a:latin typeface="Calibri" panose="020F0502020204030204" pitchFamily="34" charset="0"/>
                <a:ea typeface="HY헤드라인M" panose="02030600000101010101" pitchFamily="18" charset="-127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TITLE of the presentation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00100" y="2229434"/>
            <a:ext cx="8420099" cy="818566"/>
          </a:xfrm>
        </p:spPr>
        <p:txBody>
          <a:bodyPr/>
          <a:lstStyle>
            <a:lvl1pPr marL="0" indent="0" algn="l">
              <a:buNone/>
              <a:defRPr sz="2000" b="0" i="1">
                <a:solidFill>
                  <a:schemeClr val="tx1"/>
                </a:solidFill>
                <a:effectLst/>
                <a:latin typeface="Helvetica" pitchFamily="2" charset="0"/>
                <a:ea typeface="HY헤드라인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Authors</a:t>
            </a:r>
          </a:p>
          <a:p>
            <a:endParaRPr lang="en-US" altLang="ko-KR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358640"/>
            <a:ext cx="6400800" cy="937260"/>
          </a:xfr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  <a:effectLst/>
                <a:latin typeface="Helvetica" pitchFamily="2" charset="0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Presenter’s name</a:t>
            </a:r>
          </a:p>
        </p:txBody>
      </p:sp>
      <p:pic>
        <p:nvPicPr>
          <p:cNvPr id="11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6" y="6236493"/>
            <a:ext cx="2937515" cy="429817"/>
          </a:xfrm>
          <a:prstGeom prst="rect">
            <a:avLst/>
          </a:prstGeom>
        </p:spPr>
      </p:pic>
      <p:cxnSp>
        <p:nvCxnSpPr>
          <p:cNvPr id="12" name="직선 연결선 13"/>
          <p:cNvCxnSpPr/>
          <p:nvPr userDrawn="1"/>
        </p:nvCxnSpPr>
        <p:spPr>
          <a:xfrm>
            <a:off x="878363" y="3886200"/>
            <a:ext cx="420624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3"/>
          <p:cNvGrpSpPr/>
          <p:nvPr userDrawn="1"/>
        </p:nvGrpSpPr>
        <p:grpSpPr>
          <a:xfrm>
            <a:off x="7779205" y="6249041"/>
            <a:ext cx="2059224" cy="436396"/>
            <a:chOff x="9429338" y="6132396"/>
            <a:chExt cx="2496029" cy="553039"/>
          </a:xfrm>
        </p:grpSpPr>
        <p:pic>
          <p:nvPicPr>
            <p:cNvPr id="14" name="그림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4" t="2777" r="19125" b="44631"/>
            <a:stretch/>
          </p:blipFill>
          <p:spPr>
            <a:xfrm>
              <a:off x="9429338" y="6132396"/>
              <a:ext cx="729725" cy="55264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" t="60741" r="3793" b="5370"/>
            <a:stretch/>
          </p:blipFill>
          <p:spPr>
            <a:xfrm>
              <a:off x="10226517" y="6141921"/>
              <a:ext cx="1698850" cy="543514"/>
            </a:xfrm>
            <a:prstGeom prst="rect">
              <a:avLst/>
            </a:prstGeom>
          </p:spPr>
        </p:pic>
      </p:grpSp>
      <p:sp>
        <p:nvSpPr>
          <p:cNvPr id="16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74720" y="5295900"/>
            <a:ext cx="3108960" cy="7394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effectLst/>
                <a:latin typeface="Helvetica" pitchFamily="2" charset="0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YYYY/MM/DD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800100" y="3281363"/>
            <a:ext cx="8420099" cy="4476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</a:t>
            </a:r>
            <a:r>
              <a:rPr lang="en-US" altLang="ko-KR" dirty="0"/>
              <a:t>/conference</a:t>
            </a:r>
            <a:r>
              <a:rPr lang="en-US" dirty="0"/>
              <a:t> details</a:t>
            </a:r>
          </a:p>
        </p:txBody>
      </p:sp>
    </p:spTree>
    <p:extLst>
      <p:ext uri="{BB962C8B-B14F-4D97-AF65-F5344CB8AC3E}">
        <p14:creationId xmlns:p14="http://schemas.microsoft.com/office/powerpoint/2010/main" val="287381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8" userDrawn="1">
          <p15:clr>
            <a:srgbClr val="FBAE40"/>
          </p15:clr>
        </p15:guide>
        <p15:guide id="2" orient="horz" pos="1392" userDrawn="1">
          <p15:clr>
            <a:srgbClr val="FBAE40"/>
          </p15:clr>
        </p15:guide>
        <p15:guide id="3" orient="horz" pos="1920" userDrawn="1">
          <p15:clr>
            <a:srgbClr val="FBAE40"/>
          </p15:clr>
        </p15:guide>
        <p15:guide id="4" orient="horz" pos="2064" userDrawn="1">
          <p15:clr>
            <a:srgbClr val="FBAE40"/>
          </p15:clr>
        </p15:guide>
        <p15:guide id="5" orient="horz" pos="2352" userDrawn="1">
          <p15:clr>
            <a:srgbClr val="FBAE40"/>
          </p15:clr>
        </p15:guide>
        <p15:guide id="6" orient="horz" pos="2736" userDrawn="1">
          <p15:clr>
            <a:srgbClr val="FBAE40"/>
          </p15:clr>
        </p15:guide>
        <p15:guide id="7" orient="horz" pos="3336" userDrawn="1">
          <p15:clr>
            <a:srgbClr val="FBAE40"/>
          </p15:clr>
        </p15:guide>
        <p15:guide id="8" orient="horz" pos="38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457200"/>
            <a:ext cx="31368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987427"/>
            <a:ext cx="49440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9" y="2057400"/>
            <a:ext cx="31368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86307" y="6602529"/>
            <a:ext cx="1832039" cy="227532"/>
            <a:chOff x="8096556" y="6602529"/>
            <a:chExt cx="1832039" cy="227532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3" t="1018" r="17355" b="43447"/>
            <a:stretch/>
          </p:blipFill>
          <p:spPr>
            <a:xfrm>
              <a:off x="8998312" y="6603846"/>
              <a:ext cx="273478" cy="209929"/>
            </a:xfrm>
            <a:prstGeom prst="rect">
              <a:avLst/>
            </a:prstGeom>
          </p:spPr>
        </p:pic>
        <p:pic>
          <p:nvPicPr>
            <p:cNvPr id="12" name="그림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" t="59502" r="2948" b="5330"/>
            <a:stretch/>
          </p:blipFill>
          <p:spPr>
            <a:xfrm>
              <a:off x="9265839" y="6602529"/>
              <a:ext cx="662756" cy="219013"/>
            </a:xfrm>
            <a:prstGeom prst="rect">
              <a:avLst/>
            </a:prstGeom>
          </p:spPr>
        </p:pic>
        <p:pic>
          <p:nvPicPr>
            <p:cNvPr id="13" name="그림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75"/>
            <a:stretch/>
          </p:blipFill>
          <p:spPr>
            <a:xfrm>
              <a:off x="8096556" y="6607471"/>
              <a:ext cx="200454" cy="191360"/>
            </a:xfrm>
            <a:prstGeom prst="rect">
              <a:avLst/>
            </a:prstGeom>
          </p:spPr>
        </p:pic>
        <p:pic>
          <p:nvPicPr>
            <p:cNvPr id="14" name="그림 2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3" t="8181"/>
            <a:stretch/>
          </p:blipFill>
          <p:spPr>
            <a:xfrm>
              <a:off x="8302841" y="6619240"/>
              <a:ext cx="597484" cy="210821"/>
            </a:xfrm>
            <a:prstGeom prst="rect">
              <a:avLst/>
            </a:prstGeom>
          </p:spPr>
        </p:pic>
      </p:grpSp>
      <p:sp>
        <p:nvSpPr>
          <p:cNvPr id="15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B9517-D1F9-41EC-8CA4-7B7773DCFECC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457200"/>
            <a:ext cx="31368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987427"/>
            <a:ext cx="49440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099" y="2057400"/>
            <a:ext cx="31368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186307" y="6602529"/>
            <a:ext cx="1832039" cy="227532"/>
            <a:chOff x="8096556" y="6602529"/>
            <a:chExt cx="1832039" cy="227532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3" t="1018" r="17355" b="43447"/>
            <a:stretch/>
          </p:blipFill>
          <p:spPr>
            <a:xfrm>
              <a:off x="8998312" y="6603846"/>
              <a:ext cx="273478" cy="209929"/>
            </a:xfrm>
            <a:prstGeom prst="rect">
              <a:avLst/>
            </a:prstGeom>
          </p:spPr>
        </p:pic>
        <p:pic>
          <p:nvPicPr>
            <p:cNvPr id="12" name="그림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" t="59502" r="2948" b="5330"/>
            <a:stretch/>
          </p:blipFill>
          <p:spPr>
            <a:xfrm>
              <a:off x="9265839" y="6602529"/>
              <a:ext cx="662756" cy="219013"/>
            </a:xfrm>
            <a:prstGeom prst="rect">
              <a:avLst/>
            </a:prstGeom>
          </p:spPr>
        </p:pic>
        <p:pic>
          <p:nvPicPr>
            <p:cNvPr id="13" name="그림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75"/>
            <a:stretch/>
          </p:blipFill>
          <p:spPr>
            <a:xfrm>
              <a:off x="8096556" y="6607471"/>
              <a:ext cx="200454" cy="191360"/>
            </a:xfrm>
            <a:prstGeom prst="rect">
              <a:avLst/>
            </a:prstGeom>
          </p:spPr>
        </p:pic>
        <p:pic>
          <p:nvPicPr>
            <p:cNvPr id="14" name="그림 2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3" t="8181"/>
            <a:stretch/>
          </p:blipFill>
          <p:spPr>
            <a:xfrm>
              <a:off x="8302841" y="6619240"/>
              <a:ext cx="597484" cy="210821"/>
            </a:xfrm>
            <a:prstGeom prst="rect">
              <a:avLst/>
            </a:prstGeom>
          </p:spPr>
        </p:pic>
      </p:grpSp>
      <p:sp>
        <p:nvSpPr>
          <p:cNvPr id="15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AE1E9-E2E8-4CED-A859-2FC3AC39E952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1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186307" y="6602529"/>
            <a:ext cx="1832039" cy="227532"/>
            <a:chOff x="8096556" y="6602529"/>
            <a:chExt cx="1832039" cy="227532"/>
          </a:xfrm>
        </p:grpSpPr>
        <p:pic>
          <p:nvPicPr>
            <p:cNvPr id="10" name="그림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3" t="1018" r="17355" b="43447"/>
            <a:stretch/>
          </p:blipFill>
          <p:spPr>
            <a:xfrm>
              <a:off x="8998312" y="6603846"/>
              <a:ext cx="273478" cy="209929"/>
            </a:xfrm>
            <a:prstGeom prst="rect">
              <a:avLst/>
            </a:prstGeom>
          </p:spPr>
        </p:pic>
        <p:pic>
          <p:nvPicPr>
            <p:cNvPr id="11" name="그림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" t="59502" r="2948" b="5330"/>
            <a:stretch/>
          </p:blipFill>
          <p:spPr>
            <a:xfrm>
              <a:off x="9265839" y="6602529"/>
              <a:ext cx="662756" cy="219013"/>
            </a:xfrm>
            <a:prstGeom prst="rect">
              <a:avLst/>
            </a:prstGeom>
          </p:spPr>
        </p:pic>
        <p:pic>
          <p:nvPicPr>
            <p:cNvPr id="12" name="그림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75"/>
            <a:stretch/>
          </p:blipFill>
          <p:spPr>
            <a:xfrm>
              <a:off x="8096556" y="6607471"/>
              <a:ext cx="200454" cy="191360"/>
            </a:xfrm>
            <a:prstGeom prst="rect">
              <a:avLst/>
            </a:prstGeom>
          </p:spPr>
        </p:pic>
        <p:pic>
          <p:nvPicPr>
            <p:cNvPr id="13" name="그림 2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3" t="8181"/>
            <a:stretch/>
          </p:blipFill>
          <p:spPr>
            <a:xfrm>
              <a:off x="8302841" y="6619240"/>
              <a:ext cx="597484" cy="210821"/>
            </a:xfrm>
            <a:prstGeom prst="rect">
              <a:avLst/>
            </a:prstGeom>
          </p:spPr>
        </p:pic>
      </p:grpSp>
      <p:sp>
        <p:nvSpPr>
          <p:cNvPr id="14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5951F-CBE6-4974-BF2C-B81CD129F4EA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0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71499"/>
            <a:ext cx="2022157" cy="5605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099" y="571499"/>
            <a:ext cx="6272213" cy="5605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186307" y="6602529"/>
            <a:ext cx="1832039" cy="227532"/>
            <a:chOff x="8096556" y="6602529"/>
            <a:chExt cx="1832039" cy="227532"/>
          </a:xfrm>
        </p:grpSpPr>
        <p:pic>
          <p:nvPicPr>
            <p:cNvPr id="10" name="그림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3" t="1018" r="17355" b="43447"/>
            <a:stretch/>
          </p:blipFill>
          <p:spPr>
            <a:xfrm>
              <a:off x="8998312" y="6603846"/>
              <a:ext cx="273478" cy="209929"/>
            </a:xfrm>
            <a:prstGeom prst="rect">
              <a:avLst/>
            </a:prstGeom>
          </p:spPr>
        </p:pic>
        <p:pic>
          <p:nvPicPr>
            <p:cNvPr id="11" name="그림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" t="59502" r="2948" b="5330"/>
            <a:stretch/>
          </p:blipFill>
          <p:spPr>
            <a:xfrm>
              <a:off x="9265839" y="6602529"/>
              <a:ext cx="662756" cy="219013"/>
            </a:xfrm>
            <a:prstGeom prst="rect">
              <a:avLst/>
            </a:prstGeom>
          </p:spPr>
        </p:pic>
        <p:pic>
          <p:nvPicPr>
            <p:cNvPr id="12" name="그림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75"/>
            <a:stretch/>
          </p:blipFill>
          <p:spPr>
            <a:xfrm>
              <a:off x="8096556" y="6607471"/>
              <a:ext cx="200454" cy="191360"/>
            </a:xfrm>
            <a:prstGeom prst="rect">
              <a:avLst/>
            </a:prstGeom>
          </p:spPr>
        </p:pic>
        <p:pic>
          <p:nvPicPr>
            <p:cNvPr id="13" name="그림 2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3" t="8181"/>
            <a:stretch/>
          </p:blipFill>
          <p:spPr>
            <a:xfrm>
              <a:off x="8302841" y="6619240"/>
              <a:ext cx="597484" cy="210821"/>
            </a:xfrm>
            <a:prstGeom prst="rect">
              <a:avLst/>
            </a:prstGeom>
          </p:spPr>
        </p:pic>
      </p:grpSp>
      <p:sp>
        <p:nvSpPr>
          <p:cNvPr id="14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47A71-8C4C-4716-A525-BBD2E41E434A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21"/>
          <p:cNvCxnSpPr/>
          <p:nvPr userDrawn="1"/>
        </p:nvCxnSpPr>
        <p:spPr>
          <a:xfrm>
            <a:off x="822960" y="1180742"/>
            <a:ext cx="54864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18" r="17355" b="43447"/>
          <a:stretch/>
        </p:blipFill>
        <p:spPr>
          <a:xfrm>
            <a:off x="9088063" y="6603846"/>
            <a:ext cx="273478" cy="209929"/>
          </a:xfrm>
          <a:prstGeom prst="rect">
            <a:avLst/>
          </a:prstGeom>
        </p:spPr>
      </p:pic>
      <p:pic>
        <p:nvPicPr>
          <p:cNvPr id="13" name="그림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502" r="2948" b="5330"/>
          <a:stretch/>
        </p:blipFill>
        <p:spPr>
          <a:xfrm>
            <a:off x="9355590" y="6602529"/>
            <a:ext cx="662756" cy="219013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4"/>
          </p:nvPr>
        </p:nvSpPr>
        <p:spPr>
          <a:xfrm>
            <a:off x="800100" y="1467430"/>
            <a:ext cx="8440526" cy="47047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altLang="ko-KR" dirty="0"/>
              <a:t>text: Regular Slide</a:t>
            </a:r>
            <a:endParaRPr lang="en-US" dirty="0"/>
          </a:p>
        </p:txBody>
      </p:sp>
      <p:pic>
        <p:nvPicPr>
          <p:cNvPr id="16" name="그림 4">
            <a:extLst>
              <a:ext uri="{FF2B5EF4-FFF2-40B4-BE49-F238E27FC236}">
                <a16:creationId xmlns:a16="http://schemas.microsoft.com/office/drawing/2014/main" id="{19A1121E-ADD0-4DDA-890F-E8C4572D4D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0" y="6650182"/>
            <a:ext cx="1128388" cy="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4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91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0100" y="1467430"/>
            <a:ext cx="8440526" cy="47047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Use this slide if you want to use big images/figures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altLang="ko-KR" dirty="0"/>
              <a:t>text: Full Slide</a:t>
            </a:r>
            <a:endParaRPr lang="en-US" dirty="0"/>
          </a:p>
        </p:txBody>
      </p:sp>
      <p:pic>
        <p:nvPicPr>
          <p:cNvPr id="12" name="그림 10">
            <a:extLst>
              <a:ext uri="{FF2B5EF4-FFF2-40B4-BE49-F238E27FC236}">
                <a16:creationId xmlns:a16="http://schemas.microsoft.com/office/drawing/2014/main" id="{A162D92F-06AD-4ABB-B431-5057980E2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18" r="17355" b="43447"/>
          <a:stretch/>
        </p:blipFill>
        <p:spPr>
          <a:xfrm>
            <a:off x="9088063" y="6603846"/>
            <a:ext cx="273478" cy="209929"/>
          </a:xfrm>
          <a:prstGeom prst="rect">
            <a:avLst/>
          </a:prstGeom>
        </p:spPr>
      </p:pic>
      <p:pic>
        <p:nvPicPr>
          <p:cNvPr id="13" name="그림 27">
            <a:extLst>
              <a:ext uri="{FF2B5EF4-FFF2-40B4-BE49-F238E27FC236}">
                <a16:creationId xmlns:a16="http://schemas.microsoft.com/office/drawing/2014/main" id="{D92BA0F4-429D-478D-82C0-B14334541B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502" r="2948" b="5330"/>
          <a:stretch/>
        </p:blipFill>
        <p:spPr>
          <a:xfrm>
            <a:off x="9355590" y="6602529"/>
            <a:ext cx="662756" cy="219013"/>
          </a:xfrm>
          <a:prstGeom prst="rect">
            <a:avLst/>
          </a:prstGeom>
        </p:spPr>
      </p:pic>
      <p:pic>
        <p:nvPicPr>
          <p:cNvPr id="14" name="그림 4">
            <a:extLst>
              <a:ext uri="{FF2B5EF4-FFF2-40B4-BE49-F238E27FC236}">
                <a16:creationId xmlns:a16="http://schemas.microsoft.com/office/drawing/2014/main" id="{E5451638-9063-4B1B-A2F2-FF85D9EA9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0" y="6650182"/>
            <a:ext cx="1128388" cy="165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39E5CC-CCCB-4B00-BB60-3746853BE1ED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4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136392"/>
            <a:ext cx="8412480" cy="585216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 altLang="ko-KR" dirty="0"/>
              <a:t>Section Heading</a:t>
            </a:r>
            <a:br>
              <a:rPr lang="en-US" altLang="ko-KR" dirty="0"/>
            </a:br>
            <a:r>
              <a:rPr lang="en-US" altLang="ko-KR" dirty="0"/>
              <a:t>(Optional)</a:t>
            </a:r>
            <a:endParaRPr lang="en-US" dirty="0"/>
          </a:p>
        </p:txBody>
      </p:sp>
      <p:pic>
        <p:nvPicPr>
          <p:cNvPr id="14" name="그림 10">
            <a:extLst>
              <a:ext uri="{FF2B5EF4-FFF2-40B4-BE49-F238E27FC236}">
                <a16:creationId xmlns:a16="http://schemas.microsoft.com/office/drawing/2014/main" id="{B36A0D1E-E4DB-436E-AA9B-E485BD36A1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18" r="17355" b="43447"/>
          <a:stretch/>
        </p:blipFill>
        <p:spPr>
          <a:xfrm>
            <a:off x="9088063" y="6603846"/>
            <a:ext cx="273478" cy="209929"/>
          </a:xfrm>
          <a:prstGeom prst="rect">
            <a:avLst/>
          </a:prstGeom>
        </p:spPr>
      </p:pic>
      <p:pic>
        <p:nvPicPr>
          <p:cNvPr id="15" name="그림 27">
            <a:extLst>
              <a:ext uri="{FF2B5EF4-FFF2-40B4-BE49-F238E27FC236}">
                <a16:creationId xmlns:a16="http://schemas.microsoft.com/office/drawing/2014/main" id="{A54DBF82-C0EA-4FB6-A7F9-FA869A2CE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502" r="2948" b="5330"/>
          <a:stretch/>
        </p:blipFill>
        <p:spPr>
          <a:xfrm>
            <a:off x="9355590" y="6602529"/>
            <a:ext cx="662756" cy="219013"/>
          </a:xfrm>
          <a:prstGeom prst="rect">
            <a:avLst/>
          </a:prstGeom>
        </p:spPr>
      </p:pic>
      <p:pic>
        <p:nvPicPr>
          <p:cNvPr id="16" name="그림 4">
            <a:extLst>
              <a:ext uri="{FF2B5EF4-FFF2-40B4-BE49-F238E27FC236}">
                <a16:creationId xmlns:a16="http://schemas.microsoft.com/office/drawing/2014/main" id="{35DDDDAA-68CC-4C63-9C51-AE2273AB6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0" y="6650182"/>
            <a:ext cx="1128388" cy="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 userDrawn="1">
          <p15:clr>
            <a:srgbClr val="FBAE40"/>
          </p15:clr>
        </p15:guide>
        <p15:guide id="2" orient="horz" pos="24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571500"/>
            <a:ext cx="8412480" cy="571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</a:t>
            </a:r>
            <a:r>
              <a:rPr lang="en-US" altLang="ko-KR" dirty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099" y="1825625"/>
            <a:ext cx="41662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12051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3" name="그림 10">
            <a:extLst>
              <a:ext uri="{FF2B5EF4-FFF2-40B4-BE49-F238E27FC236}">
                <a16:creationId xmlns:a16="http://schemas.microsoft.com/office/drawing/2014/main" id="{17751563-5C93-4D41-BA56-65ED6CDDA9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18" r="17355" b="43447"/>
          <a:stretch/>
        </p:blipFill>
        <p:spPr>
          <a:xfrm>
            <a:off x="9088063" y="6603846"/>
            <a:ext cx="273478" cy="209929"/>
          </a:xfrm>
          <a:prstGeom prst="rect">
            <a:avLst/>
          </a:prstGeom>
        </p:spPr>
      </p:pic>
      <p:pic>
        <p:nvPicPr>
          <p:cNvPr id="14" name="그림 27">
            <a:extLst>
              <a:ext uri="{FF2B5EF4-FFF2-40B4-BE49-F238E27FC236}">
                <a16:creationId xmlns:a16="http://schemas.microsoft.com/office/drawing/2014/main" id="{8E7F3A26-BE6B-41EF-AB17-A947F7CDB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502" r="2948" b="5330"/>
          <a:stretch/>
        </p:blipFill>
        <p:spPr>
          <a:xfrm>
            <a:off x="9355590" y="6602529"/>
            <a:ext cx="662756" cy="219013"/>
          </a:xfrm>
          <a:prstGeom prst="rect">
            <a:avLst/>
          </a:prstGeom>
        </p:spPr>
      </p:pic>
      <p:pic>
        <p:nvPicPr>
          <p:cNvPr id="15" name="그림 4">
            <a:extLst>
              <a:ext uri="{FF2B5EF4-FFF2-40B4-BE49-F238E27FC236}">
                <a16:creationId xmlns:a16="http://schemas.microsoft.com/office/drawing/2014/main" id="{3D040590-6A42-42A1-B3F0-FA18BD937A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0" y="6650182"/>
            <a:ext cx="1128388" cy="165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11C7D2-BA04-465F-A5C4-3FDACBF1ABEF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571500"/>
            <a:ext cx="8420100" cy="571500"/>
          </a:xfrm>
        </p:spPr>
        <p:txBody>
          <a:bodyPr/>
          <a:lstStyle/>
          <a:p>
            <a:r>
              <a:rPr lang="en-US" dirty="0"/>
              <a:t>Click to edit </a:t>
            </a:r>
            <a:r>
              <a:rPr lang="en-US" altLang="ko-KR" dirty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681163"/>
            <a:ext cx="41479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05075"/>
            <a:ext cx="4147900" cy="36671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128134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128134" cy="3667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5" name="그림 10">
            <a:extLst>
              <a:ext uri="{FF2B5EF4-FFF2-40B4-BE49-F238E27FC236}">
                <a16:creationId xmlns:a16="http://schemas.microsoft.com/office/drawing/2014/main" id="{66E78B19-2D78-40F5-867D-822DAE18F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t="1018" r="17355" b="43447"/>
          <a:stretch/>
        </p:blipFill>
        <p:spPr>
          <a:xfrm>
            <a:off x="9088063" y="6603846"/>
            <a:ext cx="273478" cy="209929"/>
          </a:xfrm>
          <a:prstGeom prst="rect">
            <a:avLst/>
          </a:prstGeom>
        </p:spPr>
      </p:pic>
      <p:pic>
        <p:nvPicPr>
          <p:cNvPr id="16" name="그림 27">
            <a:extLst>
              <a:ext uri="{FF2B5EF4-FFF2-40B4-BE49-F238E27FC236}">
                <a16:creationId xmlns:a16="http://schemas.microsoft.com/office/drawing/2014/main" id="{DF48E908-489C-4096-978C-DB0012481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502" r="2948" b="5330"/>
          <a:stretch/>
        </p:blipFill>
        <p:spPr>
          <a:xfrm>
            <a:off x="9355590" y="6602529"/>
            <a:ext cx="662756" cy="219013"/>
          </a:xfrm>
          <a:prstGeom prst="rect">
            <a:avLst/>
          </a:prstGeom>
        </p:spPr>
      </p:pic>
      <p:pic>
        <p:nvPicPr>
          <p:cNvPr id="17" name="그림 4">
            <a:extLst>
              <a:ext uri="{FF2B5EF4-FFF2-40B4-BE49-F238E27FC236}">
                <a16:creationId xmlns:a16="http://schemas.microsoft.com/office/drawing/2014/main" id="{D13E46FE-E503-4D1E-91E3-101EE4D8B5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0" y="6650182"/>
            <a:ext cx="1128388" cy="165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12977-CE91-4FD3-A41C-730A078144DC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For LAB SEMIN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22960" y="2324065"/>
            <a:ext cx="839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spc="300" dirty="0"/>
              <a:t>Thank you!</a:t>
            </a:r>
          </a:p>
        </p:txBody>
      </p:sp>
      <p:sp>
        <p:nvSpPr>
          <p:cNvPr id="15" name="직사각형 1"/>
          <p:cNvSpPr/>
          <p:nvPr userDrawn="1"/>
        </p:nvSpPr>
        <p:spPr>
          <a:xfrm flipV="1">
            <a:off x="1026160" y="3215640"/>
            <a:ext cx="5298440" cy="45719"/>
          </a:xfrm>
          <a:prstGeom prst="rect">
            <a:avLst/>
          </a:prstGeom>
          <a:solidFill>
            <a:srgbClr val="47473F"/>
          </a:solidFill>
          <a:ln w="5715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6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6" y="6014340"/>
            <a:ext cx="3900291" cy="570690"/>
          </a:xfrm>
          <a:prstGeom prst="rect">
            <a:avLst/>
          </a:prstGeom>
        </p:spPr>
      </p:pic>
      <p:grpSp>
        <p:nvGrpSpPr>
          <p:cNvPr id="17" name="그룹 3"/>
          <p:cNvGrpSpPr/>
          <p:nvPr userDrawn="1"/>
        </p:nvGrpSpPr>
        <p:grpSpPr>
          <a:xfrm>
            <a:off x="5963667" y="5935536"/>
            <a:ext cx="3256533" cy="690133"/>
            <a:chOff x="9429338" y="6132396"/>
            <a:chExt cx="2496029" cy="553039"/>
          </a:xfrm>
        </p:grpSpPr>
        <p:pic>
          <p:nvPicPr>
            <p:cNvPr id="18" name="그림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4" t="2777" r="19125" b="44631"/>
            <a:stretch/>
          </p:blipFill>
          <p:spPr>
            <a:xfrm>
              <a:off x="9429338" y="6132396"/>
              <a:ext cx="729725" cy="552645"/>
            </a:xfrm>
            <a:prstGeom prst="rect">
              <a:avLst/>
            </a:prstGeom>
          </p:spPr>
        </p:pic>
        <p:pic>
          <p:nvPicPr>
            <p:cNvPr id="19" name="그림 14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" t="60741" r="3793" b="5370"/>
            <a:stretch/>
          </p:blipFill>
          <p:spPr>
            <a:xfrm>
              <a:off x="10226517" y="6141921"/>
              <a:ext cx="1698850" cy="5435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A4497E-A6AD-4E9B-A4F6-C30EC72A0A1C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3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 userDrawn="1">
          <p15:clr>
            <a:srgbClr val="FBAE40"/>
          </p15:clr>
        </p15:guide>
        <p15:guide id="2" orient="horz" pos="21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FOR CON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4"/>
          <p:cNvSpPr/>
          <p:nvPr userDrawn="1"/>
        </p:nvSpPr>
        <p:spPr>
          <a:xfrm>
            <a:off x="-101599" y="48247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2960" y="2324065"/>
            <a:ext cx="839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spc="300" dirty="0"/>
              <a:t>Thank you!</a:t>
            </a:r>
          </a:p>
        </p:txBody>
      </p:sp>
      <p:sp>
        <p:nvSpPr>
          <p:cNvPr id="15" name="직사각형 1"/>
          <p:cNvSpPr/>
          <p:nvPr userDrawn="1"/>
        </p:nvSpPr>
        <p:spPr>
          <a:xfrm flipV="1">
            <a:off x="1026160" y="3215640"/>
            <a:ext cx="5298440" cy="45719"/>
          </a:xfrm>
          <a:prstGeom prst="rect">
            <a:avLst/>
          </a:prstGeom>
          <a:solidFill>
            <a:srgbClr val="47473F"/>
          </a:solidFill>
          <a:ln w="5715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6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6" y="6014340"/>
            <a:ext cx="3900291" cy="570690"/>
          </a:xfrm>
          <a:prstGeom prst="rect">
            <a:avLst/>
          </a:prstGeom>
        </p:spPr>
      </p:pic>
      <p:grpSp>
        <p:nvGrpSpPr>
          <p:cNvPr id="17" name="그룹 3"/>
          <p:cNvGrpSpPr/>
          <p:nvPr userDrawn="1"/>
        </p:nvGrpSpPr>
        <p:grpSpPr>
          <a:xfrm>
            <a:off x="5963667" y="5935536"/>
            <a:ext cx="3256533" cy="690133"/>
            <a:chOff x="9429338" y="6132396"/>
            <a:chExt cx="2496029" cy="553039"/>
          </a:xfrm>
        </p:grpSpPr>
        <p:pic>
          <p:nvPicPr>
            <p:cNvPr id="18" name="그림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4" t="2777" r="19125" b="44631"/>
            <a:stretch/>
          </p:blipFill>
          <p:spPr>
            <a:xfrm>
              <a:off x="9429338" y="6132396"/>
              <a:ext cx="729725" cy="552645"/>
            </a:xfrm>
            <a:prstGeom prst="rect">
              <a:avLst/>
            </a:prstGeom>
          </p:spPr>
        </p:pic>
        <p:pic>
          <p:nvPicPr>
            <p:cNvPr id="19" name="그림 14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" t="60741" r="3793" b="5370"/>
            <a:stretch/>
          </p:blipFill>
          <p:spPr>
            <a:xfrm>
              <a:off x="10226517" y="6141921"/>
              <a:ext cx="1698850" cy="543514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822960" y="4396967"/>
            <a:ext cx="839724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l"/>
            <a:r>
              <a:rPr lang="en-US" altLang="ko-KR" sz="2200" spc="0" dirty="0">
                <a:solidFill>
                  <a:srgbClr val="0070C0"/>
                </a:solidFill>
              </a:rPr>
              <a:t>mimocom.knu.ac.kr</a:t>
            </a:r>
            <a:endParaRPr lang="en-US" sz="2200" spc="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2960" y="4397526"/>
            <a:ext cx="8397240" cy="429768"/>
          </a:xfrm>
        </p:spPr>
        <p:txBody>
          <a:bodyPr>
            <a:norm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email@knu.ac.kr (should be official email)</a:t>
            </a:r>
            <a:br>
              <a:rPr lang="en-US" dirty="0"/>
            </a:br>
            <a:r>
              <a:rPr lang="en-US" dirty="0"/>
              <a:t>Use this slide for conferences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1BBC3-A60F-4480-9F60-4065D4978128}"/>
              </a:ext>
            </a:extLst>
          </p:cNvPr>
          <p:cNvSpPr txBox="1"/>
          <p:nvPr userDrawn="1"/>
        </p:nvSpPr>
        <p:spPr>
          <a:xfrm>
            <a:off x="9701784" y="-1"/>
            <a:ext cx="39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0DF919-92D5-4159-9D0D-68414C1901E2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6">
          <p15:clr>
            <a:srgbClr val="FBAE40"/>
          </p15:clr>
        </p15:guide>
        <p15:guide id="2" orient="horz" pos="21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4"/>
          <p:cNvSpPr/>
          <p:nvPr userDrawn="1"/>
        </p:nvSpPr>
        <p:spPr>
          <a:xfrm>
            <a:off x="1" y="6577397"/>
            <a:ext cx="10058400" cy="39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186307" y="6602529"/>
            <a:ext cx="1832039" cy="227532"/>
            <a:chOff x="8096556" y="6602529"/>
            <a:chExt cx="1832039" cy="227532"/>
          </a:xfrm>
        </p:grpSpPr>
        <p:pic>
          <p:nvPicPr>
            <p:cNvPr id="14" name="그림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3" t="1018" r="17355" b="43447"/>
            <a:stretch/>
          </p:blipFill>
          <p:spPr>
            <a:xfrm>
              <a:off x="8998312" y="6603846"/>
              <a:ext cx="273478" cy="209929"/>
            </a:xfrm>
            <a:prstGeom prst="rect">
              <a:avLst/>
            </a:prstGeom>
          </p:spPr>
        </p:pic>
        <p:pic>
          <p:nvPicPr>
            <p:cNvPr id="15" name="그림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" t="59502" r="2948" b="5330"/>
            <a:stretch/>
          </p:blipFill>
          <p:spPr>
            <a:xfrm>
              <a:off x="9265839" y="6602529"/>
              <a:ext cx="662756" cy="219013"/>
            </a:xfrm>
            <a:prstGeom prst="rect">
              <a:avLst/>
            </a:prstGeom>
          </p:spPr>
        </p:pic>
        <p:pic>
          <p:nvPicPr>
            <p:cNvPr id="16" name="그림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75"/>
            <a:stretch/>
          </p:blipFill>
          <p:spPr>
            <a:xfrm>
              <a:off x="8096556" y="6607471"/>
              <a:ext cx="200454" cy="191360"/>
            </a:xfrm>
            <a:prstGeom prst="rect">
              <a:avLst/>
            </a:prstGeom>
          </p:spPr>
        </p:pic>
        <p:pic>
          <p:nvPicPr>
            <p:cNvPr id="17" name="그림 2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3" t="8181"/>
            <a:stretch/>
          </p:blipFill>
          <p:spPr>
            <a:xfrm>
              <a:off x="8302841" y="6619240"/>
              <a:ext cx="597484" cy="210821"/>
            </a:xfrm>
            <a:prstGeom prst="rect">
              <a:avLst/>
            </a:prstGeom>
          </p:spPr>
        </p:pic>
      </p:grpSp>
      <p:sp>
        <p:nvSpPr>
          <p:cNvPr id="18" name="직사각형 1"/>
          <p:cNvSpPr/>
          <p:nvPr userDrawn="1"/>
        </p:nvSpPr>
        <p:spPr>
          <a:xfrm>
            <a:off x="822960" y="6738732"/>
            <a:ext cx="7132320" cy="36576"/>
          </a:xfrm>
          <a:prstGeom prst="rect">
            <a:avLst/>
          </a:prstGeom>
          <a:solidFill>
            <a:srgbClr val="47473F"/>
          </a:solidFill>
          <a:ln w="177800">
            <a:gradFill flip="none" rotWithShape="1">
              <a:gsLst>
                <a:gs pos="100000">
                  <a:schemeClr val="bg1"/>
                </a:gs>
                <a:gs pos="15000">
                  <a:srgbClr val="174656"/>
                </a:gs>
                <a:gs pos="48000">
                  <a:srgbClr val="C34905"/>
                </a:gs>
                <a:gs pos="79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5487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571500"/>
            <a:ext cx="841248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456000"/>
            <a:ext cx="8412480" cy="470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6378575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B3F7-F652-480F-803B-F5D3142DD95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7060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7ABD-F744-4C4F-BCB2-33BBCCC6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85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6144" userDrawn="1">
          <p15:clr>
            <a:srgbClr val="F26B43"/>
          </p15:clr>
        </p15:guide>
        <p15:guide id="3" pos="5808" userDrawn="1">
          <p15:clr>
            <a:srgbClr val="F26B43"/>
          </p15:clr>
        </p15:guide>
        <p15:guide id="4" orient="horz" pos="4152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720" userDrawn="1">
          <p15:clr>
            <a:srgbClr val="F26B43"/>
          </p15:clr>
        </p15:guide>
        <p15:guide id="7" orient="horz" pos="912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504" userDrawn="1">
          <p15:clr>
            <a:srgbClr val="F26B43"/>
          </p15:clr>
        </p15:guide>
        <p15:guide id="10" pos="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9.xml"/><Relationship Id="rId5" Type="http://schemas.openxmlformats.org/officeDocument/2006/relationships/image" Target="../media/image11.png"/><Relationship Id="rId61" Type="http://schemas.openxmlformats.org/officeDocument/2006/relationships/image" Target="../media/image39.png"/><Relationship Id="rId1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8.png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5.xml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1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3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EADFFE7-0D57-893A-D105-74683D412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Formation Control of Multiple Autonomous</a:t>
            </a:r>
            <a:br>
              <a:rPr lang="en-US" altLang="ko-KR" dirty="0"/>
            </a:br>
            <a:r>
              <a:rPr lang="en-US" altLang="ko-KR" dirty="0"/>
              <a:t>Underwater Vehicles Under Communication Delays</a:t>
            </a:r>
            <a:endParaRPr lang="ko-KR" alt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9420F3A8-44AF-FC51-EDD9-B680FF02B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Chhavi </a:t>
            </a:r>
            <a:r>
              <a:rPr lang="en-US" altLang="ko-KR" dirty="0" err="1"/>
              <a:t>Suryendu</a:t>
            </a:r>
            <a:r>
              <a:rPr lang="en-US" altLang="ko-KR" dirty="0"/>
              <a:t> and </a:t>
            </a:r>
            <a:r>
              <a:rPr lang="en-US" altLang="ko-KR" dirty="0" err="1"/>
              <a:t>Bidyadhar</a:t>
            </a:r>
            <a:r>
              <a:rPr lang="en-US" altLang="ko-KR" dirty="0"/>
              <a:t> </a:t>
            </a:r>
            <a:r>
              <a:rPr lang="en-US" altLang="ko-KR" dirty="0" err="1"/>
              <a:t>Subudhi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A3EE4AB-B94F-8EAC-31F3-FD6ED8DDED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IEEE TRANSACTIONS ON CIRCUITS AND SYSTEMS—II: EXPRESS BRIEFS, VOL. 67, NO. 12, DECEMBER 2020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3610605-8560-B292-00F3-1E26A6DDF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이종원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2EC9467-FD9A-5018-49FE-53F4724D86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2023/09/13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1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5C18B646-001F-B9D7-E6F0-9A8AA333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4" y="643466"/>
            <a:ext cx="86202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A07124-1CBC-1BDF-0411-D73C1DD90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라이프노프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시스템 안정성 평가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200" dirty="0"/>
              <a:t>1. </a:t>
            </a:r>
            <a:r>
              <a:rPr lang="ko-KR" altLang="en-US" sz="2200" dirty="0"/>
              <a:t>시스템 상태를 기반으로 하는 스칼라 함수 </a:t>
            </a:r>
            <a:r>
              <a:rPr lang="en-US" altLang="ko-KR" sz="2200" dirty="0"/>
              <a:t>V(x)</a:t>
            </a:r>
            <a:r>
              <a:rPr lang="ko-KR" altLang="en-US" sz="2200" dirty="0"/>
              <a:t> 선택</a:t>
            </a:r>
            <a:r>
              <a:rPr lang="en-US" altLang="ko-KR" sz="2200" dirty="0"/>
              <a:t>, </a:t>
            </a:r>
            <a:r>
              <a:rPr lang="ko-KR" altLang="en-US" sz="2200" dirty="0"/>
              <a:t>이 함수는 항상 </a:t>
            </a:r>
            <a:r>
              <a:rPr lang="en-US" altLang="ko-KR" sz="2200" dirty="0"/>
              <a:t>0</a:t>
            </a:r>
            <a:r>
              <a:rPr lang="ko-KR" altLang="en-US" sz="2200" dirty="0"/>
              <a:t>보다 </a:t>
            </a:r>
            <a:r>
              <a:rPr lang="ko-KR" altLang="en-US" sz="2200" dirty="0" err="1"/>
              <a:t>커야함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2. V(x)</a:t>
            </a:r>
            <a:r>
              <a:rPr lang="ko-KR" altLang="en-US" sz="2200" dirty="0"/>
              <a:t>의 도함수 </a:t>
            </a:r>
            <a:r>
              <a:rPr lang="en-US" altLang="ko-KR" sz="2200" dirty="0"/>
              <a:t>(</a:t>
            </a:r>
            <a:r>
              <a:rPr lang="ko-KR" altLang="en-US" sz="2200" dirty="0"/>
              <a:t>시간에 대한 미분</a:t>
            </a:r>
            <a:r>
              <a:rPr lang="en-US" altLang="ko-KR" sz="2200" dirty="0"/>
              <a:t>)</a:t>
            </a:r>
            <a:r>
              <a:rPr lang="ko-KR" altLang="en-US" sz="2200" dirty="0"/>
              <a:t>가 </a:t>
            </a:r>
            <a:r>
              <a:rPr lang="en-US" altLang="ko-KR" sz="2200" dirty="0"/>
              <a:t>0</a:t>
            </a:r>
            <a:r>
              <a:rPr lang="ko-KR" altLang="en-US" sz="2200" dirty="0"/>
              <a:t>보다 작으면 안정한 시스템으로 판단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V(x)</a:t>
            </a:r>
            <a:r>
              <a:rPr lang="ko-KR" altLang="en-US" dirty="0"/>
              <a:t>의 도함수가 </a:t>
            </a:r>
            <a:r>
              <a:rPr lang="en-US" altLang="ko-KR" dirty="0"/>
              <a:t>0</a:t>
            </a:r>
            <a:r>
              <a:rPr lang="ko-KR" altLang="en-US" dirty="0"/>
              <a:t>보다 작은 방향으로 </a:t>
            </a:r>
            <a:r>
              <a:rPr lang="en-US" altLang="ko-KR" dirty="0"/>
              <a:t>Follower </a:t>
            </a:r>
            <a:r>
              <a:rPr lang="en-US" altLang="ko-KR" dirty="0" err="1"/>
              <a:t>Auv</a:t>
            </a:r>
            <a:r>
              <a:rPr lang="ko-KR" altLang="en-US" dirty="0"/>
              <a:t>를 제어한다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4B95E1-FBA6-D01E-DE13-1592F400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3" y="545743"/>
            <a:ext cx="8839093" cy="585216"/>
          </a:xfrm>
        </p:spPr>
        <p:txBody>
          <a:bodyPr>
            <a:normAutofit fontScale="90000"/>
          </a:bodyPr>
          <a:lstStyle/>
          <a:p>
            <a:r>
              <a:rPr lang="en-US" altLang="ko-KR" sz="3100" dirty="0"/>
              <a:t> </a:t>
            </a:r>
            <a:r>
              <a:rPr lang="en-US" altLang="ko-KR" sz="3100" b="1" dirty="0"/>
              <a:t>CONSTRAINED ADAPTIVE CONTROLLER DESIGN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618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D1A0DD-2F0B-546F-4DD8-5AD1E115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05" y="221791"/>
            <a:ext cx="4657589" cy="667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D716EF-35CC-510A-3908-20549C4E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03" y="1025982"/>
            <a:ext cx="5169394" cy="4285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22F7D2-D20D-9A8C-C201-197FBB674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03" y="3591111"/>
            <a:ext cx="4780545" cy="986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66EC6B-676C-53F7-F53B-5BF8E5D75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156" y="4952116"/>
            <a:ext cx="5300088" cy="629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312FA2-A972-7DA7-7F4F-D1D25F25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97" y="1591235"/>
            <a:ext cx="8335514" cy="762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9FCC29-D0B1-C009-F05D-59BADBE0A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60" y="2504572"/>
            <a:ext cx="8408588" cy="7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47F4D7-B3D3-BFDE-3430-AF62A1598C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7796" y="4688732"/>
            <a:ext cx="5232829" cy="1483468"/>
          </a:xfrm>
        </p:spPr>
        <p:txBody>
          <a:bodyPr/>
          <a:lstStyle/>
          <a:p>
            <a:r>
              <a:rPr lang="ko-KR" altLang="en-US" dirty="0"/>
              <a:t>최대 통신 지연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Sampling-time : 0.2</a:t>
            </a:r>
            <a:r>
              <a:rPr lang="ko-KR" altLang="en-US" dirty="0"/>
              <a:t>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998EC3-602B-72A7-E18A-57F5B19B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3E9DD1-3C1D-8E31-5E0F-583289B7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t="3478" r="14515" b="6666"/>
          <a:stretch/>
        </p:blipFill>
        <p:spPr>
          <a:xfrm>
            <a:off x="649356" y="1464506"/>
            <a:ext cx="3101010" cy="4131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4F988E-7F0C-0618-4C58-6E293A32E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9" t="7439" r="8410" b="18860"/>
          <a:stretch/>
        </p:blipFill>
        <p:spPr>
          <a:xfrm>
            <a:off x="4407868" y="1984785"/>
            <a:ext cx="4875874" cy="23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원, 스크린샷, 라인이(가) 표시된 사진&#10;&#10;자동 생성된 설명">
            <a:extLst>
              <a:ext uri="{FF2B5EF4-FFF2-40B4-BE49-F238E27FC236}">
                <a16:creationId xmlns:a16="http://schemas.microsoft.com/office/drawing/2014/main" id="{703C32B4-5345-C70B-AF5A-A36EA87C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855802"/>
            <a:ext cx="4365624" cy="3146395"/>
          </a:xfrm>
          <a:prstGeom prst="rect">
            <a:avLst/>
          </a:prstGeom>
        </p:spPr>
      </p:pic>
      <p:pic>
        <p:nvPicPr>
          <p:cNvPr id="7" name="그림 6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25EDABE3-2F1D-890F-EF5E-A6264759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79371"/>
            <a:ext cx="4772440" cy="28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6A2718-018B-2EB1-F7A1-7B8097AE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" y="2030290"/>
            <a:ext cx="4766553" cy="2797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ACE22-C095-B4B6-8D43-383D0195E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"/>
          <a:stretch/>
        </p:blipFill>
        <p:spPr>
          <a:xfrm>
            <a:off x="5029200" y="1989260"/>
            <a:ext cx="476655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9F4355-EF0C-1A7C-A4DB-1AF7AFAD9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실제 통신 지연의 값을 </a:t>
            </a:r>
            <a:r>
              <a:rPr lang="ko-KR" altLang="en-US" dirty="0" err="1"/>
              <a:t>경사하강법을</a:t>
            </a:r>
            <a:r>
              <a:rPr lang="ko-KR" altLang="en-US" dirty="0"/>
              <a:t> 기반으로 한 추정기를 통해 추정하였다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시뮬레이션 결과</a:t>
            </a:r>
            <a:r>
              <a:rPr lang="en-US" altLang="ko-KR" dirty="0"/>
              <a:t>, </a:t>
            </a:r>
            <a:r>
              <a:rPr lang="ko-KR" altLang="en-US" dirty="0"/>
              <a:t>추정기는 지연을 정확하게 추정하며</a:t>
            </a:r>
            <a:r>
              <a:rPr lang="en-US" altLang="ko-KR" dirty="0"/>
              <a:t>, </a:t>
            </a:r>
            <a:r>
              <a:rPr lang="ko-KR" altLang="en-US" dirty="0"/>
              <a:t>컨트롤러는 통신 지연에도 불구하고 원하는 </a:t>
            </a:r>
            <a:r>
              <a:rPr lang="ko-KR" altLang="en-US" dirty="0" err="1"/>
              <a:t>포메이션을</a:t>
            </a:r>
            <a:r>
              <a:rPr lang="ko-KR" altLang="en-US" dirty="0"/>
              <a:t> 유지한다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제안된 방식은 타임스탬프를 피하므로 실제 통신 지연이 크게 줄어든다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A551A3-1261-CD15-CB25-DEFBDFB2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6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EEC2BC-460B-7495-1942-F7C5B8CBF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FORMULATION OF ERROR EQUATIONS BETWEEN POSITIONS OF LEADER AND FOLLOWER AUVS</a:t>
            </a:r>
          </a:p>
          <a:p>
            <a:r>
              <a:rPr lang="en-US" altLang="ko-KR" dirty="0"/>
              <a:t>GRADIENT DESCENT METHOD BASED DELAY ESTIMATOR</a:t>
            </a:r>
          </a:p>
          <a:p>
            <a:r>
              <a:rPr lang="en-US" altLang="ko-KR" dirty="0"/>
              <a:t> CONSTRAINED ADAPTIVE CONTROLLER DESIGN</a:t>
            </a:r>
          </a:p>
          <a:p>
            <a:r>
              <a:rPr lang="en-US" altLang="ko-KR" dirty="0"/>
              <a:t>RESULTS AND DISCUSSION</a:t>
            </a:r>
          </a:p>
          <a:p>
            <a:r>
              <a:rPr lang="en-US" altLang="ko-KR" dirty="0"/>
              <a:t>CONCLUSION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725ECC-8A18-29E8-2C96-E9A7122E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4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6929D-A2C4-4062-A038-F172F790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EFAF0-1072-F881-10CA-D249A79DB8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Underwater Communication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음파를 이용하기 때문에 </a:t>
            </a:r>
            <a:r>
              <a:rPr lang="en-US" altLang="ko-KR" sz="2400" dirty="0"/>
              <a:t>Communication delay</a:t>
            </a:r>
            <a:r>
              <a:rPr lang="ko-KR" altLang="en-US" sz="2400" dirty="0"/>
              <a:t>가 생긴다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: The path following performance(</a:t>
            </a:r>
            <a:r>
              <a:rPr lang="ko-KR" altLang="en-US" sz="2400" dirty="0"/>
              <a:t>경로 추종 성능</a:t>
            </a:r>
            <a:r>
              <a:rPr lang="en-US" altLang="ko-KR" sz="2400" dirty="0"/>
              <a:t>)</a:t>
            </a:r>
            <a:r>
              <a:rPr lang="ko-KR" altLang="en-US" sz="2400" dirty="0"/>
              <a:t>이 좋지 않다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Wave disturbances (</a:t>
            </a:r>
            <a:r>
              <a:rPr lang="ko-KR" altLang="en-US" sz="2400" dirty="0"/>
              <a:t>파도의 교란</a:t>
            </a:r>
            <a:r>
              <a:rPr lang="en-US" altLang="ko-KR" sz="2400" dirty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: </a:t>
            </a:r>
            <a:r>
              <a:rPr lang="en-US" altLang="ko-KR" sz="2400" dirty="0" err="1"/>
              <a:t>Auv</a:t>
            </a:r>
            <a:r>
              <a:rPr lang="ko-KR" altLang="en-US" sz="2400" dirty="0"/>
              <a:t>들 사이 거리가 변함 </a:t>
            </a:r>
            <a:r>
              <a:rPr lang="en-US" altLang="ko-KR" sz="2400" dirty="0"/>
              <a:t>= </a:t>
            </a:r>
            <a:r>
              <a:rPr lang="ko-KR" altLang="en-US" sz="2400" dirty="0"/>
              <a:t>통신 지연 변함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Auv</a:t>
            </a:r>
            <a:r>
              <a:rPr lang="ko-KR" altLang="en-US" dirty="0"/>
              <a:t>들의 대형 유지에 어려움을 겪는다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4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9FE1D4-4559-20D7-FCD2-70031B948C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978408"/>
            <a:ext cx="8440526" cy="54864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널리 쓰이는 방법 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The leader-follower approach : virtual target technique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문제점 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타임 </a:t>
            </a:r>
            <a:r>
              <a:rPr lang="ko-KR" altLang="en-US" sz="2400" dirty="0" err="1"/>
              <a:t>스탬핑</a:t>
            </a:r>
            <a:r>
              <a:rPr lang="ko-KR" altLang="en-US" sz="2400" dirty="0"/>
              <a:t> 정보는 패킷 크기를 증가 시켜 통신 지연을 증가시킴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모든 </a:t>
            </a:r>
            <a:r>
              <a:rPr lang="en-US" altLang="ko-KR" sz="2400" dirty="0" err="1"/>
              <a:t>Auv</a:t>
            </a:r>
            <a:r>
              <a:rPr lang="ko-KR" altLang="en-US" sz="2400" dirty="0"/>
              <a:t>들의 시간 동기화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8C7A27-DB6B-E819-FDD4-A989380C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3192"/>
            <a:ext cx="8412480" cy="58521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INTRODUCTION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80A23E-40C4-7C9A-8A74-7BB47F5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 b="16008"/>
          <a:stretch/>
        </p:blipFill>
        <p:spPr>
          <a:xfrm>
            <a:off x="1856168" y="1931831"/>
            <a:ext cx="5666704" cy="2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C4960F-A558-F8FB-6D6E-9D8216FE0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" y="978408"/>
            <a:ext cx="8440526" cy="5193792"/>
          </a:xfrm>
        </p:spPr>
        <p:txBody>
          <a:bodyPr/>
          <a:lstStyle/>
          <a:p>
            <a:r>
              <a:rPr lang="ko-KR" altLang="en-US" dirty="0"/>
              <a:t>논문에서 제안 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200" dirty="0"/>
              <a:t>통신 지연 하에서 </a:t>
            </a:r>
            <a:r>
              <a:rPr lang="en-US" altLang="ko-KR" sz="3200" dirty="0" err="1"/>
              <a:t>Auv</a:t>
            </a:r>
            <a:r>
              <a:rPr lang="ko-KR" altLang="en-US" sz="3200" dirty="0"/>
              <a:t>들의 대형 유지를 </a:t>
            </a:r>
            <a:r>
              <a:rPr lang="en-US" altLang="ko-KR" sz="3200" dirty="0">
                <a:solidFill>
                  <a:srgbClr val="FF0000"/>
                </a:solidFill>
              </a:rPr>
              <a:t>‘</a:t>
            </a:r>
            <a:r>
              <a:rPr lang="ko-KR" altLang="en-US" sz="3200" dirty="0" err="1">
                <a:solidFill>
                  <a:srgbClr val="FF0000"/>
                </a:solidFill>
              </a:rPr>
              <a:t>경사하강법</a:t>
            </a:r>
            <a:r>
              <a:rPr lang="en-US" altLang="ko-KR" sz="3200" dirty="0">
                <a:solidFill>
                  <a:srgbClr val="FF0000"/>
                </a:solidFill>
              </a:rPr>
              <a:t>＇</a:t>
            </a:r>
            <a:r>
              <a:rPr lang="ko-KR" altLang="en-US" sz="3200" dirty="0">
                <a:solidFill>
                  <a:srgbClr val="FF0000"/>
                </a:solidFill>
              </a:rPr>
              <a:t>을 통해 통신 지연을 추정</a:t>
            </a:r>
            <a:r>
              <a:rPr lang="en-US" altLang="ko-KR" sz="3200" dirty="0">
                <a:solidFill>
                  <a:srgbClr val="FF0000"/>
                </a:solidFill>
              </a:rPr>
              <a:t>(</a:t>
            </a:r>
            <a:r>
              <a:rPr lang="ko-KR" altLang="en-US" sz="3200" dirty="0">
                <a:solidFill>
                  <a:srgbClr val="FF0000"/>
                </a:solidFill>
              </a:rPr>
              <a:t>예측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/>
              <a:t>하여 제어하겠다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타임 </a:t>
            </a:r>
            <a:r>
              <a:rPr lang="ko-KR" altLang="en-US" dirty="0" err="1"/>
              <a:t>스탬핑</a:t>
            </a:r>
            <a:r>
              <a:rPr lang="ko-KR" altLang="en-US" dirty="0"/>
              <a:t> 정보를 피하여 실제 통신 지연을 줄이고</a:t>
            </a:r>
            <a:r>
              <a:rPr lang="en-US" altLang="ko-KR" dirty="0"/>
              <a:t>, </a:t>
            </a:r>
            <a:r>
              <a:rPr lang="ko-KR" altLang="en-US" dirty="0"/>
              <a:t>동기화 문제를 피한다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4E97638E-569F-7E31-D4FA-0A6841AE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3192"/>
            <a:ext cx="8412480" cy="58521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INTRODUCTION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584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65366A2-E204-D51A-2906-CC4EED2549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EA78A7-1975-6C3D-A8B0-58DDCBE8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2541073"/>
            <a:ext cx="8412480" cy="585216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FORMULATION OF ERROR EQUATIONS BETWEEN</a:t>
            </a:r>
            <a:br>
              <a:rPr lang="en-US" altLang="ko-KR" sz="4000" b="1" dirty="0"/>
            </a:br>
            <a:r>
              <a:rPr lang="en-US" altLang="ko-KR" sz="4000" b="1" dirty="0"/>
              <a:t>POSITIONS OF LEADER AND FOLLOWER AUVS</a:t>
            </a:r>
            <a:br>
              <a:rPr lang="en-US" altLang="ko-KR" sz="4000" b="1" dirty="0"/>
            </a:b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ko-KR" altLang="en-US" sz="4000" b="1" dirty="0"/>
              <a:t>리더와 </a:t>
            </a:r>
            <a:r>
              <a:rPr lang="ko-KR" altLang="en-US" sz="4000" b="1" dirty="0" err="1"/>
              <a:t>팔로워</a:t>
            </a:r>
            <a:r>
              <a:rPr lang="ko-KR" altLang="en-US" sz="4000" b="1" dirty="0"/>
              <a:t> </a:t>
            </a:r>
            <a:r>
              <a:rPr lang="en-US" altLang="ko-KR" sz="4000" b="1" dirty="0" err="1"/>
              <a:t>Auv</a:t>
            </a:r>
            <a:r>
              <a:rPr lang="ko-KR" altLang="en-US" sz="4000" b="1" dirty="0"/>
              <a:t>의 위치 간 오차 방정식 공식화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55E03F-86BD-F023-C412-E6345B840C2A}"/>
              </a:ext>
            </a:extLst>
          </p:cNvPr>
          <p:cNvGrpSpPr/>
          <p:nvPr/>
        </p:nvGrpSpPr>
        <p:grpSpPr>
          <a:xfrm>
            <a:off x="8181776" y="5344443"/>
            <a:ext cx="447120" cy="669960"/>
            <a:chOff x="8181776" y="5344443"/>
            <a:chExt cx="447120" cy="66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05AFBBA-7501-D3C2-B826-A3F17B396869}"/>
                    </a:ext>
                  </a:extLst>
                </p14:cNvPr>
                <p14:cNvContentPartPr/>
                <p14:nvPr/>
              </p14:nvContentPartPr>
              <p14:xfrm>
                <a:off x="8181776" y="5385483"/>
                <a:ext cx="383400" cy="6289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05AFBBA-7501-D3C2-B826-A3F17B3968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19136" y="5007843"/>
                  <a:ext cx="509040" cy="13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C00459E-3A48-828E-702E-1C0D19A680E4}"/>
                    </a:ext>
                  </a:extLst>
                </p14:cNvPr>
                <p14:cNvContentPartPr/>
                <p14:nvPr/>
              </p14:nvContentPartPr>
              <p14:xfrm>
                <a:off x="8499656" y="549924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C00459E-3A48-828E-702E-1C0D19A680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7016" y="512160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E8F132D-5617-AC77-0581-1AB2AF602E6E}"/>
                    </a:ext>
                  </a:extLst>
                </p14:cNvPr>
                <p14:cNvContentPartPr/>
                <p14:nvPr/>
              </p14:nvContentPartPr>
              <p14:xfrm>
                <a:off x="8512976" y="54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E8F132D-5617-AC77-0581-1AB2AF602E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9976" y="508236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A8984FC-1EB3-69DF-C512-B2E2C3926228}"/>
                    </a:ext>
                  </a:extLst>
                </p14:cNvPr>
                <p14:cNvContentPartPr/>
                <p14:nvPr/>
              </p14:nvContentPartPr>
              <p14:xfrm>
                <a:off x="8512976" y="5473323"/>
                <a:ext cx="36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A8984FC-1EB3-69DF-C512-B2E2C39262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9976" y="50956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B89B716-BB0D-84B8-E7B4-073A0DC56B5C}"/>
                    </a:ext>
                  </a:extLst>
                </p14:cNvPr>
                <p14:cNvContentPartPr/>
                <p14:nvPr/>
              </p14:nvContentPartPr>
              <p14:xfrm>
                <a:off x="8482016" y="5473323"/>
                <a:ext cx="540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B89B716-BB0D-84B8-E7B4-073A0DC56B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9016" y="5095683"/>
                  <a:ext cx="13104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C12374A-46AE-285A-37B7-CEA0A9558A55}"/>
                    </a:ext>
                  </a:extLst>
                </p14:cNvPr>
                <p14:cNvContentPartPr/>
                <p14:nvPr/>
              </p14:nvContentPartPr>
              <p14:xfrm>
                <a:off x="8474096" y="5455323"/>
                <a:ext cx="360" cy="5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C12374A-46AE-285A-37B7-CEA0A9558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1096" y="5077323"/>
                  <a:ext cx="1260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77C0223-BC8D-2E6B-4E97-0BC2EE707345}"/>
                    </a:ext>
                  </a:extLst>
                </p14:cNvPr>
                <p14:cNvContentPartPr/>
                <p14:nvPr/>
              </p14:nvContentPartPr>
              <p14:xfrm>
                <a:off x="8487056" y="5442363"/>
                <a:ext cx="360" cy="5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77C0223-BC8D-2E6B-4E97-0BC2EE707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24416" y="5064723"/>
                  <a:ext cx="1260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77DAA6F-3170-0DCC-ADB3-9D36C071FF35}"/>
                    </a:ext>
                  </a:extLst>
                </p14:cNvPr>
                <p14:cNvContentPartPr/>
                <p14:nvPr/>
              </p14:nvContentPartPr>
              <p14:xfrm>
                <a:off x="8447816" y="5408883"/>
                <a:ext cx="151200" cy="321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77DAA6F-3170-0DCC-ADB3-9D36C071FF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85176" y="5030883"/>
                  <a:ext cx="276840" cy="10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02EC7CC-FAAF-E38D-DF72-79C5010C613A}"/>
                    </a:ext>
                  </a:extLst>
                </p14:cNvPr>
                <p14:cNvContentPartPr/>
                <p14:nvPr/>
              </p14:nvContentPartPr>
              <p14:xfrm>
                <a:off x="8435576" y="5393043"/>
                <a:ext cx="193320" cy="1166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02EC7CC-FAAF-E38D-DF72-79C5010C61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72576" y="5015043"/>
                  <a:ext cx="31896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B475937-0F96-1CC2-CF96-193090D8D9BB}"/>
                    </a:ext>
                  </a:extLst>
                </p14:cNvPr>
                <p14:cNvContentPartPr/>
                <p14:nvPr/>
              </p14:nvContentPartPr>
              <p14:xfrm>
                <a:off x="8551136" y="5395923"/>
                <a:ext cx="36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B475937-0F96-1CC2-CF96-193090D8D9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8496" y="50182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5E2E8F8-33B5-4687-07DC-0C164D62B229}"/>
                    </a:ext>
                  </a:extLst>
                </p14:cNvPr>
                <p14:cNvContentPartPr/>
                <p14:nvPr/>
              </p14:nvContentPartPr>
              <p14:xfrm>
                <a:off x="8516576" y="5395923"/>
                <a:ext cx="35280" cy="8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5E2E8F8-33B5-4687-07DC-0C164D62B2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53576" y="5018283"/>
                  <a:ext cx="16092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F42BD1-6476-346B-5731-61ED23DBD7C9}"/>
                    </a:ext>
                  </a:extLst>
                </p14:cNvPr>
                <p14:cNvContentPartPr/>
                <p14:nvPr/>
              </p14:nvContentPartPr>
              <p14:xfrm>
                <a:off x="8499656" y="5408883"/>
                <a:ext cx="360" cy="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8F42BD1-6476-346B-5731-61ED23DBD7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37016" y="50308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98B5B5-E64B-AB60-0B6F-EE67CA0C95FA}"/>
                    </a:ext>
                  </a:extLst>
                </p14:cNvPr>
                <p14:cNvContentPartPr/>
                <p14:nvPr/>
              </p14:nvContentPartPr>
              <p14:xfrm>
                <a:off x="8488136" y="5408883"/>
                <a:ext cx="25200" cy="158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E98B5B5-E64B-AB60-0B6F-EE67CA0C95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25136" y="5030883"/>
                  <a:ext cx="1508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56D2135-7284-4504-9167-7A471AD62997}"/>
                    </a:ext>
                  </a:extLst>
                </p14:cNvPr>
                <p14:cNvContentPartPr/>
                <p14:nvPr/>
              </p14:nvContentPartPr>
              <p14:xfrm>
                <a:off x="8474096" y="5434443"/>
                <a:ext cx="360" cy="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56D2135-7284-4504-9167-7A471AD629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1096" y="505680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6257A00-5F24-14D2-60AB-2F5C9CC79685}"/>
                    </a:ext>
                  </a:extLst>
                </p14:cNvPr>
                <p14:cNvContentPartPr/>
                <p14:nvPr/>
              </p14:nvContentPartPr>
              <p14:xfrm>
                <a:off x="8460776" y="5434443"/>
                <a:ext cx="13320" cy="101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6257A00-5F24-14D2-60AB-2F5C9CC796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8136" y="5056803"/>
                  <a:ext cx="13896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CD78809-734C-6132-3BF2-C50FE226DAF8}"/>
                    </a:ext>
                  </a:extLst>
                </p14:cNvPr>
                <p14:cNvContentPartPr/>
                <p14:nvPr/>
              </p14:nvContentPartPr>
              <p14:xfrm>
                <a:off x="8461136" y="5550723"/>
                <a:ext cx="5400" cy="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CD78809-734C-6132-3BF2-C50FE226DA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98496" y="5173083"/>
                  <a:ext cx="13104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0FBA1E3-3931-4B64-550A-97169853373B}"/>
                    </a:ext>
                  </a:extLst>
                </p14:cNvPr>
                <p14:cNvContentPartPr/>
                <p14:nvPr/>
              </p14:nvContentPartPr>
              <p14:xfrm>
                <a:off x="8474096" y="5451003"/>
                <a:ext cx="360" cy="612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0FBA1E3-3931-4B64-550A-9716985337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11096" y="5073363"/>
                  <a:ext cx="126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292092C-C322-C731-4A1F-4EEB021EF0F9}"/>
                    </a:ext>
                  </a:extLst>
                </p14:cNvPr>
                <p14:cNvContentPartPr/>
                <p14:nvPr/>
              </p14:nvContentPartPr>
              <p14:xfrm>
                <a:off x="8474096" y="5429403"/>
                <a:ext cx="5400" cy="5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292092C-C322-C731-4A1F-4EEB021EF0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11096" y="5051763"/>
                  <a:ext cx="13104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56D2583-68E9-B807-F244-ACD61CAABDA5}"/>
                    </a:ext>
                  </a:extLst>
                </p14:cNvPr>
                <p14:cNvContentPartPr/>
                <p14:nvPr/>
              </p14:nvContentPartPr>
              <p14:xfrm>
                <a:off x="8487056" y="5421843"/>
                <a:ext cx="54000" cy="74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56D2583-68E9-B807-F244-ACD61CAABD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4416" y="5044203"/>
                  <a:ext cx="17964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25E07CB-9931-E7F2-5A39-A75680741AC4}"/>
                    </a:ext>
                  </a:extLst>
                </p14:cNvPr>
                <p14:cNvContentPartPr/>
                <p14:nvPr/>
              </p14:nvContentPartPr>
              <p14:xfrm>
                <a:off x="8520536" y="5370363"/>
                <a:ext cx="18360" cy="23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25E07CB-9931-E7F2-5A39-A75680741A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7896" y="4992363"/>
                  <a:ext cx="14400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C3E8232-0580-C416-79AB-88D683F8677D}"/>
                    </a:ext>
                  </a:extLst>
                </p14:cNvPr>
                <p14:cNvContentPartPr/>
                <p14:nvPr/>
              </p14:nvContentPartPr>
              <p14:xfrm>
                <a:off x="8499656" y="5383323"/>
                <a:ext cx="360" cy="12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C3E8232-0580-C416-79AB-88D683F867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7016" y="5005683"/>
                  <a:ext cx="1260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241AF6E-B31C-D09F-F7A9-E036B7E20DDE}"/>
                    </a:ext>
                  </a:extLst>
                </p14:cNvPr>
                <p14:cNvContentPartPr/>
                <p14:nvPr/>
              </p14:nvContentPartPr>
              <p14:xfrm>
                <a:off x="8499656" y="5408883"/>
                <a:ext cx="360" cy="13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241AF6E-B31C-D09F-F7A9-E036B7E20D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7016" y="5030883"/>
                  <a:ext cx="12600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CDBC7D0-9C9F-49B9-381C-150EE4CCFEC5}"/>
                    </a:ext>
                  </a:extLst>
                </p14:cNvPr>
                <p14:cNvContentPartPr/>
                <p14:nvPr/>
              </p14:nvContentPartPr>
              <p14:xfrm>
                <a:off x="8499656" y="5431563"/>
                <a:ext cx="10800" cy="68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CDBC7D0-9C9F-49B9-381C-150EE4CCF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7016" y="5053923"/>
                  <a:ext cx="13644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27CB288-19C9-ACC0-018D-E8CF3F0E5345}"/>
                    </a:ext>
                  </a:extLst>
                </p14:cNvPr>
                <p14:cNvContentPartPr/>
                <p14:nvPr/>
              </p14:nvContentPartPr>
              <p14:xfrm>
                <a:off x="8512976" y="5460363"/>
                <a:ext cx="5400" cy="30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27CB288-19C9-ACC0-018D-E8CF3F0E53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49976" y="5082363"/>
                  <a:ext cx="13104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D152FBB-A922-37DC-95F6-8A918D73B348}"/>
                    </a:ext>
                  </a:extLst>
                </p14:cNvPr>
                <p14:cNvContentPartPr/>
                <p14:nvPr/>
              </p14:nvContentPartPr>
              <p14:xfrm>
                <a:off x="8512976" y="5421843"/>
                <a:ext cx="360" cy="61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D152FBB-A922-37DC-95F6-8A918D73B3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9976" y="5044203"/>
                  <a:ext cx="1260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F13F82C-47BB-F559-E4AD-B7C25573CB6A}"/>
                    </a:ext>
                  </a:extLst>
                </p14:cNvPr>
                <p14:cNvContentPartPr/>
                <p14:nvPr/>
              </p14:nvContentPartPr>
              <p14:xfrm>
                <a:off x="8523416" y="5344443"/>
                <a:ext cx="15840" cy="96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F13F82C-47BB-F559-E4AD-B7C25573CB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60416" y="4966803"/>
                  <a:ext cx="14148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83DBAD1-C6ED-62AC-0713-F190D32A3CC3}"/>
                    </a:ext>
                  </a:extLst>
                </p14:cNvPr>
                <p14:cNvContentPartPr/>
                <p14:nvPr/>
              </p14:nvContentPartPr>
              <p14:xfrm>
                <a:off x="8512976" y="5455323"/>
                <a:ext cx="360" cy="5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83DBAD1-C6ED-62AC-0713-F190D32A3C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9976" y="5077323"/>
                  <a:ext cx="1260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A359E66-02EB-F65E-3C92-8A291CF46E98}"/>
                    </a:ext>
                  </a:extLst>
                </p14:cNvPr>
                <p14:cNvContentPartPr/>
                <p14:nvPr/>
              </p14:nvContentPartPr>
              <p14:xfrm>
                <a:off x="8507576" y="5395923"/>
                <a:ext cx="5400" cy="23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A359E66-02EB-F65E-3C92-8A291CF46E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44936" y="5018283"/>
                  <a:ext cx="1310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AF28BAD-2379-84CF-D323-DE9386F641D0}"/>
                    </a:ext>
                  </a:extLst>
                </p14:cNvPr>
                <p14:cNvContentPartPr/>
                <p14:nvPr/>
              </p14:nvContentPartPr>
              <p14:xfrm>
                <a:off x="8499656" y="5395923"/>
                <a:ext cx="8280" cy="1231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AF28BAD-2379-84CF-D323-DE9386F641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37016" y="5018283"/>
                  <a:ext cx="13392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FBFF807-DC60-82F6-BC70-3317F75E9471}"/>
                    </a:ext>
                  </a:extLst>
                </p14:cNvPr>
                <p14:cNvContentPartPr/>
                <p14:nvPr/>
              </p14:nvContentPartPr>
              <p14:xfrm>
                <a:off x="8521616" y="5431563"/>
                <a:ext cx="17280" cy="64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FBFF807-DC60-82F6-BC70-3317F75E94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8976" y="5053923"/>
                  <a:ext cx="1429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F1AEA01-72AE-D255-B0B2-4C008F58D83A}"/>
                    </a:ext>
                  </a:extLst>
                </p14:cNvPr>
                <p14:cNvContentPartPr/>
                <p14:nvPr/>
              </p14:nvContentPartPr>
              <p14:xfrm>
                <a:off x="8525576" y="5460363"/>
                <a:ext cx="360" cy="37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F1AEA01-72AE-D255-B0B2-4C008F58D8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62576" y="5082363"/>
                  <a:ext cx="12600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16C4982-1181-56CB-B9B9-76C2E1A25900}"/>
                    </a:ext>
                  </a:extLst>
                </p14:cNvPr>
                <p14:cNvContentPartPr/>
                <p14:nvPr/>
              </p14:nvContentPartPr>
              <p14:xfrm>
                <a:off x="8541416" y="5408883"/>
                <a:ext cx="10440" cy="76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16C4982-1181-56CB-B9B9-76C2E1A259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78416" y="5030883"/>
                  <a:ext cx="136080" cy="83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071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B42BC-06A9-F771-44E9-C57F2B52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8" y="1416378"/>
            <a:ext cx="8631904" cy="37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938D78-9E77-7995-EE36-8E2FFD5E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43487"/>
            <a:ext cx="8310898" cy="20975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A54D7B-D675-9027-7B92-63AE09A1D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4" t="1985" r="8883" b="11206"/>
          <a:stretch/>
        </p:blipFill>
        <p:spPr>
          <a:xfrm>
            <a:off x="2718261" y="2644884"/>
            <a:ext cx="4065285" cy="37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8434EE-0E4C-C0BC-5D2D-9B84B8D054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 Follower </a:t>
            </a:r>
            <a:r>
              <a:rPr lang="en-US" altLang="ko-KR" dirty="0" err="1"/>
              <a:t>Auv</a:t>
            </a:r>
            <a:r>
              <a:rPr lang="ko-KR" altLang="en-US" dirty="0"/>
              <a:t>와 </a:t>
            </a:r>
            <a:r>
              <a:rPr lang="en-US" altLang="ko-KR" dirty="0"/>
              <a:t>Leader </a:t>
            </a:r>
            <a:r>
              <a:rPr lang="en-US" altLang="ko-KR" dirty="0" err="1"/>
              <a:t>Auv</a:t>
            </a:r>
            <a:r>
              <a:rPr lang="ko-KR" altLang="en-US" dirty="0"/>
              <a:t>는 모두 </a:t>
            </a:r>
            <a:r>
              <a:rPr lang="en-US" altLang="ko-KR" dirty="0"/>
              <a:t>Reference Path(</a:t>
            </a:r>
            <a:r>
              <a:rPr lang="ko-KR" altLang="en-US" dirty="0"/>
              <a:t>참조 경로</a:t>
            </a:r>
            <a:r>
              <a:rPr lang="en-US" altLang="ko-KR" dirty="0"/>
              <a:t>)</a:t>
            </a:r>
            <a:r>
              <a:rPr lang="ko-KR" altLang="en-US" dirty="0"/>
              <a:t>를 알고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8C9D07-EFD6-1AF1-A4C4-6FDDD1F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Gradient descent method based delay estimator</a:t>
            </a:r>
            <a:br>
              <a:rPr lang="en-US" altLang="ko-KR" sz="2800" b="1" dirty="0"/>
            </a:br>
            <a:r>
              <a:rPr lang="ko-KR" altLang="en-US" sz="2800" b="1" dirty="0" err="1"/>
              <a:t>경사하강법</a:t>
            </a:r>
            <a:r>
              <a:rPr lang="ko-KR" altLang="en-US" sz="2800" b="1" dirty="0"/>
              <a:t> 기반 지연 </a:t>
            </a:r>
            <a:r>
              <a:rPr lang="ko-KR" altLang="en-US" sz="2800" b="1" dirty="0" err="1"/>
              <a:t>추정기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40B696-4B6A-4386-D094-887DE078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03" y="2579676"/>
            <a:ext cx="4102662" cy="35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an1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10595</TotalTime>
  <Words>371</Words>
  <Application>Microsoft Office PowerPoint</Application>
  <PresentationFormat>사용자 지정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Office Theme</vt:lpstr>
      <vt:lpstr>Formation Control of Multiple Autonomous Underwater Vehicles Under Communication Delays</vt:lpstr>
      <vt:lpstr>Content</vt:lpstr>
      <vt:lpstr>INTRODUCTION</vt:lpstr>
      <vt:lpstr>INTRODUCTION</vt:lpstr>
      <vt:lpstr>INTRODUCTION</vt:lpstr>
      <vt:lpstr>FORMULATION OF ERROR EQUATIONS BETWEEN POSITIONS OF LEADER AND FOLLOWER AUVS   리더와 팔로워 Auv의 위치 간 오차 방정식 공식화</vt:lpstr>
      <vt:lpstr>PowerPoint 프레젠테이션</vt:lpstr>
      <vt:lpstr>PowerPoint 프레젠테이션</vt:lpstr>
      <vt:lpstr>Gradient descent method based delay estimator 경사하강법 기반 지연 추정기</vt:lpstr>
      <vt:lpstr>PowerPoint 프레젠테이션</vt:lpstr>
      <vt:lpstr> CONSTRAINED ADAPTIVE CONTROLLER DESIGN</vt:lpstr>
      <vt:lpstr>PowerPoint 프레젠테이션</vt:lpstr>
      <vt:lpstr>RESULTS AND DISCUSSION</vt:lpstr>
      <vt:lpstr>PowerPoint 프레젠테이션</vt:lpstr>
      <vt:lpstr>PowerPoint 프레젠테이션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ethungshan shitiri</dc:creator>
  <cp:lastModifiedBy>1996</cp:lastModifiedBy>
  <cp:revision>92</cp:revision>
  <cp:lastPrinted>2023-09-10T09:08:36Z</cp:lastPrinted>
  <dcterms:created xsi:type="dcterms:W3CDTF">2019-04-02T01:05:07Z</dcterms:created>
  <dcterms:modified xsi:type="dcterms:W3CDTF">2023-09-11T13:45:22Z</dcterms:modified>
</cp:coreProperties>
</file>