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86042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C78D1-C8B0-4A42-AE3B-F54D1A94ADF3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3013" y="1143000"/>
            <a:ext cx="4371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182E9-3C6C-4B64-8047-9C2BF84ABC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7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8150"/>
            <a:ext cx="10363200" cy="2995554"/>
          </a:xfrm>
        </p:spPr>
        <p:txBody>
          <a:bodyPr anchor="b"/>
          <a:lstStyle>
            <a:lvl1pPr algn="ctr">
              <a:defRPr sz="7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9224"/>
            <a:ext cx="9144000" cy="2077368"/>
          </a:xfrm>
        </p:spPr>
        <p:txBody>
          <a:bodyPr/>
          <a:lstStyle>
            <a:lvl1pPr marL="0" indent="0" algn="ctr">
              <a:buNone/>
              <a:defRPr sz="3011"/>
            </a:lvl1pPr>
            <a:lvl2pPr marL="573603" indent="0" algn="ctr">
              <a:buNone/>
              <a:defRPr sz="2509"/>
            </a:lvl2pPr>
            <a:lvl3pPr marL="1147206" indent="0" algn="ctr">
              <a:buNone/>
              <a:defRPr sz="2258"/>
            </a:lvl3pPr>
            <a:lvl4pPr marL="1720809" indent="0" algn="ctr">
              <a:buNone/>
              <a:defRPr sz="2007"/>
            </a:lvl4pPr>
            <a:lvl5pPr marL="2294412" indent="0" algn="ctr">
              <a:buNone/>
              <a:defRPr sz="2007"/>
            </a:lvl5pPr>
            <a:lvl6pPr marL="2868016" indent="0" algn="ctr">
              <a:buNone/>
              <a:defRPr sz="2007"/>
            </a:lvl6pPr>
            <a:lvl7pPr marL="3441619" indent="0" algn="ctr">
              <a:buNone/>
              <a:defRPr sz="2007"/>
            </a:lvl7pPr>
            <a:lvl8pPr marL="4015222" indent="0" algn="ctr">
              <a:buNone/>
              <a:defRPr sz="2007"/>
            </a:lvl8pPr>
            <a:lvl9pPr marL="4588825" indent="0" algn="ctr">
              <a:buNone/>
              <a:defRPr sz="200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7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9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8097"/>
            <a:ext cx="2628900" cy="72917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8097"/>
            <a:ext cx="7734300" cy="72917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1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2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45090"/>
            <a:ext cx="10515600" cy="3579128"/>
          </a:xfrm>
        </p:spPr>
        <p:txBody>
          <a:bodyPr anchor="b"/>
          <a:lstStyle>
            <a:lvl1pPr>
              <a:defRPr sz="7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58078"/>
            <a:ext cx="10515600" cy="1882179"/>
          </a:xfrm>
        </p:spPr>
        <p:txBody>
          <a:bodyPr/>
          <a:lstStyle>
            <a:lvl1pPr marL="0" indent="0">
              <a:buNone/>
              <a:defRPr sz="3011">
                <a:solidFill>
                  <a:schemeClr val="tx1"/>
                </a:solidFill>
              </a:defRPr>
            </a:lvl1pPr>
            <a:lvl2pPr marL="573603" indent="0">
              <a:buNone/>
              <a:defRPr sz="2509">
                <a:solidFill>
                  <a:schemeClr val="tx1">
                    <a:tint val="75000"/>
                  </a:schemeClr>
                </a:solidFill>
              </a:defRPr>
            </a:lvl2pPr>
            <a:lvl3pPr marL="1147206" indent="0">
              <a:buNone/>
              <a:defRPr sz="2258">
                <a:solidFill>
                  <a:schemeClr val="tx1">
                    <a:tint val="75000"/>
                  </a:schemeClr>
                </a:solidFill>
              </a:defRPr>
            </a:lvl3pPr>
            <a:lvl4pPr marL="1720809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4pPr>
            <a:lvl5pPr marL="2294412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5pPr>
            <a:lvl6pPr marL="2868016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6pPr>
            <a:lvl7pPr marL="3441619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7pPr>
            <a:lvl8pPr marL="4015222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8pPr>
            <a:lvl9pPr marL="4588825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7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0483"/>
            <a:ext cx="5181600" cy="545931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0483"/>
            <a:ext cx="5181600" cy="545931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1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8098"/>
            <a:ext cx="10515600" cy="16630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09237"/>
            <a:ext cx="5157787" cy="1033704"/>
          </a:xfrm>
        </p:spPr>
        <p:txBody>
          <a:bodyPr anchor="b"/>
          <a:lstStyle>
            <a:lvl1pPr marL="0" indent="0">
              <a:buNone/>
              <a:defRPr sz="3011" b="1"/>
            </a:lvl1pPr>
            <a:lvl2pPr marL="573603" indent="0">
              <a:buNone/>
              <a:defRPr sz="2509" b="1"/>
            </a:lvl2pPr>
            <a:lvl3pPr marL="1147206" indent="0">
              <a:buNone/>
              <a:defRPr sz="2258" b="1"/>
            </a:lvl3pPr>
            <a:lvl4pPr marL="1720809" indent="0">
              <a:buNone/>
              <a:defRPr sz="2007" b="1"/>
            </a:lvl4pPr>
            <a:lvl5pPr marL="2294412" indent="0">
              <a:buNone/>
              <a:defRPr sz="2007" b="1"/>
            </a:lvl5pPr>
            <a:lvl6pPr marL="2868016" indent="0">
              <a:buNone/>
              <a:defRPr sz="2007" b="1"/>
            </a:lvl6pPr>
            <a:lvl7pPr marL="3441619" indent="0">
              <a:buNone/>
              <a:defRPr sz="2007" b="1"/>
            </a:lvl7pPr>
            <a:lvl8pPr marL="4015222" indent="0">
              <a:buNone/>
              <a:defRPr sz="2007" b="1"/>
            </a:lvl8pPr>
            <a:lvl9pPr marL="4588825" indent="0">
              <a:buNone/>
              <a:defRPr sz="200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42941"/>
            <a:ext cx="5157787" cy="46227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09237"/>
            <a:ext cx="5183188" cy="1033704"/>
          </a:xfrm>
        </p:spPr>
        <p:txBody>
          <a:bodyPr anchor="b"/>
          <a:lstStyle>
            <a:lvl1pPr marL="0" indent="0">
              <a:buNone/>
              <a:defRPr sz="3011" b="1"/>
            </a:lvl1pPr>
            <a:lvl2pPr marL="573603" indent="0">
              <a:buNone/>
              <a:defRPr sz="2509" b="1"/>
            </a:lvl2pPr>
            <a:lvl3pPr marL="1147206" indent="0">
              <a:buNone/>
              <a:defRPr sz="2258" b="1"/>
            </a:lvl3pPr>
            <a:lvl4pPr marL="1720809" indent="0">
              <a:buNone/>
              <a:defRPr sz="2007" b="1"/>
            </a:lvl4pPr>
            <a:lvl5pPr marL="2294412" indent="0">
              <a:buNone/>
              <a:defRPr sz="2007" b="1"/>
            </a:lvl5pPr>
            <a:lvl6pPr marL="2868016" indent="0">
              <a:buNone/>
              <a:defRPr sz="2007" b="1"/>
            </a:lvl6pPr>
            <a:lvl7pPr marL="3441619" indent="0">
              <a:buNone/>
              <a:defRPr sz="2007" b="1"/>
            </a:lvl7pPr>
            <a:lvl8pPr marL="4015222" indent="0">
              <a:buNone/>
              <a:defRPr sz="2007" b="1"/>
            </a:lvl8pPr>
            <a:lvl9pPr marL="4588825" indent="0">
              <a:buNone/>
              <a:defRPr sz="200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42941"/>
            <a:ext cx="5183188" cy="462279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7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6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3617"/>
            <a:ext cx="3932237" cy="2007658"/>
          </a:xfrm>
        </p:spPr>
        <p:txBody>
          <a:bodyPr anchor="b"/>
          <a:lstStyle>
            <a:lvl1pPr>
              <a:defRPr sz="40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38855"/>
            <a:ext cx="6172200" cy="6114594"/>
          </a:xfrm>
        </p:spPr>
        <p:txBody>
          <a:bodyPr/>
          <a:lstStyle>
            <a:lvl1pPr>
              <a:defRPr sz="4015"/>
            </a:lvl1pPr>
            <a:lvl2pPr>
              <a:defRPr sz="3513"/>
            </a:lvl2pPr>
            <a:lvl3pPr>
              <a:defRPr sz="3011"/>
            </a:lvl3pPr>
            <a:lvl4pPr>
              <a:defRPr sz="2509"/>
            </a:lvl4pPr>
            <a:lvl5pPr>
              <a:defRPr sz="2509"/>
            </a:lvl5pPr>
            <a:lvl6pPr>
              <a:defRPr sz="2509"/>
            </a:lvl6pPr>
            <a:lvl7pPr>
              <a:defRPr sz="2509"/>
            </a:lvl7pPr>
            <a:lvl8pPr>
              <a:defRPr sz="2509"/>
            </a:lvl8pPr>
            <a:lvl9pPr>
              <a:defRPr sz="250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1275"/>
            <a:ext cx="3932237" cy="4782131"/>
          </a:xfrm>
        </p:spPr>
        <p:txBody>
          <a:bodyPr/>
          <a:lstStyle>
            <a:lvl1pPr marL="0" indent="0">
              <a:buNone/>
              <a:defRPr sz="2007"/>
            </a:lvl1pPr>
            <a:lvl2pPr marL="573603" indent="0">
              <a:buNone/>
              <a:defRPr sz="1756"/>
            </a:lvl2pPr>
            <a:lvl3pPr marL="1147206" indent="0">
              <a:buNone/>
              <a:defRPr sz="1506"/>
            </a:lvl3pPr>
            <a:lvl4pPr marL="1720809" indent="0">
              <a:buNone/>
              <a:defRPr sz="1255"/>
            </a:lvl4pPr>
            <a:lvl5pPr marL="2294412" indent="0">
              <a:buNone/>
              <a:defRPr sz="1255"/>
            </a:lvl5pPr>
            <a:lvl6pPr marL="2868016" indent="0">
              <a:buNone/>
              <a:defRPr sz="1255"/>
            </a:lvl6pPr>
            <a:lvl7pPr marL="3441619" indent="0">
              <a:buNone/>
              <a:defRPr sz="1255"/>
            </a:lvl7pPr>
            <a:lvl8pPr marL="4015222" indent="0">
              <a:buNone/>
              <a:defRPr sz="1255"/>
            </a:lvl8pPr>
            <a:lvl9pPr marL="4588825" indent="0">
              <a:buNone/>
              <a:defRPr sz="12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7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3617"/>
            <a:ext cx="3932237" cy="2007658"/>
          </a:xfrm>
        </p:spPr>
        <p:txBody>
          <a:bodyPr anchor="b"/>
          <a:lstStyle>
            <a:lvl1pPr>
              <a:defRPr sz="40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38855"/>
            <a:ext cx="6172200" cy="6114594"/>
          </a:xfrm>
        </p:spPr>
        <p:txBody>
          <a:bodyPr anchor="t"/>
          <a:lstStyle>
            <a:lvl1pPr marL="0" indent="0">
              <a:buNone/>
              <a:defRPr sz="4015"/>
            </a:lvl1pPr>
            <a:lvl2pPr marL="573603" indent="0">
              <a:buNone/>
              <a:defRPr sz="3513"/>
            </a:lvl2pPr>
            <a:lvl3pPr marL="1147206" indent="0">
              <a:buNone/>
              <a:defRPr sz="3011"/>
            </a:lvl3pPr>
            <a:lvl4pPr marL="1720809" indent="0">
              <a:buNone/>
              <a:defRPr sz="2509"/>
            </a:lvl4pPr>
            <a:lvl5pPr marL="2294412" indent="0">
              <a:buNone/>
              <a:defRPr sz="2509"/>
            </a:lvl5pPr>
            <a:lvl6pPr marL="2868016" indent="0">
              <a:buNone/>
              <a:defRPr sz="2509"/>
            </a:lvl6pPr>
            <a:lvl7pPr marL="3441619" indent="0">
              <a:buNone/>
              <a:defRPr sz="2509"/>
            </a:lvl7pPr>
            <a:lvl8pPr marL="4015222" indent="0">
              <a:buNone/>
              <a:defRPr sz="2509"/>
            </a:lvl8pPr>
            <a:lvl9pPr marL="4588825" indent="0">
              <a:buNone/>
              <a:defRPr sz="250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1275"/>
            <a:ext cx="3932237" cy="4782131"/>
          </a:xfrm>
        </p:spPr>
        <p:txBody>
          <a:bodyPr/>
          <a:lstStyle>
            <a:lvl1pPr marL="0" indent="0">
              <a:buNone/>
              <a:defRPr sz="2007"/>
            </a:lvl1pPr>
            <a:lvl2pPr marL="573603" indent="0">
              <a:buNone/>
              <a:defRPr sz="1756"/>
            </a:lvl2pPr>
            <a:lvl3pPr marL="1147206" indent="0">
              <a:buNone/>
              <a:defRPr sz="1506"/>
            </a:lvl3pPr>
            <a:lvl4pPr marL="1720809" indent="0">
              <a:buNone/>
              <a:defRPr sz="1255"/>
            </a:lvl4pPr>
            <a:lvl5pPr marL="2294412" indent="0">
              <a:buNone/>
              <a:defRPr sz="1255"/>
            </a:lvl5pPr>
            <a:lvl6pPr marL="2868016" indent="0">
              <a:buNone/>
              <a:defRPr sz="1255"/>
            </a:lvl6pPr>
            <a:lvl7pPr marL="3441619" indent="0">
              <a:buNone/>
              <a:defRPr sz="1255"/>
            </a:lvl7pPr>
            <a:lvl8pPr marL="4015222" indent="0">
              <a:buNone/>
              <a:defRPr sz="1255"/>
            </a:lvl8pPr>
            <a:lvl9pPr marL="4588825" indent="0">
              <a:buNone/>
              <a:defRPr sz="12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6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8098"/>
            <a:ext cx="10515600" cy="1663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90483"/>
            <a:ext cx="10515600" cy="545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974867"/>
            <a:ext cx="274320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778B-CE32-4EC7-8FB3-816D5C3D1B55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974867"/>
            <a:ext cx="411480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974867"/>
            <a:ext cx="274320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DDD8-164D-4AB0-8306-3C1FF18C0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1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7206" rtl="0" eaLnBrk="1" latinLnBrk="1" hangingPunct="1">
        <a:lnSpc>
          <a:spcPct val="90000"/>
        </a:lnSpc>
        <a:spcBef>
          <a:spcPct val="0"/>
        </a:spcBef>
        <a:buNone/>
        <a:defRPr sz="5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802" indent="-286802" algn="l" defTabSz="1147206" rtl="0" eaLnBrk="1" latinLnBrk="1" hangingPunct="1">
        <a:lnSpc>
          <a:spcPct val="90000"/>
        </a:lnSpc>
        <a:spcBef>
          <a:spcPts val="1255"/>
        </a:spcBef>
        <a:buFont typeface="Arial" panose="020B0604020202020204" pitchFamily="34" charset="0"/>
        <a:buChar char="•"/>
        <a:defRPr sz="3513" kern="1200">
          <a:solidFill>
            <a:schemeClr val="tx1"/>
          </a:solidFill>
          <a:latin typeface="+mn-lt"/>
          <a:ea typeface="+mn-ea"/>
          <a:cs typeface="+mn-cs"/>
        </a:defRPr>
      </a:lvl1pPr>
      <a:lvl2pPr marL="860405" indent="-286802" algn="l" defTabSz="1147206" rtl="0" eaLnBrk="1" latinLnBrk="1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3011" kern="1200">
          <a:solidFill>
            <a:schemeClr val="tx1"/>
          </a:solidFill>
          <a:latin typeface="+mn-lt"/>
          <a:ea typeface="+mn-ea"/>
          <a:cs typeface="+mn-cs"/>
        </a:defRPr>
      </a:lvl2pPr>
      <a:lvl3pPr marL="1434008" indent="-286802" algn="l" defTabSz="1147206" rtl="0" eaLnBrk="1" latinLnBrk="1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509" kern="1200">
          <a:solidFill>
            <a:schemeClr val="tx1"/>
          </a:solidFill>
          <a:latin typeface="+mn-lt"/>
          <a:ea typeface="+mn-ea"/>
          <a:cs typeface="+mn-cs"/>
        </a:defRPr>
      </a:lvl3pPr>
      <a:lvl4pPr marL="2007611" indent="-286802" algn="l" defTabSz="1147206" rtl="0" eaLnBrk="1" latinLnBrk="1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4pPr>
      <a:lvl5pPr marL="2581214" indent="-286802" algn="l" defTabSz="1147206" rtl="0" eaLnBrk="1" latinLnBrk="1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5pPr>
      <a:lvl6pPr marL="3154817" indent="-286802" algn="l" defTabSz="1147206" rtl="0" eaLnBrk="1" latinLnBrk="1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6pPr>
      <a:lvl7pPr marL="3728420" indent="-286802" algn="l" defTabSz="1147206" rtl="0" eaLnBrk="1" latinLnBrk="1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7pPr>
      <a:lvl8pPr marL="4302023" indent="-286802" algn="l" defTabSz="1147206" rtl="0" eaLnBrk="1" latinLnBrk="1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8pPr>
      <a:lvl9pPr marL="4875627" indent="-286802" algn="l" defTabSz="1147206" rtl="0" eaLnBrk="1" latinLnBrk="1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7206" rtl="0" eaLnBrk="1" latinLnBrk="1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1pPr>
      <a:lvl2pPr marL="573603" algn="l" defTabSz="1147206" rtl="0" eaLnBrk="1" latinLnBrk="1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2pPr>
      <a:lvl3pPr marL="1147206" algn="l" defTabSz="1147206" rtl="0" eaLnBrk="1" latinLnBrk="1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3pPr>
      <a:lvl4pPr marL="1720809" algn="l" defTabSz="1147206" rtl="0" eaLnBrk="1" latinLnBrk="1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4pPr>
      <a:lvl5pPr marL="2294412" algn="l" defTabSz="1147206" rtl="0" eaLnBrk="1" latinLnBrk="1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5pPr>
      <a:lvl6pPr marL="2868016" algn="l" defTabSz="1147206" rtl="0" eaLnBrk="1" latinLnBrk="1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6pPr>
      <a:lvl7pPr marL="3441619" algn="l" defTabSz="1147206" rtl="0" eaLnBrk="1" latinLnBrk="1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7pPr>
      <a:lvl8pPr marL="4015222" algn="l" defTabSz="1147206" rtl="0" eaLnBrk="1" latinLnBrk="1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8pPr>
      <a:lvl9pPr marL="4588825" algn="l" defTabSz="1147206" rtl="0" eaLnBrk="1" latinLnBrk="1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>
            <a:off x="1812472" y="1297669"/>
            <a:ext cx="8001000" cy="586195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4258" y="2424339"/>
            <a:ext cx="9264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err="1"/>
              <a:t>Deltaindex</a:t>
            </a:r>
            <a:r>
              <a:rPr lang="en-US" altLang="ko-KR" sz="6000" b="1" dirty="0"/>
              <a:t> </a:t>
            </a:r>
            <a:r>
              <a:rPr lang="ko-KR" altLang="en-US" sz="6000" b="1" dirty="0"/>
              <a:t>사이트</a:t>
            </a:r>
            <a:r>
              <a:rPr lang="en-US" altLang="ko-KR" sz="6000" b="1" dirty="0"/>
              <a:t> </a:t>
            </a:r>
            <a:r>
              <a:rPr lang="ko-KR" altLang="en-US" sz="6000" b="1" dirty="0"/>
              <a:t>기획서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35766"/>
              </p:ext>
            </p:extLst>
          </p:nvPr>
        </p:nvGraphicFramePr>
        <p:xfrm>
          <a:off x="9362211" y="5583198"/>
          <a:ext cx="2400299" cy="1115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585">
                  <a:extLst>
                    <a:ext uri="{9D8B030D-6E8A-4147-A177-3AD203B41FA5}">
                      <a16:colId xmlns:a16="http://schemas.microsoft.com/office/drawing/2014/main" val="2278775263"/>
                    </a:ext>
                  </a:extLst>
                </a:gridCol>
                <a:gridCol w="980857">
                  <a:extLst>
                    <a:ext uri="{9D8B030D-6E8A-4147-A177-3AD203B41FA5}">
                      <a16:colId xmlns:a16="http://schemas.microsoft.com/office/drawing/2014/main" val="3153308566"/>
                    </a:ext>
                  </a:extLst>
                </a:gridCol>
                <a:gridCol w="980857">
                  <a:extLst>
                    <a:ext uri="{9D8B030D-6E8A-4147-A177-3AD203B41FA5}">
                      <a16:colId xmlns:a16="http://schemas.microsoft.com/office/drawing/2014/main" val="1399298992"/>
                    </a:ext>
                  </a:extLst>
                </a:gridCol>
              </a:tblGrid>
              <a:tr h="5890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결제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기획자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매니저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80643"/>
                  </a:ext>
                </a:extLst>
              </a:tr>
              <a:tr h="52636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4831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90426"/>
              </p:ext>
            </p:extLst>
          </p:nvPr>
        </p:nvGraphicFramePr>
        <p:xfrm>
          <a:off x="435956" y="4439287"/>
          <a:ext cx="8128000" cy="2385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662">
                  <a:extLst>
                    <a:ext uri="{9D8B030D-6E8A-4147-A177-3AD203B41FA5}">
                      <a16:colId xmlns:a16="http://schemas.microsoft.com/office/drawing/2014/main" val="1464561180"/>
                    </a:ext>
                  </a:extLst>
                </a:gridCol>
                <a:gridCol w="6527338">
                  <a:extLst>
                    <a:ext uri="{9D8B030D-6E8A-4147-A177-3AD203B41FA5}">
                      <a16:colId xmlns:a16="http://schemas.microsoft.com/office/drawing/2014/main" val="3306668264"/>
                    </a:ext>
                  </a:extLst>
                </a:gridCol>
              </a:tblGrid>
              <a:tr h="47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프로젝트명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Deltaindex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ko-KR" altLang="en-US" sz="2000" dirty="0" smtClean="0"/>
                        <a:t>사이트 </a:t>
                      </a:r>
                      <a:r>
                        <a:rPr lang="ko-KR" altLang="en-US" sz="2000" dirty="0"/>
                        <a:t>제작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25796"/>
                  </a:ext>
                </a:extLst>
              </a:tr>
              <a:tr h="47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개발기간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2021. 04. 03~ 2021.</a:t>
                      </a:r>
                      <a:r>
                        <a:rPr lang="en-US" altLang="ko-KR" sz="2000" baseline="0" dirty="0" smtClean="0"/>
                        <a:t> 04. 08.</a:t>
                      </a:r>
                      <a:endParaRPr lang="ko-KR" altLang="en-US" sz="20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81970"/>
                  </a:ext>
                </a:extLst>
              </a:tr>
              <a:tr h="47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이주연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94648"/>
                  </a:ext>
                </a:extLst>
              </a:tr>
              <a:tr h="47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2021. 04. 03</a:t>
                      </a:r>
                      <a:endParaRPr lang="ko-KR" altLang="en-US" sz="20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06371"/>
                  </a:ext>
                </a:extLst>
              </a:tr>
              <a:tr h="47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Ver.1.0</a:t>
                      </a:r>
                      <a:endParaRPr lang="ko-KR" altLang="en-US" sz="20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872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99461"/>
              </p:ext>
            </p:extLst>
          </p:nvPr>
        </p:nvGraphicFramePr>
        <p:xfrm>
          <a:off x="651332" y="2278593"/>
          <a:ext cx="11023596" cy="5412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6437">
                  <a:extLst>
                    <a:ext uri="{9D8B030D-6E8A-4147-A177-3AD203B41FA5}">
                      <a16:colId xmlns:a16="http://schemas.microsoft.com/office/drawing/2014/main" val="2050600485"/>
                    </a:ext>
                  </a:extLst>
                </a:gridCol>
                <a:gridCol w="8797159">
                  <a:extLst>
                    <a:ext uri="{9D8B030D-6E8A-4147-A177-3AD203B41FA5}">
                      <a16:colId xmlns:a16="http://schemas.microsoft.com/office/drawing/2014/main" val="1158177132"/>
                    </a:ext>
                  </a:extLst>
                </a:gridCol>
              </a:tblGrid>
              <a:tr h="82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675068"/>
                  </a:ext>
                </a:extLst>
              </a:tr>
              <a:tr h="82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목적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IT</a:t>
                      </a:r>
                      <a:r>
                        <a:rPr lang="ko-KR" altLang="en-US" dirty="0" smtClean="0"/>
                        <a:t>전문가에 대한 명확한 정보제공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견적의 타당성 이해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회사의 이미지 적용 및 최신 트렌드를 참고한 </a:t>
                      </a:r>
                      <a:r>
                        <a:rPr lang="ko-KR" altLang="en-US" dirty="0" err="1" smtClean="0"/>
                        <a:t>반응형</a:t>
                      </a:r>
                      <a:r>
                        <a:rPr lang="ko-KR" altLang="en-US" dirty="0" smtClean="0"/>
                        <a:t> 웹사이트 구축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461510"/>
                  </a:ext>
                </a:extLst>
              </a:tr>
              <a:tr h="82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기대효과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웹 접근성을 높이고 클라이언트가 원하는 정보를 쉽게 찾을</a:t>
                      </a:r>
                      <a:r>
                        <a:rPr lang="ko-KR" altLang="en-US" baseline="0" dirty="0" smtClean="0"/>
                        <a:t> 수 있음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클라이언트가 자회사의 보유기술을 빠르게 파악하고 편리하게 문의 할 수 있는 </a:t>
                      </a:r>
                      <a:r>
                        <a:rPr lang="ko-KR" altLang="en-US" baseline="0" dirty="0" err="1" smtClean="0"/>
                        <a:t>반응형</a:t>
                      </a:r>
                      <a:r>
                        <a:rPr lang="ko-KR" altLang="en-US" baseline="0" dirty="0" smtClean="0"/>
                        <a:t> 웹사이트 구축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회사이미지를 강조하고 사이트에 </a:t>
                      </a:r>
                      <a:r>
                        <a:rPr lang="ko-KR" altLang="en-US" baseline="0" dirty="0" err="1" smtClean="0"/>
                        <a:t>인포그레픽을</a:t>
                      </a:r>
                      <a:r>
                        <a:rPr lang="ko-KR" altLang="en-US" baseline="0" dirty="0" smtClean="0"/>
                        <a:t> 적용하여 홍보효과를 높임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967390"/>
                  </a:ext>
                </a:extLst>
              </a:tr>
              <a:tr h="82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주요 고객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IT</a:t>
                      </a:r>
                      <a:r>
                        <a:rPr lang="ko-KR" altLang="en-US" dirty="0" smtClean="0"/>
                        <a:t>외주를 맡길 수 있는 프로젝트를 가진 클라이언트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IT</a:t>
                      </a:r>
                      <a:r>
                        <a:rPr lang="ko-KR" altLang="en-US" dirty="0" smtClean="0"/>
                        <a:t>전문 개발자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디자이너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320937"/>
                  </a:ext>
                </a:extLst>
              </a:tr>
              <a:tr h="82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서비스 개념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PC/MOBAIL</a:t>
                      </a:r>
                      <a:r>
                        <a:rPr lang="en-US" altLang="ko-KR" baseline="0" dirty="0" smtClean="0"/>
                        <a:t> WEB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6442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1333" y="131399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서비스 개요</a:t>
            </a:r>
          </a:p>
        </p:txBody>
      </p:sp>
    </p:spTree>
    <p:extLst>
      <p:ext uri="{BB962C8B-B14F-4D97-AF65-F5344CB8AC3E}">
        <p14:creationId xmlns:p14="http://schemas.microsoft.com/office/powerpoint/2010/main" val="270499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229" y="2526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스토리보드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10219"/>
              </p:ext>
            </p:extLst>
          </p:nvPr>
        </p:nvGraphicFramePr>
        <p:xfrm>
          <a:off x="244929" y="1121126"/>
          <a:ext cx="11590349" cy="697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529">
                  <a:extLst>
                    <a:ext uri="{9D8B030D-6E8A-4147-A177-3AD203B41FA5}">
                      <a16:colId xmlns:a16="http://schemas.microsoft.com/office/drawing/2014/main" val="309026264"/>
                    </a:ext>
                  </a:extLst>
                </a:gridCol>
                <a:gridCol w="1161529">
                  <a:extLst>
                    <a:ext uri="{9D8B030D-6E8A-4147-A177-3AD203B41FA5}">
                      <a16:colId xmlns:a16="http://schemas.microsoft.com/office/drawing/2014/main" val="3606324991"/>
                    </a:ext>
                  </a:extLst>
                </a:gridCol>
                <a:gridCol w="1038445">
                  <a:extLst>
                    <a:ext uri="{9D8B030D-6E8A-4147-A177-3AD203B41FA5}">
                      <a16:colId xmlns:a16="http://schemas.microsoft.com/office/drawing/2014/main" val="269159037"/>
                    </a:ext>
                  </a:extLst>
                </a:gridCol>
                <a:gridCol w="1284613">
                  <a:extLst>
                    <a:ext uri="{9D8B030D-6E8A-4147-A177-3AD203B41FA5}">
                      <a16:colId xmlns:a16="http://schemas.microsoft.com/office/drawing/2014/main" val="471239798"/>
                    </a:ext>
                  </a:extLst>
                </a:gridCol>
                <a:gridCol w="664246">
                  <a:extLst>
                    <a:ext uri="{9D8B030D-6E8A-4147-A177-3AD203B41FA5}">
                      <a16:colId xmlns:a16="http://schemas.microsoft.com/office/drawing/2014/main" val="131350686"/>
                    </a:ext>
                  </a:extLst>
                </a:gridCol>
                <a:gridCol w="1553506">
                  <a:extLst>
                    <a:ext uri="{9D8B030D-6E8A-4147-A177-3AD203B41FA5}">
                      <a16:colId xmlns:a16="http://schemas.microsoft.com/office/drawing/2014/main" val="763064927"/>
                    </a:ext>
                  </a:extLst>
                </a:gridCol>
                <a:gridCol w="386126">
                  <a:extLst>
                    <a:ext uri="{9D8B030D-6E8A-4147-A177-3AD203B41FA5}">
                      <a16:colId xmlns:a16="http://schemas.microsoft.com/office/drawing/2014/main" val="2909530598"/>
                    </a:ext>
                  </a:extLst>
                </a:gridCol>
                <a:gridCol w="1465301">
                  <a:extLst>
                    <a:ext uri="{9D8B030D-6E8A-4147-A177-3AD203B41FA5}">
                      <a16:colId xmlns:a16="http://schemas.microsoft.com/office/drawing/2014/main" val="352324270"/>
                    </a:ext>
                  </a:extLst>
                </a:gridCol>
                <a:gridCol w="2875054">
                  <a:extLst>
                    <a:ext uri="{9D8B030D-6E8A-4147-A177-3AD203B41FA5}">
                      <a16:colId xmlns:a16="http://schemas.microsoft.com/office/drawing/2014/main" val="3572076212"/>
                    </a:ext>
                  </a:extLst>
                </a:gridCol>
              </a:tblGrid>
              <a:tr h="31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/>
                        <a:t>화면용도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front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화면명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메인페이지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URL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Index.html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deltaindex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/>
                        <a:t>Web Site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33999"/>
                  </a:ext>
                </a:extLst>
              </a:tr>
              <a:tr h="403270">
                <a:tc rowSpan="16" gridSpan="6">
                  <a:txBody>
                    <a:bodyPr/>
                    <a:lstStyle/>
                    <a:p>
                      <a:pPr latinLnBrk="1"/>
                      <a:endParaRPr lang="ko-KR" altLang="en-US" baseline="-25000" dirty="0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Deltaindex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300" dirty="0" smtClean="0"/>
                        <a:t>로고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31788"/>
                  </a:ext>
                </a:extLst>
              </a:tr>
              <a:tr h="45244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메인메뉴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회사소개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솔루션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컨설팅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err="1" smtClean="0"/>
                        <a:t>테스팅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고객지원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67391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메인 </a:t>
                      </a:r>
                      <a:r>
                        <a:rPr lang="ko-KR" altLang="en-US" sz="1300" dirty="0" err="1" smtClean="0"/>
                        <a:t>베너</a:t>
                      </a:r>
                      <a:r>
                        <a:rPr lang="ko-KR" altLang="en-US" sz="1300" dirty="0" smtClean="0"/>
                        <a:t> 및 회사소개페이지이동 버튼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2047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회사 한 줄 소개 및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ko-KR" altLang="en-US" sz="1300" dirty="0" smtClean="0"/>
                        <a:t>회사소개페이지이동 버튼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36577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TABLE</a:t>
                      </a:r>
                      <a:r>
                        <a:rPr lang="ko-KR" altLang="en-US" sz="1300" dirty="0" smtClean="0"/>
                        <a:t>의 상세페이지 이동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01873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LABLE</a:t>
                      </a:r>
                      <a:r>
                        <a:rPr lang="ko-KR" altLang="en-US" sz="1300" dirty="0" smtClean="0"/>
                        <a:t>의 상세페이지 이동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138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MABLE</a:t>
                      </a:r>
                      <a:r>
                        <a:rPr lang="ko-KR" altLang="en-US" sz="1300" dirty="0" smtClean="0"/>
                        <a:t>의 상세페이지 이동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97901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GS</a:t>
                      </a:r>
                      <a:r>
                        <a:rPr lang="ko-KR" altLang="en-US" sz="1300" dirty="0" smtClean="0"/>
                        <a:t>인증 컨설팅의 상세페이지 이동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18901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SOFTWARE V&amp;V</a:t>
                      </a:r>
                      <a:r>
                        <a:rPr lang="ko-KR" altLang="en-US" sz="1300" dirty="0" smtClean="0"/>
                        <a:t>의 상세페이지 이동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09178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SW</a:t>
                      </a:r>
                      <a:r>
                        <a:rPr lang="ko-KR" altLang="en-US" sz="1300" dirty="0" smtClean="0"/>
                        <a:t>개발 및 품질 프로세스 구축의 상세페이지 이동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32283"/>
                  </a:ext>
                </a:extLst>
              </a:tr>
              <a:tr h="45244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fontAlgn="base"/>
                      <a:r>
                        <a:rPr lang="en-US" altLang="ko-K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Testing</a:t>
                      </a:r>
                      <a:r>
                        <a:rPr lang="ko-KR" alt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의 상세페이지이동</a:t>
                      </a:r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36155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PARTNER</a:t>
                      </a:r>
                      <a:r>
                        <a:rPr lang="ko-KR" altLang="en-US" sz="1300" dirty="0" smtClean="0"/>
                        <a:t>의 상세페이지 이동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23302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고객문의 폼 영역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종류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담당자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이메일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연락처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회사명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내용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개인정보수집체크박스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문의하기버튼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24668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FOOTeR</a:t>
                      </a:r>
                      <a:r>
                        <a:rPr lang="en-US" altLang="ko-KR" sz="1300" dirty="0" smtClean="0"/>
                        <a:t> </a:t>
                      </a:r>
                      <a:r>
                        <a:rPr lang="ko-KR" altLang="en-US" sz="1300" dirty="0" smtClean="0"/>
                        <a:t>의 </a:t>
                      </a:r>
                      <a:r>
                        <a:rPr lang="en-US" altLang="ko-KR" sz="1200" dirty="0" err="1" smtClean="0"/>
                        <a:t>Deltaindex</a:t>
                      </a:r>
                      <a:r>
                        <a:rPr lang="ko-KR" altLang="en-US" sz="1300" dirty="0" smtClean="0"/>
                        <a:t> 로고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75278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FOOTER </a:t>
                      </a:r>
                      <a:r>
                        <a:rPr lang="ko-KR" altLang="en-US" sz="1300" dirty="0" smtClean="0"/>
                        <a:t>메뉴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24866"/>
                  </a:ext>
                </a:extLst>
              </a:tr>
              <a:tr h="40327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주소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전화번호</a:t>
                      </a:r>
                      <a:r>
                        <a:rPr lang="en-US" altLang="ko-KR" sz="1300" dirty="0" smtClean="0"/>
                        <a:t>/</a:t>
                      </a:r>
                      <a:r>
                        <a:rPr lang="ko-KR" altLang="en-US" sz="1300" dirty="0" smtClean="0"/>
                        <a:t>카피라이트</a:t>
                      </a:r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3509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76"/>
          <a:stretch/>
        </p:blipFill>
        <p:spPr>
          <a:xfrm>
            <a:off x="359229" y="2013547"/>
            <a:ext cx="3159309" cy="5110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4"/>
          <a:stretch/>
        </p:blipFill>
        <p:spPr>
          <a:xfrm>
            <a:off x="3720871" y="2338028"/>
            <a:ext cx="3338781" cy="441642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01223" y="1907172"/>
            <a:ext cx="246811" cy="307777"/>
            <a:chOff x="483357" y="1690291"/>
            <a:chExt cx="284993" cy="355391"/>
          </a:xfrm>
        </p:grpSpPr>
        <p:sp>
          <p:nvSpPr>
            <p:cNvPr id="8" name="타원 7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3357" y="1690291"/>
              <a:ext cx="266701" cy="35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6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86474" y="1859659"/>
            <a:ext cx="246811" cy="307777"/>
            <a:chOff x="483357" y="1690291"/>
            <a:chExt cx="284993" cy="355391"/>
          </a:xfrm>
        </p:grpSpPr>
        <p:sp>
          <p:nvSpPr>
            <p:cNvPr id="12" name="타원 11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3357" y="1690291"/>
              <a:ext cx="266701" cy="35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endParaRPr lang="ko-KR" altLang="en-US" sz="16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018814" y="2805064"/>
            <a:ext cx="246811" cy="307777"/>
            <a:chOff x="483357" y="1690291"/>
            <a:chExt cx="284993" cy="355391"/>
          </a:xfrm>
        </p:grpSpPr>
        <p:sp>
          <p:nvSpPr>
            <p:cNvPr id="15" name="타원 14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3357" y="1690291"/>
              <a:ext cx="266701" cy="35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3</a:t>
              </a:r>
              <a:endParaRPr lang="ko-KR" altLang="en-US"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01959" y="4076001"/>
            <a:ext cx="246811" cy="307777"/>
            <a:chOff x="483357" y="1690291"/>
            <a:chExt cx="284993" cy="355391"/>
          </a:xfrm>
        </p:grpSpPr>
        <p:sp>
          <p:nvSpPr>
            <p:cNvPr id="18" name="타원 17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3357" y="1690291"/>
              <a:ext cx="266701" cy="35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4</a:t>
              </a:r>
              <a:endParaRPr lang="ko-KR" altLang="en-US" sz="16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25837" y="4857051"/>
            <a:ext cx="246811" cy="307777"/>
            <a:chOff x="483357" y="1690291"/>
            <a:chExt cx="284993" cy="355391"/>
          </a:xfrm>
        </p:grpSpPr>
        <p:sp>
          <p:nvSpPr>
            <p:cNvPr id="21" name="타원 20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357" y="1690291"/>
              <a:ext cx="266701" cy="35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5</a:t>
              </a:r>
              <a:endParaRPr lang="ko-KR" altLang="en-US" sz="16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01959" y="4857050"/>
            <a:ext cx="246811" cy="307777"/>
            <a:chOff x="483357" y="1690291"/>
            <a:chExt cx="284993" cy="355391"/>
          </a:xfrm>
        </p:grpSpPr>
        <p:sp>
          <p:nvSpPr>
            <p:cNvPr id="24" name="타원 23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3357" y="1690291"/>
              <a:ext cx="266701" cy="35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6</a:t>
              </a:r>
              <a:endParaRPr lang="ko-KR" altLang="en-US" sz="16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54675" y="4894364"/>
            <a:ext cx="246811" cy="307777"/>
            <a:chOff x="483357" y="1690291"/>
            <a:chExt cx="284993" cy="355391"/>
          </a:xfrm>
        </p:grpSpPr>
        <p:sp>
          <p:nvSpPr>
            <p:cNvPr id="27" name="타원 26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3357" y="1690291"/>
              <a:ext cx="266701" cy="35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7</a:t>
              </a:r>
              <a:endParaRPr lang="ko-KR" altLang="en-US" sz="16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86946" y="5993826"/>
            <a:ext cx="246811" cy="307777"/>
            <a:chOff x="483357" y="1690291"/>
            <a:chExt cx="284993" cy="355391"/>
          </a:xfrm>
        </p:grpSpPr>
        <p:sp>
          <p:nvSpPr>
            <p:cNvPr id="30" name="타원 29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357" y="1690291"/>
              <a:ext cx="266701" cy="35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8</a:t>
              </a:r>
              <a:endParaRPr lang="ko-KR" altLang="en-US" sz="16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863068" y="5993825"/>
            <a:ext cx="246811" cy="307777"/>
            <a:chOff x="483357" y="1690291"/>
            <a:chExt cx="284993" cy="355391"/>
          </a:xfrm>
        </p:grpSpPr>
        <p:sp>
          <p:nvSpPr>
            <p:cNvPr id="33" name="타원 32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3357" y="1690291"/>
              <a:ext cx="266701" cy="355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9</a:t>
              </a:r>
              <a:endParaRPr lang="ko-KR" altLang="en-US" sz="16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582440" y="6012873"/>
            <a:ext cx="363960" cy="276999"/>
            <a:chOff x="446696" y="1712287"/>
            <a:chExt cx="420265" cy="319852"/>
          </a:xfrm>
        </p:grpSpPr>
        <p:sp>
          <p:nvSpPr>
            <p:cNvPr id="36" name="타원 35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6696" y="1712287"/>
              <a:ext cx="420265" cy="31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10</a:t>
              </a:r>
              <a:endParaRPr lang="ko-KR" altLang="en-US" sz="1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395744" y="3752273"/>
            <a:ext cx="363960" cy="276999"/>
            <a:chOff x="446696" y="1712287"/>
            <a:chExt cx="420265" cy="319852"/>
          </a:xfrm>
        </p:grpSpPr>
        <p:sp>
          <p:nvSpPr>
            <p:cNvPr id="39" name="타원 38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6696" y="1712287"/>
              <a:ext cx="420265" cy="31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11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395744" y="4106779"/>
            <a:ext cx="363960" cy="276999"/>
            <a:chOff x="446696" y="1712287"/>
            <a:chExt cx="420265" cy="319852"/>
          </a:xfrm>
        </p:grpSpPr>
        <p:sp>
          <p:nvSpPr>
            <p:cNvPr id="42" name="타원 41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696" y="1712287"/>
              <a:ext cx="420265" cy="31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12</a:t>
              </a:r>
              <a:endParaRPr lang="ko-KR" altLang="en-US" sz="14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032038" y="5048252"/>
            <a:ext cx="363960" cy="276999"/>
            <a:chOff x="446696" y="1712287"/>
            <a:chExt cx="420265" cy="319852"/>
          </a:xfrm>
        </p:grpSpPr>
        <p:sp>
          <p:nvSpPr>
            <p:cNvPr id="45" name="타원 44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6696" y="1712287"/>
              <a:ext cx="420265" cy="31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13</a:t>
              </a:r>
              <a:endParaRPr lang="ko-KR" altLang="en-US" sz="1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866828" y="6052563"/>
            <a:ext cx="363960" cy="276999"/>
            <a:chOff x="446696" y="1712287"/>
            <a:chExt cx="420265" cy="319852"/>
          </a:xfrm>
        </p:grpSpPr>
        <p:sp>
          <p:nvSpPr>
            <p:cNvPr id="48" name="타원 47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6696" y="1712287"/>
              <a:ext cx="420265" cy="31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14</a:t>
              </a:r>
              <a:endParaRPr lang="ko-KR" altLang="en-US" sz="1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28618" y="6012873"/>
            <a:ext cx="363960" cy="276999"/>
            <a:chOff x="446696" y="1712287"/>
            <a:chExt cx="420265" cy="319852"/>
          </a:xfrm>
        </p:grpSpPr>
        <p:sp>
          <p:nvSpPr>
            <p:cNvPr id="51" name="타원 50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6696" y="1712287"/>
              <a:ext cx="420265" cy="31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15</a:t>
              </a:r>
              <a:endParaRPr lang="ko-KR" altLang="en-US" sz="14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828747" y="6383663"/>
            <a:ext cx="363960" cy="276999"/>
            <a:chOff x="446696" y="1712287"/>
            <a:chExt cx="420265" cy="319852"/>
          </a:xfrm>
        </p:grpSpPr>
        <p:sp>
          <p:nvSpPr>
            <p:cNvPr id="54" name="타원 53"/>
            <p:cNvSpPr/>
            <p:nvPr/>
          </p:nvSpPr>
          <p:spPr>
            <a:xfrm>
              <a:off x="520700" y="1752600"/>
              <a:ext cx="247650" cy="2382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6696" y="1712287"/>
              <a:ext cx="420265" cy="31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16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17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250</Words>
  <Application>Microsoft Office PowerPoint</Application>
  <PresentationFormat>사용자 지정</PresentationFormat>
  <Paragraphs>87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9</cp:revision>
  <dcterms:created xsi:type="dcterms:W3CDTF">2021-04-07T01:16:49Z</dcterms:created>
  <dcterms:modified xsi:type="dcterms:W3CDTF">2021-04-08T00:03:54Z</dcterms:modified>
</cp:coreProperties>
</file>