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9" r:id="rId4"/>
    <p:sldId id="258" r:id="rId5"/>
    <p:sldId id="261" r:id="rId6"/>
    <p:sldId id="262"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F6B6F-DF65-45AA-B91E-27C5D666BD64}" v="4" dt="2024-07-23T02:09:43.693"/>
    <p1510:client id="{C9DAFF7B-E82D-426E-BEF2-3502DB69F227}" v="15" dt="2024-07-23T01:05:4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1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Pieper" userId="70ec17d751b5d6ef" providerId="LiveId" clId="{C39F6B6F-DF65-45AA-B91E-27C5D666BD64}"/>
    <pc:docChg chg="modSld">
      <pc:chgData name="Jim Pieper" userId="70ec17d751b5d6ef" providerId="LiveId" clId="{C39F6B6F-DF65-45AA-B91E-27C5D666BD64}" dt="2024-07-23T02:10:33.465" v="33" actId="20577"/>
      <pc:docMkLst>
        <pc:docMk/>
      </pc:docMkLst>
      <pc:sldChg chg="addSp modSp mod">
        <pc:chgData name="Jim Pieper" userId="70ec17d751b5d6ef" providerId="LiveId" clId="{C39F6B6F-DF65-45AA-B91E-27C5D666BD64}" dt="2024-07-23T02:10:33.465" v="33" actId="20577"/>
        <pc:sldMkLst>
          <pc:docMk/>
          <pc:sldMk cId="1528074873" sldId="257"/>
        </pc:sldMkLst>
        <pc:spChg chg="mod">
          <ac:chgData name="Jim Pieper" userId="70ec17d751b5d6ef" providerId="LiveId" clId="{C39F6B6F-DF65-45AA-B91E-27C5D666BD64}" dt="2024-07-23T02:10:33.465" v="33" actId="20577"/>
          <ac:spMkLst>
            <pc:docMk/>
            <pc:sldMk cId="1528074873" sldId="257"/>
            <ac:spMk id="3" creationId="{C604EF24-9696-F68D-65A3-5E01DE11245F}"/>
          </ac:spMkLst>
        </pc:spChg>
        <pc:spChg chg="mod">
          <ac:chgData name="Jim Pieper" userId="70ec17d751b5d6ef" providerId="LiveId" clId="{C39F6B6F-DF65-45AA-B91E-27C5D666BD64}" dt="2024-07-23T02:06:25.431" v="5" actId="1076"/>
          <ac:spMkLst>
            <pc:docMk/>
            <pc:sldMk cId="1528074873" sldId="257"/>
            <ac:spMk id="5" creationId="{FD28AF83-D9E7-1048-AE8B-28A0B0876A75}"/>
          </ac:spMkLst>
        </pc:spChg>
        <pc:picChg chg="add mod">
          <ac:chgData name="Jim Pieper" userId="70ec17d751b5d6ef" providerId="LiveId" clId="{C39F6B6F-DF65-45AA-B91E-27C5D666BD64}" dt="2024-07-23T02:06:31.552" v="7" actId="1076"/>
          <ac:picMkLst>
            <pc:docMk/>
            <pc:sldMk cId="1528074873" sldId="257"/>
            <ac:picMk id="6" creationId="{9C52897D-B685-6DCC-5113-6DB2721238BF}"/>
          </ac:picMkLst>
        </pc:picChg>
      </pc:sldChg>
      <pc:sldChg chg="addSp modSp mod">
        <pc:chgData name="Jim Pieper" userId="70ec17d751b5d6ef" providerId="LiveId" clId="{C39F6B6F-DF65-45AA-B91E-27C5D666BD64}" dt="2024-07-23T02:07:37.816" v="22" actId="1076"/>
        <pc:sldMkLst>
          <pc:docMk/>
          <pc:sldMk cId="2678295895" sldId="259"/>
        </pc:sldMkLst>
        <pc:picChg chg="add mod">
          <ac:chgData name="Jim Pieper" userId="70ec17d751b5d6ef" providerId="LiveId" clId="{C39F6B6F-DF65-45AA-B91E-27C5D666BD64}" dt="2024-07-23T02:07:07.543" v="13" actId="1076"/>
          <ac:picMkLst>
            <pc:docMk/>
            <pc:sldMk cId="2678295895" sldId="259"/>
            <ac:picMk id="9" creationId="{A7A76F33-0B10-F6D9-CA7D-76126C88BF40}"/>
          </ac:picMkLst>
        </pc:picChg>
        <pc:picChg chg="add mod">
          <ac:chgData name="Jim Pieper" userId="70ec17d751b5d6ef" providerId="LiveId" clId="{C39F6B6F-DF65-45AA-B91E-27C5D666BD64}" dt="2024-07-23T02:07:37.816" v="22" actId="1076"/>
          <ac:picMkLst>
            <pc:docMk/>
            <pc:sldMk cId="2678295895" sldId="259"/>
            <ac:picMk id="11" creationId="{CDC7E4A5-3252-7697-A384-35B0D1C04FAC}"/>
          </ac:picMkLst>
        </pc:picChg>
      </pc:sldChg>
      <pc:sldChg chg="addSp modSp mod">
        <pc:chgData name="Jim Pieper" userId="70ec17d751b5d6ef" providerId="LiveId" clId="{C39F6B6F-DF65-45AA-B91E-27C5D666BD64}" dt="2024-07-23T02:09:53.863" v="28" actId="1076"/>
        <pc:sldMkLst>
          <pc:docMk/>
          <pc:sldMk cId="3650296232" sldId="260"/>
        </pc:sldMkLst>
        <pc:picChg chg="add mod">
          <ac:chgData name="Jim Pieper" userId="70ec17d751b5d6ef" providerId="LiveId" clId="{C39F6B6F-DF65-45AA-B91E-27C5D666BD64}" dt="2024-07-23T02:09:53.863" v="28" actId="1076"/>
          <ac:picMkLst>
            <pc:docMk/>
            <pc:sldMk cId="3650296232" sldId="260"/>
            <ac:picMk id="5" creationId="{170D67A4-2436-81AE-9002-6E7534C3383F}"/>
          </ac:picMkLst>
        </pc:picChg>
      </pc:sldChg>
    </pc:docChg>
  </pc:docChgLst>
  <pc:docChgLst>
    <pc:chgData name="Julia Lee" userId="717c3f08ebd32c59" providerId="LiveId" clId="{C9DAFF7B-E82D-426E-BEF2-3502DB69F227}"/>
    <pc:docChg chg="undo custSel addSld modSld">
      <pc:chgData name="Julia Lee" userId="717c3f08ebd32c59" providerId="LiveId" clId="{C9DAFF7B-E82D-426E-BEF2-3502DB69F227}" dt="2024-07-23T01:35:14.960" v="1425" actId="20577"/>
      <pc:docMkLst>
        <pc:docMk/>
      </pc:docMkLst>
      <pc:sldChg chg="modSp mod">
        <pc:chgData name="Julia Lee" userId="717c3f08ebd32c59" providerId="LiveId" clId="{C9DAFF7B-E82D-426E-BEF2-3502DB69F227}" dt="2024-07-23T00:49:11.891" v="254" actId="20577"/>
        <pc:sldMkLst>
          <pc:docMk/>
          <pc:sldMk cId="1528074873" sldId="257"/>
        </pc:sldMkLst>
        <pc:spChg chg="mod">
          <ac:chgData name="Julia Lee" userId="717c3f08ebd32c59" providerId="LiveId" clId="{C9DAFF7B-E82D-426E-BEF2-3502DB69F227}" dt="2024-07-23T00:49:11.891" v="254" actId="20577"/>
          <ac:spMkLst>
            <pc:docMk/>
            <pc:sldMk cId="1528074873" sldId="257"/>
            <ac:spMk id="5" creationId="{FD28AF83-D9E7-1048-AE8B-28A0B0876A75}"/>
          </ac:spMkLst>
        </pc:spChg>
      </pc:sldChg>
      <pc:sldChg chg="addSp modSp new mod">
        <pc:chgData name="Julia Lee" userId="717c3f08ebd32c59" providerId="LiveId" clId="{C9DAFF7B-E82D-426E-BEF2-3502DB69F227}" dt="2024-07-23T00:38:51.137" v="83" actId="1076"/>
        <pc:sldMkLst>
          <pc:docMk/>
          <pc:sldMk cId="1764377541" sldId="258"/>
        </pc:sldMkLst>
        <pc:spChg chg="add mod">
          <ac:chgData name="Julia Lee" userId="717c3f08ebd32c59" providerId="LiveId" clId="{C9DAFF7B-E82D-426E-BEF2-3502DB69F227}" dt="2024-07-23T00:38:51.137" v="83" actId="1076"/>
          <ac:spMkLst>
            <pc:docMk/>
            <pc:sldMk cId="1764377541" sldId="258"/>
            <ac:spMk id="2" creationId="{2B5C7060-12C1-81F6-15ED-38862A7083C0}"/>
          </ac:spMkLst>
        </pc:spChg>
      </pc:sldChg>
      <pc:sldChg chg="addSp delSp modSp new mod">
        <pc:chgData name="Julia Lee" userId="717c3f08ebd32c59" providerId="LiveId" clId="{C9DAFF7B-E82D-426E-BEF2-3502DB69F227}" dt="2024-07-23T01:09:49.999" v="561" actId="1076"/>
        <pc:sldMkLst>
          <pc:docMk/>
          <pc:sldMk cId="2678295895" sldId="259"/>
        </pc:sldMkLst>
        <pc:spChg chg="mod">
          <ac:chgData name="Julia Lee" userId="717c3f08ebd32c59" providerId="LiveId" clId="{C9DAFF7B-E82D-426E-BEF2-3502DB69F227}" dt="2024-07-23T01:09:07.380" v="556" actId="122"/>
          <ac:spMkLst>
            <pc:docMk/>
            <pc:sldMk cId="2678295895" sldId="259"/>
            <ac:spMk id="2" creationId="{94480CDE-0596-3908-ABFD-5C1496ADEC9F}"/>
          </ac:spMkLst>
        </pc:spChg>
        <pc:spChg chg="mod">
          <ac:chgData name="Julia Lee" userId="717c3f08ebd32c59" providerId="LiveId" clId="{C9DAFF7B-E82D-426E-BEF2-3502DB69F227}" dt="2024-07-23T01:05:04.954" v="546" actId="14100"/>
          <ac:spMkLst>
            <pc:docMk/>
            <pc:sldMk cId="2678295895" sldId="259"/>
            <ac:spMk id="3" creationId="{914DB7D4-97B2-A3F8-A16B-935904CD3FC7}"/>
          </ac:spMkLst>
        </pc:spChg>
        <pc:spChg chg="del mod">
          <ac:chgData name="Julia Lee" userId="717c3f08ebd32c59" providerId="LiveId" clId="{C9DAFF7B-E82D-426E-BEF2-3502DB69F227}" dt="2024-07-23T00:58:36.326" v="492"/>
          <ac:spMkLst>
            <pc:docMk/>
            <pc:sldMk cId="2678295895" sldId="259"/>
            <ac:spMk id="4" creationId="{8EE40EAC-D79B-2778-1363-AB0D9A855DD4}"/>
          </ac:spMkLst>
        </pc:spChg>
        <pc:spChg chg="mod">
          <ac:chgData name="Julia Lee" userId="717c3f08ebd32c59" providerId="LiveId" clId="{C9DAFF7B-E82D-426E-BEF2-3502DB69F227}" dt="2024-07-23T01:05:36.343" v="547" actId="14100"/>
          <ac:spMkLst>
            <pc:docMk/>
            <pc:sldMk cId="2678295895" sldId="259"/>
            <ac:spMk id="5" creationId="{BC33F81F-9E24-6EF9-3C0F-F7A770801425}"/>
          </ac:spMkLst>
        </pc:spChg>
        <pc:spChg chg="mod">
          <ac:chgData name="Julia Lee" userId="717c3f08ebd32c59" providerId="LiveId" clId="{C9DAFF7B-E82D-426E-BEF2-3502DB69F227}" dt="2024-07-23T01:07:03.862" v="549" actId="13926"/>
          <ac:spMkLst>
            <pc:docMk/>
            <pc:sldMk cId="2678295895" sldId="259"/>
            <ac:spMk id="6" creationId="{27176CFA-8933-52DC-3EB7-7B2DA8BA6A28}"/>
          </ac:spMkLst>
        </pc:spChg>
        <pc:spChg chg="add mod">
          <ac:chgData name="Julia Lee" userId="717c3f08ebd32c59" providerId="LiveId" clId="{C9DAFF7B-E82D-426E-BEF2-3502DB69F227}" dt="2024-07-23T01:08:05.752" v="555" actId="12"/>
          <ac:spMkLst>
            <pc:docMk/>
            <pc:sldMk cId="2678295895" sldId="259"/>
            <ac:spMk id="7" creationId="{B61C15AC-85F8-04C4-C52B-83D59D8E797E}"/>
          </ac:spMkLst>
        </pc:spChg>
        <pc:spChg chg="add mod">
          <ac:chgData name="Julia Lee" userId="717c3f08ebd32c59" providerId="LiveId" clId="{C9DAFF7B-E82D-426E-BEF2-3502DB69F227}" dt="2024-07-23T01:09:49.999" v="561" actId="1076"/>
          <ac:spMkLst>
            <pc:docMk/>
            <pc:sldMk cId="2678295895" sldId="259"/>
            <ac:spMk id="8" creationId="{7D88B952-CCCB-99BB-D9DD-65DFD3E82F4A}"/>
          </ac:spMkLst>
        </pc:spChg>
        <pc:spChg chg="add">
          <ac:chgData name="Julia Lee" userId="717c3f08ebd32c59" providerId="LiveId" clId="{C9DAFF7B-E82D-426E-BEF2-3502DB69F227}" dt="2024-07-23T01:01:48.119" v="534"/>
          <ac:spMkLst>
            <pc:docMk/>
            <pc:sldMk cId="2678295895" sldId="259"/>
            <ac:spMk id="9" creationId="{0FB69D43-6FF9-D1BE-F742-308C9CB79762}"/>
          </ac:spMkLst>
        </pc:spChg>
        <pc:spChg chg="add">
          <ac:chgData name="Julia Lee" userId="717c3f08ebd32c59" providerId="LiveId" clId="{C9DAFF7B-E82D-426E-BEF2-3502DB69F227}" dt="2024-07-23T01:01:54.593" v="535"/>
          <ac:spMkLst>
            <pc:docMk/>
            <pc:sldMk cId="2678295895" sldId="259"/>
            <ac:spMk id="10" creationId="{331AEDDC-5531-5F55-EE4B-86C0A15099F5}"/>
          </ac:spMkLst>
        </pc:spChg>
        <pc:spChg chg="add">
          <ac:chgData name="Julia Lee" userId="717c3f08ebd32c59" providerId="LiveId" clId="{C9DAFF7B-E82D-426E-BEF2-3502DB69F227}" dt="2024-07-23T01:02:51.981" v="539"/>
          <ac:spMkLst>
            <pc:docMk/>
            <pc:sldMk cId="2678295895" sldId="259"/>
            <ac:spMk id="11" creationId="{A0E2B94B-D4CE-4922-4003-14800EACC7C4}"/>
          </ac:spMkLst>
        </pc:spChg>
      </pc:sldChg>
      <pc:sldChg chg="modSp new mod">
        <pc:chgData name="Julia Lee" userId="717c3f08ebd32c59" providerId="LiveId" clId="{C9DAFF7B-E82D-426E-BEF2-3502DB69F227}" dt="2024-07-23T01:35:14.960" v="1425" actId="20577"/>
        <pc:sldMkLst>
          <pc:docMk/>
          <pc:sldMk cId="3650296232" sldId="260"/>
        </pc:sldMkLst>
        <pc:spChg chg="mod">
          <ac:chgData name="Julia Lee" userId="717c3f08ebd32c59" providerId="LiveId" clId="{C9DAFF7B-E82D-426E-BEF2-3502DB69F227}" dt="2024-07-23T01:21:07.022" v="572" actId="20577"/>
          <ac:spMkLst>
            <pc:docMk/>
            <pc:sldMk cId="3650296232" sldId="260"/>
            <ac:spMk id="2" creationId="{792CF614-8A26-89E2-AE07-1602A5BBCEFA}"/>
          </ac:spMkLst>
        </pc:spChg>
        <pc:spChg chg="mod">
          <ac:chgData name="Julia Lee" userId="717c3f08ebd32c59" providerId="LiveId" clId="{C9DAFF7B-E82D-426E-BEF2-3502DB69F227}" dt="2024-07-23T01:35:14.960" v="1425" actId="20577"/>
          <ac:spMkLst>
            <pc:docMk/>
            <pc:sldMk cId="3650296232" sldId="260"/>
            <ac:spMk id="3" creationId="{45C7E082-7169-14B0-95F1-3B5E75C605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61CA2-9F87-4C13-B53A-3276AB8094FA}"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A7D58-6674-43B9-AC98-EEDE94588D0A}" type="slidenum">
              <a:rPr lang="en-US" smtClean="0"/>
              <a:t>‹#›</a:t>
            </a:fld>
            <a:endParaRPr lang="en-US"/>
          </a:p>
        </p:txBody>
      </p:sp>
    </p:spTree>
    <p:extLst>
      <p:ext uri="{BB962C8B-B14F-4D97-AF65-F5344CB8AC3E}">
        <p14:creationId xmlns:p14="http://schemas.microsoft.com/office/powerpoint/2010/main" val="303039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EA7D58-6674-43B9-AC98-EEDE94588D0A}" type="slidenum">
              <a:rPr lang="en-US" smtClean="0"/>
              <a:t>4</a:t>
            </a:fld>
            <a:endParaRPr lang="en-US"/>
          </a:p>
        </p:txBody>
      </p:sp>
    </p:spTree>
    <p:extLst>
      <p:ext uri="{BB962C8B-B14F-4D97-AF65-F5344CB8AC3E}">
        <p14:creationId xmlns:p14="http://schemas.microsoft.com/office/powerpoint/2010/main" val="83041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ABE-5A3C-7612-00D3-AC4AB32A1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8EB55-2EFC-A58D-5D07-CC9C6FF4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FE3B8-2A7C-67D0-5710-C7500B7107CD}"/>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A5F553B3-8FCA-2C63-8DB6-36E97AE85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AA477-640A-01EB-2747-B614079F1C5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05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172F-22B5-A61D-B5C2-34119772D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6BD44-D9AF-91BC-13B7-EB19CFB50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7718-DEFF-D499-AEFA-22A4EB89B643}"/>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3DD0E56A-05A5-D3C7-8AD3-7F243BCC5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D9EB-54D2-3F0B-5FFB-FD3C34AF8D0A}"/>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49803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D4075-C0ED-00DF-0FF2-D36A88A11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2DD3-7978-5501-D451-A5F82FCBE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96806-14CC-EAB9-EEFF-88FD9205EDC0}"/>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71952146-19F1-E09B-B286-F481A0E0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89AD-CD7B-6777-A2CB-1767713D4C2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89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EF4A-147A-E2AE-FA95-1CEC564D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95E2C-4AE1-4D28-0B25-CEE5CD3D9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35F-D6D0-4019-FD77-8F8C34A8A2A0}"/>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F0AFDA80-55A1-CD24-3ED8-4CBDC8B6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670C-E88A-9889-3699-5E5AF5D85EE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120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D64-F38E-C804-8291-665553792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15BEA-79DE-7879-F404-445FB8CB2A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93B1A-1450-12C2-6BA2-48ACF2665EF8}"/>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5F4DBB28-9195-EFC8-97AC-99E2D7EED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F48D-3788-49E5-4EFD-BA000D5AE596}"/>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14060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B97-B8F7-8127-7348-1A172C6BF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13908-7C77-580D-0539-1144AFFAA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A5B3D-1195-2CE3-7650-7762B6EBB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46525-6FF3-22B5-2575-BA4C13D872D2}"/>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225E10E2-D1A5-FD41-8578-A7CD1D3C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F3FFB-7E7D-55D8-E9E7-1B73B7698179}"/>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440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995C-4F81-D324-DF99-6B199A6B0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984FE-9406-0AB7-5A29-914E08371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BE232-F346-7C1B-F562-F3E62F5A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E5B54-7116-C8E9-AB60-F7BA03F06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8D4A7-287E-423C-BA83-94637A557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995940-E627-8395-8D5F-36F3D2F661B3}"/>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8" name="Footer Placeholder 7">
            <a:extLst>
              <a:ext uri="{FF2B5EF4-FFF2-40B4-BE49-F238E27FC236}">
                <a16:creationId xmlns:a16="http://schemas.microsoft.com/office/drawing/2014/main" id="{97A05613-7A06-D88E-9475-CAA420EF2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4F164-659F-7307-FFA5-A1855100E21B}"/>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0154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7177-22C4-560D-0A2F-AFD283B02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9C21F-4734-6EE5-83D7-FECD10844444}"/>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4" name="Footer Placeholder 3">
            <a:extLst>
              <a:ext uri="{FF2B5EF4-FFF2-40B4-BE49-F238E27FC236}">
                <a16:creationId xmlns:a16="http://schemas.microsoft.com/office/drawing/2014/main" id="{05C74685-B98A-5E1C-5B4A-267D04D97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E7090-C8D5-486B-68E4-D491FB0F7B1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407071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46851-9A0A-E968-C1CF-19C481B7B4BD}"/>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3" name="Footer Placeholder 2">
            <a:extLst>
              <a:ext uri="{FF2B5EF4-FFF2-40B4-BE49-F238E27FC236}">
                <a16:creationId xmlns:a16="http://schemas.microsoft.com/office/drawing/2014/main" id="{FBA8A12D-0362-D32C-1D0A-2C8B8643D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B7F85-40B6-17EB-EC01-C4FB36E8B4F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58432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4BE-67B5-AD4D-384B-11B8DEE36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B8421-6AA6-803A-073F-6AF97AEBE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1B917-CA58-D39E-D629-A3D25CE26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0CE00-6A64-F956-9551-FFB06357E789}"/>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D46DF0FC-FA22-89C2-F817-EC3C7B7B5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FECA9-BE8C-A0B6-5099-411F12A4F91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613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2767-AFC8-1E7F-7A7A-1D7DEBA8D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C8F16-56D2-2C3E-C6A3-C8B7F517E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6579DD-3663-3351-576B-E0A215D7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1E383-B90E-75DD-694C-163D770AF6BE}"/>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D1BF3799-3BE4-2154-C493-CC9F38509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3F01C-5986-D7E0-6519-8A080B58B1BF}"/>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528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07CD1-FBC3-9961-0096-A66C79D4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1518A-0CBE-7291-3F97-774B30660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7D63E-33D1-1BCD-CF43-F9792409D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9B4233FB-0EC3-6414-C35A-20CACAA66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A685CE-8E42-A65F-A697-29FB3527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A2E334-BC80-4AD8-9C22-BCB5B4C165A5}" type="slidenum">
              <a:rPr lang="en-US" smtClean="0"/>
              <a:t>‹#›</a:t>
            </a:fld>
            <a:endParaRPr lang="en-US"/>
          </a:p>
        </p:txBody>
      </p:sp>
    </p:spTree>
    <p:extLst>
      <p:ext uri="{BB962C8B-B14F-4D97-AF65-F5344CB8AC3E}">
        <p14:creationId xmlns:p14="http://schemas.microsoft.com/office/powerpoint/2010/main" val="402060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kaggle.com/datasets/open-source-sports/baseball-databank"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95B1C-A1D2-1666-561C-EFCEB078E1EA}"/>
              </a:ext>
            </a:extLst>
          </p:cNvPr>
          <p:cNvSpPr txBox="1"/>
          <p:nvPr/>
        </p:nvSpPr>
        <p:spPr>
          <a:xfrm>
            <a:off x="0" y="502920"/>
            <a:ext cx="12192000" cy="646331"/>
          </a:xfrm>
          <a:prstGeom prst="rect">
            <a:avLst/>
          </a:prstGeom>
          <a:noFill/>
        </p:spPr>
        <p:txBody>
          <a:bodyPr wrap="square" rtlCol="0">
            <a:spAutoFit/>
          </a:bodyPr>
          <a:lstStyle/>
          <a:p>
            <a:pPr algn="ctr"/>
            <a:r>
              <a:rPr lang="en-US" b="1" i="0" dirty="0">
                <a:solidFill>
                  <a:srgbClr val="444444"/>
                </a:solidFill>
                <a:effectLst/>
                <a:highlight>
                  <a:srgbClr val="FFFFFF"/>
                </a:highlight>
                <a:latin typeface="Arial Rounded MT Bold" panose="020F0704030504030204" pitchFamily="34" charset="0"/>
              </a:rPr>
              <a:t>Project 3 -</a:t>
            </a:r>
            <a:r>
              <a:rPr lang="en-US" b="1" i="0" dirty="0">
                <a:effectLst/>
                <a:latin typeface="Arial Rounded MT Bold" panose="020F0704030504030204" pitchFamily="34" charset="0"/>
              </a:rPr>
              <a:t>Data Visualization Track</a:t>
            </a:r>
          </a:p>
          <a:p>
            <a:pPr algn="ctr"/>
            <a:endParaRPr lang="en-US" b="0" i="0" dirty="0">
              <a:solidFill>
                <a:srgbClr val="444444"/>
              </a:solidFill>
              <a:effectLst/>
              <a:highlight>
                <a:srgbClr val="FFFFFF"/>
              </a:highlight>
              <a:latin typeface="Lato Extended"/>
            </a:endParaRPr>
          </a:p>
        </p:txBody>
      </p:sp>
      <p:sp>
        <p:nvSpPr>
          <p:cNvPr id="3" name="TextBox 2">
            <a:extLst>
              <a:ext uri="{FF2B5EF4-FFF2-40B4-BE49-F238E27FC236}">
                <a16:creationId xmlns:a16="http://schemas.microsoft.com/office/drawing/2014/main" id="{C604EF24-9696-F68D-65A3-5E01DE11245F}"/>
              </a:ext>
            </a:extLst>
          </p:cNvPr>
          <p:cNvSpPr txBox="1"/>
          <p:nvPr/>
        </p:nvSpPr>
        <p:spPr>
          <a:xfrm>
            <a:off x="0" y="964585"/>
            <a:ext cx="12192000" cy="307777"/>
          </a:xfrm>
          <a:prstGeom prst="rect">
            <a:avLst/>
          </a:prstGeom>
          <a:noFill/>
        </p:spPr>
        <p:txBody>
          <a:bodyPr wrap="square" rtlCol="0">
            <a:spAutoFit/>
          </a:bodyPr>
          <a:lstStyle/>
          <a:p>
            <a:pPr algn="ctr"/>
            <a:r>
              <a:rPr lang="en-US" sz="1400" dirty="0"/>
              <a:t>Jim Pieper, Lee Julia, Lu Ann, Walgama Jay</a:t>
            </a:r>
          </a:p>
        </p:txBody>
      </p:sp>
      <p:sp>
        <p:nvSpPr>
          <p:cNvPr id="5" name="TextBox 4">
            <a:extLst>
              <a:ext uri="{FF2B5EF4-FFF2-40B4-BE49-F238E27FC236}">
                <a16:creationId xmlns:a16="http://schemas.microsoft.com/office/drawing/2014/main" id="{FD28AF83-D9E7-1048-AE8B-28A0B0876A75}"/>
              </a:ext>
            </a:extLst>
          </p:cNvPr>
          <p:cNvSpPr txBox="1"/>
          <p:nvPr/>
        </p:nvSpPr>
        <p:spPr>
          <a:xfrm>
            <a:off x="0" y="4462130"/>
            <a:ext cx="12192000" cy="923330"/>
          </a:xfrm>
          <a:prstGeom prst="rect">
            <a:avLst/>
          </a:prstGeom>
          <a:noFill/>
        </p:spPr>
        <p:txBody>
          <a:bodyPr wrap="square" rtlCol="0">
            <a:spAutoFit/>
          </a:bodyPr>
          <a:lstStyle/>
          <a:p>
            <a:pPr algn="ctr"/>
            <a:endParaRPr lang="en-US" b="0" dirty="0">
              <a:solidFill>
                <a:srgbClr val="D4D4D4"/>
              </a:solidFill>
              <a:effectLst/>
              <a:highlight>
                <a:srgbClr val="1E1E1E"/>
              </a:highlight>
              <a:latin typeface="Arial Rounded MT Bold" panose="020F0704030504030204" pitchFamily="34" charset="0"/>
            </a:endParaRPr>
          </a:p>
          <a:p>
            <a:pPr algn="ctr"/>
            <a:r>
              <a:rPr lang="en-US" b="1" dirty="0">
                <a:solidFill>
                  <a:srgbClr val="444444"/>
                </a:solidFill>
                <a:highlight>
                  <a:srgbClr val="FFFFFF"/>
                </a:highlight>
                <a:latin typeface="Arial Rounded MT Bold" panose="020F0704030504030204" pitchFamily="34" charset="0"/>
              </a:rPr>
              <a:t>MLB Players from 1876-2015 Birthplaces and Birth Year</a:t>
            </a:r>
          </a:p>
          <a:p>
            <a:pPr algn="ctr"/>
            <a:endParaRPr lang="en-US" b="0" i="0" dirty="0">
              <a:solidFill>
                <a:srgbClr val="444444"/>
              </a:solidFill>
              <a:effectLst/>
              <a:highlight>
                <a:srgbClr val="FFFFFF"/>
              </a:highlight>
              <a:latin typeface="Arial Rounded MT Bold" panose="020F0704030504030204" pitchFamily="34" charset="0"/>
            </a:endParaRPr>
          </a:p>
        </p:txBody>
      </p:sp>
      <p:pic>
        <p:nvPicPr>
          <p:cNvPr id="6" name="Picture 5" descr="A baseball player in a helmet&#10;&#10;Description automatically generated">
            <a:extLst>
              <a:ext uri="{FF2B5EF4-FFF2-40B4-BE49-F238E27FC236}">
                <a16:creationId xmlns:a16="http://schemas.microsoft.com/office/drawing/2014/main" id="{9C52897D-B685-6DCC-5113-6DB272123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338" y="1610916"/>
            <a:ext cx="4441783" cy="2684442"/>
          </a:xfrm>
          <a:prstGeom prst="rect">
            <a:avLst/>
          </a:prstGeom>
        </p:spPr>
      </p:pic>
    </p:spTree>
    <p:extLst>
      <p:ext uri="{BB962C8B-B14F-4D97-AF65-F5344CB8AC3E}">
        <p14:creationId xmlns:p14="http://schemas.microsoft.com/office/powerpoint/2010/main" val="152807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1B8C2-AA52-642E-7C71-A21A1DB3AA0B}"/>
              </a:ext>
            </a:extLst>
          </p:cNvPr>
          <p:cNvPicPr>
            <a:picLocks noChangeAspect="1"/>
          </p:cNvPicPr>
          <p:nvPr/>
        </p:nvPicPr>
        <p:blipFill>
          <a:blip r:embed="rId2"/>
          <a:stretch>
            <a:fillRect/>
          </a:stretch>
        </p:blipFill>
        <p:spPr>
          <a:xfrm>
            <a:off x="846451" y="1305106"/>
            <a:ext cx="4447925" cy="3454362"/>
          </a:xfrm>
          <a:prstGeom prst="rect">
            <a:avLst/>
          </a:prstGeom>
        </p:spPr>
      </p:pic>
      <p:sp>
        <p:nvSpPr>
          <p:cNvPr id="7" name="TextBox 6">
            <a:extLst>
              <a:ext uri="{FF2B5EF4-FFF2-40B4-BE49-F238E27FC236}">
                <a16:creationId xmlns:a16="http://schemas.microsoft.com/office/drawing/2014/main" id="{3E247CB8-C087-FF45-0EF4-8F779D48274C}"/>
              </a:ext>
            </a:extLst>
          </p:cNvPr>
          <p:cNvSpPr txBox="1"/>
          <p:nvPr/>
        </p:nvSpPr>
        <p:spPr>
          <a:xfrm>
            <a:off x="846450" y="4701083"/>
            <a:ext cx="3954150" cy="400110"/>
          </a:xfrm>
          <a:prstGeom prst="rect">
            <a:avLst/>
          </a:prstGeom>
          <a:noFill/>
        </p:spPr>
        <p:txBody>
          <a:bodyPr wrap="square">
            <a:spAutoFit/>
          </a:bodyPr>
          <a:lstStyle/>
          <a:p>
            <a:r>
              <a:rPr lang="en-US" sz="1000" dirty="0"/>
              <a:t>https://www.worldatlas.com/articles/what-are-the-most-popular-sports-in-the-world.html</a:t>
            </a:r>
          </a:p>
        </p:txBody>
      </p:sp>
      <p:pic>
        <p:nvPicPr>
          <p:cNvPr id="11" name="Picture 10">
            <a:extLst>
              <a:ext uri="{FF2B5EF4-FFF2-40B4-BE49-F238E27FC236}">
                <a16:creationId xmlns:a16="http://schemas.microsoft.com/office/drawing/2014/main" id="{6A653347-DF7F-8FA6-E90E-8133994CA13F}"/>
              </a:ext>
            </a:extLst>
          </p:cNvPr>
          <p:cNvPicPr>
            <a:picLocks noChangeAspect="1"/>
          </p:cNvPicPr>
          <p:nvPr/>
        </p:nvPicPr>
        <p:blipFill>
          <a:blip r:embed="rId3"/>
          <a:stretch>
            <a:fillRect/>
          </a:stretch>
        </p:blipFill>
        <p:spPr>
          <a:xfrm>
            <a:off x="5851214" y="1594577"/>
            <a:ext cx="4362634" cy="3164891"/>
          </a:xfrm>
          <a:prstGeom prst="rect">
            <a:avLst/>
          </a:prstGeom>
        </p:spPr>
      </p:pic>
      <p:sp>
        <p:nvSpPr>
          <p:cNvPr id="13" name="TextBox 12">
            <a:extLst>
              <a:ext uri="{FF2B5EF4-FFF2-40B4-BE49-F238E27FC236}">
                <a16:creationId xmlns:a16="http://schemas.microsoft.com/office/drawing/2014/main" id="{8AF88180-8F45-2A9A-1BDA-6C867F4FEE25}"/>
              </a:ext>
            </a:extLst>
          </p:cNvPr>
          <p:cNvSpPr txBox="1"/>
          <p:nvPr/>
        </p:nvSpPr>
        <p:spPr>
          <a:xfrm>
            <a:off x="5732909" y="4759468"/>
            <a:ext cx="3682746" cy="246221"/>
          </a:xfrm>
          <a:prstGeom prst="rect">
            <a:avLst/>
          </a:prstGeom>
          <a:noFill/>
        </p:spPr>
        <p:txBody>
          <a:bodyPr wrap="square">
            <a:spAutoFit/>
          </a:bodyPr>
          <a:lstStyle/>
          <a:p>
            <a:r>
              <a:rPr lang="en-US" sz="1000" dirty="0"/>
              <a:t>https://bestdiplomats.org/most-popular-sports-in-usa/</a:t>
            </a:r>
          </a:p>
        </p:txBody>
      </p:sp>
    </p:spTree>
    <p:extLst>
      <p:ext uri="{BB962C8B-B14F-4D97-AF65-F5344CB8AC3E}">
        <p14:creationId xmlns:p14="http://schemas.microsoft.com/office/powerpoint/2010/main" val="23597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CDE-0596-3908-ABFD-5C1496ADEC9F}"/>
              </a:ext>
            </a:extLst>
          </p:cNvPr>
          <p:cNvSpPr>
            <a:spLocks noGrp="1"/>
          </p:cNvSpPr>
          <p:nvPr>
            <p:ph type="title"/>
          </p:nvPr>
        </p:nvSpPr>
        <p:spPr>
          <a:xfrm>
            <a:off x="839788" y="951345"/>
            <a:ext cx="10515600" cy="739343"/>
          </a:xfrm>
        </p:spPr>
        <p:txBody>
          <a:bodyPr>
            <a:normAutofit/>
          </a:bodyPr>
          <a:lstStyle/>
          <a:p>
            <a:pPr algn="ctr"/>
            <a:r>
              <a:rPr lang="en-US" sz="3200" dirty="0"/>
              <a:t>The difference between Hall of fame and All-Star</a:t>
            </a:r>
          </a:p>
        </p:txBody>
      </p:sp>
      <p:sp>
        <p:nvSpPr>
          <p:cNvPr id="3" name="Text Placeholder 2">
            <a:extLst>
              <a:ext uri="{FF2B5EF4-FFF2-40B4-BE49-F238E27FC236}">
                <a16:creationId xmlns:a16="http://schemas.microsoft.com/office/drawing/2014/main" id="{914DB7D4-97B2-A3F8-A16B-935904CD3FC7}"/>
              </a:ext>
            </a:extLst>
          </p:cNvPr>
          <p:cNvSpPr>
            <a:spLocks noGrp="1"/>
          </p:cNvSpPr>
          <p:nvPr>
            <p:ph type="body" idx="1"/>
          </p:nvPr>
        </p:nvSpPr>
        <p:spPr>
          <a:xfrm>
            <a:off x="839788" y="1681163"/>
            <a:ext cx="2485303" cy="480146"/>
          </a:xfrm>
        </p:spPr>
        <p:txBody>
          <a:bodyPr/>
          <a:lstStyle/>
          <a:p>
            <a:r>
              <a:rPr lang="en-US" dirty="0"/>
              <a:t>Hall of Fame</a:t>
            </a:r>
          </a:p>
        </p:txBody>
      </p:sp>
      <p:sp>
        <p:nvSpPr>
          <p:cNvPr id="5" name="Text Placeholder 4">
            <a:extLst>
              <a:ext uri="{FF2B5EF4-FFF2-40B4-BE49-F238E27FC236}">
                <a16:creationId xmlns:a16="http://schemas.microsoft.com/office/drawing/2014/main" id="{BC33F81F-9E24-6EF9-3C0F-F7A770801425}"/>
              </a:ext>
            </a:extLst>
          </p:cNvPr>
          <p:cNvSpPr>
            <a:spLocks noGrp="1"/>
          </p:cNvSpPr>
          <p:nvPr>
            <p:ph type="body" sz="quarter" idx="3"/>
          </p:nvPr>
        </p:nvSpPr>
        <p:spPr>
          <a:xfrm>
            <a:off x="6194427" y="1690688"/>
            <a:ext cx="3180482" cy="572220"/>
          </a:xfrm>
        </p:spPr>
        <p:txBody>
          <a:bodyPr/>
          <a:lstStyle/>
          <a:p>
            <a:r>
              <a:rPr lang="en-US" dirty="0"/>
              <a:t>All-Star</a:t>
            </a:r>
          </a:p>
        </p:txBody>
      </p:sp>
      <p:sp>
        <p:nvSpPr>
          <p:cNvPr id="6" name="Content Placeholder 5">
            <a:extLst>
              <a:ext uri="{FF2B5EF4-FFF2-40B4-BE49-F238E27FC236}">
                <a16:creationId xmlns:a16="http://schemas.microsoft.com/office/drawing/2014/main" id="{27176CFA-8933-52DC-3EB7-7B2DA8BA6A28}"/>
              </a:ext>
            </a:extLst>
          </p:cNvPr>
          <p:cNvSpPr>
            <a:spLocks noGrp="1"/>
          </p:cNvSpPr>
          <p:nvPr>
            <p:ph sz="quarter" idx="4"/>
          </p:nvPr>
        </p:nvSpPr>
        <p:spPr>
          <a:xfrm>
            <a:off x="6169024" y="2516909"/>
            <a:ext cx="5183188" cy="3684588"/>
          </a:xfrm>
        </p:spPr>
        <p:txBody>
          <a:bodyPr>
            <a:normAutofit/>
          </a:bodyPr>
          <a:lstStyle/>
          <a:p>
            <a:r>
              <a:rPr lang="en-US" sz="1600" dirty="0"/>
              <a:t>The MLB All-Star Game is an annual exhibition game that showcases the league's top players from the American League (AL) and the National League (NL).</a:t>
            </a:r>
          </a:p>
          <a:p>
            <a:r>
              <a:rPr lang="en-US" sz="1600" dirty="0"/>
              <a:t>All-Star players are selected based on their performance during the first half of the MLB season. Fans, players, and managers vote for the players they believe are most deserving of an All-Star spot.</a:t>
            </a:r>
          </a:p>
          <a:p>
            <a:r>
              <a:rPr lang="en-US" sz="1600" dirty="0"/>
              <a:t>Being selected as an All-Star is a recognition of a player's outstanding performance in a particular season.</a:t>
            </a:r>
          </a:p>
          <a:p>
            <a:r>
              <a:rPr lang="en-US" sz="1600" dirty="0">
                <a:highlight>
                  <a:srgbClr val="00FF00"/>
                </a:highlight>
              </a:rPr>
              <a:t>Unlike the Hall of Fame, which honors a player's entire career, an All-Star selection is specific to one season and does not have the same historical significance as a Hall of Fame induction.</a:t>
            </a:r>
          </a:p>
        </p:txBody>
      </p:sp>
      <p:sp>
        <p:nvSpPr>
          <p:cNvPr id="7" name="Rectangle 1">
            <a:extLst>
              <a:ext uri="{FF2B5EF4-FFF2-40B4-BE49-F238E27FC236}">
                <a16:creationId xmlns:a16="http://schemas.microsoft.com/office/drawing/2014/main" id="{B61C15AC-85F8-04C4-C52B-83D59D8E797E}"/>
              </a:ext>
            </a:extLst>
          </p:cNvPr>
          <p:cNvSpPr>
            <a:spLocks noGrp="1" noChangeArrowheads="1"/>
          </p:cNvSpPr>
          <p:nvPr>
            <p:ph sz="half" idx="2"/>
          </p:nvPr>
        </p:nvSpPr>
        <p:spPr bwMode="auto">
          <a:xfrm>
            <a:off x="571934" y="2708707"/>
            <a:ext cx="57180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ptos" panose="020B0004020202020204" pitchFamily="34" charset="0"/>
              </a:rPr>
              <a:t>The Baseball Hall of Fame, located in Cooperstown, New York, honors players, managers, umpires, and executives who have made significant contributions to the sport.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highlight>
                  <a:srgbClr val="00FF00"/>
                </a:highlight>
                <a:latin typeface="Aptos" panose="020B0004020202020204" pitchFamily="34" charset="0"/>
              </a:rPr>
              <a:t>Induction into the Hall of Fame is based on a player's overall career performance, including factors such as skill, sportsmanship, character, and contributions to the game.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Players become eligible for Hall of Fame consideration after they have been retired from Major League Baseball (MLB) for at least five years. A selection committee then votes on eligible candidates.</a:t>
            </a:r>
          </a:p>
        </p:txBody>
      </p:sp>
      <p:sp>
        <p:nvSpPr>
          <p:cNvPr id="8" name="TextBox 7">
            <a:extLst>
              <a:ext uri="{FF2B5EF4-FFF2-40B4-BE49-F238E27FC236}">
                <a16:creationId xmlns:a16="http://schemas.microsoft.com/office/drawing/2014/main" id="{7D88B952-CCCB-99BB-D9DD-65DFD3E82F4A}"/>
              </a:ext>
            </a:extLst>
          </p:cNvPr>
          <p:cNvSpPr txBox="1"/>
          <p:nvPr/>
        </p:nvSpPr>
        <p:spPr>
          <a:xfrm>
            <a:off x="1602509" y="333337"/>
            <a:ext cx="8986982" cy="646331"/>
          </a:xfrm>
          <a:prstGeom prst="rect">
            <a:avLst/>
          </a:prstGeom>
          <a:noFill/>
        </p:spPr>
        <p:txBody>
          <a:bodyPr wrap="square" rtlCol="0">
            <a:spAutoFit/>
          </a:bodyPr>
          <a:lstStyle/>
          <a:p>
            <a:pPr algn="ctr"/>
            <a:r>
              <a:rPr lang="en-US" sz="3600" dirty="0"/>
              <a:t>Baseball </a:t>
            </a:r>
          </a:p>
        </p:txBody>
      </p:sp>
      <p:pic>
        <p:nvPicPr>
          <p:cNvPr id="9" name="Picture 8" descr="A baseball logo with a ball and stars&#10;&#10;Description automatically generated">
            <a:extLst>
              <a:ext uri="{FF2B5EF4-FFF2-40B4-BE49-F238E27FC236}">
                <a16:creationId xmlns:a16="http://schemas.microsoft.com/office/drawing/2014/main" id="{A7A76F33-0B10-F6D9-CA7D-76126C88B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179" y="1457010"/>
            <a:ext cx="2134304" cy="1251697"/>
          </a:xfrm>
          <a:prstGeom prst="rect">
            <a:avLst/>
          </a:prstGeom>
        </p:spPr>
      </p:pic>
      <p:pic>
        <p:nvPicPr>
          <p:cNvPr id="11" name="Picture 10" descr="A logo of a baseball team&#10;&#10;Description automatically generated">
            <a:extLst>
              <a:ext uri="{FF2B5EF4-FFF2-40B4-BE49-F238E27FC236}">
                <a16:creationId xmlns:a16="http://schemas.microsoft.com/office/drawing/2014/main" id="{CDC7E4A5-3252-7697-A384-35B0D1C04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386" y="1487826"/>
            <a:ext cx="1045159" cy="1072663"/>
          </a:xfrm>
          <a:prstGeom prst="rect">
            <a:avLst/>
          </a:prstGeom>
        </p:spPr>
      </p:pic>
    </p:spTree>
    <p:extLst>
      <p:ext uri="{BB962C8B-B14F-4D97-AF65-F5344CB8AC3E}">
        <p14:creationId xmlns:p14="http://schemas.microsoft.com/office/powerpoint/2010/main" val="267829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C7060-12C1-81F6-15ED-38862A7083C0}"/>
              </a:ext>
            </a:extLst>
          </p:cNvPr>
          <p:cNvSpPr txBox="1"/>
          <p:nvPr/>
        </p:nvSpPr>
        <p:spPr>
          <a:xfrm>
            <a:off x="296441" y="424873"/>
            <a:ext cx="11599118" cy="369332"/>
          </a:xfrm>
          <a:prstGeom prst="rect">
            <a:avLst/>
          </a:prstGeom>
          <a:noFill/>
        </p:spPr>
        <p:txBody>
          <a:bodyPr wrap="square" rtlCol="0">
            <a:spAutoFit/>
          </a:bodyPr>
          <a:lstStyle/>
          <a:p>
            <a:pPr algn="ctr"/>
            <a:r>
              <a:rPr lang="en-US" dirty="0"/>
              <a:t>Tools</a:t>
            </a:r>
          </a:p>
        </p:txBody>
      </p:sp>
      <p:sp>
        <p:nvSpPr>
          <p:cNvPr id="3" name="TextBox 2">
            <a:extLst>
              <a:ext uri="{FF2B5EF4-FFF2-40B4-BE49-F238E27FC236}">
                <a16:creationId xmlns:a16="http://schemas.microsoft.com/office/drawing/2014/main" id="{120DF477-C2E9-B295-5ECC-41B8021A039E}"/>
              </a:ext>
            </a:extLst>
          </p:cNvPr>
          <p:cNvSpPr txBox="1"/>
          <p:nvPr/>
        </p:nvSpPr>
        <p:spPr>
          <a:xfrm>
            <a:off x="502920" y="1133856"/>
            <a:ext cx="4123944" cy="369332"/>
          </a:xfrm>
          <a:prstGeom prst="rect">
            <a:avLst/>
          </a:prstGeom>
          <a:noFill/>
          <a:ln w="12700" cap="rnd">
            <a:solidFill>
              <a:schemeClr val="accent1"/>
            </a:solidFill>
          </a:ln>
        </p:spPr>
        <p:txBody>
          <a:bodyPr wrap="square" rtlCol="0">
            <a:spAutoFit/>
          </a:bodyPr>
          <a:lstStyle/>
          <a:p>
            <a:r>
              <a:rPr lang="en-US" dirty="0"/>
              <a:t>Project Path </a:t>
            </a:r>
          </a:p>
        </p:txBody>
      </p:sp>
      <p:sp>
        <p:nvSpPr>
          <p:cNvPr id="4" name="TextBox 3">
            <a:extLst>
              <a:ext uri="{FF2B5EF4-FFF2-40B4-BE49-F238E27FC236}">
                <a16:creationId xmlns:a16="http://schemas.microsoft.com/office/drawing/2014/main" id="{8C35EFD2-02F8-58E8-06A9-1519469FDB3C}"/>
              </a:ext>
            </a:extLst>
          </p:cNvPr>
          <p:cNvSpPr txBox="1"/>
          <p:nvPr/>
        </p:nvSpPr>
        <p:spPr>
          <a:xfrm>
            <a:off x="6215611" y="1136257"/>
            <a:ext cx="4517044" cy="369332"/>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Data Visualization Track</a:t>
            </a:r>
          </a:p>
        </p:txBody>
      </p:sp>
      <p:cxnSp>
        <p:nvCxnSpPr>
          <p:cNvPr id="6" name="Straight Arrow Connector 5">
            <a:extLst>
              <a:ext uri="{FF2B5EF4-FFF2-40B4-BE49-F238E27FC236}">
                <a16:creationId xmlns:a16="http://schemas.microsoft.com/office/drawing/2014/main" id="{D93F80F7-C782-2423-07BA-B394C2B6452A}"/>
              </a:ext>
            </a:extLst>
          </p:cNvPr>
          <p:cNvCxnSpPr>
            <a:cxnSpLocks/>
          </p:cNvCxnSpPr>
          <p:nvPr/>
        </p:nvCxnSpPr>
        <p:spPr>
          <a:xfrm>
            <a:off x="5181600" y="1318522"/>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D896ABA-F770-F96B-AE8E-E3618E6AD5E8}"/>
              </a:ext>
            </a:extLst>
          </p:cNvPr>
          <p:cNvSpPr txBox="1"/>
          <p:nvPr/>
        </p:nvSpPr>
        <p:spPr>
          <a:xfrm>
            <a:off x="502920" y="2692645"/>
            <a:ext cx="4123944" cy="369332"/>
          </a:xfrm>
          <a:prstGeom prst="rect">
            <a:avLst/>
          </a:prstGeom>
          <a:noFill/>
          <a:ln w="12700" cap="rnd">
            <a:solidFill>
              <a:schemeClr val="accent1"/>
            </a:solidFill>
          </a:ln>
        </p:spPr>
        <p:txBody>
          <a:bodyPr wrap="square" rtlCol="0">
            <a:spAutoFit/>
          </a:bodyPr>
          <a:lstStyle/>
          <a:p>
            <a:r>
              <a:rPr lang="en-US" dirty="0"/>
              <a:t>Tools </a:t>
            </a:r>
          </a:p>
        </p:txBody>
      </p:sp>
      <p:sp>
        <p:nvSpPr>
          <p:cNvPr id="9" name="TextBox 8">
            <a:extLst>
              <a:ext uri="{FF2B5EF4-FFF2-40B4-BE49-F238E27FC236}">
                <a16:creationId xmlns:a16="http://schemas.microsoft.com/office/drawing/2014/main" id="{6657CB0B-F0F9-1BAB-EE34-499D641C8B4D}"/>
              </a:ext>
            </a:extLst>
          </p:cNvPr>
          <p:cNvSpPr txBox="1"/>
          <p:nvPr/>
        </p:nvSpPr>
        <p:spPr>
          <a:xfrm>
            <a:off x="6215610" y="2593446"/>
            <a:ext cx="4517045" cy="1477328"/>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Code Development  : Microsoft VS Code</a:t>
            </a:r>
          </a:p>
          <a:p>
            <a:r>
              <a:rPr lang="en-US" dirty="0"/>
              <a:t>Data Cleaning             : </a:t>
            </a:r>
            <a:r>
              <a:rPr lang="en-US" dirty="0" err="1"/>
              <a:t>Jupyter</a:t>
            </a:r>
            <a:r>
              <a:rPr lang="en-US" dirty="0"/>
              <a:t> Notebook</a:t>
            </a:r>
          </a:p>
          <a:p>
            <a:r>
              <a:rPr lang="en-US" dirty="0"/>
              <a:t>Data Storage                : MongoDB, Excel , CSV  </a:t>
            </a:r>
          </a:p>
          <a:p>
            <a:r>
              <a:rPr lang="en-US" dirty="0"/>
              <a:t>Documentation           : Microsoft Word</a:t>
            </a:r>
          </a:p>
          <a:p>
            <a:r>
              <a:rPr lang="en-US" dirty="0"/>
              <a:t>Project Collaboration : Git and GitHub</a:t>
            </a:r>
          </a:p>
        </p:txBody>
      </p:sp>
      <p:cxnSp>
        <p:nvCxnSpPr>
          <p:cNvPr id="10" name="Straight Arrow Connector 9">
            <a:extLst>
              <a:ext uri="{FF2B5EF4-FFF2-40B4-BE49-F238E27FC236}">
                <a16:creationId xmlns:a16="http://schemas.microsoft.com/office/drawing/2014/main" id="{FC1C362B-89CC-EF49-C79B-629A378EBBB6}"/>
              </a:ext>
            </a:extLst>
          </p:cNvPr>
          <p:cNvCxnSpPr>
            <a:cxnSpLocks/>
          </p:cNvCxnSpPr>
          <p:nvPr/>
        </p:nvCxnSpPr>
        <p:spPr>
          <a:xfrm>
            <a:off x="5172363" y="2893705"/>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3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C598AD-C50B-FD11-8A37-9EBC8E8CAE59}"/>
              </a:ext>
            </a:extLst>
          </p:cNvPr>
          <p:cNvSpPr txBox="1"/>
          <p:nvPr/>
        </p:nvSpPr>
        <p:spPr>
          <a:xfrm>
            <a:off x="296441" y="424873"/>
            <a:ext cx="11599118" cy="369332"/>
          </a:xfrm>
          <a:prstGeom prst="rect">
            <a:avLst/>
          </a:prstGeom>
          <a:noFill/>
        </p:spPr>
        <p:txBody>
          <a:bodyPr wrap="square" rtlCol="0">
            <a:spAutoFit/>
          </a:bodyPr>
          <a:lstStyle/>
          <a:p>
            <a:pPr algn="ctr"/>
            <a:r>
              <a:rPr lang="en-US" dirty="0"/>
              <a:t>Challenges </a:t>
            </a:r>
          </a:p>
        </p:txBody>
      </p:sp>
      <p:sp>
        <p:nvSpPr>
          <p:cNvPr id="11" name="TextBox 10">
            <a:extLst>
              <a:ext uri="{FF2B5EF4-FFF2-40B4-BE49-F238E27FC236}">
                <a16:creationId xmlns:a16="http://schemas.microsoft.com/office/drawing/2014/main" id="{ED95BD74-ED7D-123A-73FF-3E4902F6FAF2}"/>
              </a:ext>
            </a:extLst>
          </p:cNvPr>
          <p:cNvSpPr txBox="1"/>
          <p:nvPr/>
        </p:nvSpPr>
        <p:spPr>
          <a:xfrm>
            <a:off x="632229" y="940861"/>
            <a:ext cx="3135099" cy="369332"/>
          </a:xfrm>
          <a:prstGeom prst="rect">
            <a:avLst/>
          </a:prstGeom>
          <a:noFill/>
          <a:ln w="12700" cap="rnd">
            <a:solidFill>
              <a:schemeClr val="accent1"/>
            </a:solidFill>
          </a:ln>
        </p:spPr>
        <p:txBody>
          <a:bodyPr wrap="square" rtlCol="0">
            <a:spAutoFit/>
          </a:bodyPr>
          <a:lstStyle/>
          <a:p>
            <a:r>
              <a:rPr lang="en-US" dirty="0"/>
              <a:t>Finding a Data source </a:t>
            </a:r>
          </a:p>
        </p:txBody>
      </p:sp>
      <p:sp>
        <p:nvSpPr>
          <p:cNvPr id="12" name="TextBox 11">
            <a:extLst>
              <a:ext uri="{FF2B5EF4-FFF2-40B4-BE49-F238E27FC236}">
                <a16:creationId xmlns:a16="http://schemas.microsoft.com/office/drawing/2014/main" id="{9F35E88E-BAA8-BBA1-A048-3031F1397AA7}"/>
              </a:ext>
            </a:extLst>
          </p:cNvPr>
          <p:cNvSpPr txBox="1"/>
          <p:nvPr/>
        </p:nvSpPr>
        <p:spPr>
          <a:xfrm>
            <a:off x="4974336" y="922987"/>
            <a:ext cx="6510528" cy="1107996"/>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Web scraping :  </a:t>
            </a:r>
            <a:r>
              <a:rPr lang="en-US" sz="1200" dirty="0"/>
              <a:t>https://www.baseball-almanac.com/players/birthplace.php </a:t>
            </a:r>
          </a:p>
          <a:p>
            <a:endParaRPr lang="en-US" sz="1200" dirty="0"/>
          </a:p>
          <a:p>
            <a:endParaRPr lang="en-US" sz="1200" dirty="0"/>
          </a:p>
          <a:p>
            <a:endParaRPr lang="en-US" sz="1200" dirty="0"/>
          </a:p>
          <a:p>
            <a:r>
              <a:rPr lang="en-US" sz="1200" dirty="0"/>
              <a:t> </a:t>
            </a:r>
          </a:p>
        </p:txBody>
      </p:sp>
      <p:cxnSp>
        <p:nvCxnSpPr>
          <p:cNvPr id="13" name="Straight Arrow Connector 12">
            <a:extLst>
              <a:ext uri="{FF2B5EF4-FFF2-40B4-BE49-F238E27FC236}">
                <a16:creationId xmlns:a16="http://schemas.microsoft.com/office/drawing/2014/main" id="{42B99BCF-9641-63AA-676B-B9151DB5FBF6}"/>
              </a:ext>
            </a:extLst>
          </p:cNvPr>
          <p:cNvCxnSpPr>
            <a:cxnSpLocks/>
          </p:cNvCxnSpPr>
          <p:nvPr/>
        </p:nvCxnSpPr>
        <p:spPr>
          <a:xfrm>
            <a:off x="4039800" y="114192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8B1A52B-C857-2D60-D1EC-967FE5C64252}"/>
              </a:ext>
            </a:extLst>
          </p:cNvPr>
          <p:cNvPicPr>
            <a:picLocks noChangeAspect="1"/>
          </p:cNvPicPr>
          <p:nvPr/>
        </p:nvPicPr>
        <p:blipFill>
          <a:blip r:embed="rId2"/>
          <a:stretch>
            <a:fillRect/>
          </a:stretch>
        </p:blipFill>
        <p:spPr>
          <a:xfrm>
            <a:off x="4974336" y="2159765"/>
            <a:ext cx="6510528" cy="3399787"/>
          </a:xfrm>
          <a:prstGeom prst="rect">
            <a:avLst/>
          </a:prstGeom>
        </p:spPr>
      </p:pic>
      <p:pic>
        <p:nvPicPr>
          <p:cNvPr id="7" name="Picture 6">
            <a:extLst>
              <a:ext uri="{FF2B5EF4-FFF2-40B4-BE49-F238E27FC236}">
                <a16:creationId xmlns:a16="http://schemas.microsoft.com/office/drawing/2014/main" id="{B0F3C398-8F99-B7C6-01EC-48FF35B2211A}"/>
              </a:ext>
            </a:extLst>
          </p:cNvPr>
          <p:cNvPicPr>
            <a:picLocks noChangeAspect="1"/>
          </p:cNvPicPr>
          <p:nvPr/>
        </p:nvPicPr>
        <p:blipFill>
          <a:blip r:embed="rId3"/>
          <a:stretch>
            <a:fillRect/>
          </a:stretch>
        </p:blipFill>
        <p:spPr>
          <a:xfrm>
            <a:off x="411479" y="2159764"/>
            <a:ext cx="4168767" cy="3399786"/>
          </a:xfrm>
          <a:prstGeom prst="rect">
            <a:avLst/>
          </a:prstGeom>
        </p:spPr>
      </p:pic>
      <p:sp>
        <p:nvSpPr>
          <p:cNvPr id="8" name="TextBox 7">
            <a:extLst>
              <a:ext uri="{FF2B5EF4-FFF2-40B4-BE49-F238E27FC236}">
                <a16:creationId xmlns:a16="http://schemas.microsoft.com/office/drawing/2014/main" id="{A302C97E-8D62-7990-662E-39EEE1DBDFE8}"/>
              </a:ext>
            </a:extLst>
          </p:cNvPr>
          <p:cNvSpPr txBox="1"/>
          <p:nvPr/>
        </p:nvSpPr>
        <p:spPr>
          <a:xfrm>
            <a:off x="748053" y="6348083"/>
            <a:ext cx="3135099" cy="369332"/>
          </a:xfrm>
          <a:prstGeom prst="rect">
            <a:avLst/>
          </a:prstGeom>
          <a:noFill/>
          <a:ln w="12700" cap="rnd">
            <a:solidFill>
              <a:schemeClr val="accent1"/>
            </a:solidFill>
          </a:ln>
        </p:spPr>
        <p:txBody>
          <a:bodyPr wrap="square" rtlCol="0">
            <a:spAutoFit/>
          </a:bodyPr>
          <a:lstStyle/>
          <a:p>
            <a:r>
              <a:rPr lang="en-US" dirty="0"/>
              <a:t>Solution </a:t>
            </a:r>
          </a:p>
        </p:txBody>
      </p:sp>
      <p:cxnSp>
        <p:nvCxnSpPr>
          <p:cNvPr id="9" name="Straight Arrow Connector 8">
            <a:extLst>
              <a:ext uri="{FF2B5EF4-FFF2-40B4-BE49-F238E27FC236}">
                <a16:creationId xmlns:a16="http://schemas.microsoft.com/office/drawing/2014/main" id="{67C32159-C201-07C0-B992-D3868EB905F9}"/>
              </a:ext>
            </a:extLst>
          </p:cNvPr>
          <p:cNvCxnSpPr>
            <a:cxnSpLocks/>
          </p:cNvCxnSpPr>
          <p:nvPr/>
        </p:nvCxnSpPr>
        <p:spPr>
          <a:xfrm>
            <a:off x="4057190" y="650640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7441A59-FDEA-C7F8-B1D9-AD96E1D87DAC}"/>
              </a:ext>
            </a:extLst>
          </p:cNvPr>
          <p:cNvSpPr txBox="1"/>
          <p:nvPr/>
        </p:nvSpPr>
        <p:spPr>
          <a:xfrm>
            <a:off x="765443" y="11712563"/>
            <a:ext cx="3135099" cy="369332"/>
          </a:xfrm>
          <a:prstGeom prst="rect">
            <a:avLst/>
          </a:prstGeom>
          <a:noFill/>
          <a:ln w="12700" cap="rnd">
            <a:solidFill>
              <a:schemeClr val="accent1"/>
            </a:solidFill>
          </a:ln>
        </p:spPr>
        <p:txBody>
          <a:bodyPr wrap="square" rtlCol="0">
            <a:spAutoFit/>
          </a:bodyPr>
          <a:lstStyle/>
          <a:p>
            <a:r>
              <a:rPr lang="en-US" dirty="0"/>
              <a:t>Solution </a:t>
            </a:r>
          </a:p>
        </p:txBody>
      </p:sp>
      <p:sp>
        <p:nvSpPr>
          <p:cNvPr id="14" name="TextBox 13">
            <a:extLst>
              <a:ext uri="{FF2B5EF4-FFF2-40B4-BE49-F238E27FC236}">
                <a16:creationId xmlns:a16="http://schemas.microsoft.com/office/drawing/2014/main" id="{3798C23D-9DCA-7A54-5795-8C5D0686A6DE}"/>
              </a:ext>
            </a:extLst>
          </p:cNvPr>
          <p:cNvSpPr txBox="1"/>
          <p:nvPr/>
        </p:nvSpPr>
        <p:spPr>
          <a:xfrm>
            <a:off x="5007083" y="6316524"/>
            <a:ext cx="6753394" cy="276999"/>
          </a:xfrm>
          <a:prstGeom prst="rect">
            <a:avLst/>
          </a:prstGeom>
          <a:noFill/>
          <a:ln w="12700" cap="rnd">
            <a:solidFill>
              <a:schemeClr val="accent1"/>
            </a:solidFill>
          </a:ln>
        </p:spPr>
        <p:txBody>
          <a:bodyPr wrap="square" rtlCol="0">
            <a:spAutoFit/>
          </a:bodyPr>
          <a:lstStyle/>
          <a:p>
            <a:r>
              <a:rPr lang="en-US" sz="1200" dirty="0"/>
              <a:t> </a:t>
            </a:r>
            <a:r>
              <a:rPr lang="en-US" sz="1200" dirty="0">
                <a:hlinkClick r:id="rId4">
                  <a:extLst>
                    <a:ext uri="{A12FA001-AC4F-418D-AE19-62706E023703}">
                      <ahyp:hlinkClr xmlns:ahyp="http://schemas.microsoft.com/office/drawing/2018/hyperlinkcolor" val="tx"/>
                    </a:ext>
                  </a:extLst>
                </a:hlinkClick>
              </a:rPr>
              <a:t>https://www.kaggle.com/datasets/open-source-sports/baseball-databank</a:t>
            </a:r>
            <a:endParaRPr lang="en-US" sz="1200" dirty="0"/>
          </a:p>
        </p:txBody>
      </p:sp>
      <p:sp>
        <p:nvSpPr>
          <p:cNvPr id="15" name="TextBox 14">
            <a:extLst>
              <a:ext uri="{FF2B5EF4-FFF2-40B4-BE49-F238E27FC236}">
                <a16:creationId xmlns:a16="http://schemas.microsoft.com/office/drawing/2014/main" id="{D3693E0E-463E-D1B6-A2FC-EAFCCA002D46}"/>
              </a:ext>
            </a:extLst>
          </p:cNvPr>
          <p:cNvSpPr txBox="1"/>
          <p:nvPr/>
        </p:nvSpPr>
        <p:spPr>
          <a:xfrm>
            <a:off x="765443" y="5789352"/>
            <a:ext cx="3135099" cy="369332"/>
          </a:xfrm>
          <a:prstGeom prst="rect">
            <a:avLst/>
          </a:prstGeom>
          <a:noFill/>
          <a:ln w="12700" cap="rnd">
            <a:solidFill>
              <a:schemeClr val="accent1"/>
            </a:solidFill>
          </a:ln>
        </p:spPr>
        <p:txBody>
          <a:bodyPr wrap="square" rtlCol="0">
            <a:spAutoFit/>
          </a:bodyPr>
          <a:lstStyle/>
          <a:p>
            <a:r>
              <a:rPr lang="en-US" dirty="0"/>
              <a:t>Problem Faced	 </a:t>
            </a:r>
          </a:p>
        </p:txBody>
      </p:sp>
      <p:cxnSp>
        <p:nvCxnSpPr>
          <p:cNvPr id="16" name="Straight Arrow Connector 15">
            <a:extLst>
              <a:ext uri="{FF2B5EF4-FFF2-40B4-BE49-F238E27FC236}">
                <a16:creationId xmlns:a16="http://schemas.microsoft.com/office/drawing/2014/main" id="{8A9EAAAE-6292-A7D3-030D-E2191B73C178}"/>
              </a:ext>
            </a:extLst>
          </p:cNvPr>
          <p:cNvCxnSpPr>
            <a:cxnSpLocks/>
          </p:cNvCxnSpPr>
          <p:nvPr/>
        </p:nvCxnSpPr>
        <p:spPr>
          <a:xfrm>
            <a:off x="4074580" y="5947670"/>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D279E19-0473-AE74-3A39-424449676C34}"/>
              </a:ext>
            </a:extLst>
          </p:cNvPr>
          <p:cNvSpPr txBox="1"/>
          <p:nvPr/>
        </p:nvSpPr>
        <p:spPr>
          <a:xfrm>
            <a:off x="5024473" y="5757793"/>
            <a:ext cx="6753394" cy="276999"/>
          </a:xfrm>
          <a:prstGeom prst="rect">
            <a:avLst/>
          </a:prstGeom>
          <a:noFill/>
          <a:ln w="12700" cap="rnd">
            <a:solidFill>
              <a:schemeClr val="accent1"/>
            </a:solidFill>
          </a:ln>
        </p:spPr>
        <p:txBody>
          <a:bodyPr wrap="square" rtlCol="0">
            <a:spAutoFit/>
          </a:bodyPr>
          <a:lstStyle/>
          <a:p>
            <a:r>
              <a:rPr lang="en-US" sz="1200" dirty="0"/>
              <a:t>Web scraping is a time consume process and not suitable for  scraping a large data set. </a:t>
            </a:r>
          </a:p>
        </p:txBody>
      </p:sp>
    </p:spTree>
    <p:extLst>
      <p:ext uri="{BB962C8B-B14F-4D97-AF65-F5344CB8AC3E}">
        <p14:creationId xmlns:p14="http://schemas.microsoft.com/office/powerpoint/2010/main" val="328406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9D741-7B5A-EB24-563C-8D8256EF7BAB}"/>
              </a:ext>
            </a:extLst>
          </p:cNvPr>
          <p:cNvSpPr txBox="1"/>
          <p:nvPr/>
        </p:nvSpPr>
        <p:spPr>
          <a:xfrm>
            <a:off x="296441" y="424873"/>
            <a:ext cx="11599118" cy="369332"/>
          </a:xfrm>
          <a:prstGeom prst="rect">
            <a:avLst/>
          </a:prstGeom>
          <a:noFill/>
        </p:spPr>
        <p:txBody>
          <a:bodyPr wrap="square" rtlCol="0">
            <a:spAutoFit/>
          </a:bodyPr>
          <a:lstStyle/>
          <a:p>
            <a:pPr algn="ctr"/>
            <a:r>
              <a:rPr lang="en-US" dirty="0"/>
              <a:t>Data Cleaning Process</a:t>
            </a:r>
          </a:p>
        </p:txBody>
      </p:sp>
      <p:pic>
        <p:nvPicPr>
          <p:cNvPr id="6" name="Picture 5">
            <a:extLst>
              <a:ext uri="{FF2B5EF4-FFF2-40B4-BE49-F238E27FC236}">
                <a16:creationId xmlns:a16="http://schemas.microsoft.com/office/drawing/2014/main" id="{3D391283-3294-F11B-F5E5-765B6D24B80D}"/>
              </a:ext>
            </a:extLst>
          </p:cNvPr>
          <p:cNvPicPr>
            <a:picLocks noChangeAspect="1"/>
          </p:cNvPicPr>
          <p:nvPr/>
        </p:nvPicPr>
        <p:blipFill>
          <a:blip r:embed="rId2"/>
          <a:stretch>
            <a:fillRect/>
          </a:stretch>
        </p:blipFill>
        <p:spPr>
          <a:xfrm>
            <a:off x="296441" y="861431"/>
            <a:ext cx="3953427" cy="2867425"/>
          </a:xfrm>
          <a:prstGeom prst="rect">
            <a:avLst/>
          </a:prstGeom>
        </p:spPr>
      </p:pic>
      <p:pic>
        <p:nvPicPr>
          <p:cNvPr id="8" name="Picture 7">
            <a:extLst>
              <a:ext uri="{FF2B5EF4-FFF2-40B4-BE49-F238E27FC236}">
                <a16:creationId xmlns:a16="http://schemas.microsoft.com/office/drawing/2014/main" id="{6921A932-D631-C2FA-0049-D44603FF8F6E}"/>
              </a:ext>
            </a:extLst>
          </p:cNvPr>
          <p:cNvPicPr>
            <a:picLocks noChangeAspect="1"/>
          </p:cNvPicPr>
          <p:nvPr/>
        </p:nvPicPr>
        <p:blipFill>
          <a:blip r:embed="rId3"/>
          <a:stretch>
            <a:fillRect/>
          </a:stretch>
        </p:blipFill>
        <p:spPr>
          <a:xfrm>
            <a:off x="4546309" y="873298"/>
            <a:ext cx="7645691" cy="952633"/>
          </a:xfrm>
          <a:prstGeom prst="rect">
            <a:avLst/>
          </a:prstGeom>
        </p:spPr>
      </p:pic>
      <p:pic>
        <p:nvPicPr>
          <p:cNvPr id="10" name="Picture 9">
            <a:extLst>
              <a:ext uri="{FF2B5EF4-FFF2-40B4-BE49-F238E27FC236}">
                <a16:creationId xmlns:a16="http://schemas.microsoft.com/office/drawing/2014/main" id="{AF9505C7-A4F5-0ED9-2B2B-3907D040A9CA}"/>
              </a:ext>
            </a:extLst>
          </p:cNvPr>
          <p:cNvPicPr>
            <a:picLocks noChangeAspect="1"/>
          </p:cNvPicPr>
          <p:nvPr/>
        </p:nvPicPr>
        <p:blipFill>
          <a:blip r:embed="rId4"/>
          <a:stretch>
            <a:fillRect/>
          </a:stretch>
        </p:blipFill>
        <p:spPr>
          <a:xfrm>
            <a:off x="4546309" y="2091443"/>
            <a:ext cx="7645691" cy="809738"/>
          </a:xfrm>
          <a:prstGeom prst="rect">
            <a:avLst/>
          </a:prstGeom>
        </p:spPr>
      </p:pic>
      <p:pic>
        <p:nvPicPr>
          <p:cNvPr id="14" name="Picture 13">
            <a:extLst>
              <a:ext uri="{FF2B5EF4-FFF2-40B4-BE49-F238E27FC236}">
                <a16:creationId xmlns:a16="http://schemas.microsoft.com/office/drawing/2014/main" id="{E707A372-68DF-8C4E-5E3D-CF8E02E939FF}"/>
              </a:ext>
            </a:extLst>
          </p:cNvPr>
          <p:cNvPicPr>
            <a:picLocks noChangeAspect="1"/>
          </p:cNvPicPr>
          <p:nvPr/>
        </p:nvPicPr>
        <p:blipFill>
          <a:blip r:embed="rId5"/>
          <a:stretch>
            <a:fillRect/>
          </a:stretch>
        </p:blipFill>
        <p:spPr>
          <a:xfrm>
            <a:off x="4612126" y="3015927"/>
            <a:ext cx="7579873" cy="495369"/>
          </a:xfrm>
          <a:prstGeom prst="rect">
            <a:avLst/>
          </a:prstGeom>
        </p:spPr>
      </p:pic>
      <p:pic>
        <p:nvPicPr>
          <p:cNvPr id="16" name="Picture 15">
            <a:extLst>
              <a:ext uri="{FF2B5EF4-FFF2-40B4-BE49-F238E27FC236}">
                <a16:creationId xmlns:a16="http://schemas.microsoft.com/office/drawing/2014/main" id="{AF882C93-5E37-2863-CF27-AED69E1B8B25}"/>
              </a:ext>
            </a:extLst>
          </p:cNvPr>
          <p:cNvPicPr>
            <a:picLocks noChangeAspect="1"/>
          </p:cNvPicPr>
          <p:nvPr/>
        </p:nvPicPr>
        <p:blipFill>
          <a:blip r:embed="rId6"/>
          <a:stretch>
            <a:fillRect/>
          </a:stretch>
        </p:blipFill>
        <p:spPr>
          <a:xfrm>
            <a:off x="4546309" y="3626042"/>
            <a:ext cx="7645691" cy="914528"/>
          </a:xfrm>
          <a:prstGeom prst="rect">
            <a:avLst/>
          </a:prstGeom>
        </p:spPr>
      </p:pic>
      <p:pic>
        <p:nvPicPr>
          <p:cNvPr id="18" name="Picture 17">
            <a:extLst>
              <a:ext uri="{FF2B5EF4-FFF2-40B4-BE49-F238E27FC236}">
                <a16:creationId xmlns:a16="http://schemas.microsoft.com/office/drawing/2014/main" id="{2C1E6E08-3CC6-1663-D4C8-863DA8D1D945}"/>
              </a:ext>
            </a:extLst>
          </p:cNvPr>
          <p:cNvPicPr>
            <a:picLocks noChangeAspect="1"/>
          </p:cNvPicPr>
          <p:nvPr/>
        </p:nvPicPr>
        <p:blipFill>
          <a:blip r:embed="rId7"/>
          <a:stretch>
            <a:fillRect/>
          </a:stretch>
        </p:blipFill>
        <p:spPr>
          <a:xfrm>
            <a:off x="4612127" y="4655316"/>
            <a:ext cx="7579873" cy="1345671"/>
          </a:xfrm>
          <a:prstGeom prst="rect">
            <a:avLst/>
          </a:prstGeom>
        </p:spPr>
      </p:pic>
      <p:pic>
        <p:nvPicPr>
          <p:cNvPr id="20" name="Picture 19">
            <a:extLst>
              <a:ext uri="{FF2B5EF4-FFF2-40B4-BE49-F238E27FC236}">
                <a16:creationId xmlns:a16="http://schemas.microsoft.com/office/drawing/2014/main" id="{EA282769-AE40-9D8A-037F-B5063CE2B4A3}"/>
              </a:ext>
            </a:extLst>
          </p:cNvPr>
          <p:cNvPicPr>
            <a:picLocks noChangeAspect="1"/>
          </p:cNvPicPr>
          <p:nvPr/>
        </p:nvPicPr>
        <p:blipFill>
          <a:blip r:embed="rId8"/>
          <a:stretch>
            <a:fillRect/>
          </a:stretch>
        </p:blipFill>
        <p:spPr>
          <a:xfrm>
            <a:off x="190063" y="4540570"/>
            <a:ext cx="4208026" cy="1567686"/>
          </a:xfrm>
          <a:prstGeom prst="rect">
            <a:avLst/>
          </a:prstGeom>
        </p:spPr>
      </p:pic>
    </p:spTree>
    <p:extLst>
      <p:ext uri="{BB962C8B-B14F-4D97-AF65-F5344CB8AC3E}">
        <p14:creationId xmlns:p14="http://schemas.microsoft.com/office/powerpoint/2010/main" val="325292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88738-3F57-1F81-3512-14FAC729726F}"/>
              </a:ext>
            </a:extLst>
          </p:cNvPr>
          <p:cNvSpPr txBox="1"/>
          <p:nvPr/>
        </p:nvSpPr>
        <p:spPr>
          <a:xfrm>
            <a:off x="296441" y="207004"/>
            <a:ext cx="11599118" cy="369332"/>
          </a:xfrm>
          <a:prstGeom prst="rect">
            <a:avLst/>
          </a:prstGeom>
          <a:noFill/>
        </p:spPr>
        <p:txBody>
          <a:bodyPr wrap="square" rtlCol="0">
            <a:spAutoFit/>
          </a:bodyPr>
          <a:lstStyle/>
          <a:p>
            <a:pPr algn="ctr"/>
            <a:r>
              <a:rPr lang="en-US" dirty="0"/>
              <a:t>External Libraries Used </a:t>
            </a:r>
          </a:p>
        </p:txBody>
      </p:sp>
      <p:sp>
        <p:nvSpPr>
          <p:cNvPr id="3" name="TextBox 2">
            <a:extLst>
              <a:ext uri="{FF2B5EF4-FFF2-40B4-BE49-F238E27FC236}">
                <a16:creationId xmlns:a16="http://schemas.microsoft.com/office/drawing/2014/main" id="{DC2A662C-0492-2251-93FC-13531B64A0D4}"/>
              </a:ext>
            </a:extLst>
          </p:cNvPr>
          <p:cNvSpPr txBox="1"/>
          <p:nvPr/>
        </p:nvSpPr>
        <p:spPr>
          <a:xfrm>
            <a:off x="595653" y="931052"/>
            <a:ext cx="3135099" cy="369332"/>
          </a:xfrm>
          <a:prstGeom prst="rect">
            <a:avLst/>
          </a:prstGeom>
          <a:noFill/>
          <a:ln w="12700" cap="rnd">
            <a:solidFill>
              <a:schemeClr val="accent1"/>
            </a:solidFill>
          </a:ln>
        </p:spPr>
        <p:txBody>
          <a:bodyPr wrap="square" rtlCol="0">
            <a:spAutoFit/>
          </a:bodyPr>
          <a:lstStyle/>
          <a:p>
            <a:r>
              <a:rPr lang="en-US" dirty="0"/>
              <a:t>Data Binding</a:t>
            </a:r>
          </a:p>
        </p:txBody>
      </p:sp>
      <p:sp>
        <p:nvSpPr>
          <p:cNvPr id="4" name="TextBox 3">
            <a:extLst>
              <a:ext uri="{FF2B5EF4-FFF2-40B4-BE49-F238E27FC236}">
                <a16:creationId xmlns:a16="http://schemas.microsoft.com/office/drawing/2014/main" id="{88B52936-37EF-7C93-5DFC-344D8144A6A9}"/>
              </a:ext>
            </a:extLst>
          </p:cNvPr>
          <p:cNvSpPr txBox="1"/>
          <p:nvPr/>
        </p:nvSpPr>
        <p:spPr>
          <a:xfrm>
            <a:off x="4919472" y="792552"/>
            <a:ext cx="6510528" cy="1015663"/>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9CDCFE"/>
                </a:solidFill>
                <a:effectLst/>
                <a:highlight>
                  <a:srgbClr val="1E1E1E"/>
                </a:highlight>
                <a:latin typeface="Consolas" panose="020B0609020204030204" pitchFamily="49" charset="0"/>
              </a:rPr>
              <a:t>d3</a:t>
            </a:r>
            <a:r>
              <a:rPr lang="en-US" sz="1200" b="0" dirty="0">
                <a:solidFill>
                  <a:srgbClr val="D4D4D4"/>
                </a:solidFill>
                <a:effectLst/>
                <a:highlight>
                  <a:srgbClr val="1E1E1E"/>
                </a:highlight>
                <a:latin typeface="Consolas" panose="020B0609020204030204" pitchFamily="49" charset="0"/>
              </a:rPr>
              <a:t>.</a:t>
            </a:r>
            <a:r>
              <a:rPr lang="en-US" sz="1200" b="0" dirty="0">
                <a:solidFill>
                  <a:srgbClr val="DCDCAA"/>
                </a:solidFill>
                <a:effectLst/>
                <a:highlight>
                  <a:srgbClr val="1E1E1E"/>
                </a:highlight>
                <a:latin typeface="Consolas" panose="020B0609020204030204" pitchFamily="49" charset="0"/>
              </a:rPr>
              <a:t>csv</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"./Resources/Summary.csv"</a:t>
            </a:r>
            <a:r>
              <a:rPr lang="en-US" sz="1200" b="0" dirty="0">
                <a:solidFill>
                  <a:srgbClr val="D4D4D4"/>
                </a:solidFill>
                <a:effectLst/>
                <a:highlight>
                  <a:srgbClr val="1E1E1E"/>
                </a:highlight>
                <a:latin typeface="Consolas" panose="020B0609020204030204" pitchFamily="49" charset="0"/>
              </a:rPr>
              <a:t>).</a:t>
            </a:r>
            <a:r>
              <a:rPr lang="en-US" sz="1200" b="0" dirty="0">
                <a:solidFill>
                  <a:srgbClr val="DCDCAA"/>
                </a:solidFill>
                <a:effectLst/>
                <a:highlight>
                  <a:srgbClr val="1E1E1E"/>
                </a:highlight>
                <a:latin typeface="Consolas" panose="020B0609020204030204" pitchFamily="49" charset="0"/>
              </a:rPr>
              <a:t>then</a:t>
            </a:r>
            <a:r>
              <a:rPr lang="en-US" sz="1200" b="0" dirty="0">
                <a:solidFill>
                  <a:srgbClr val="D4D4D4"/>
                </a:solidFill>
                <a:effectLst/>
                <a:highlight>
                  <a:srgbClr val="1E1E1E"/>
                </a:highlight>
                <a:latin typeface="Consolas" panose="020B0609020204030204" pitchFamily="49" charset="0"/>
              </a:rPr>
              <a:t>(</a:t>
            </a:r>
            <a:r>
              <a:rPr lang="en-US" sz="1200" b="0" dirty="0">
                <a:solidFill>
                  <a:srgbClr val="569CD6"/>
                </a:solidFill>
                <a:effectLst/>
                <a:highlight>
                  <a:srgbClr val="1E1E1E"/>
                </a:highlight>
                <a:latin typeface="Consolas" panose="020B0609020204030204" pitchFamily="49" charset="0"/>
              </a:rPr>
              <a:t>function</a:t>
            </a:r>
            <a:r>
              <a:rPr lang="en-US" sz="1200" b="0" dirty="0">
                <a:solidFill>
                  <a:srgbClr val="D4D4D4"/>
                </a:solidFill>
                <a:effectLst/>
                <a:highlight>
                  <a:srgbClr val="1E1E1E"/>
                </a:highlight>
                <a:latin typeface="Consolas" panose="020B0609020204030204" pitchFamily="49" charset="0"/>
              </a:rPr>
              <a:t>(</a:t>
            </a:r>
            <a:r>
              <a:rPr lang="en-US" sz="1200" b="0" dirty="0">
                <a:solidFill>
                  <a:srgbClr val="9CDCFE"/>
                </a:solidFill>
                <a:effectLst/>
                <a:highlight>
                  <a:srgbClr val="1E1E1E"/>
                </a:highlight>
                <a:latin typeface="Consolas" panose="020B0609020204030204" pitchFamily="49" charset="0"/>
              </a:rPr>
              <a:t>data</a:t>
            </a:r>
            <a:r>
              <a:rPr lang="en-US" sz="1200" b="0" dirty="0">
                <a:solidFill>
                  <a:srgbClr val="D4D4D4"/>
                </a:solidFill>
                <a:effectLst/>
                <a:highlight>
                  <a:srgbClr val="1E1E1E"/>
                </a:highlight>
                <a:latin typeface="Consolas" panose="020B0609020204030204" pitchFamily="49" charset="0"/>
              </a:rPr>
              <a:t>) { </a:t>
            </a:r>
          </a:p>
          <a:p>
            <a:endParaRPr lang="en-US" sz="1200" dirty="0">
              <a:solidFill>
                <a:srgbClr val="D4D4D4"/>
              </a:solidFill>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D3 library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"https://d3js.org/d3.v7.min.js"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5" name="Straight Arrow Connector 4">
            <a:extLst>
              <a:ext uri="{FF2B5EF4-FFF2-40B4-BE49-F238E27FC236}">
                <a16:creationId xmlns:a16="http://schemas.microsoft.com/office/drawing/2014/main" id="{98C532DE-7C1D-547A-A8EF-0B1FDD1B8CCE}"/>
              </a:ext>
            </a:extLst>
          </p:cNvPr>
          <p:cNvCxnSpPr>
            <a:cxnSpLocks/>
          </p:cNvCxnSpPr>
          <p:nvPr/>
        </p:nvCxnSpPr>
        <p:spPr>
          <a:xfrm>
            <a:off x="4039800" y="114192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A5DC2D1-0E45-354A-957C-A95CE65F9F6B}"/>
              </a:ext>
            </a:extLst>
          </p:cNvPr>
          <p:cNvSpPr txBox="1"/>
          <p:nvPr/>
        </p:nvSpPr>
        <p:spPr>
          <a:xfrm>
            <a:off x="633521" y="3059668"/>
            <a:ext cx="3135099" cy="369332"/>
          </a:xfrm>
          <a:prstGeom prst="rect">
            <a:avLst/>
          </a:prstGeom>
          <a:noFill/>
          <a:ln w="12700" cap="rnd">
            <a:solidFill>
              <a:schemeClr val="accent1"/>
            </a:solidFill>
          </a:ln>
        </p:spPr>
        <p:txBody>
          <a:bodyPr wrap="square" rtlCol="0">
            <a:spAutoFit/>
          </a:bodyPr>
          <a:lstStyle/>
          <a:p>
            <a:r>
              <a:rPr lang="en-US" dirty="0"/>
              <a:t>Map Visuals </a:t>
            </a:r>
          </a:p>
        </p:txBody>
      </p:sp>
      <p:sp>
        <p:nvSpPr>
          <p:cNvPr id="9" name="TextBox 8">
            <a:extLst>
              <a:ext uri="{FF2B5EF4-FFF2-40B4-BE49-F238E27FC236}">
                <a16:creationId xmlns:a16="http://schemas.microsoft.com/office/drawing/2014/main" id="{40AD61F9-3B82-93B7-F6A4-848FFCD490F5}"/>
              </a:ext>
            </a:extLst>
          </p:cNvPr>
          <p:cNvSpPr txBox="1"/>
          <p:nvPr/>
        </p:nvSpPr>
        <p:spPr>
          <a:xfrm>
            <a:off x="4920581" y="1913246"/>
            <a:ext cx="6510528" cy="2677656"/>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6A9955"/>
                </a:solidFill>
                <a:effectLst/>
                <a:highlight>
                  <a:srgbClr val="1E1E1E"/>
                </a:highlight>
                <a:latin typeface="Consolas" panose="020B0609020204030204" pitchFamily="49" charset="0"/>
              </a:rPr>
              <a:t>&lt;!-- Leaflet CSS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"https://unpkg.com/leaflet@1.9.4/</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/leaflet.css"</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integrity</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"sha256-p4NxAoJBhIIN+hmNHrzRCf9tD/miZyoHS5obTRR9BMY="</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crossorigin</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a:t>
            </a:r>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Leaflet JavaScript code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"https://unpkg.com/leaflet@1.9.4/</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/leaflet.js"</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integrity</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"sha256-20nQCchB9co0qIjJZRGuk2/Z9VM+kNiyxNV1lvTlZBo="</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crossorigin</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br>
              <a:rPr lang="en-US" sz="1200" b="0" dirty="0">
                <a:solidFill>
                  <a:srgbClr val="D4D4D4"/>
                </a:solidFill>
                <a:effectLst/>
                <a:highlight>
                  <a:srgbClr val="1E1E1E"/>
                </a:highlight>
                <a:latin typeface="Consolas" panose="020B0609020204030204" pitchFamily="49" charset="0"/>
              </a:rPr>
            </a:br>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leaflet-choropleth JavaScript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type</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"text/</a:t>
            </a:r>
            <a:r>
              <a:rPr lang="en-US" sz="1200" b="0" dirty="0" err="1">
                <a:solidFill>
                  <a:srgbClr val="CE9178"/>
                </a:solidFill>
                <a:effectLst/>
                <a:highlight>
                  <a:srgbClr val="1E1E1E"/>
                </a:highlight>
                <a:latin typeface="Consolas" panose="020B0609020204030204" pitchFamily="49" charset="0"/>
              </a:rPr>
              <a:t>javascript</a:t>
            </a:r>
            <a:r>
              <a:rPr lang="en-US" sz="1200" b="0" dirty="0">
                <a:solidFill>
                  <a:srgbClr val="CE9178"/>
                </a:solidFill>
                <a:effectLst/>
                <a:highlight>
                  <a:srgbClr val="1E1E1E"/>
                </a:highlight>
                <a:latin typeface="Consolas" panose="020B0609020204030204" pitchFamily="49" charset="0"/>
              </a:rPr>
              <a: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"static/</a:t>
            </a:r>
            <a:r>
              <a:rPr lang="en-US" sz="1200" b="0" dirty="0" err="1">
                <a:solidFill>
                  <a:srgbClr val="CE9178"/>
                </a:solidFill>
                <a:effectLst/>
                <a:highlight>
                  <a:srgbClr val="1E1E1E"/>
                </a:highlight>
                <a:latin typeface="Consolas" panose="020B0609020204030204" pitchFamily="49" charset="0"/>
              </a:rPr>
              <a:t>js</a:t>
            </a:r>
            <a:r>
              <a:rPr lang="en-US" sz="1200" b="0" dirty="0">
                <a:solidFill>
                  <a:srgbClr val="CE9178"/>
                </a:solidFill>
                <a:effectLst/>
                <a:highlight>
                  <a:srgbClr val="1E1E1E"/>
                </a:highlight>
                <a:latin typeface="Consolas" panose="020B0609020204030204" pitchFamily="49" charset="0"/>
              </a:rPr>
              <a:t>/choropleth.js"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A57A47EE-C1B9-57B0-0FDC-E3D611309A21}"/>
              </a:ext>
            </a:extLst>
          </p:cNvPr>
          <p:cNvCxnSpPr>
            <a:cxnSpLocks/>
          </p:cNvCxnSpPr>
          <p:nvPr/>
        </p:nvCxnSpPr>
        <p:spPr>
          <a:xfrm>
            <a:off x="3956673" y="3244334"/>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DA92900-1463-A123-44AB-BF16470B7F42}"/>
              </a:ext>
            </a:extLst>
          </p:cNvPr>
          <p:cNvSpPr txBox="1"/>
          <p:nvPr/>
        </p:nvSpPr>
        <p:spPr>
          <a:xfrm>
            <a:off x="595652" y="4637206"/>
            <a:ext cx="3135099" cy="369332"/>
          </a:xfrm>
          <a:prstGeom prst="rect">
            <a:avLst/>
          </a:prstGeom>
          <a:noFill/>
          <a:ln w="12700" cap="rnd">
            <a:solidFill>
              <a:schemeClr val="accent1"/>
            </a:solidFill>
          </a:ln>
        </p:spPr>
        <p:txBody>
          <a:bodyPr wrap="square" rtlCol="0">
            <a:spAutoFit/>
          </a:bodyPr>
          <a:lstStyle/>
          <a:p>
            <a:r>
              <a:rPr lang="en-US" dirty="0"/>
              <a:t>Graph Visuals </a:t>
            </a:r>
          </a:p>
        </p:txBody>
      </p:sp>
      <p:sp>
        <p:nvSpPr>
          <p:cNvPr id="12" name="TextBox 11">
            <a:extLst>
              <a:ext uri="{FF2B5EF4-FFF2-40B4-BE49-F238E27FC236}">
                <a16:creationId xmlns:a16="http://schemas.microsoft.com/office/drawing/2014/main" id="{FFCD9377-DD71-AE37-56AE-A0207C08BAB9}"/>
              </a:ext>
            </a:extLst>
          </p:cNvPr>
          <p:cNvSpPr txBox="1"/>
          <p:nvPr/>
        </p:nvSpPr>
        <p:spPr>
          <a:xfrm>
            <a:off x="4919472" y="4775705"/>
            <a:ext cx="6510528" cy="461665"/>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"https://cdn.plot.ly/plotly-latest.min.js"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63FD47B6-D1C2-E6B2-EA47-9DE456D35C52}"/>
              </a:ext>
            </a:extLst>
          </p:cNvPr>
          <p:cNvCxnSpPr>
            <a:cxnSpLocks/>
          </p:cNvCxnSpPr>
          <p:nvPr/>
        </p:nvCxnSpPr>
        <p:spPr>
          <a:xfrm>
            <a:off x="4035648" y="4801463"/>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B4BA0CC-F80F-449F-F08C-A8E9987E46D2}"/>
              </a:ext>
            </a:extLst>
          </p:cNvPr>
          <p:cNvSpPr txBox="1"/>
          <p:nvPr/>
        </p:nvSpPr>
        <p:spPr>
          <a:xfrm>
            <a:off x="595652" y="5727666"/>
            <a:ext cx="3135099" cy="369332"/>
          </a:xfrm>
          <a:prstGeom prst="rect">
            <a:avLst/>
          </a:prstGeom>
          <a:noFill/>
          <a:ln w="12700" cap="rnd">
            <a:solidFill>
              <a:schemeClr val="accent1"/>
            </a:solidFill>
          </a:ln>
        </p:spPr>
        <p:txBody>
          <a:bodyPr wrap="square" rtlCol="0">
            <a:spAutoFit/>
          </a:bodyPr>
          <a:lstStyle/>
          <a:p>
            <a:r>
              <a:rPr lang="en-US" dirty="0"/>
              <a:t>HTML formatting </a:t>
            </a:r>
          </a:p>
        </p:txBody>
      </p:sp>
      <p:sp>
        <p:nvSpPr>
          <p:cNvPr id="7" name="TextBox 6">
            <a:extLst>
              <a:ext uri="{FF2B5EF4-FFF2-40B4-BE49-F238E27FC236}">
                <a16:creationId xmlns:a16="http://schemas.microsoft.com/office/drawing/2014/main" id="{6EF6942E-39BE-568E-6634-1C63CD4DA6CC}"/>
              </a:ext>
            </a:extLst>
          </p:cNvPr>
          <p:cNvSpPr txBox="1"/>
          <p:nvPr/>
        </p:nvSpPr>
        <p:spPr>
          <a:xfrm>
            <a:off x="4919472" y="5422173"/>
            <a:ext cx="6510528" cy="1754326"/>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6A9955"/>
                </a:solidFill>
                <a:effectLst/>
                <a:highlight>
                  <a:srgbClr val="1E1E1E"/>
                </a:highlight>
                <a:latin typeface="Consolas" panose="020B0609020204030204" pitchFamily="49" charset="0"/>
              </a:rPr>
              <a:t>&lt;!-- Link to Bootstrap CSS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"https://cdn.jsdelivr.net/</a:t>
            </a:r>
            <a:r>
              <a:rPr lang="en-US" sz="1200" b="0" dirty="0" err="1">
                <a:solidFill>
                  <a:srgbClr val="CE9178"/>
                </a:solidFill>
                <a:effectLst/>
                <a:highlight>
                  <a:srgbClr val="1E1E1E"/>
                </a:highlight>
                <a:latin typeface="Consolas" panose="020B0609020204030204" pitchFamily="49" charset="0"/>
              </a:rPr>
              <a:t>npm</a:t>
            </a:r>
            <a:r>
              <a:rPr lang="en-US" sz="1200" b="0" dirty="0">
                <a:solidFill>
                  <a:srgbClr val="CE9178"/>
                </a:solidFill>
                <a:effectLst/>
                <a:highlight>
                  <a:srgbClr val="1E1E1E"/>
                </a:highlight>
                <a:latin typeface="Consolas" panose="020B0609020204030204" pitchFamily="49" charset="0"/>
              </a:rPr>
              <a:t>/bootstrap@5.3.2/</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a:t>
            </a:r>
            <a:r>
              <a:rPr lang="en-US" sz="1200" b="0" dirty="0" err="1">
                <a:solidFill>
                  <a:srgbClr val="CE9178"/>
                </a:solidFill>
                <a:effectLst/>
                <a:highlight>
                  <a:srgbClr val="1E1E1E"/>
                </a:highlight>
                <a:latin typeface="Consolas" panose="020B0609020204030204" pitchFamily="49" charset="0"/>
              </a:rPr>
              <a:t>css</a:t>
            </a:r>
            <a:r>
              <a:rPr lang="en-US" sz="1200" b="0" dirty="0">
                <a:solidFill>
                  <a:srgbClr val="CE9178"/>
                </a:solidFill>
                <a:effectLst/>
                <a:highlight>
                  <a:srgbClr val="1E1E1E"/>
                </a:highlight>
                <a:latin typeface="Consolas" panose="020B0609020204030204" pitchFamily="49" charset="0"/>
              </a:rPr>
              <a:t>/bootstrap.min.css"</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"https://stackpath.bootstrapcdn.com/bootstrap/4.5.2/</a:t>
            </a:r>
            <a:r>
              <a:rPr lang="en-US" sz="1200" b="0" dirty="0" err="1">
                <a:solidFill>
                  <a:srgbClr val="CE9178"/>
                </a:solidFill>
                <a:effectLst/>
                <a:highlight>
                  <a:srgbClr val="1E1E1E"/>
                </a:highlight>
                <a:latin typeface="Consolas" panose="020B0609020204030204" pitchFamily="49" charset="0"/>
              </a:rPr>
              <a:t>css</a:t>
            </a:r>
            <a:r>
              <a:rPr lang="en-US" sz="1200" b="0" dirty="0">
                <a:solidFill>
                  <a:srgbClr val="CE9178"/>
                </a:solidFill>
                <a:effectLst/>
                <a:highlight>
                  <a:srgbClr val="1E1E1E"/>
                </a:highlight>
                <a:latin typeface="Consolas" panose="020B0609020204030204" pitchFamily="49" charset="0"/>
              </a:rPr>
              <a:t>/bootstrap.min.css"</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E71A8E73-60AF-C95F-3AAC-B039B2FAD648}"/>
              </a:ext>
            </a:extLst>
          </p:cNvPr>
          <p:cNvCxnSpPr>
            <a:cxnSpLocks/>
          </p:cNvCxnSpPr>
          <p:nvPr/>
        </p:nvCxnSpPr>
        <p:spPr>
          <a:xfrm>
            <a:off x="4035648" y="5905688"/>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22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F614-8A26-89E2-AE07-1602A5BBCEF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5C7E082-7169-14B0-95F1-3B5E75C605D4}"/>
              </a:ext>
            </a:extLst>
          </p:cNvPr>
          <p:cNvSpPr>
            <a:spLocks noGrp="1"/>
          </p:cNvSpPr>
          <p:nvPr>
            <p:ph idx="1"/>
          </p:nvPr>
        </p:nvSpPr>
        <p:spPr/>
        <p:txBody>
          <a:bodyPr>
            <a:normAutofit/>
          </a:bodyPr>
          <a:lstStyle/>
          <a:p>
            <a:pPr marL="0" indent="0">
              <a:buNone/>
            </a:pPr>
            <a:r>
              <a:rPr lang="en-US" sz="1800" dirty="0"/>
              <a:t>Summarize the visuals</a:t>
            </a:r>
          </a:p>
          <a:p>
            <a:r>
              <a:rPr lang="en-US" sz="1800" dirty="0"/>
              <a:t>World Density– not many players internationally join the American MLB.</a:t>
            </a:r>
          </a:p>
          <a:p>
            <a:r>
              <a:rPr lang="en-US" sz="1800" dirty="0"/>
              <a:t>States Density – Base on the visual we can tell that California has produce the most MLB players. </a:t>
            </a:r>
          </a:p>
          <a:p>
            <a:r>
              <a:rPr lang="en-US" sz="1800" dirty="0"/>
              <a:t>MLB players birth years – Most players born from 1960’s into late 1980’s contributed to the MLB.</a:t>
            </a:r>
          </a:p>
          <a:p>
            <a:endParaRPr lang="en-US" sz="1800" dirty="0"/>
          </a:p>
          <a:p>
            <a:endParaRPr lang="en-US" sz="1800"/>
          </a:p>
          <a:p>
            <a:endParaRPr lang="en-US" sz="1800" dirty="0"/>
          </a:p>
        </p:txBody>
      </p:sp>
      <p:pic>
        <p:nvPicPr>
          <p:cNvPr id="5" name="Picture 4" descr="A baseball bat and glove on a dirt field&#10;&#10;Description automatically generated">
            <a:extLst>
              <a:ext uri="{FF2B5EF4-FFF2-40B4-BE49-F238E27FC236}">
                <a16:creationId xmlns:a16="http://schemas.microsoft.com/office/drawing/2014/main" id="{170D67A4-2436-81AE-9002-6E7534C33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996" y="3653103"/>
            <a:ext cx="3702659" cy="2184279"/>
          </a:xfrm>
          <a:prstGeom prst="rect">
            <a:avLst/>
          </a:prstGeom>
        </p:spPr>
      </p:pic>
    </p:spTree>
    <p:extLst>
      <p:ext uri="{BB962C8B-B14F-4D97-AF65-F5344CB8AC3E}">
        <p14:creationId xmlns:p14="http://schemas.microsoft.com/office/powerpoint/2010/main" val="365029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26B8-2F0A-193E-D0C0-63B585F2D516}"/>
              </a:ext>
            </a:extLst>
          </p:cNvPr>
          <p:cNvSpPr>
            <a:spLocks noGrp="1"/>
          </p:cNvSpPr>
          <p:nvPr>
            <p:ph type="title"/>
          </p:nvPr>
        </p:nvSpPr>
        <p:spPr>
          <a:xfrm>
            <a:off x="838200" y="365125"/>
            <a:ext cx="10515600" cy="1205057"/>
          </a:xfrm>
        </p:spPr>
        <p:txBody>
          <a:bodyPr/>
          <a:lstStyle/>
          <a:p>
            <a:pPr algn="ctr"/>
            <a:r>
              <a:rPr lang="en-US" dirty="0"/>
              <a:t>Q &amp; A</a:t>
            </a:r>
          </a:p>
        </p:txBody>
      </p:sp>
      <p:sp>
        <p:nvSpPr>
          <p:cNvPr id="4" name="TextBox 3">
            <a:extLst>
              <a:ext uri="{FF2B5EF4-FFF2-40B4-BE49-F238E27FC236}">
                <a16:creationId xmlns:a16="http://schemas.microsoft.com/office/drawing/2014/main" id="{823740D6-244B-0A0C-4B9D-9D5EB7FDB863}"/>
              </a:ext>
            </a:extLst>
          </p:cNvPr>
          <p:cNvSpPr txBox="1"/>
          <p:nvPr/>
        </p:nvSpPr>
        <p:spPr>
          <a:xfrm>
            <a:off x="73891" y="6308209"/>
            <a:ext cx="12044218" cy="369332"/>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Web Project Repository : </a:t>
            </a:r>
            <a:r>
              <a:rPr lang="en-US" i="1" dirty="0">
                <a:solidFill>
                  <a:schemeClr val="tx2">
                    <a:lumMod val="90000"/>
                    <a:lumOff val="10000"/>
                  </a:schemeClr>
                </a:solidFill>
              </a:rPr>
              <a:t>https://github.com/leeju09/Project-3-Baseball-</a:t>
            </a:r>
          </a:p>
        </p:txBody>
      </p:sp>
    </p:spTree>
    <p:extLst>
      <p:ext uri="{BB962C8B-B14F-4D97-AF65-F5344CB8AC3E}">
        <p14:creationId xmlns:p14="http://schemas.microsoft.com/office/powerpoint/2010/main" val="334730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697</Words>
  <Application>Microsoft Office PowerPoint</Application>
  <PresentationFormat>Widescreen</PresentationFormat>
  <Paragraphs>74</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Arial Rounded MT Bold</vt:lpstr>
      <vt:lpstr>Consolas</vt:lpstr>
      <vt:lpstr>Lato Extended</vt:lpstr>
      <vt:lpstr>Office Theme</vt:lpstr>
      <vt:lpstr>PowerPoint Presentation</vt:lpstr>
      <vt:lpstr>PowerPoint Presentation</vt:lpstr>
      <vt:lpstr>The difference between Hall of fame and All-Star</vt:lpstr>
      <vt:lpstr>PowerPoint Presentation</vt:lpstr>
      <vt:lpstr>PowerPoint Presentation</vt:lpstr>
      <vt:lpstr>PowerPoint Presentation</vt:lpstr>
      <vt:lpstr>PowerPoint Presentation</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Walgama Jayasekara</dc:creator>
  <cp:lastModifiedBy>Walgama Jayasekara</cp:lastModifiedBy>
  <cp:revision>17</cp:revision>
  <dcterms:created xsi:type="dcterms:W3CDTF">2024-07-22T23:50:33Z</dcterms:created>
  <dcterms:modified xsi:type="dcterms:W3CDTF">2024-07-23T19:06:10Z</dcterms:modified>
</cp:coreProperties>
</file>