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64" r:id="rId7"/>
    <p:sldId id="265" r:id="rId8"/>
    <p:sldId id="266" r:id="rId9"/>
    <p:sldId id="276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47A0-C044-491F-A361-9CC5C712EE31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F87FD-6D2F-483D-917E-399169995B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9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6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7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2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1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7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F406-1F6D-4EE6-A118-4053696A2E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11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F406-1F6D-4EE6-A118-4053696A2E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9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F406-1F6D-4EE6-A118-4053696A2E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5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AFD7-40B4-443D-A347-1E228D90839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5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1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DB45-2375-43EA-A535-E7712DE27A9E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56A7-C0AD-4636-A27F-36F283C921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6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56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7262602" y="2438400"/>
            <a:ext cx="3376823" cy="520700"/>
          </a:xfrm>
          <a:prstGeom prst="wedgeRoundRectCallout">
            <a:avLst>
              <a:gd name="adj1" fmla="val 31341"/>
              <a:gd name="adj2" fmla="val 71011"/>
              <a:gd name="adj3" fmla="val 16667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270509" y="2525659"/>
            <a:ext cx="328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구매정보통합</a:t>
            </a:r>
          </a:p>
        </p:txBody>
      </p:sp>
    </p:spTree>
    <p:extLst>
      <p:ext uri="{BB962C8B-B14F-4D97-AF65-F5344CB8AC3E}">
        <p14:creationId xmlns:p14="http://schemas.microsoft.com/office/powerpoint/2010/main" val="162308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10128789" y="18446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52400" y="91440"/>
            <a:ext cx="6532880" cy="9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저장 형식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2080" y="1341120"/>
            <a:ext cx="3464560" cy="904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몰 상세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String[]:  </a:t>
            </a:r>
            <a:r>
              <a:rPr lang="en-US" altLang="ko-KR" dirty="0" err="1">
                <a:solidFill>
                  <a:schemeClr val="tx1"/>
                </a:solidFill>
              </a:rPr>
              <a:t>MALLinfo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88080" y="1676400"/>
            <a:ext cx="721360" cy="20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00880" y="136144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String[]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2080" y="2611120"/>
            <a:ext cx="2194560" cy="116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 </a:t>
            </a:r>
            <a:r>
              <a:rPr lang="en-US" altLang="ko-KR" dirty="0" err="1">
                <a:solidFill>
                  <a:schemeClr val="tx1"/>
                </a:solidFill>
              </a:rPr>
              <a:t>dat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CP~~List()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540000" y="2885440"/>
            <a:ext cx="1117600" cy="20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79520" y="262128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Naver</a:t>
            </a:r>
            <a:r>
              <a:rPr lang="ko-KR" altLang="en-US" dirty="0">
                <a:solidFill>
                  <a:schemeClr val="tx1"/>
                </a:solidFill>
              </a:rPr>
              <a:t>각각 쇼핑몰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String[]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9680" y="3423920"/>
            <a:ext cx="246888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Danawa</a:t>
            </a:r>
            <a:r>
              <a:rPr lang="ko-KR" altLang="en-US" dirty="0">
                <a:solidFill>
                  <a:schemeClr val="tx1"/>
                </a:solidFill>
              </a:rPr>
              <a:t>각각 쇼핑몰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String[]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89680" y="420624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Enuri</a:t>
            </a:r>
            <a:r>
              <a:rPr lang="ko-KR" altLang="en-US" dirty="0" err="1">
                <a:solidFill>
                  <a:schemeClr val="tx1"/>
                </a:solidFill>
              </a:rPr>
              <a:t>각각쇼핑몰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String[]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00960" y="3312160"/>
            <a:ext cx="965200" cy="314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11120" y="3688080"/>
            <a:ext cx="883920" cy="4876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634480" y="259080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List&lt;string[]&gt;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705600" y="3454400"/>
            <a:ext cx="246888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Danawa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List&lt;string[]&gt;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99200" y="426720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Enuri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List&lt;string[]&gt;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024880" y="2905760"/>
            <a:ext cx="5486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3"/>
          </p:cNvCxnSpPr>
          <p:nvPr/>
        </p:nvCxnSpPr>
        <p:spPr>
          <a:xfrm>
            <a:off x="6258560" y="3708400"/>
            <a:ext cx="447040" cy="1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065520" y="4470400"/>
            <a:ext cx="213360" cy="1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837680" y="1645920"/>
            <a:ext cx="297688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9022080" y="2936240"/>
            <a:ext cx="71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9286240" y="3738880"/>
            <a:ext cx="447040" cy="1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9022080" y="4511040"/>
            <a:ext cx="71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885680" y="1950720"/>
            <a:ext cx="2092960" cy="296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ArrayList</a:t>
            </a:r>
            <a:r>
              <a:rPr lang="en-US" altLang="ko-KR" dirty="0">
                <a:solidFill>
                  <a:schemeClr val="tx1"/>
                </a:solidFill>
              </a:rPr>
              <a:t>&lt;object&gt;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05760" y="5140960"/>
            <a:ext cx="9001760" cy="1442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&lt;Key(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상품코드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),value(</a:t>
            </a:r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ArrayList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)&gt;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2560" y="5151120"/>
            <a:ext cx="2641600" cy="116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DICTIONARY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96480" y="29972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21320" y="990405"/>
            <a:ext cx="297688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4688" y="920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532" y="919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5440" y="477520"/>
            <a:ext cx="6329680" cy="833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ProINfo</a:t>
            </a:r>
            <a:r>
              <a:rPr lang="en-US" altLang="ko-KR" sz="2400" dirty="0">
                <a:solidFill>
                  <a:schemeClr val="tx1"/>
                </a:solidFill>
              </a:rPr>
              <a:t> class(</a:t>
            </a:r>
            <a:r>
              <a:rPr lang="ko-KR" altLang="en-US" sz="2400" dirty="0">
                <a:solidFill>
                  <a:schemeClr val="tx1"/>
                </a:solidFill>
              </a:rPr>
              <a:t>쇼핑몰 이름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아이템넘버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3200" y="2214880"/>
            <a:ext cx="2194560" cy="568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MALLinfo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7920" y="2204720"/>
            <a:ext cx="2194560" cy="589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CPinfoNaverList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0160" y="2194560"/>
            <a:ext cx="217424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CPinfoDanawaList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296160" y="1534160"/>
            <a:ext cx="782320" cy="426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003040" y="1473200"/>
            <a:ext cx="6096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23280" y="1463040"/>
            <a:ext cx="30480" cy="589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272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Auction class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Gsshop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Gmarket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11marktet class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Cjmall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4000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Danawa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Danawaconnect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2760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Naver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Naverconnect</a:t>
            </a:r>
            <a:r>
              <a:rPr lang="en-US" altLang="ko-KR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82718" y="2987040"/>
            <a:ext cx="4327574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함수들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605346" y="1463040"/>
            <a:ext cx="1132254" cy="548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682718" y="2194560"/>
            <a:ext cx="4265442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AnalysisData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7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4688" y="920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532" y="919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5440" y="508000"/>
            <a:ext cx="6329680" cy="701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Marketengincombine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7920" y="2204720"/>
            <a:ext cx="2194560" cy="589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been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0160" y="2194560"/>
            <a:ext cx="217424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marketengin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84720" y="2204720"/>
            <a:ext cx="2184400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003040" y="1473200"/>
            <a:ext cx="60960" cy="55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23280" y="1463040"/>
            <a:ext cx="30480" cy="589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4000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기본적인 구동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몰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분석데이터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0504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 몰 데이터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27600" y="2987040"/>
            <a:ext cx="2235200" cy="342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622931" y="1463040"/>
            <a:ext cx="404543" cy="523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4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rot="5400000">
            <a:off x="268086" y="63715"/>
            <a:ext cx="1489478" cy="1631950"/>
          </a:xfrm>
          <a:prstGeom prst="rtTriangl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850" y="134950"/>
            <a:ext cx="350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20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설명선 2(강조선) 10"/>
          <p:cNvSpPr/>
          <p:nvPr/>
        </p:nvSpPr>
        <p:spPr>
          <a:xfrm>
            <a:off x="8978900" y="1632896"/>
            <a:ext cx="2146300" cy="516494"/>
          </a:xfrm>
          <a:prstGeom prst="accentCallout2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64600" y="1624429"/>
            <a:ext cx="500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1. </a:t>
            </a:r>
            <a:r>
              <a:rPr lang="ko-KR" altLang="en-US" sz="2000" spc="-15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21700" y="2597078"/>
            <a:ext cx="500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2. </a:t>
            </a:r>
            <a:r>
              <a:rPr lang="ko-KR" altLang="en-US" sz="2000" spc="-150" dirty="0">
                <a:solidFill>
                  <a:schemeClr val="bg1"/>
                </a:solidFill>
              </a:rPr>
              <a:t>분석방법</a:t>
            </a:r>
          </a:p>
        </p:txBody>
      </p:sp>
      <p:sp>
        <p:nvSpPr>
          <p:cNvPr id="27" name="설명선 2(강조선) 26"/>
          <p:cNvSpPr/>
          <p:nvPr/>
        </p:nvSpPr>
        <p:spPr>
          <a:xfrm>
            <a:off x="8597900" y="2604526"/>
            <a:ext cx="2146300" cy="516494"/>
          </a:xfrm>
          <a:prstGeom prst="accentCallout2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9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10050784" y="1906058"/>
            <a:ext cx="1404953" cy="132663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128789" y="18446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000273" y="327185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16478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-2474076" y="2472747"/>
            <a:ext cx="6858001" cy="1912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84688" y="920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6" y="-1"/>
            <a:ext cx="10280823" cy="68538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1176" y="-11575"/>
            <a:ext cx="10280824" cy="6858001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3600" dirty="0"/>
              <a:t>구매</a:t>
            </a:r>
            <a:r>
              <a:rPr lang="en-US" altLang="ko-KR" sz="3600" dirty="0"/>
              <a:t> </a:t>
            </a:r>
            <a:r>
              <a:rPr lang="ko-KR" altLang="en-US" sz="3600" dirty="0"/>
              <a:t>정보 통합 데이터 수집 목적</a:t>
            </a:r>
            <a:endParaRPr lang="en-US" altLang="ko-KR" sz="3600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800" dirty="0"/>
          </a:p>
          <a:p>
            <a:pPr algn="just"/>
            <a:r>
              <a:rPr lang="en-US" altLang="ko-KR" sz="2800" dirty="0"/>
              <a:t>1.</a:t>
            </a:r>
            <a:r>
              <a:rPr lang="ko-KR" altLang="en-US" sz="2800" dirty="0"/>
              <a:t>구매정보 </a:t>
            </a:r>
            <a:r>
              <a:rPr lang="ko-KR" altLang="en-US" sz="2800" dirty="0" err="1"/>
              <a:t>로우테이터를</a:t>
            </a:r>
            <a:r>
              <a:rPr lang="ko-KR" altLang="en-US" sz="2800" dirty="0"/>
              <a:t> 분석 </a:t>
            </a:r>
            <a:endParaRPr lang="en-US" altLang="ko-KR" sz="2800" dirty="0"/>
          </a:p>
          <a:p>
            <a:pPr algn="just"/>
            <a:r>
              <a:rPr lang="ko-KR" altLang="en-US" sz="2800" dirty="0"/>
              <a:t> </a:t>
            </a:r>
            <a:endParaRPr lang="en-US" altLang="ko-KR" sz="2800" dirty="0"/>
          </a:p>
          <a:p>
            <a:pPr algn="just"/>
            <a:r>
              <a:rPr lang="en-US" altLang="ko-KR" sz="2800" dirty="0"/>
              <a:t>2.</a:t>
            </a:r>
            <a:r>
              <a:rPr lang="ko-KR" altLang="en-US" sz="2800" dirty="0"/>
              <a:t>소비자의 소비패턴을 구할 수 있다</a:t>
            </a:r>
            <a:r>
              <a:rPr lang="en-US" altLang="ko-KR" sz="2800" dirty="0"/>
              <a:t>. 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sz="2800" dirty="0"/>
              <a:t>3.</a:t>
            </a:r>
            <a:r>
              <a:rPr lang="ko-KR" altLang="en-US" sz="2800" dirty="0"/>
              <a:t>소비자의 소비패턴을 알게 된다면 합리적인 마케팅 가능</a:t>
            </a:r>
            <a:endParaRPr lang="en-US" altLang="ko-KR" sz="2800" dirty="0"/>
          </a:p>
          <a:p>
            <a:pPr algn="just"/>
            <a:r>
              <a:rPr lang="en-US" altLang="ko-KR" sz="2800" dirty="0"/>
              <a:t>(</a:t>
            </a:r>
            <a:r>
              <a:rPr lang="ko-KR" altLang="en-US" sz="2800" dirty="0"/>
              <a:t>맞춤형 마케팅</a:t>
            </a:r>
            <a:r>
              <a:rPr lang="en-US" altLang="ko-KR" sz="2800" dirty="0"/>
              <a:t>)</a:t>
            </a:r>
          </a:p>
          <a:p>
            <a:pPr algn="just"/>
            <a:endParaRPr lang="en-US" altLang="ko-KR" sz="2800" dirty="0"/>
          </a:p>
          <a:p>
            <a:pPr algn="just"/>
            <a:endParaRPr lang="en-US" alt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8532" y="919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2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-2474076" y="2472747"/>
            <a:ext cx="6858001" cy="1912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84688" y="920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6" y="-1"/>
            <a:ext cx="10280823" cy="68538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1176" y="-11575"/>
            <a:ext cx="10280824" cy="6858001"/>
          </a:xfrm>
          <a:prstGeom prst="rect">
            <a:avLst/>
          </a:prstGeom>
          <a:solidFill>
            <a:schemeClr val="bg2">
              <a:lumMod val="1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ko-KR" altLang="en-US" sz="2800" dirty="0"/>
              <a:t>구매</a:t>
            </a:r>
            <a:r>
              <a:rPr lang="en-US" altLang="ko-KR" sz="2800" dirty="0"/>
              <a:t> </a:t>
            </a:r>
            <a:r>
              <a:rPr lang="ko-KR" altLang="en-US" sz="2800" dirty="0"/>
              <a:t>정보 통합 데이터 수집과정</a:t>
            </a:r>
            <a:endParaRPr lang="en-US" altLang="ko-KR" sz="2800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800" dirty="0"/>
          </a:p>
          <a:p>
            <a:pPr algn="just"/>
            <a:endParaRPr lang="en-US" altLang="ko-KR" sz="2800" dirty="0"/>
          </a:p>
          <a:p>
            <a:pPr algn="just"/>
            <a:r>
              <a:rPr lang="en-US" altLang="ko-KR" sz="2800" dirty="0"/>
              <a:t> </a:t>
            </a:r>
          </a:p>
          <a:p>
            <a:pPr algn="just"/>
            <a:endParaRPr lang="en-US" alt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8532" y="919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4023" y="741355"/>
            <a:ext cx="7244862" cy="12133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주문자 정보수집 </a:t>
            </a:r>
            <a:r>
              <a:rPr lang="en-US" altLang="ko-KR" sz="2400" dirty="0"/>
              <a:t>(</a:t>
            </a:r>
            <a:r>
              <a:rPr lang="ko-KR" altLang="en-US" sz="2400" dirty="0"/>
              <a:t>구입사이트몰</a:t>
            </a:r>
            <a:r>
              <a:rPr lang="en-US" altLang="ko-KR" sz="2400" dirty="0"/>
              <a:t>,</a:t>
            </a:r>
            <a:r>
              <a:rPr lang="ko-KR" altLang="en-US" sz="2400" dirty="0"/>
              <a:t>고유 </a:t>
            </a:r>
            <a:r>
              <a:rPr lang="ko-KR" altLang="en-US" sz="2400" dirty="0" err="1"/>
              <a:t>아이템넘버</a:t>
            </a:r>
            <a:r>
              <a:rPr lang="en-US" altLang="ko-KR" sz="2400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74023" y="2213601"/>
            <a:ext cx="7244862" cy="12133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에누리</a:t>
            </a:r>
            <a:r>
              <a:rPr lang="en-US" altLang="ko-KR" sz="2400" dirty="0"/>
              <a:t>,</a:t>
            </a:r>
            <a:r>
              <a:rPr lang="ko-KR" altLang="en-US" sz="2400" dirty="0"/>
              <a:t>네이버</a:t>
            </a:r>
            <a:r>
              <a:rPr lang="en-US" altLang="ko-KR" sz="2400" dirty="0"/>
              <a:t>,</a:t>
            </a:r>
            <a:r>
              <a:rPr lang="ko-KR" altLang="en-US" sz="2400" dirty="0" err="1"/>
              <a:t>다나와</a:t>
            </a:r>
            <a:r>
              <a:rPr lang="ko-KR" altLang="en-US" sz="2400" dirty="0"/>
              <a:t> 같은 곳에서 상품 정보입력 </a:t>
            </a:r>
            <a:endParaRPr lang="en-US" altLang="ko-KR" sz="2400" dirty="0"/>
          </a:p>
          <a:p>
            <a:pPr algn="ctr"/>
            <a:endParaRPr lang="en-US" altLang="ko-KR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2162908" y="4315683"/>
            <a:ext cx="9513277" cy="23569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제품의 대한 상세 정보</a:t>
            </a:r>
            <a:r>
              <a:rPr lang="en-US" altLang="ko-KR" sz="2400" dirty="0"/>
              <a:t>, </a:t>
            </a:r>
            <a:r>
              <a:rPr lang="ko-KR" altLang="en-US" sz="2400" dirty="0"/>
              <a:t>가격정보리스트</a:t>
            </a:r>
            <a:r>
              <a:rPr lang="en-US" altLang="ko-KR" sz="2400" dirty="0"/>
              <a:t>, </a:t>
            </a:r>
            <a:r>
              <a:rPr lang="ko-KR" altLang="en-US" sz="2400" dirty="0"/>
              <a:t>정보 분석 데이터</a:t>
            </a:r>
            <a:endParaRPr lang="en-US" altLang="ko-KR" sz="2400" dirty="0"/>
          </a:p>
        </p:txBody>
      </p:sp>
      <p:sp>
        <p:nvSpPr>
          <p:cNvPr id="12" name="화살표: 아래쪽 11"/>
          <p:cNvSpPr/>
          <p:nvPr/>
        </p:nvSpPr>
        <p:spPr>
          <a:xfrm>
            <a:off x="6220557" y="3611938"/>
            <a:ext cx="1151793" cy="5187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02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769" y="225116"/>
            <a:ext cx="105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리스트 등록 및 수집 화면</a:t>
            </a:r>
            <a:endParaRPr lang="ko-KR" altLang="en-US" dirty="0"/>
          </a:p>
        </p:txBody>
      </p:sp>
      <p:sp>
        <p:nvSpPr>
          <p:cNvPr id="7" name="Close Butt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8556599" y="973473"/>
            <a:ext cx="98425" cy="9525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68" y="594448"/>
            <a:ext cx="1136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ERPia</a:t>
            </a:r>
            <a:r>
              <a:rPr lang="ko-KR" altLang="en-US" sz="1400"/>
              <a:t>로 수집된 상품코드리스트를 조회하여 해당 리스트들의 상세데이터를 수집하는 화면</a:t>
            </a:r>
            <a:endParaRPr lang="en-US" altLang="ko-KR" sz="1400"/>
          </a:p>
        </p:txBody>
      </p:sp>
      <p:sp>
        <p:nvSpPr>
          <p:cNvPr id="12" name="Button"/>
          <p:cNvSpPr>
            <a:spLocks/>
          </p:cNvSpPr>
          <p:nvPr/>
        </p:nvSpPr>
        <p:spPr bwMode="auto">
          <a:xfrm>
            <a:off x="4266561" y="1251942"/>
            <a:ext cx="433369" cy="225862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집</a:t>
            </a:r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tem"/>
          <p:cNvSpPr/>
          <p:nvPr/>
        </p:nvSpPr>
        <p:spPr>
          <a:xfrm>
            <a:off x="231303" y="1809120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1234567890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2,500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대기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00:..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tem"/>
          <p:cNvSpPr/>
          <p:nvPr/>
        </p:nvSpPr>
        <p:spPr>
          <a:xfrm>
            <a:off x="231303" y="2049419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1234567891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무료       완료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00:...                             0.4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                            성공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tem"/>
          <p:cNvSpPr/>
          <p:nvPr/>
        </p:nvSpPr>
        <p:spPr>
          <a:xfrm>
            <a:off x="231303" y="2289718"/>
            <a:ext cx="8536175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altLang="ko-KR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Gmarket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1234567892                                         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2,500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오류  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00:…                             0.7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                     실패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Item"/>
          <p:cNvSpPr/>
          <p:nvPr/>
        </p:nvSpPr>
        <p:spPr>
          <a:xfrm>
            <a:off x="231129" y="2536113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1234567892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2,500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진행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00:…                             0.7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Item"/>
          <p:cNvSpPr/>
          <p:nvPr/>
        </p:nvSpPr>
        <p:spPr>
          <a:xfrm>
            <a:off x="231129" y="2776412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Item"/>
          <p:cNvSpPr/>
          <p:nvPr/>
        </p:nvSpPr>
        <p:spPr>
          <a:xfrm>
            <a:off x="231129" y="3016711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tem"/>
          <p:cNvSpPr/>
          <p:nvPr/>
        </p:nvSpPr>
        <p:spPr>
          <a:xfrm>
            <a:off x="231129" y="3257010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tem"/>
          <p:cNvSpPr/>
          <p:nvPr/>
        </p:nvSpPr>
        <p:spPr>
          <a:xfrm>
            <a:off x="230948" y="3494755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tem"/>
          <p:cNvSpPr/>
          <p:nvPr/>
        </p:nvSpPr>
        <p:spPr>
          <a:xfrm>
            <a:off x="230948" y="3735054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tem"/>
          <p:cNvSpPr/>
          <p:nvPr/>
        </p:nvSpPr>
        <p:spPr>
          <a:xfrm>
            <a:off x="230948" y="3975353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tem"/>
          <p:cNvSpPr/>
          <p:nvPr/>
        </p:nvSpPr>
        <p:spPr>
          <a:xfrm>
            <a:off x="230948" y="4215652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Item"/>
          <p:cNvSpPr/>
          <p:nvPr/>
        </p:nvSpPr>
        <p:spPr>
          <a:xfrm>
            <a:off x="230767" y="4453397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tem"/>
          <p:cNvSpPr/>
          <p:nvPr/>
        </p:nvSpPr>
        <p:spPr>
          <a:xfrm>
            <a:off x="230767" y="4693696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052" y="1869815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052" y="1629861"/>
            <a:ext cx="126418" cy="12955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8052" y="2109769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8052" y="2349723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8052" y="2589677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2173920" y="1851251"/>
            <a:ext cx="401161" cy="16969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2173920" y="2085783"/>
            <a:ext cx="401161" cy="169694"/>
          </a:xfrm>
          <a:prstGeom prst="roundRect">
            <a:avLst>
              <a:gd name="adj" fmla="val 8776"/>
            </a:avLst>
          </a:prstGeom>
          <a:solidFill>
            <a:srgbClr val="FFC0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Placeholder"/>
          <p:cNvGrpSpPr>
            <a:grpSpLocks noChangeAspect="1"/>
          </p:cNvGrpSpPr>
          <p:nvPr/>
        </p:nvGrpSpPr>
        <p:grpSpPr>
          <a:xfrm>
            <a:off x="2849628" y="1839117"/>
            <a:ext cx="238274" cy="1909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Link"/>
          <p:cNvSpPr txBox="1"/>
          <p:nvPr/>
        </p:nvSpPr>
        <p:spPr>
          <a:xfrm>
            <a:off x="7629345" y="1828473"/>
            <a:ext cx="35291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  <a:endParaRPr lang="en-US" sz="900" u="sng" dirty="0">
              <a:solidFill>
                <a:srgbClr val="5B9BD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Placeholder"/>
          <p:cNvGrpSpPr>
            <a:grpSpLocks noChangeAspect="1"/>
          </p:cNvGrpSpPr>
          <p:nvPr/>
        </p:nvGrpSpPr>
        <p:grpSpPr>
          <a:xfrm>
            <a:off x="2849628" y="2073660"/>
            <a:ext cx="238274" cy="1909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4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6" name="직선 연결선 75"/>
          <p:cNvCxnSpPr/>
          <p:nvPr/>
        </p:nvCxnSpPr>
        <p:spPr>
          <a:xfrm>
            <a:off x="2007915" y="1568821"/>
            <a:ext cx="0" cy="3365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utton"/>
          <p:cNvSpPr>
            <a:spLocks/>
          </p:cNvSpPr>
          <p:nvPr/>
        </p:nvSpPr>
        <p:spPr bwMode="auto">
          <a:xfrm>
            <a:off x="2173920" y="2333840"/>
            <a:ext cx="401161" cy="16969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Placeholder"/>
          <p:cNvGrpSpPr>
            <a:grpSpLocks noChangeAspect="1"/>
          </p:cNvGrpSpPr>
          <p:nvPr/>
        </p:nvGrpSpPr>
        <p:grpSpPr>
          <a:xfrm>
            <a:off x="2849628" y="2321706"/>
            <a:ext cx="238274" cy="1909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Link"/>
          <p:cNvSpPr txBox="1"/>
          <p:nvPr/>
        </p:nvSpPr>
        <p:spPr>
          <a:xfrm>
            <a:off x="7629345" y="2067267"/>
            <a:ext cx="35291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  <a:endParaRPr lang="en-US" sz="900" u="sng" dirty="0">
              <a:solidFill>
                <a:srgbClr val="5B9BD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Link"/>
          <p:cNvSpPr txBox="1"/>
          <p:nvPr/>
        </p:nvSpPr>
        <p:spPr>
          <a:xfrm>
            <a:off x="7629345" y="2306061"/>
            <a:ext cx="35291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  <a:endParaRPr lang="en-US" sz="900" u="sng" dirty="0">
              <a:solidFill>
                <a:srgbClr val="5B9BD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Progress Bar"/>
          <p:cNvGrpSpPr/>
          <p:nvPr/>
        </p:nvGrpSpPr>
        <p:grpSpPr>
          <a:xfrm>
            <a:off x="2025488" y="5143553"/>
            <a:ext cx="3296320" cy="277136"/>
            <a:chOff x="1404320" y="3118069"/>
            <a:chExt cx="1724366" cy="175245"/>
          </a:xfrm>
        </p:grpSpPr>
        <p:sp>
          <p:nvSpPr>
            <p:cNvPr id="85" name="Box"/>
            <p:cNvSpPr/>
            <p:nvPr/>
          </p:nvSpPr>
          <p:spPr>
            <a:xfrm>
              <a:off x="1404320" y="3118069"/>
              <a:ext cx="1724366" cy="1752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Progress"/>
            <p:cNvSpPr/>
            <p:nvPr/>
          </p:nvSpPr>
          <p:spPr>
            <a:xfrm>
              <a:off x="1404320" y="3118069"/>
              <a:ext cx="1033272" cy="175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" rIns="91440" bIns="9144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726746" y="5154362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u="sng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 수집시간 </a:t>
            </a:r>
            <a:r>
              <a:rPr lang="en-US" altLang="ko-KR" sz="1050" u="sng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     21.5</a:t>
            </a:r>
            <a:r>
              <a:rPr lang="ko-KR" altLang="en-US" sz="1050" u="sng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</a:t>
            </a:r>
          </a:p>
        </p:txBody>
      </p:sp>
      <p:sp>
        <p:nvSpPr>
          <p:cNvPr id="89" name="Link"/>
          <p:cNvSpPr txBox="1"/>
          <p:nvPr/>
        </p:nvSpPr>
        <p:spPr>
          <a:xfrm>
            <a:off x="7629345" y="2550413"/>
            <a:ext cx="35291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  <a:endParaRPr lang="en-US" sz="900" u="sng" dirty="0">
              <a:solidFill>
                <a:srgbClr val="5B9BD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2172794" y="2577525"/>
            <a:ext cx="401161" cy="169694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Placeholder"/>
          <p:cNvGrpSpPr>
            <a:grpSpLocks noChangeAspect="1"/>
          </p:cNvGrpSpPr>
          <p:nvPr/>
        </p:nvGrpSpPr>
        <p:grpSpPr>
          <a:xfrm>
            <a:off x="2848502" y="2565391"/>
            <a:ext cx="238274" cy="190949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92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8843200" y="892744"/>
            <a:ext cx="3277788" cy="4031769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상품추가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상품추가 버튼을 눌러 상품리스트를 엑셀업로드 또는 수기입력으로 등록 할 수 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수집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원하는리스트를</a:t>
            </a:r>
            <a:r>
              <a:rPr lang="ko-KR" altLang="en-US" sz="1000" dirty="0">
                <a:solidFill>
                  <a:schemeClr val="tx1"/>
                </a:solidFill>
              </a:rPr>
              <a:t> 선택해 수집버튼을 누르면 수집됩니다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3. </a:t>
            </a:r>
            <a:r>
              <a:rPr lang="ko-KR" altLang="en-US" sz="1000" b="1" dirty="0">
                <a:solidFill>
                  <a:schemeClr val="tx1"/>
                </a:solidFill>
              </a:rPr>
              <a:t>상태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대기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수집대기</a:t>
            </a:r>
            <a:r>
              <a:rPr lang="en-US" altLang="ko-KR" sz="1000" dirty="0">
                <a:solidFill>
                  <a:schemeClr val="tx1"/>
                </a:solidFill>
              </a:rPr>
              <a:t>)	- </a:t>
            </a:r>
            <a:r>
              <a:rPr lang="ko-KR" altLang="en-US" sz="1000" dirty="0">
                <a:solidFill>
                  <a:schemeClr val="tx1"/>
                </a:solidFill>
              </a:rPr>
              <a:t>진행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수집중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       - </a:t>
            </a:r>
            <a:r>
              <a:rPr lang="ko-KR" altLang="en-US" sz="1000" dirty="0">
                <a:solidFill>
                  <a:schemeClr val="tx1"/>
                </a:solidFill>
              </a:rPr>
              <a:t>완료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수집완료</a:t>
            </a:r>
            <a:r>
              <a:rPr lang="en-US" altLang="ko-KR" sz="1000" dirty="0">
                <a:solidFill>
                  <a:schemeClr val="tx1"/>
                </a:solidFill>
              </a:rPr>
              <a:t>)	- </a:t>
            </a:r>
            <a:r>
              <a:rPr lang="ko-KR" altLang="en-US" sz="1000" dirty="0">
                <a:solidFill>
                  <a:schemeClr val="tx1"/>
                </a:solidFill>
              </a:rPr>
              <a:t>오류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수집오류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4. Time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수집이 시작되면서 시작시간이 찍히고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수집이 종료되면서 종료시간이 찍힙니다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수집이 </a:t>
            </a:r>
            <a:r>
              <a:rPr lang="ko-KR" altLang="en-US" sz="1000" dirty="0" err="1">
                <a:solidFill>
                  <a:schemeClr val="tx1"/>
                </a:solidFill>
              </a:rPr>
              <a:t>오류없이</a:t>
            </a:r>
            <a:r>
              <a:rPr lang="ko-KR" altLang="en-US" sz="1000" dirty="0">
                <a:solidFill>
                  <a:schemeClr val="tx1"/>
                </a:solidFill>
              </a:rPr>
              <a:t> 종료되었다면 상세버튼이 활성화됩니다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5. </a:t>
            </a:r>
            <a:r>
              <a:rPr lang="ko-KR" altLang="en-US" sz="1000" b="1" dirty="0">
                <a:solidFill>
                  <a:schemeClr val="tx1"/>
                </a:solidFill>
              </a:rPr>
              <a:t>링크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링크를 누르면 해당 상품사이트로 이동합니다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6. </a:t>
            </a:r>
            <a:r>
              <a:rPr lang="ko-KR" altLang="en-US" sz="1000" b="1" dirty="0">
                <a:solidFill>
                  <a:schemeClr val="tx1"/>
                </a:solidFill>
              </a:rPr>
              <a:t>로그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성공 또는 실패한다면 실패사유가 나타납니다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7. </a:t>
            </a:r>
            <a:r>
              <a:rPr lang="ko-KR" altLang="en-US" sz="1000" b="1" dirty="0" err="1">
                <a:solidFill>
                  <a:schemeClr val="tx1"/>
                </a:solidFill>
              </a:rPr>
              <a:t>진행율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수집되고있는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진행율을</a:t>
            </a:r>
            <a:r>
              <a:rPr lang="ko-KR" altLang="en-US" sz="1000" dirty="0">
                <a:solidFill>
                  <a:schemeClr val="tx1"/>
                </a:solidFill>
              </a:rPr>
              <a:t>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8. </a:t>
            </a:r>
            <a:r>
              <a:rPr lang="ko-KR" altLang="en-US" sz="1000" b="1" dirty="0">
                <a:solidFill>
                  <a:schemeClr val="tx1"/>
                </a:solidFill>
              </a:rPr>
              <a:t>총 수집시간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총 수집이 완료된 시간을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 flipV="1">
            <a:off x="4230917" y="1219490"/>
            <a:ext cx="522944" cy="2886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flipV="1">
            <a:off x="5233311" y="1584711"/>
            <a:ext cx="2362950" cy="11899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flipV="1">
            <a:off x="7661838" y="1581421"/>
            <a:ext cx="310534" cy="11856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flipV="1">
            <a:off x="7969686" y="1584710"/>
            <a:ext cx="797792" cy="11884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flipV="1">
            <a:off x="4922031" y="1578422"/>
            <a:ext cx="310534" cy="12005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flipV="1">
            <a:off x="5756576" y="5136308"/>
            <a:ext cx="1568686" cy="3233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906604" y="1209602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1</a:t>
            </a:r>
            <a:endParaRPr lang="ko-KR" altLang="en-US" b="1"/>
          </a:p>
        </p:txBody>
      </p:sp>
      <p:sp>
        <p:nvSpPr>
          <p:cNvPr id="136" name="직사각형 135"/>
          <p:cNvSpPr/>
          <p:nvPr/>
        </p:nvSpPr>
        <p:spPr>
          <a:xfrm>
            <a:off x="4754234" y="1207476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/>
          </a:p>
        </p:txBody>
      </p:sp>
      <p:sp>
        <p:nvSpPr>
          <p:cNvPr id="137" name="직사각형 136"/>
          <p:cNvSpPr/>
          <p:nvPr/>
        </p:nvSpPr>
        <p:spPr>
          <a:xfrm>
            <a:off x="4912887" y="1367324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138" name="직사각형 137"/>
          <p:cNvSpPr/>
          <p:nvPr/>
        </p:nvSpPr>
        <p:spPr>
          <a:xfrm>
            <a:off x="5220735" y="1367324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139" name="직사각형 138"/>
          <p:cNvSpPr/>
          <p:nvPr/>
        </p:nvSpPr>
        <p:spPr>
          <a:xfrm>
            <a:off x="7651948" y="1367324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140" name="직사각형 139"/>
          <p:cNvSpPr/>
          <p:nvPr/>
        </p:nvSpPr>
        <p:spPr>
          <a:xfrm>
            <a:off x="7969628" y="1367324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41" name="직사각형 140"/>
          <p:cNvSpPr/>
          <p:nvPr/>
        </p:nvSpPr>
        <p:spPr>
          <a:xfrm>
            <a:off x="940402" y="5068648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142" name="직사각형 141"/>
          <p:cNvSpPr/>
          <p:nvPr/>
        </p:nvSpPr>
        <p:spPr>
          <a:xfrm>
            <a:off x="5623045" y="5130216"/>
            <a:ext cx="145148" cy="202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8</a:t>
            </a:r>
            <a:endParaRPr lang="ko-KR" altLang="en-US" sz="1400" b="1"/>
          </a:p>
        </p:txBody>
      </p:sp>
      <p:pic>
        <p:nvPicPr>
          <p:cNvPr id="3075" name="Picture 3" descr="C:\Users\user\Desktop\메인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905256"/>
            <a:ext cx="8644128" cy="5532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4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769" y="225116"/>
            <a:ext cx="105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리스트 등록 및 수집 화면 </a:t>
            </a:r>
            <a:r>
              <a:rPr lang="en-US" altLang="ko-KR"/>
              <a:t>- </a:t>
            </a:r>
            <a:r>
              <a:rPr lang="ko-KR" altLang="en-US"/>
              <a:t>엑셀업로드</a:t>
            </a:r>
            <a:endParaRPr lang="ko-KR" altLang="en-US" dirty="0"/>
          </a:p>
        </p:txBody>
      </p:sp>
      <p:sp>
        <p:nvSpPr>
          <p:cNvPr id="5" name="Window Body"/>
          <p:cNvSpPr/>
          <p:nvPr>
            <p:custDataLst>
              <p:tags r:id="rId1"/>
            </p:custDataLst>
          </p:nvPr>
        </p:nvSpPr>
        <p:spPr>
          <a:xfrm>
            <a:off x="230769" y="1139971"/>
            <a:ext cx="8536714" cy="547894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lose Button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556599" y="973473"/>
            <a:ext cx="98425" cy="95251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68" y="594448"/>
            <a:ext cx="1136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ERPia</a:t>
            </a:r>
            <a:r>
              <a:rPr lang="ko-KR" altLang="en-US" sz="1400"/>
              <a:t>로 수집된 상품코드리스트를 조회하여 해당 리스트들의 상세데이터를 수집하는 화면</a:t>
            </a:r>
            <a:endParaRPr lang="en-US" altLang="ko-KR" sz="1400"/>
          </a:p>
        </p:txBody>
      </p:sp>
      <p:sp>
        <p:nvSpPr>
          <p:cNvPr id="10" name="Title Bar"/>
          <p:cNvSpPr/>
          <p:nvPr>
            <p:custDataLst>
              <p:tags r:id="rId3"/>
            </p:custDataLst>
          </p:nvPr>
        </p:nvSpPr>
        <p:spPr>
          <a:xfrm flipV="1">
            <a:off x="230767" y="1139970"/>
            <a:ext cx="8536711" cy="428853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/>
          <p:cNvSpPr>
            <a:spLocks/>
          </p:cNvSpPr>
          <p:nvPr/>
        </p:nvSpPr>
        <p:spPr bwMode="auto">
          <a:xfrm>
            <a:off x="332973" y="1250622"/>
            <a:ext cx="721961" cy="225862"/>
          </a:xfrm>
          <a:prstGeom prst="roundRect">
            <a:avLst>
              <a:gd name="adj" fmla="val 8776"/>
            </a:avLst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엑셀업로드</a:t>
            </a:r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/>
          <p:cNvSpPr>
            <a:spLocks/>
          </p:cNvSpPr>
          <p:nvPr/>
        </p:nvSpPr>
        <p:spPr bwMode="auto">
          <a:xfrm>
            <a:off x="2048169" y="1242151"/>
            <a:ext cx="433369" cy="225862"/>
          </a:xfrm>
          <a:prstGeom prst="roundRect">
            <a:avLst>
              <a:gd name="adj" fmla="val 8776"/>
            </a:avLst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수집</a:t>
            </a:r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9732" y="1577789"/>
            <a:ext cx="1777327" cy="5041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Item"/>
          <p:cNvSpPr/>
          <p:nvPr/>
        </p:nvSpPr>
        <p:spPr>
          <a:xfrm>
            <a:off x="231303" y="1568821"/>
            <a:ext cx="8536175" cy="240299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마켓명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상품코드  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상세버튼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상품명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가격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배송정보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     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  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총소요시간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tem"/>
          <p:cNvSpPr/>
          <p:nvPr/>
        </p:nvSpPr>
        <p:spPr>
          <a:xfrm>
            <a:off x="231303" y="1809120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1234567890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2500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대기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00:..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tem"/>
          <p:cNvSpPr/>
          <p:nvPr/>
        </p:nvSpPr>
        <p:spPr>
          <a:xfrm>
            <a:off x="231303" y="2049419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1234567891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무료       완료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00:...                             0.4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                            성공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tem"/>
          <p:cNvSpPr/>
          <p:nvPr/>
        </p:nvSpPr>
        <p:spPr>
          <a:xfrm>
            <a:off x="231303" y="2289718"/>
            <a:ext cx="8536175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Gmarket        1234567892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2500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오류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00:…                             0.7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                     실패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사유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Item"/>
          <p:cNvSpPr/>
          <p:nvPr/>
        </p:nvSpPr>
        <p:spPr>
          <a:xfrm>
            <a:off x="231129" y="2536113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Gmarket        1234567892                                         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강아지풀 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5,000  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유료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2500  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진행   </a:t>
            </a:r>
            <a:r>
              <a:rPr lang="en-US" altLang="ko-KR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2016-08-17 00:…                             0.7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Item"/>
          <p:cNvSpPr/>
          <p:nvPr/>
        </p:nvSpPr>
        <p:spPr>
          <a:xfrm>
            <a:off x="231129" y="2776412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Item"/>
          <p:cNvSpPr/>
          <p:nvPr/>
        </p:nvSpPr>
        <p:spPr>
          <a:xfrm>
            <a:off x="231129" y="3016711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tem"/>
          <p:cNvSpPr/>
          <p:nvPr/>
        </p:nvSpPr>
        <p:spPr>
          <a:xfrm>
            <a:off x="231129" y="3257010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tem"/>
          <p:cNvSpPr/>
          <p:nvPr/>
        </p:nvSpPr>
        <p:spPr>
          <a:xfrm>
            <a:off x="230948" y="3494755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tem"/>
          <p:cNvSpPr/>
          <p:nvPr/>
        </p:nvSpPr>
        <p:spPr>
          <a:xfrm>
            <a:off x="230948" y="3735054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tem"/>
          <p:cNvSpPr/>
          <p:nvPr/>
        </p:nvSpPr>
        <p:spPr>
          <a:xfrm>
            <a:off x="230948" y="3975353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tem"/>
          <p:cNvSpPr/>
          <p:nvPr/>
        </p:nvSpPr>
        <p:spPr>
          <a:xfrm>
            <a:off x="230948" y="4215652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Item"/>
          <p:cNvSpPr/>
          <p:nvPr/>
        </p:nvSpPr>
        <p:spPr>
          <a:xfrm>
            <a:off x="230767" y="4453397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tem"/>
          <p:cNvSpPr/>
          <p:nvPr/>
        </p:nvSpPr>
        <p:spPr>
          <a:xfrm>
            <a:off x="230767" y="4693696"/>
            <a:ext cx="8536711" cy="240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Item"/>
          <p:cNvSpPr/>
          <p:nvPr/>
        </p:nvSpPr>
        <p:spPr>
          <a:xfrm>
            <a:off x="230767" y="4933995"/>
            <a:ext cx="8536711" cy="16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052" y="1869815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052" y="1629861"/>
            <a:ext cx="126418" cy="12955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8052" y="2109769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8052" y="2349723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8052" y="2589677"/>
            <a:ext cx="126418" cy="129552"/>
          </a:xfrm>
          <a:prstGeom prst="rect">
            <a:avLst/>
          </a:prstGeom>
          <a:solidFill>
            <a:srgbClr val="ADB9CA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Scrollbar"/>
          <p:cNvGrpSpPr/>
          <p:nvPr>
            <p:custDataLst>
              <p:tags r:id="rId4"/>
            </p:custDataLst>
          </p:nvPr>
        </p:nvGrpSpPr>
        <p:grpSpPr>
          <a:xfrm>
            <a:off x="230236" y="4793022"/>
            <a:ext cx="8537242" cy="147065"/>
            <a:chOff x="595686" y="3155453"/>
            <a:chExt cx="2304356" cy="144017"/>
          </a:xfrm>
          <a:solidFill>
            <a:srgbClr val="FFFFFF"/>
          </a:solidFill>
        </p:grpSpPr>
        <p:sp>
          <p:nvSpPr>
            <p:cNvPr id="120" name="Track"/>
            <p:cNvSpPr/>
            <p:nvPr/>
          </p:nvSpPr>
          <p:spPr>
            <a:xfrm>
              <a:off x="595686" y="3155453"/>
              <a:ext cx="2304356" cy="144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Scroll Thumb"/>
            <p:cNvSpPr/>
            <p:nvPr>
              <p:custDataLst>
                <p:tags r:id="rId20"/>
              </p:custDataLst>
            </p:nvPr>
          </p:nvSpPr>
          <p:spPr>
            <a:xfrm>
              <a:off x="639700" y="3185490"/>
              <a:ext cx="2109966" cy="839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Chevron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5400000" flipH="1">
              <a:off x="585222" y="3222584"/>
              <a:ext cx="62681" cy="97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Chevron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rot="16200000" flipH="1">
              <a:off x="2848681" y="3222584"/>
              <a:ext cx="62681" cy="97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8887971" y="902226"/>
            <a:ext cx="3180978" cy="1627791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엑셀업로드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상품리스트 일괄등록화면에서 </a:t>
            </a:r>
            <a:r>
              <a:rPr lang="ko-KR" altLang="en-US" sz="1000" dirty="0" err="1">
                <a:solidFill>
                  <a:schemeClr val="tx1"/>
                </a:solidFill>
              </a:rPr>
              <a:t>엘셀파일</a:t>
            </a:r>
            <a:r>
              <a:rPr lang="ko-KR" altLang="en-US" sz="1000" dirty="0">
                <a:solidFill>
                  <a:schemeClr val="tx1"/>
                </a:solidFill>
              </a:rPr>
              <a:t> 열기를 눌러 엑셀에 저장되어있는 상품리스트들을 불러옵니다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조회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불러온 상품들의 리스트에서 특정 상품을 조회하여 </a:t>
            </a:r>
            <a:r>
              <a:rPr lang="ko-KR" altLang="en-US" sz="1000" dirty="0" err="1">
                <a:solidFill>
                  <a:schemeClr val="tx1"/>
                </a:solidFill>
              </a:rPr>
              <a:t>등록할수</a:t>
            </a:r>
            <a:r>
              <a:rPr lang="ko-KR" altLang="en-US" sz="1000" dirty="0">
                <a:solidFill>
                  <a:schemeClr val="tx1"/>
                </a:solidFill>
              </a:rPr>
              <a:t> 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3. </a:t>
            </a:r>
            <a:r>
              <a:rPr lang="ko-KR" altLang="en-US" sz="1000" b="1" dirty="0">
                <a:solidFill>
                  <a:schemeClr val="tx1"/>
                </a:solidFill>
              </a:rPr>
              <a:t>등록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수집하고자 하는 상품을 선택해 등록합니다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5" name="직사각형 124"/>
          <p:cNvSpPr/>
          <p:nvPr/>
        </p:nvSpPr>
        <p:spPr>
          <a:xfrm flipV="1">
            <a:off x="307580" y="1219490"/>
            <a:ext cx="765642" cy="2886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Window Body"/>
          <p:cNvSpPr/>
          <p:nvPr>
            <p:custDataLst>
              <p:tags r:id="rId5"/>
            </p:custDataLst>
          </p:nvPr>
        </p:nvSpPr>
        <p:spPr>
          <a:xfrm>
            <a:off x="239731" y="1139970"/>
            <a:ext cx="8526687" cy="547894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1"/>
          <p:cNvGrpSpPr/>
          <p:nvPr/>
        </p:nvGrpSpPr>
        <p:grpSpPr>
          <a:xfrm>
            <a:off x="318597" y="1237038"/>
            <a:ext cx="765642" cy="288636"/>
            <a:chOff x="5865957" y="-326561"/>
            <a:chExt cx="765642" cy="288636"/>
          </a:xfrm>
        </p:grpSpPr>
        <p:sp>
          <p:nvSpPr>
            <p:cNvPr id="94" name="Button"/>
            <p:cNvSpPr>
              <a:spLocks/>
            </p:cNvSpPr>
            <p:nvPr/>
          </p:nvSpPr>
          <p:spPr bwMode="auto">
            <a:xfrm>
              <a:off x="5880333" y="-306446"/>
              <a:ext cx="721961" cy="225862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엑셀업로드</a:t>
              </a:r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 flipV="1">
              <a:off x="5865957" y="-326561"/>
              <a:ext cx="765642" cy="2886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itle Bar"/>
          <p:cNvSpPr/>
          <p:nvPr>
            <p:custDataLst>
              <p:tags r:id="rId6"/>
            </p:custDataLst>
          </p:nvPr>
        </p:nvSpPr>
        <p:spPr>
          <a:xfrm>
            <a:off x="230768" y="902226"/>
            <a:ext cx="8536711" cy="2377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리스트 등록 및 수집 화면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73222" y="1568821"/>
            <a:ext cx="6909040" cy="4493651"/>
            <a:chOff x="1073222" y="1568821"/>
            <a:chExt cx="6909040" cy="4493651"/>
          </a:xfrm>
        </p:grpSpPr>
        <p:sp>
          <p:nvSpPr>
            <p:cNvPr id="67" name="Button"/>
            <p:cNvSpPr>
              <a:spLocks/>
            </p:cNvSpPr>
            <p:nvPr/>
          </p:nvSpPr>
          <p:spPr bwMode="auto">
            <a:xfrm>
              <a:off x="2173920" y="1851251"/>
              <a:ext cx="401161" cy="169694"/>
            </a:xfrm>
            <a:prstGeom prst="roundRect">
              <a:avLst>
                <a:gd name="adj" fmla="val 8776"/>
              </a:avLst>
            </a:prstGeom>
            <a:solidFill>
              <a:schemeClr val="bg2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/>
            <p:cNvSpPr>
              <a:spLocks/>
            </p:cNvSpPr>
            <p:nvPr/>
          </p:nvSpPr>
          <p:spPr bwMode="auto">
            <a:xfrm>
              <a:off x="2173920" y="2085783"/>
              <a:ext cx="401161" cy="169694"/>
            </a:xfrm>
            <a:prstGeom prst="roundRect">
              <a:avLst>
                <a:gd name="adj" fmla="val 8776"/>
              </a:avLst>
            </a:prstGeom>
            <a:solidFill>
              <a:srgbClr val="FFC00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Placeholder"/>
            <p:cNvGrpSpPr>
              <a:grpSpLocks noChangeAspect="1"/>
            </p:cNvGrpSpPr>
            <p:nvPr/>
          </p:nvGrpSpPr>
          <p:grpSpPr>
            <a:xfrm>
              <a:off x="2849628" y="1839117"/>
              <a:ext cx="238274" cy="190949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7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Link"/>
            <p:cNvSpPr txBox="1"/>
            <p:nvPr/>
          </p:nvSpPr>
          <p:spPr>
            <a:xfrm>
              <a:off x="7629345" y="1828473"/>
              <a:ext cx="35291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Placeholder"/>
            <p:cNvGrpSpPr>
              <a:grpSpLocks noChangeAspect="1"/>
            </p:cNvGrpSpPr>
            <p:nvPr/>
          </p:nvGrpSpPr>
          <p:grpSpPr>
            <a:xfrm>
              <a:off x="2849628" y="2073660"/>
              <a:ext cx="238274" cy="190949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74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76" name="직선 연결선 75"/>
            <p:cNvCxnSpPr/>
            <p:nvPr/>
          </p:nvCxnSpPr>
          <p:spPr>
            <a:xfrm>
              <a:off x="2007915" y="1568821"/>
              <a:ext cx="0" cy="3365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Button"/>
            <p:cNvSpPr>
              <a:spLocks/>
            </p:cNvSpPr>
            <p:nvPr/>
          </p:nvSpPr>
          <p:spPr bwMode="auto">
            <a:xfrm>
              <a:off x="2173920" y="2333840"/>
              <a:ext cx="401161" cy="169694"/>
            </a:xfrm>
            <a:prstGeom prst="roundRect">
              <a:avLst>
                <a:gd name="adj" fmla="val 8776"/>
              </a:avLst>
            </a:prstGeom>
            <a:solidFill>
              <a:schemeClr val="bg2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Placeholder"/>
            <p:cNvGrpSpPr>
              <a:grpSpLocks noChangeAspect="1"/>
            </p:cNvGrpSpPr>
            <p:nvPr/>
          </p:nvGrpSpPr>
          <p:grpSpPr>
            <a:xfrm>
              <a:off x="2849628" y="2321706"/>
              <a:ext cx="238274" cy="190949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8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Link"/>
            <p:cNvSpPr txBox="1"/>
            <p:nvPr/>
          </p:nvSpPr>
          <p:spPr>
            <a:xfrm>
              <a:off x="7629345" y="2067267"/>
              <a:ext cx="35291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k"/>
            <p:cNvSpPr txBox="1"/>
            <p:nvPr/>
          </p:nvSpPr>
          <p:spPr>
            <a:xfrm>
              <a:off x="7629345" y="2306061"/>
              <a:ext cx="35291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Progress Bar"/>
            <p:cNvGrpSpPr/>
            <p:nvPr/>
          </p:nvGrpSpPr>
          <p:grpSpPr>
            <a:xfrm>
              <a:off x="2025488" y="5143553"/>
              <a:ext cx="3296320" cy="277136"/>
              <a:chOff x="1404320" y="3118069"/>
              <a:chExt cx="1724366" cy="175245"/>
            </a:xfrm>
          </p:grpSpPr>
          <p:sp>
            <p:nvSpPr>
              <p:cNvPr id="85" name="Box"/>
              <p:cNvSpPr/>
              <p:nvPr/>
            </p:nvSpPr>
            <p:spPr>
              <a:xfrm>
                <a:off x="1404320" y="3118069"/>
                <a:ext cx="1724366" cy="17524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Progress"/>
              <p:cNvSpPr/>
              <p:nvPr/>
            </p:nvSpPr>
            <p:spPr>
              <a:xfrm>
                <a:off x="1404320" y="3118069"/>
                <a:ext cx="1033272" cy="1752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9144" rIns="91440" bIns="9144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60%</a:t>
                </a: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1073222" y="5166773"/>
              <a:ext cx="97494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진행율 </a:t>
              </a:r>
              <a:r>
                <a:rPr lang="en-US" altLang="ko-KR" sz="105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(6/10)</a:t>
              </a:r>
              <a:endPara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726746" y="5154362"/>
              <a:ext cx="15985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u="sng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총 수집시간 </a:t>
              </a:r>
              <a:r>
                <a:rPr lang="en-US" altLang="ko-KR" sz="1050" u="sng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      21.5</a:t>
              </a:r>
              <a:r>
                <a:rPr lang="ko-KR" altLang="en-US" sz="1050" u="sng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초</a:t>
              </a:r>
            </a:p>
          </p:txBody>
        </p:sp>
        <p:sp>
          <p:nvSpPr>
            <p:cNvPr id="89" name="Link"/>
            <p:cNvSpPr txBox="1"/>
            <p:nvPr/>
          </p:nvSpPr>
          <p:spPr>
            <a:xfrm>
              <a:off x="7629345" y="2550413"/>
              <a:ext cx="35291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u="sng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Link</a:t>
              </a:r>
              <a:endPara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utton"/>
            <p:cNvSpPr>
              <a:spLocks/>
            </p:cNvSpPr>
            <p:nvPr/>
          </p:nvSpPr>
          <p:spPr bwMode="auto">
            <a:xfrm>
              <a:off x="2172794" y="2577525"/>
              <a:ext cx="401161" cy="169694"/>
            </a:xfrm>
            <a:prstGeom prst="roundRect">
              <a:avLst>
                <a:gd name="adj" fmla="val 8776"/>
              </a:avLst>
            </a:prstGeom>
            <a:solidFill>
              <a:schemeClr val="bg2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조회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Placeholder"/>
            <p:cNvGrpSpPr>
              <a:grpSpLocks noChangeAspect="1"/>
            </p:cNvGrpSpPr>
            <p:nvPr/>
          </p:nvGrpSpPr>
          <p:grpSpPr>
            <a:xfrm>
              <a:off x="2848502" y="2565391"/>
              <a:ext cx="238274" cy="190949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그룹 101"/>
            <p:cNvGrpSpPr/>
            <p:nvPr/>
          </p:nvGrpSpPr>
          <p:grpSpPr>
            <a:xfrm>
              <a:off x="1081824" y="1709928"/>
              <a:ext cx="6670063" cy="4352544"/>
              <a:chOff x="1081824" y="1709928"/>
              <a:chExt cx="6670063" cy="4352544"/>
            </a:xfrm>
          </p:grpSpPr>
          <p:grpSp>
            <p:nvGrpSpPr>
              <p:cNvPr id="22" name="Window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1083425" y="1709928"/>
                <a:ext cx="6668462" cy="4352544"/>
                <a:chOff x="595684" y="1261242"/>
                <a:chExt cx="6668462" cy="4352544"/>
              </a:xfrm>
            </p:grpSpPr>
            <p:sp>
              <p:nvSpPr>
                <p:cNvPr id="190" name="Window Body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5684" y="1498986"/>
                  <a:ext cx="6668462" cy="411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Title Bar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5685" y="1261242"/>
                  <a:ext cx="6668461" cy="23774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상품리스트 일괄등록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Close Button"/>
                <p:cNvSpPr>
                  <a:spLocks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053262" y="1332489"/>
                  <a:ext cx="98425" cy="95250"/>
                </a:xfrm>
                <a:custGeom>
                  <a:avLst/>
                  <a:gdLst>
                    <a:gd name="T0" fmla="*/ 254 w 254"/>
                    <a:gd name="T1" fmla="*/ 0 h 254"/>
                    <a:gd name="T2" fmla="*/ 0 w 254"/>
                    <a:gd name="T3" fmla="*/ 254 h 254"/>
                    <a:gd name="T4" fmla="*/ 0 w 254"/>
                    <a:gd name="T5" fmla="*/ 0 h 254"/>
                    <a:gd name="T6" fmla="*/ 254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254" y="0"/>
                      </a:moveTo>
                      <a:lnTo>
                        <a:pt x="0" y="254"/>
                      </a:lnTo>
                      <a:moveTo>
                        <a:pt x="0" y="0"/>
                      </a:moveTo>
                      <a:lnTo>
                        <a:pt x="254" y="254"/>
                      </a:lnTo>
                    </a:path>
                  </a:pathLst>
                </a:custGeom>
                <a:noFill/>
                <a:ln w="9525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4" name="Title Bar"/>
              <p:cNvSpPr/>
              <p:nvPr>
                <p:custDataLst>
                  <p:tags r:id="rId8"/>
                </p:custDataLst>
              </p:nvPr>
            </p:nvSpPr>
            <p:spPr>
              <a:xfrm>
                <a:off x="1082360" y="1943892"/>
                <a:ext cx="6668461" cy="4152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utton"/>
              <p:cNvSpPr>
                <a:spLocks/>
              </p:cNvSpPr>
              <p:nvPr/>
            </p:nvSpPr>
            <p:spPr bwMode="auto">
              <a:xfrm>
                <a:off x="1174221" y="2038590"/>
                <a:ext cx="928899" cy="225862"/>
              </a:xfrm>
              <a:prstGeom prst="roundRect">
                <a:avLst>
                  <a:gd name="adj" fmla="val 8776"/>
                </a:avLst>
              </a:prstGeom>
              <a:noFill/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엑셀파일열기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Button"/>
              <p:cNvSpPr>
                <a:spLocks/>
              </p:cNvSpPr>
              <p:nvPr/>
            </p:nvSpPr>
            <p:spPr bwMode="auto">
              <a:xfrm>
                <a:off x="2251954" y="2038590"/>
                <a:ext cx="433338" cy="225862"/>
              </a:xfrm>
              <a:prstGeom prst="roundRect">
                <a:avLst>
                  <a:gd name="adj" fmla="val 8776"/>
                </a:avLst>
              </a:prstGeom>
              <a:noFill/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Button"/>
              <p:cNvSpPr>
                <a:spLocks/>
              </p:cNvSpPr>
              <p:nvPr/>
            </p:nvSpPr>
            <p:spPr bwMode="auto">
              <a:xfrm>
                <a:off x="2834126" y="2042901"/>
                <a:ext cx="433338" cy="225862"/>
              </a:xfrm>
              <a:prstGeom prst="roundRect">
                <a:avLst>
                  <a:gd name="adj" fmla="val 8776"/>
                </a:avLst>
              </a:prstGeom>
              <a:noFill/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조회</a:t>
                </a:r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itle Bar"/>
              <p:cNvSpPr/>
              <p:nvPr>
                <p:custDataLst>
                  <p:tags r:id="rId9"/>
                </p:custDataLst>
              </p:nvPr>
            </p:nvSpPr>
            <p:spPr>
              <a:xfrm>
                <a:off x="1082360" y="2362931"/>
                <a:ext cx="6668461" cy="41525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3" name="그룹 108"/>
              <p:cNvGrpSpPr/>
              <p:nvPr/>
            </p:nvGrpSpPr>
            <p:grpSpPr>
              <a:xfrm>
                <a:off x="2038385" y="2432423"/>
                <a:ext cx="2613516" cy="280359"/>
                <a:chOff x="1433910" y="1478031"/>
                <a:chExt cx="2591534" cy="261378"/>
              </a:xfrm>
            </p:grpSpPr>
            <p:grpSp>
              <p:nvGrpSpPr>
                <p:cNvPr id="24" name="그룹 164"/>
                <p:cNvGrpSpPr/>
                <p:nvPr/>
              </p:nvGrpSpPr>
              <p:grpSpPr>
                <a:xfrm>
                  <a:off x="1433910" y="1522045"/>
                  <a:ext cx="1221831" cy="174790"/>
                  <a:chOff x="1433908" y="1520745"/>
                  <a:chExt cx="1221830" cy="174790"/>
                </a:xfrm>
              </p:grpSpPr>
              <p:grpSp>
                <p:nvGrpSpPr>
                  <p:cNvPr id="25" name="그룹 178"/>
                  <p:cNvGrpSpPr/>
                  <p:nvPr/>
                </p:nvGrpSpPr>
                <p:grpSpPr>
                  <a:xfrm>
                    <a:off x="2458244" y="1556356"/>
                    <a:ext cx="197494" cy="91603"/>
                    <a:chOff x="2458244" y="1556356"/>
                    <a:chExt cx="197494" cy="91603"/>
                  </a:xfrm>
                </p:grpSpPr>
                <p:pic>
                  <p:nvPicPr>
                    <p:cNvPr id="187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58244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8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25477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9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4135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6" name="그룹 179"/>
                  <p:cNvGrpSpPr/>
                  <p:nvPr/>
                </p:nvGrpSpPr>
                <p:grpSpPr>
                  <a:xfrm rot="10800000">
                    <a:off x="1433908" y="1559677"/>
                    <a:ext cx="197494" cy="91603"/>
                    <a:chOff x="2458244" y="1556356"/>
                    <a:chExt cx="197494" cy="91603"/>
                  </a:xfrm>
                </p:grpSpPr>
                <p:pic>
                  <p:nvPicPr>
                    <p:cNvPr id="184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58244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5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25477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86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4135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7" name="그룹 180"/>
                  <p:cNvGrpSpPr/>
                  <p:nvPr/>
                </p:nvGrpSpPr>
                <p:grpSpPr>
                  <a:xfrm>
                    <a:off x="1642014" y="1520745"/>
                    <a:ext cx="807650" cy="174790"/>
                    <a:chOff x="999963" y="1049948"/>
                    <a:chExt cx="550603" cy="191642"/>
                  </a:xfrm>
                </p:grpSpPr>
                <p:sp>
                  <p:nvSpPr>
                    <p:cNvPr id="182" name="Content"/>
                    <p:cNvSpPr>
                      <a:spLocks/>
                    </p:cNvSpPr>
                    <p:nvPr/>
                  </p:nvSpPr>
                  <p:spPr>
                    <a:xfrm>
                      <a:off x="999963" y="1049948"/>
                      <a:ext cx="550603" cy="1916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34290" rIns="34290" rtlCol="0" anchor="ctr">
                      <a:no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ko-KR" sz="8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2016-07-13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3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1462564" y="1122863"/>
                      <a:ext cx="54228" cy="54129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8" name="그룹 165"/>
                <p:cNvGrpSpPr/>
                <p:nvPr/>
              </p:nvGrpSpPr>
              <p:grpSpPr>
                <a:xfrm>
                  <a:off x="2803613" y="1522045"/>
                  <a:ext cx="1221831" cy="174790"/>
                  <a:chOff x="1433908" y="1520745"/>
                  <a:chExt cx="1221830" cy="174790"/>
                </a:xfrm>
              </p:grpSpPr>
              <p:grpSp>
                <p:nvGrpSpPr>
                  <p:cNvPr id="30" name="그룹 167"/>
                  <p:cNvGrpSpPr/>
                  <p:nvPr/>
                </p:nvGrpSpPr>
                <p:grpSpPr>
                  <a:xfrm>
                    <a:off x="2458244" y="1556356"/>
                    <a:ext cx="197494" cy="91603"/>
                    <a:chOff x="2458244" y="1556356"/>
                    <a:chExt cx="197494" cy="91603"/>
                  </a:xfrm>
                </p:grpSpPr>
                <p:pic>
                  <p:nvPicPr>
                    <p:cNvPr id="176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58244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7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25477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8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4135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32" name="그룹 168"/>
                  <p:cNvGrpSpPr/>
                  <p:nvPr/>
                </p:nvGrpSpPr>
                <p:grpSpPr>
                  <a:xfrm rot="10800000">
                    <a:off x="1433908" y="1559677"/>
                    <a:ext cx="197494" cy="91603"/>
                    <a:chOff x="2458244" y="1556356"/>
                    <a:chExt cx="197494" cy="91603"/>
                  </a:xfrm>
                </p:grpSpPr>
                <p:pic>
                  <p:nvPicPr>
                    <p:cNvPr id="173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458244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4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25477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5" name="Picture 2" descr="C:\Users\t-dantay\Documents\First24\arrowsimple1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4135" y="1556356"/>
                      <a:ext cx="91603" cy="9160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34" name="그룹 169"/>
                  <p:cNvGrpSpPr/>
                  <p:nvPr/>
                </p:nvGrpSpPr>
                <p:grpSpPr>
                  <a:xfrm>
                    <a:off x="1642014" y="1520745"/>
                    <a:ext cx="807650" cy="174790"/>
                    <a:chOff x="999963" y="1049948"/>
                    <a:chExt cx="550603" cy="191642"/>
                  </a:xfrm>
                </p:grpSpPr>
                <p:sp>
                  <p:nvSpPr>
                    <p:cNvPr id="171" name="Content"/>
                    <p:cNvSpPr>
                      <a:spLocks/>
                    </p:cNvSpPr>
                    <p:nvPr/>
                  </p:nvSpPr>
                  <p:spPr>
                    <a:xfrm>
                      <a:off x="999963" y="1049948"/>
                      <a:ext cx="550603" cy="1916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34290" rIns="34290" rtlCol="0" anchor="ctr">
                      <a:no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ko-KR" sz="8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2016-07-31</a:t>
                      </a:r>
                      <a:endParaRPr lang="en-US" sz="8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72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1462564" y="1122863"/>
                      <a:ext cx="54228" cy="54129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67" name="TextBox 100"/>
                <p:cNvSpPr txBox="1"/>
                <p:nvPr/>
              </p:nvSpPr>
              <p:spPr>
                <a:xfrm>
                  <a:off x="2609190" y="1478031"/>
                  <a:ext cx="266873" cy="261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고딕코딩" panose="020D0009000000000000" pitchFamily="49" charset="-127"/>
                      <a:ea typeface="나눔고딕코딩" panose="020D0009000000000000" pitchFamily="49" charset="-127"/>
                    </a:rPr>
                    <a:t>~</a:t>
                  </a:r>
                  <a:endParaRPr lang="ko-KR" altLang="en-US" sz="7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endParaRPr>
                </a:p>
              </p:txBody>
            </p:sp>
          </p:grpSp>
          <p:grpSp>
            <p:nvGrpSpPr>
              <p:cNvPr id="36" name="Drop-Down Box"/>
              <p:cNvGrpSpPr/>
              <p:nvPr/>
            </p:nvGrpSpPr>
            <p:grpSpPr>
              <a:xfrm>
                <a:off x="1163919" y="2448229"/>
                <a:ext cx="824081" cy="241092"/>
                <a:chOff x="595688" y="1261242"/>
                <a:chExt cx="1368150" cy="241092"/>
              </a:xfrm>
            </p:grpSpPr>
            <p:sp>
              <p:nvSpPr>
                <p:cNvPr id="163" name="Text Box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8" y="1261242"/>
                  <a:ext cx="1368150" cy="2410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256032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등록일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4" name="Arrow Down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 rot="10800000" flipH="1">
                  <a:off x="1772912" y="1363700"/>
                  <a:ext cx="106267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1" name="Item"/>
              <p:cNvSpPr/>
              <p:nvPr/>
            </p:nvSpPr>
            <p:spPr>
              <a:xfrm>
                <a:off x="1082361" y="2784294"/>
                <a:ext cx="6668216" cy="24029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마켓명           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|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상품코드        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|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상품명            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|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              </a:t>
                </a:r>
                <a:r>
                  <a:rPr lang="en-US" altLang="ko-KR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|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Item"/>
              <p:cNvSpPr/>
              <p:nvPr/>
            </p:nvSpPr>
            <p:spPr>
              <a:xfrm>
                <a:off x="1082360" y="3024593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Gmarket                1234567890     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강아지밥</a:t>
                </a:r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2016-08-01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Item"/>
              <p:cNvSpPr/>
              <p:nvPr/>
            </p:nvSpPr>
            <p:spPr>
              <a:xfrm>
                <a:off x="1082186" y="3991885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Item"/>
              <p:cNvSpPr/>
              <p:nvPr/>
            </p:nvSpPr>
            <p:spPr>
              <a:xfrm>
                <a:off x="1082186" y="4232184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Item"/>
              <p:cNvSpPr/>
              <p:nvPr/>
            </p:nvSpPr>
            <p:spPr>
              <a:xfrm>
                <a:off x="1082186" y="4472483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Item"/>
              <p:cNvSpPr/>
              <p:nvPr/>
            </p:nvSpPr>
            <p:spPr>
              <a:xfrm>
                <a:off x="1082005" y="4710228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Item"/>
              <p:cNvSpPr/>
              <p:nvPr/>
            </p:nvSpPr>
            <p:spPr>
              <a:xfrm>
                <a:off x="1082005" y="4950527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Item"/>
              <p:cNvSpPr/>
              <p:nvPr/>
            </p:nvSpPr>
            <p:spPr>
              <a:xfrm>
                <a:off x="1082005" y="5190826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Item"/>
              <p:cNvSpPr/>
              <p:nvPr/>
            </p:nvSpPr>
            <p:spPr>
              <a:xfrm>
                <a:off x="1082005" y="5431125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Item"/>
              <p:cNvSpPr/>
              <p:nvPr/>
            </p:nvSpPr>
            <p:spPr>
              <a:xfrm>
                <a:off x="1081824" y="5668870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1139109" y="3085288"/>
                <a:ext cx="126418" cy="129552"/>
              </a:xfrm>
              <a:prstGeom prst="rect">
                <a:avLst/>
              </a:prstGeom>
              <a:solidFill>
                <a:srgbClr val="ADB9CA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139109" y="2845334"/>
                <a:ext cx="126418" cy="12955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139109" y="3325242"/>
                <a:ext cx="126418" cy="129552"/>
              </a:xfrm>
              <a:prstGeom prst="rect">
                <a:avLst/>
              </a:prstGeom>
              <a:solidFill>
                <a:srgbClr val="ADB9CA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139109" y="3565196"/>
                <a:ext cx="126418" cy="129552"/>
              </a:xfrm>
              <a:prstGeom prst="rect">
                <a:avLst/>
              </a:prstGeom>
              <a:solidFill>
                <a:srgbClr val="ADB9CA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139109" y="3805150"/>
                <a:ext cx="126418" cy="129552"/>
              </a:xfrm>
              <a:prstGeom prst="rect">
                <a:avLst/>
              </a:prstGeom>
              <a:solidFill>
                <a:srgbClr val="ADB9CA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146"/>
              <p:cNvGrpSpPr/>
              <p:nvPr/>
            </p:nvGrpSpPr>
            <p:grpSpPr>
              <a:xfrm>
                <a:off x="4871071" y="1867864"/>
                <a:ext cx="2756561" cy="821457"/>
                <a:chOff x="4871071" y="1867864"/>
                <a:chExt cx="2756561" cy="821457"/>
              </a:xfrm>
            </p:grpSpPr>
            <p:grpSp>
              <p:nvGrpSpPr>
                <p:cNvPr id="42" name="그룹 150"/>
                <p:cNvGrpSpPr/>
                <p:nvPr/>
              </p:nvGrpSpPr>
              <p:grpSpPr>
                <a:xfrm>
                  <a:off x="5039960" y="2442421"/>
                  <a:ext cx="2587672" cy="243474"/>
                  <a:chOff x="5228167" y="1586755"/>
                  <a:chExt cx="2467494" cy="150931"/>
                </a:xfrm>
              </p:grpSpPr>
              <p:sp>
                <p:nvSpPr>
                  <p:cNvPr id="159" name="직사각형 158"/>
                  <p:cNvSpPr/>
                  <p:nvPr/>
                </p:nvSpPr>
                <p:spPr bwMode="auto">
                  <a:xfrm>
                    <a:off x="5854565" y="1586755"/>
                    <a:ext cx="1841096" cy="150918"/>
                  </a:xfrm>
                  <a:prstGeom prst="rect">
                    <a:avLst/>
                  </a:prstGeom>
                  <a:grpFill/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675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7" name="그룹 159"/>
                  <p:cNvGrpSpPr/>
                  <p:nvPr/>
                </p:nvGrpSpPr>
                <p:grpSpPr>
                  <a:xfrm>
                    <a:off x="5228167" y="1586766"/>
                    <a:ext cx="626399" cy="150920"/>
                    <a:chOff x="999963" y="1049948"/>
                    <a:chExt cx="550603" cy="191642"/>
                  </a:xfrm>
                </p:grpSpPr>
                <p:sp>
                  <p:nvSpPr>
                    <p:cNvPr id="161" name="Content"/>
                    <p:cNvSpPr>
                      <a:spLocks/>
                    </p:cNvSpPr>
                    <p:nvPr/>
                  </p:nvSpPr>
                  <p:spPr>
                    <a:xfrm>
                      <a:off x="999963" y="1049948"/>
                      <a:ext cx="550603" cy="1916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none" lIns="34290" rIns="34290" rtlCol="0" anchor="ctr">
                      <a:noAutofit/>
                    </a:bodyPr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검색조건</a:t>
                      </a:r>
                      <a:endParaRPr lang="en-US" sz="6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2" name="DownArrow"/>
                    <p:cNvSpPr>
                      <a:spLocks noChangeAspect="1"/>
                    </p:cNvSpPr>
                    <p:nvPr/>
                  </p:nvSpPr>
                  <p:spPr>
                    <a:xfrm rot="10800000">
                      <a:off x="1462564" y="1122863"/>
                      <a:ext cx="54228" cy="54129"/>
                    </a:xfrm>
                    <a:prstGeom prst="triangl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51" name="Drop-Down Box (Expanded)"/>
                <p:cNvGrpSpPr/>
                <p:nvPr>
                  <p:custDataLst>
                    <p:tags r:id="rId10"/>
                  </p:custDataLst>
                </p:nvPr>
              </p:nvGrpSpPr>
              <p:grpSpPr>
                <a:xfrm>
                  <a:off x="4871071" y="1867864"/>
                  <a:ext cx="824134" cy="821457"/>
                  <a:chOff x="595600" y="680877"/>
                  <a:chExt cx="1368238" cy="821457"/>
                </a:xfrm>
              </p:grpSpPr>
              <p:grpSp>
                <p:nvGrpSpPr>
                  <p:cNvPr id="52" name="Drop-Down Box"/>
                  <p:cNvGrpSpPr/>
                  <p:nvPr/>
                </p:nvGrpSpPr>
                <p:grpSpPr>
                  <a:xfrm>
                    <a:off x="595688" y="1261242"/>
                    <a:ext cx="1368150" cy="241092"/>
                    <a:chOff x="595688" y="1261242"/>
                    <a:chExt cx="1368150" cy="241092"/>
                  </a:xfrm>
                </p:grpSpPr>
                <p:sp>
                  <p:nvSpPr>
                    <p:cNvPr id="157" name="Text Box"/>
                    <p:cNvSpPr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595688" y="1261242"/>
                      <a:ext cx="1368150" cy="24109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50800" rIns="256032" bIns="50800" numCol="1" spcCol="0" rtlCol="0" fromWordArt="0" anchor="ctr" anchorCtr="0" forceAA="0" compatLnSpc="1">
                      <a:prstTxWarp prst="textNoShape">
                        <a:avLst/>
                      </a:prstTxWarp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90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검색조건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8" name="Arrow Down"/>
                    <p:cNvSpPr>
                      <a:spLocks noChangeAspect="1"/>
                    </p:cNvSpPr>
                    <p:nvPr>
                      <p:custDataLst>
                        <p:tags r:id="rId14"/>
                      </p:custDataLst>
                    </p:nvPr>
                  </p:nvSpPr>
                  <p:spPr bwMode="auto">
                    <a:xfrm rot="10800000" flipH="1">
                      <a:off x="1772912" y="1363700"/>
                      <a:ext cx="106267" cy="36177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53" name="Drop-Down Menu"/>
                  <p:cNvGrpSpPr/>
                  <p:nvPr/>
                </p:nvGrpSpPr>
                <p:grpSpPr>
                  <a:xfrm>
                    <a:off x="595600" y="680877"/>
                    <a:ext cx="1368152" cy="569387"/>
                    <a:chOff x="595600" y="680877"/>
                    <a:chExt cx="1368152" cy="569387"/>
                  </a:xfrm>
                </p:grpSpPr>
                <p:sp>
                  <p:nvSpPr>
                    <p:cNvPr id="155" name="Box"/>
                    <p:cNvSpPr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595600" y="680877"/>
                      <a:ext cx="1368152" cy="5693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50800" rIns="91440" bIns="5080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상품코드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마켓명</a:t>
                      </a:r>
                      <a:endParaRPr lang="en-US" altLang="ko-KR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상품명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6" name="Selection Overlay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595600" y="897852"/>
                      <a:ext cx="1368152" cy="165672"/>
                    </a:xfrm>
                    <a:prstGeom prst="rect">
                      <a:avLst/>
                    </a:prstGeom>
                    <a:solidFill>
                      <a:srgbClr val="5B9BD5">
                        <a:alpha val="21961"/>
                      </a:srgb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48" name="Item"/>
              <p:cNvSpPr/>
              <p:nvPr/>
            </p:nvSpPr>
            <p:spPr>
              <a:xfrm>
                <a:off x="1081824" y="3268957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Gmarket                1234567890     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강아지풀</a:t>
                </a:r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2016-08-01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Item"/>
              <p:cNvSpPr/>
              <p:nvPr/>
            </p:nvSpPr>
            <p:spPr>
              <a:xfrm>
                <a:off x="1081824" y="3503039"/>
                <a:ext cx="6668635" cy="24029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Gmarket                1234567890     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강아지떡</a:t>
                </a:r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2016-08-01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Item"/>
              <p:cNvSpPr/>
              <p:nvPr/>
            </p:nvSpPr>
            <p:spPr>
              <a:xfrm>
                <a:off x="1081824" y="3740030"/>
                <a:ext cx="6668635" cy="247409"/>
              </a:xfrm>
              <a:prstGeom prst="rect">
                <a:avLst/>
              </a:pr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Gmarket                1234567890                 </a:t>
                </a:r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강아지용</a:t>
                </a:r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2016-08-01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39" name="Picture 2" descr="C:\Users\user\Desktop\엑셀업로드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49937" y="908304"/>
            <a:ext cx="8497824" cy="5779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11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768" y="594448"/>
            <a:ext cx="1136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상세 리스트 상품비교 화면</a:t>
            </a:r>
            <a:endParaRPr lang="en-US" altLang="ko-KR" sz="1400"/>
          </a:p>
        </p:txBody>
      </p:sp>
      <p:sp>
        <p:nvSpPr>
          <p:cNvPr id="66" name="TextBox 65"/>
          <p:cNvSpPr txBox="1"/>
          <p:nvPr/>
        </p:nvSpPr>
        <p:spPr>
          <a:xfrm>
            <a:off x="230769" y="225116"/>
            <a:ext cx="105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상품비교 상세 화면</a:t>
            </a:r>
            <a:endParaRPr lang="ko-KR" altLang="en-US" dirty="0"/>
          </a:p>
        </p:txBody>
      </p:sp>
      <p:pic>
        <p:nvPicPr>
          <p:cNvPr id="49" name="Picture 2" descr="C:\Users\user\Desktop\상세데이터 화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798" y="748336"/>
            <a:ext cx="8688324" cy="5937944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8819122" y="1484769"/>
            <a:ext cx="3180978" cy="2034405"/>
          </a:xfrm>
          <a:prstGeom prst="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1. </a:t>
            </a:r>
            <a:r>
              <a:rPr lang="ko-KR" altLang="en-US" sz="1000" b="1" dirty="0">
                <a:solidFill>
                  <a:schemeClr val="tx1"/>
                </a:solidFill>
              </a:rPr>
              <a:t>리스트검색버튼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수집된 상세 리스트들을 구분하여 </a:t>
            </a:r>
            <a:r>
              <a:rPr lang="ko-KR" altLang="en-US" sz="1000" dirty="0" err="1">
                <a:solidFill>
                  <a:schemeClr val="tx1"/>
                </a:solidFill>
              </a:rPr>
              <a:t>조회가능합니다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엑셀출력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수집된 상세데이터들을 엑셀로 </a:t>
            </a:r>
            <a:r>
              <a:rPr lang="ko-KR" altLang="en-US" sz="1000" dirty="0" err="1">
                <a:solidFill>
                  <a:schemeClr val="tx1"/>
                </a:solidFill>
              </a:rPr>
              <a:t>다운받을수</a:t>
            </a:r>
            <a:r>
              <a:rPr lang="ko-KR" altLang="en-US" sz="1000" dirty="0">
                <a:solidFill>
                  <a:schemeClr val="tx1"/>
                </a:solidFill>
              </a:rPr>
              <a:t> 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3. </a:t>
            </a:r>
            <a:r>
              <a:rPr lang="ko-KR" altLang="en-US" sz="1000" b="1" dirty="0" err="1">
                <a:solidFill>
                  <a:schemeClr val="tx1"/>
                </a:solidFill>
              </a:rPr>
              <a:t>비교상품갯수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비교된 상품 총 개수를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4. </a:t>
            </a:r>
            <a:r>
              <a:rPr lang="ko-KR" altLang="en-US" sz="1000" b="1" dirty="0">
                <a:solidFill>
                  <a:schemeClr val="tx1"/>
                </a:solidFill>
              </a:rPr>
              <a:t>현재순위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비교된 </a:t>
            </a:r>
            <a:r>
              <a:rPr lang="ko-KR" altLang="en-US" sz="1000" dirty="0" err="1">
                <a:solidFill>
                  <a:schemeClr val="tx1"/>
                </a:solidFill>
              </a:rPr>
              <a:t>상품중</a:t>
            </a:r>
            <a:r>
              <a:rPr lang="ko-KR" altLang="en-US" sz="1000" dirty="0">
                <a:solidFill>
                  <a:schemeClr val="tx1"/>
                </a:solidFill>
              </a:rPr>
              <a:t> 가격이 </a:t>
            </a:r>
            <a:r>
              <a:rPr lang="ko-KR" altLang="en-US" sz="1000" dirty="0" err="1">
                <a:solidFill>
                  <a:schemeClr val="tx1"/>
                </a:solidFill>
              </a:rPr>
              <a:t>가장낮은</a:t>
            </a:r>
            <a:r>
              <a:rPr lang="ko-KR" altLang="en-US" sz="1000" dirty="0">
                <a:solidFill>
                  <a:schemeClr val="tx1"/>
                </a:solidFill>
              </a:rPr>
              <a:t> 상품순으로의 순위를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5. </a:t>
            </a:r>
            <a:r>
              <a:rPr lang="ko-KR" altLang="en-US" sz="1000" b="1" dirty="0">
                <a:solidFill>
                  <a:schemeClr val="tx1"/>
                </a:solidFill>
              </a:rPr>
              <a:t>최저가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평균가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최고가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비교상품들중</a:t>
            </a:r>
            <a:r>
              <a:rPr lang="ko-KR" altLang="en-US" sz="1000" dirty="0">
                <a:solidFill>
                  <a:schemeClr val="tx1"/>
                </a:solidFill>
              </a:rPr>
              <a:t> 최저가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평균가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최고가를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6. </a:t>
            </a:r>
            <a:r>
              <a:rPr lang="ko-KR" altLang="en-US" sz="1000" b="1" dirty="0" err="1">
                <a:solidFill>
                  <a:schemeClr val="tx1"/>
                </a:solidFill>
              </a:rPr>
              <a:t>배송비포함비교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최고가 최저가의 상품들의 배송비를 포함해서 가격을 비교합니다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chemeClr val="tx1"/>
                </a:solidFill>
              </a:rPr>
              <a:t>7. </a:t>
            </a:r>
            <a:r>
              <a:rPr lang="ko-KR" altLang="en-US" sz="1000" b="1" dirty="0">
                <a:solidFill>
                  <a:schemeClr val="tx1"/>
                </a:solidFill>
              </a:rPr>
              <a:t>동일사이트비교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동일 사이트의 동일한 상품의 개수를 나타냅니다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10050784" y="1906058"/>
            <a:ext cx="1404953" cy="132663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128789" y="1844654"/>
            <a:ext cx="1157586" cy="1197000"/>
            <a:chOff x="57024" y="-3204"/>
            <a:chExt cx="1771776" cy="1627633"/>
          </a:xfrm>
        </p:grpSpPr>
        <p:sp>
          <p:nvSpPr>
            <p:cNvPr id="7" name="직각 삼각형 6"/>
            <p:cNvSpPr/>
            <p:nvPr/>
          </p:nvSpPr>
          <p:spPr>
            <a:xfrm rot="5400000">
              <a:off x="268086" y="63715"/>
              <a:ext cx="1489478" cy="1631950"/>
            </a:xfrm>
            <a:prstGeom prst="rtTriangl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24" y="-3204"/>
              <a:ext cx="1517649" cy="138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6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82578" y="288256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분석방법</a:t>
            </a:r>
          </a:p>
        </p:txBody>
      </p:sp>
    </p:spTree>
    <p:extLst>
      <p:ext uri="{BB962C8B-B14F-4D97-AF65-F5344CB8AC3E}">
        <p14:creationId xmlns:p14="http://schemas.microsoft.com/office/powerpoint/2010/main" val="4057033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22248</TotalTime>
  <Words>654</Words>
  <Application>Microsoft Office PowerPoint</Application>
  <PresentationFormat>와이드스크린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나눔고딕코딩</vt:lpstr>
      <vt:lpstr>나눔바른고딕</vt:lpstr>
      <vt:lpstr>나눔스퀘어 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엔진화면구성 기획서</dc:title>
  <dc:creator>이경민</dc:creator>
  <cp:lastModifiedBy>user2</cp:lastModifiedBy>
  <cp:revision>54</cp:revision>
  <dcterms:created xsi:type="dcterms:W3CDTF">2016-08-16T10:11:02Z</dcterms:created>
  <dcterms:modified xsi:type="dcterms:W3CDTF">2017-10-11T19:35:25Z</dcterms:modified>
</cp:coreProperties>
</file>