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61" r:id="rId2"/>
    <p:sldId id="339" r:id="rId3"/>
    <p:sldId id="324" r:id="rId4"/>
    <p:sldId id="338" r:id="rId5"/>
    <p:sldId id="264" r:id="rId6"/>
    <p:sldId id="265" r:id="rId7"/>
    <p:sldId id="258" r:id="rId8"/>
    <p:sldId id="266" r:id="rId9"/>
    <p:sldId id="257" r:id="rId10"/>
    <p:sldId id="267" r:id="rId11"/>
    <p:sldId id="270" r:id="rId12"/>
    <p:sldId id="301" r:id="rId13"/>
    <p:sldId id="329" r:id="rId14"/>
    <p:sldId id="336" r:id="rId15"/>
    <p:sldId id="328" r:id="rId16"/>
    <p:sldId id="330" r:id="rId17"/>
    <p:sldId id="331" r:id="rId18"/>
    <p:sldId id="332" r:id="rId19"/>
    <p:sldId id="333" r:id="rId20"/>
    <p:sldId id="263" r:id="rId21"/>
    <p:sldId id="268" r:id="rId22"/>
    <p:sldId id="269" r:id="rId23"/>
    <p:sldId id="340" r:id="rId24"/>
    <p:sldId id="325" r:id="rId25"/>
    <p:sldId id="327" r:id="rId26"/>
    <p:sldId id="326" r:id="rId27"/>
    <p:sldId id="337" r:id="rId28"/>
  </p:sldIdLst>
  <p:sldSz cx="12192000" cy="6858000"/>
  <p:notesSz cx="6858000" cy="9144000"/>
  <p:embeddedFontLst>
    <p:embeddedFont>
      <p:font typeface="나눔바른고딕" panose="020B0603020101020101" pitchFamily="50" charset="-127"/>
      <p:regular r:id="rId30"/>
      <p:bold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2779-B3A3-490D-BECB-BEAC75959297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D7B-1446-427A-A280-35F6322D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4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8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0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2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1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1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5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6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2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1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5913-F1B9-4FCC-9B03-8688D0E83F7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CA54-D31A-4261-84E2-0726EED9C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9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8" y="1"/>
            <a:ext cx="4431106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Ajou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Univ.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소셜앱프로젝트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6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ForSilver</a:t>
            </a:r>
            <a:endParaRPr lang="en-US" altLang="ko-KR" sz="6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201221120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남용재  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201221103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이주한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4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67976" y="2475925"/>
            <a:ext cx="5247801" cy="5467344"/>
            <a:chOff x="-1910358" y="742122"/>
            <a:chExt cx="5247801" cy="5467344"/>
          </a:xfrm>
        </p:grpSpPr>
        <p:grpSp>
          <p:nvGrpSpPr>
            <p:cNvPr id="13" name="그룹 12"/>
            <p:cNvGrpSpPr/>
            <p:nvPr/>
          </p:nvGrpSpPr>
          <p:grpSpPr>
            <a:xfrm>
              <a:off x="-1910358" y="742122"/>
              <a:ext cx="5247801" cy="5467344"/>
              <a:chOff x="1022822" y="2375951"/>
              <a:chExt cx="5185737" cy="518573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822" y="2375951"/>
                <a:ext cx="5185737" cy="5185737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3290" y="3764280"/>
                <a:ext cx="1291590" cy="2316480"/>
              </a:xfrm>
              <a:prstGeom prst="rect">
                <a:avLst/>
              </a:prstGeom>
            </p:spPr>
          </p:pic>
        </p:grpSp>
        <p:sp>
          <p:nvSpPr>
            <p:cNvPr id="2" name="직사각형 1"/>
            <p:cNvSpPr/>
            <p:nvPr/>
          </p:nvSpPr>
          <p:spPr>
            <a:xfrm>
              <a:off x="559318" y="2205844"/>
              <a:ext cx="1307048" cy="2442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65129" y="1830866"/>
            <a:ext cx="6430220" cy="5702409"/>
            <a:chOff x="2592009" y="159328"/>
            <a:chExt cx="6430220" cy="570240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009" y="159328"/>
              <a:ext cx="6430220" cy="5702409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336041" y="1545465"/>
              <a:ext cx="2032691" cy="310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18" y="1"/>
            <a:ext cx="34182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90317" y="1524232"/>
            <a:ext cx="565411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 공간 형성</a:t>
            </a:r>
            <a:r>
              <a:rPr lang="ko-KR" altLang="en-US" sz="30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커뮤니티 공간 내에서 여가문화에 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대한 사용자간의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자유로운 의사소통 및 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 만남의 장  </a:t>
            </a:r>
            <a:endParaRPr lang="en-US" altLang="ko-KR" sz="24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6486" y="4124044"/>
            <a:ext cx="4621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 모델</a:t>
            </a:r>
            <a:endParaRPr lang="en-US" altLang="ko-KR" sz="3200" b="1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비즈니스와 연계</a:t>
            </a:r>
            <a:r>
              <a:rPr lang="ko-KR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제품 추천 및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손쉬운 제품 검색 기능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7524" y="756999"/>
            <a:ext cx="190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72097"/>
              </p:ext>
            </p:extLst>
          </p:nvPr>
        </p:nvGraphicFramePr>
        <p:xfrm>
          <a:off x="4121834" y="1518156"/>
          <a:ext cx="7216726" cy="387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306"/>
                <a:gridCol w="5421420"/>
              </a:tblGrid>
              <a:tr h="539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운영체제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Microsoft Windows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9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개발언어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JAVA(jdk7.0), XML, 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9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개발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Android Studio, R studio, eclipse</a:t>
                      </a:r>
                      <a:endParaRPr lang="ko-KR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9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>
                          <a:solidFill>
                            <a:schemeClr val="bg1"/>
                          </a:solidFill>
                        </a:rPr>
                        <a:t>API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/>
                        <a:t>Naver</a:t>
                      </a:r>
                      <a:r>
                        <a:rPr lang="en-US" altLang="ko-KR" b="1" baseline="0" smtClean="0"/>
                        <a:t> </a:t>
                      </a:r>
                      <a:r>
                        <a:rPr lang="ko-KR" altLang="en-US" b="1" baseline="0" smtClean="0"/>
                        <a:t>검색 </a:t>
                      </a:r>
                      <a:r>
                        <a:rPr lang="en-US" altLang="ko-KR" b="1" baseline="0" smtClean="0"/>
                        <a:t>API, Google </a:t>
                      </a:r>
                      <a:r>
                        <a:rPr lang="ko-KR" altLang="en-US" b="1" baseline="0" smtClean="0"/>
                        <a:t>길찾기 </a:t>
                      </a:r>
                      <a:r>
                        <a:rPr lang="en-US" altLang="ko-KR" b="1" baseline="0" smtClean="0"/>
                        <a:t>API,</a:t>
                      </a:r>
                    </a:p>
                    <a:p>
                      <a:pPr algn="ctr" latinLnBrk="1"/>
                      <a:r>
                        <a:rPr lang="en-US" altLang="ko-KR" b="1" baseline="0" smtClean="0"/>
                        <a:t>Daum </a:t>
                      </a:r>
                      <a:r>
                        <a:rPr lang="ko-KR" altLang="en-US" b="1" baseline="0" smtClean="0"/>
                        <a:t>지도</a:t>
                      </a:r>
                      <a:r>
                        <a:rPr lang="en-US" altLang="ko-KR" b="1" baseline="0" smtClean="0"/>
                        <a:t>, </a:t>
                      </a:r>
                      <a:r>
                        <a:rPr lang="ko-KR" altLang="en-US" b="1" baseline="0" smtClean="0"/>
                        <a:t>내비게이션 및 쇼핑</a:t>
                      </a:r>
                      <a:r>
                        <a:rPr lang="en-US" altLang="ko-KR" b="1" baseline="0" smtClean="0"/>
                        <a:t>API,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9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GUI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편집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Photoshop</a:t>
                      </a:r>
                      <a:endParaRPr lang="ko-KR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9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MySQL</a:t>
                      </a:r>
                      <a:endParaRPr lang="ko-KR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39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프로젝트관리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Git</a:t>
                      </a:r>
                      <a:endParaRPr lang="ko-KR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8398543" y="2069973"/>
            <a:ext cx="1498144" cy="1368086"/>
          </a:xfrm>
          <a:prstGeom prst="ellipse">
            <a:avLst/>
          </a:prstGeom>
          <a:noFill/>
          <a:ln w="19050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</a:t>
            </a: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Studio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992373" y="1917627"/>
            <a:ext cx="1498144" cy="1368086"/>
          </a:xfrm>
          <a:prstGeom prst="ellipse">
            <a:avLst/>
          </a:prstGeom>
          <a:noFill/>
          <a:ln w="19050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</a:p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3234" y="4139319"/>
            <a:ext cx="1368086" cy="1368086"/>
            <a:chOff x="1520545" y="4029396"/>
            <a:chExt cx="1368086" cy="1368086"/>
          </a:xfrm>
        </p:grpSpPr>
        <p:sp>
          <p:nvSpPr>
            <p:cNvPr id="10" name="타원 9"/>
            <p:cNvSpPr/>
            <p:nvPr/>
          </p:nvSpPr>
          <p:spPr>
            <a:xfrm>
              <a:off x="1520545" y="4029396"/>
              <a:ext cx="1368086" cy="1368086"/>
            </a:xfrm>
            <a:prstGeom prst="ellipse">
              <a:avLst/>
            </a:prstGeom>
            <a:noFill/>
            <a:ln w="19050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36655" y="4373806"/>
              <a:ext cx="1146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크롤링데이터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242" y="4737746"/>
              <a:ext cx="464755" cy="455172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4387729" y="4049228"/>
            <a:ext cx="1342426" cy="1368086"/>
            <a:chOff x="6358537" y="4184043"/>
            <a:chExt cx="1342426" cy="1368086"/>
          </a:xfrm>
        </p:grpSpPr>
        <p:sp>
          <p:nvSpPr>
            <p:cNvPr id="15" name="타원 14"/>
            <p:cNvSpPr/>
            <p:nvPr/>
          </p:nvSpPr>
          <p:spPr>
            <a:xfrm>
              <a:off x="6358537" y="4184043"/>
              <a:ext cx="1342426" cy="1368086"/>
            </a:xfrm>
            <a:prstGeom prst="ellipse">
              <a:avLst/>
            </a:prstGeom>
            <a:noFill/>
            <a:ln w="19050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49497" y="4714198"/>
              <a:ext cx="986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공공데이터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타원 17"/>
          <p:cNvSpPr/>
          <p:nvPr/>
        </p:nvSpPr>
        <p:spPr>
          <a:xfrm>
            <a:off x="5797159" y="648015"/>
            <a:ext cx="1498144" cy="1368086"/>
          </a:xfrm>
          <a:prstGeom prst="ellipse">
            <a:avLst/>
          </a:prstGeom>
          <a:noFill/>
          <a:ln w="19050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 flipV="1">
            <a:off x="4247241" y="3103884"/>
            <a:ext cx="626920" cy="978069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</p:cNvCxnSpPr>
          <p:nvPr/>
        </p:nvCxnSpPr>
        <p:spPr>
          <a:xfrm flipV="1">
            <a:off x="3457277" y="3295073"/>
            <a:ext cx="116007" cy="844246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77" y="2655542"/>
            <a:ext cx="568335" cy="414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46" y="3612261"/>
            <a:ext cx="849138" cy="939385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 flipH="1" flipV="1">
            <a:off x="7213649" y="1647276"/>
            <a:ext cx="1262090" cy="843510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1"/>
          </p:cNvCxnSpPr>
          <p:nvPr/>
        </p:nvCxnSpPr>
        <p:spPr>
          <a:xfrm flipH="1" flipV="1">
            <a:off x="7279234" y="1356315"/>
            <a:ext cx="1338707" cy="914010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4234376" y="1325446"/>
            <a:ext cx="1547684" cy="789130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416891" y="1598044"/>
            <a:ext cx="1395879" cy="683535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57731" y="1219860"/>
            <a:ext cx="591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211228" y="4029703"/>
            <a:ext cx="1368086" cy="1368086"/>
            <a:chOff x="1520545" y="4029396"/>
            <a:chExt cx="1368086" cy="1368086"/>
          </a:xfrm>
        </p:grpSpPr>
        <p:sp>
          <p:nvSpPr>
            <p:cNvPr id="22" name="타원 21"/>
            <p:cNvSpPr/>
            <p:nvPr/>
          </p:nvSpPr>
          <p:spPr>
            <a:xfrm>
              <a:off x="1520545" y="4029396"/>
              <a:ext cx="1368086" cy="1368086"/>
            </a:xfrm>
            <a:prstGeom prst="ellipse">
              <a:avLst/>
            </a:prstGeom>
            <a:noFill/>
            <a:ln w="19050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1812" y="4539585"/>
              <a:ext cx="1085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 </a:t>
              </a:r>
              <a:r>
                <a:rPr lang="ko-KR" altLang="en-US" sz="140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27" name="직선 연결선 26"/>
          <p:cNvCxnSpPr>
            <a:stCxn id="22" idx="0"/>
          </p:cNvCxnSpPr>
          <p:nvPr/>
        </p:nvCxnSpPr>
        <p:spPr>
          <a:xfrm flipV="1">
            <a:off x="1895271" y="2954215"/>
            <a:ext cx="1178362" cy="1075488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2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132" y="2917366"/>
            <a:ext cx="3831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err="1" smtClean="0">
                <a:latin typeface="나눔바른고딕" pitchFamily="50" charset="-127"/>
                <a:ea typeface="나눔바른고딕" pitchFamily="50" charset="-127"/>
              </a:rPr>
              <a:t>Usabiliy</a:t>
            </a:r>
            <a:endParaRPr lang="ko-KR" altLang="en-US" sz="8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0595" y="2902858"/>
            <a:ext cx="2460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latin typeface="나눔바른고딕" pitchFamily="50" charset="-127"/>
                <a:ea typeface="나눔바른고딕" pitchFamily="50" charset="-127"/>
              </a:rPr>
              <a:t>Ease</a:t>
            </a:r>
            <a:endParaRPr lang="ko-KR" altLang="en-US" sz="8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6426" y="2924625"/>
            <a:ext cx="1153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latin typeface="나눔바른고딕" pitchFamily="50" charset="-127"/>
                <a:ea typeface="나눔바른고딕" pitchFamily="50" charset="-127"/>
              </a:rPr>
              <a:t>&amp;</a:t>
            </a:r>
            <a:endParaRPr lang="ko-KR" altLang="en-US" sz="8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07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결과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06" y="525340"/>
            <a:ext cx="2227386" cy="4400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48" y="524022"/>
            <a:ext cx="2285413" cy="4401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17" y="524022"/>
            <a:ext cx="2269075" cy="4401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7524" y="5044943"/>
            <a:ext cx="855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 실행 첫 화면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및 회원가입</a:t>
            </a:r>
            <a:endParaRPr lang="en-US" altLang="ko-KR" sz="2400" b="1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8276897" y="2222938"/>
            <a:ext cx="1198179" cy="21441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0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결과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60" y="479147"/>
            <a:ext cx="2354140" cy="41851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11" y="479147"/>
            <a:ext cx="2005965" cy="41851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4" y="479147"/>
            <a:ext cx="2053884" cy="4185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7524" y="5044943"/>
            <a:ext cx="855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메인화면 및 댄스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노래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게이트볼 클릭 시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나타나는 화면 </a:t>
            </a:r>
            <a:endParaRPr lang="en-US" altLang="ko-KR" sz="2400" b="1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246693" y="2885090"/>
            <a:ext cx="1731285" cy="709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559711" y="3090041"/>
            <a:ext cx="2018951" cy="653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결과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65" y="508129"/>
            <a:ext cx="2036665" cy="4007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45" y="508129"/>
            <a:ext cx="2107003" cy="4007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63" y="508129"/>
            <a:ext cx="2128986" cy="400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7524" y="5044943"/>
            <a:ext cx="855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상세주소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길찾기 내비게이션 및 대중교통 기능</a:t>
            </a:r>
            <a:endParaRPr lang="en-US" altLang="ko-KR" sz="2400" b="1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6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결과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55" y="559448"/>
            <a:ext cx="2085096" cy="4040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57" y="559448"/>
            <a:ext cx="2121071" cy="4040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13" y="559448"/>
            <a:ext cx="1986623" cy="4040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7524" y="5044943"/>
            <a:ext cx="855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메인화면에서 자유게시판 클릭 시 나타나는 화면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글보기 및 글 작성하기 기능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400" b="1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789622" y="1702676"/>
            <a:ext cx="995914" cy="1726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833055" y="2301766"/>
            <a:ext cx="3578959" cy="2020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결과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50" y="492369"/>
            <a:ext cx="1982226" cy="39670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77" y="492368"/>
            <a:ext cx="2346078" cy="3967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356" y="492368"/>
            <a:ext cx="2191410" cy="389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7524" y="5044943"/>
            <a:ext cx="855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게시글 수정 및 삭제기능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메인화면에서 실버시장 클릭 시 나타나는 화면  </a:t>
            </a:r>
            <a:endParaRPr lang="en-US" altLang="ko-KR" sz="2400" b="1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7145" y="3515710"/>
            <a:ext cx="2121931" cy="5990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626398" y="1789385"/>
            <a:ext cx="995914" cy="1726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2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결과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77" y="472178"/>
            <a:ext cx="2641575" cy="43389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472178"/>
            <a:ext cx="2685537" cy="4338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7524" y="5424770"/>
            <a:ext cx="855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원하는 검색 기능</a:t>
            </a:r>
            <a:endParaRPr lang="en-US" altLang="ko-KR" sz="2400" b="1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294119" y="1978575"/>
            <a:ext cx="1768061" cy="10011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083765" y="2253169"/>
            <a:ext cx="3776133" cy="1846659"/>
            <a:chOff x="6404287" y="2499912"/>
            <a:chExt cx="3776133" cy="1846659"/>
          </a:xfrm>
        </p:grpSpPr>
        <p:sp>
          <p:nvSpPr>
            <p:cNvPr id="3" name="TextBox 2"/>
            <p:cNvSpPr txBox="1"/>
            <p:nvPr/>
          </p:nvSpPr>
          <p:spPr>
            <a:xfrm>
              <a:off x="6404287" y="2499912"/>
              <a:ext cx="3776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01/ </a:t>
              </a:r>
              <a:r>
                <a:rPr lang="en-US" altLang="ko-KR" b="1" smtClean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팀 소개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04287" y="3977239"/>
              <a:ext cx="3776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05/ </a:t>
              </a:r>
              <a:r>
                <a:rPr lang="en-US" altLang="ko-KR" b="1" smtClean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개발 결과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04287" y="2869244"/>
              <a:ext cx="3776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02/ </a:t>
              </a:r>
              <a:r>
                <a:rPr lang="en-US" altLang="ko-KR" b="1" smtClean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목표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4287" y="3238576"/>
              <a:ext cx="3776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03/ </a:t>
              </a:r>
              <a:r>
                <a:rPr lang="en-US" altLang="ko-KR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	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개요</a:t>
              </a:r>
              <a:endPara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04287" y="3607908"/>
              <a:ext cx="3776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</a:t>
              </a:r>
              <a:r>
                <a:rPr lang="en-US" altLang="ko-KR" b="1" dirty="0" smtClean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en-US" altLang="ko-KR" b="1" smtClean="0">
                  <a:solidFill>
                    <a:srgbClr val="29D9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ko-KR" alt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개발 환경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96696" y="2204864"/>
            <a:ext cx="3776133" cy="2298700"/>
            <a:chOff x="1935824" y="2204864"/>
            <a:chExt cx="3776133" cy="2298700"/>
          </a:xfrm>
        </p:grpSpPr>
        <p:sp>
          <p:nvSpPr>
            <p:cNvPr id="8" name="직사각형 7"/>
            <p:cNvSpPr/>
            <p:nvPr/>
          </p:nvSpPr>
          <p:spPr>
            <a:xfrm>
              <a:off x="2816357" y="2204864"/>
              <a:ext cx="2082800" cy="2298700"/>
            </a:xfrm>
            <a:prstGeom prst="rect">
              <a:avLst/>
            </a:prstGeom>
            <a:solidFill>
              <a:srgbClr val="29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35824" y="2361414"/>
              <a:ext cx="3776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Contents</a:t>
              </a:r>
              <a:endPara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91023" y="4071582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06/ </a:t>
            </a:r>
            <a:r>
              <a:rPr lang="en-US" altLang="ko-KR" b="1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문제점 및 해결과정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703" y="2245915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07/ </a:t>
            </a:r>
            <a:r>
              <a:rPr lang="en-US" altLang="ko-KR" b="1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Competition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8449" y="2601511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 </a:t>
            </a:r>
            <a:r>
              <a:rPr lang="en-US" altLang="ko-KR" b="1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시장 규모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0223" y="2971621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09/ </a:t>
            </a:r>
            <a:r>
              <a:rPr lang="en-US" altLang="ko-KR" b="1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남은 과제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2969" y="3356245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10/ </a:t>
            </a:r>
            <a:r>
              <a:rPr lang="en-US" altLang="ko-KR" b="1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동영상 시연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0223" y="3682038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11/ 	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Q&amp;A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001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8" y="1"/>
            <a:ext cx="3572976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Competition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97100" y="715914"/>
            <a:ext cx="3057525" cy="37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51" y="123827"/>
            <a:ext cx="2137424" cy="297179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0" y="123827"/>
            <a:ext cx="2176583" cy="29717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89" y="123827"/>
            <a:ext cx="2478162" cy="2971798"/>
          </a:xfrm>
          <a:prstGeom prst="rect">
            <a:avLst/>
          </a:prstGeom>
        </p:spPr>
      </p:pic>
      <p:pic>
        <p:nvPicPr>
          <p:cNvPr id="11" name="내용 개체 틀 3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14" y="3329781"/>
            <a:ext cx="2185861" cy="32138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88" y="3329781"/>
            <a:ext cx="2176583" cy="32138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84" y="3329781"/>
            <a:ext cx="2478165" cy="32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3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Competition</a:t>
            </a: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7524" y="1674674"/>
            <a:ext cx="855447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30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앱과의</a:t>
            </a:r>
            <a:r>
              <a:rPr lang="ko-KR" altLang="en-US" sz="30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차이점</a:t>
            </a:r>
            <a:endParaRPr lang="en-US" altLang="ko-KR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실버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세대를 위한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앱은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소셜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기능이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활성화되지 않음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400" b="1" dirty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운동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건강위주의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앱에서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벗어난  실버 세대 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여가문화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커뮤니티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공간이 형성되어있는 </a:t>
            </a:r>
            <a:r>
              <a:rPr lang="ko-KR" altLang="en-US" sz="2400" b="1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소셜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기능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편리한 위치 기반 서비스 및 검색 기능 제공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Competition</a:t>
            </a: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7524" y="1474649"/>
            <a:ext cx="8554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 모델연계</a:t>
            </a:r>
            <a:endParaRPr lang="en-US" altLang="ko-KR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여가문화를 위한 아이템이 있을 경우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ForSilver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앱을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통한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소셜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기능에서 마케팅 홍보와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함께 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실버문화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창설을 기대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여가생활 뿐만 아니라 각 생활에 관련된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여러가지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간접광고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효과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기대가 가능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음식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건강제품 등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7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규모</a:t>
            </a:r>
            <a:endParaRPr lang="en-US" altLang="ko-KR" sz="4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5095" y="4277544"/>
            <a:ext cx="8554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기준 고령인구 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1,234,780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1,000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만명 대비 약 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12%</a:t>
            </a: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고령인구비율 매년 약 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4%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씩 증가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27" y="450167"/>
            <a:ext cx="7662822" cy="3125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095" y="3757351"/>
            <a:ext cx="8554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표 </a:t>
            </a: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1&gt; </a:t>
            </a:r>
            <a:r>
              <a:rPr lang="ko-KR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자치구별 고령인구 </a:t>
            </a:r>
            <a:r>
              <a:rPr lang="en-US" altLang="ko-KR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서울시공공데이터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</a:t>
            </a:r>
            <a:endParaRPr lang="en-US" altLang="ko-KR" sz="4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4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해결과정</a:t>
            </a:r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7524" y="338244"/>
            <a:ext cx="85544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내비게이션 기능</a:t>
            </a:r>
            <a:endParaRPr lang="en-US" altLang="ko-KR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위치와 해당 기관까지의 정보를 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Daum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내비게이션으로 정보를 넘기는 문제점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Daum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제공하는 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 scheme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Daum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내비게이션으로 전달 가능</a:t>
            </a:r>
            <a:endParaRPr lang="en-US" altLang="ko-KR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7524" y="3625948"/>
            <a:ext cx="85544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 </a:t>
            </a:r>
            <a:r>
              <a:rPr lang="ko-KR" altLang="en-US" sz="300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인코딩 </a:t>
            </a:r>
            <a:endParaRPr lang="en-US" altLang="ko-KR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Get, Post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과정에서 데이터를 가져오는 도중에 발생하는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한글 인코딩 문제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Php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utf-8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 및 코드 추가로 해결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0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 시연</a:t>
            </a:r>
            <a:endParaRPr lang="en-US" altLang="ko-KR" sz="4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5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5325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남은 과제</a:t>
            </a:r>
            <a:endParaRPr lang="en-US" altLang="ko-KR" sz="4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7524" y="1179227"/>
            <a:ext cx="85544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 게시판 확대</a:t>
            </a:r>
            <a:endParaRPr lang="en-US" altLang="ko-KR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실버 시장 컴포넌트에서 제휴를 맺은 업체에 대한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광고 게시판 활용 및 커뮤니티 활성화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7524" y="4046976"/>
            <a:ext cx="85544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기능 강화</a:t>
            </a:r>
          </a:p>
          <a:p>
            <a:pPr algn="ctr"/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세부적인 게시판 기능 확대 및 채팅 기능 활성화 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7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ongjae\Desktop\fic\sdfdfsdfd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7029"/>
            <a:ext cx="12191999" cy="5646057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899886"/>
            <a:ext cx="12685486" cy="4963885"/>
          </a:xfrm>
          <a:prstGeom prst="rect">
            <a:avLst/>
          </a:prstGeom>
          <a:solidFill>
            <a:srgbClr val="00B0F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600" b="1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5000" b="1" dirty="0" smtClean="0"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15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558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843087" cy="1728788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85081" y="3257564"/>
            <a:ext cx="2386012" cy="157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남용재</a:t>
            </a:r>
            <a:endParaRPr lang="en-US" altLang="ko-KR" sz="2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구현</a:t>
            </a:r>
            <a:endParaRPr lang="en-US" altLang="ko-KR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80767" y="3143260"/>
            <a:ext cx="2386012" cy="157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이주한</a:t>
            </a:r>
            <a:endParaRPr lang="en-US" altLang="ko-KR" sz="28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Activity </a:t>
            </a:r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  <a:endParaRPr lang="en-US" altLang="ko-KR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구현</a:t>
            </a:r>
            <a:endParaRPr lang="en-US" altLang="ko-KR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978" y="1728788"/>
            <a:ext cx="3057525" cy="37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</a:t>
            </a:r>
            <a:endParaRPr lang="ko-KR" altLang="en-US" sz="4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461264" y="2614614"/>
            <a:ext cx="2386012" cy="2428875"/>
          </a:xfrm>
          <a:prstGeom prst="ellipse">
            <a:avLst/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080767" y="2614613"/>
            <a:ext cx="2386012" cy="2428875"/>
          </a:xfrm>
          <a:prstGeom prst="ellipse">
            <a:avLst/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912" y="2984565"/>
            <a:ext cx="2737317" cy="419777"/>
          </a:xfrm>
          <a:prstGeom prst="roundRect">
            <a:avLst>
              <a:gd name="adj" fmla="val 50000"/>
            </a:avLst>
          </a:prstGeom>
          <a:solidFill>
            <a:srgbClr val="01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프로젝트 진행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77998" y="3226713"/>
            <a:ext cx="8456059" cy="24488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눈물 방울 6"/>
          <p:cNvSpPr/>
          <p:nvPr/>
        </p:nvSpPr>
        <p:spPr>
          <a:xfrm rot="2769021" flipH="1">
            <a:off x="3992690" y="3427270"/>
            <a:ext cx="198464" cy="187583"/>
          </a:xfrm>
          <a:prstGeom prst="teardrop">
            <a:avLst/>
          </a:prstGeom>
          <a:solidFill>
            <a:srgbClr val="01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55567" y="3806363"/>
            <a:ext cx="1592313" cy="80918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액티비티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서버설계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90182" y="3173350"/>
            <a:ext cx="107992" cy="1079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16200000" flipH="1">
            <a:off x="2850036" y="3503179"/>
            <a:ext cx="570040" cy="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26338" y="3180610"/>
            <a:ext cx="107992" cy="1079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cxnSp>
        <p:nvCxnSpPr>
          <p:cNvPr id="22" name="직선 연결선 21"/>
          <p:cNvCxnSpPr>
            <a:stCxn id="20" idx="0"/>
          </p:cNvCxnSpPr>
          <p:nvPr/>
        </p:nvCxnSpPr>
        <p:spPr>
          <a:xfrm rot="16200000" flipV="1">
            <a:off x="3788148" y="2888424"/>
            <a:ext cx="582553" cy="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091541" y="1480457"/>
            <a:ext cx="1966680" cy="111034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액티비티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서버설계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10830" y="3187870"/>
            <a:ext cx="107992" cy="1079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4994801" y="3543380"/>
            <a:ext cx="716473" cy="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4206105" y="3929735"/>
            <a:ext cx="2252752" cy="1324436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월 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DB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연동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26805" y="3187869"/>
            <a:ext cx="107992" cy="1079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272909" y="1524000"/>
            <a:ext cx="2129381" cy="1719943"/>
            <a:chOff x="5563189" y="1524000"/>
            <a:chExt cx="2129381" cy="1719943"/>
          </a:xfrm>
        </p:grpSpPr>
        <p:cxnSp>
          <p:nvCxnSpPr>
            <p:cNvPr id="34" name="직선 연결선 33"/>
            <p:cNvCxnSpPr/>
            <p:nvPr/>
          </p:nvCxnSpPr>
          <p:spPr>
            <a:xfrm rot="16200000" flipH="1">
              <a:off x="6308332" y="2882981"/>
              <a:ext cx="716473" cy="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5563189" y="1524000"/>
              <a:ext cx="2129381" cy="1008741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11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월 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주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API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연동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</a:p>
            <a:p>
              <a:pPr algn="ctr"/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서버연동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593661" y="3195130"/>
            <a:ext cx="2252752" cy="1826813"/>
            <a:chOff x="6724287" y="3195130"/>
            <a:chExt cx="2252752" cy="1826813"/>
          </a:xfrm>
        </p:grpSpPr>
        <p:sp>
          <p:nvSpPr>
            <p:cNvPr id="37" name="타원 36"/>
            <p:cNvSpPr/>
            <p:nvPr/>
          </p:nvSpPr>
          <p:spPr>
            <a:xfrm>
              <a:off x="7785470" y="3195130"/>
              <a:ext cx="107992" cy="1079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endParaRPr lang="ko-KR" alt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rot="16200000" flipH="1">
              <a:off x="7484002" y="3608694"/>
              <a:ext cx="716473" cy="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8"/>
            <p:cNvSpPr/>
            <p:nvPr/>
          </p:nvSpPr>
          <p:spPr>
            <a:xfrm>
              <a:off x="6724287" y="3995051"/>
              <a:ext cx="2252752" cy="102689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11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월 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주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액티비티 디자인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</a:p>
            <a:p>
              <a:pPr algn="ctr"/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서버 관리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660510" y="1516743"/>
            <a:ext cx="2252752" cy="1793639"/>
            <a:chOff x="7892734" y="1516743"/>
            <a:chExt cx="2252752" cy="1793639"/>
          </a:xfrm>
        </p:grpSpPr>
        <p:sp>
          <p:nvSpPr>
            <p:cNvPr id="40" name="타원 39"/>
            <p:cNvSpPr/>
            <p:nvPr/>
          </p:nvSpPr>
          <p:spPr>
            <a:xfrm>
              <a:off x="8953850" y="3202390"/>
              <a:ext cx="107992" cy="1079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endParaRPr lang="ko-KR" alt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rot="16200000" flipH="1">
              <a:off x="8637875" y="2875724"/>
              <a:ext cx="716473" cy="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7892734" y="1516743"/>
              <a:ext cx="2252752" cy="1008741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11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월 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주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액티비티 디자인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</a:p>
            <a:p>
              <a:pPr algn="ctr"/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DB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관리</a:t>
              </a:r>
              <a:endPara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8981256" y="3195136"/>
            <a:ext cx="2252752" cy="1834064"/>
            <a:chOff x="9169938" y="3195136"/>
            <a:chExt cx="2252752" cy="1834064"/>
          </a:xfrm>
        </p:grpSpPr>
        <p:sp>
          <p:nvSpPr>
            <p:cNvPr id="44" name="타원 43"/>
            <p:cNvSpPr/>
            <p:nvPr/>
          </p:nvSpPr>
          <p:spPr>
            <a:xfrm>
              <a:off x="10223828" y="3195136"/>
              <a:ext cx="107992" cy="1079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endParaRPr lang="ko-KR" alt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rot="16200000" flipH="1">
              <a:off x="9915146" y="3630465"/>
              <a:ext cx="716473" cy="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45"/>
            <p:cNvSpPr/>
            <p:nvPr/>
          </p:nvSpPr>
          <p:spPr>
            <a:xfrm>
              <a:off x="9169938" y="4002308"/>
              <a:ext cx="2252752" cy="102689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11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월 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4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주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오류검사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테스팅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11130956" y="3202396"/>
            <a:ext cx="107992" cy="1079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0033591" y="1560286"/>
            <a:ext cx="2129381" cy="1698171"/>
            <a:chOff x="10062619" y="1560286"/>
            <a:chExt cx="2129381" cy="1698171"/>
          </a:xfrm>
        </p:grpSpPr>
        <p:cxnSp>
          <p:nvCxnSpPr>
            <p:cNvPr id="48" name="직선 연결선 47"/>
            <p:cNvCxnSpPr/>
            <p:nvPr/>
          </p:nvCxnSpPr>
          <p:spPr>
            <a:xfrm rot="16200000" flipH="1">
              <a:off x="10851305" y="2897495"/>
              <a:ext cx="716473" cy="5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48"/>
            <p:cNvSpPr/>
            <p:nvPr/>
          </p:nvSpPr>
          <p:spPr>
            <a:xfrm>
              <a:off x="10062619" y="1560286"/>
              <a:ext cx="2129381" cy="1008741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/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12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월 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주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추가사항 확인</a:t>
              </a:r>
              <a:r>
                <a:rPr lang="en-US" altLang="ko-KR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</a:p>
            <a:p>
              <a:pPr algn="ctr"/>
              <a:r>
                <a:rPr lang="ko-KR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테스팅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55" name="눈물 방울 54"/>
          <p:cNvSpPr/>
          <p:nvPr/>
        </p:nvSpPr>
        <p:spPr>
          <a:xfrm rot="2769021" flipH="1">
            <a:off x="6285949" y="3456298"/>
            <a:ext cx="198464" cy="187583"/>
          </a:xfrm>
          <a:prstGeom prst="teardrop">
            <a:avLst/>
          </a:prstGeom>
          <a:solidFill>
            <a:srgbClr val="01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2769021" flipH="1">
            <a:off x="8673549" y="3449040"/>
            <a:ext cx="198464" cy="187583"/>
          </a:xfrm>
          <a:prstGeom prst="teardrop">
            <a:avLst/>
          </a:prstGeom>
          <a:solidFill>
            <a:srgbClr val="01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2769021" flipH="1">
            <a:off x="11082921" y="3449042"/>
            <a:ext cx="198464" cy="187583"/>
          </a:xfrm>
          <a:prstGeom prst="teardrop">
            <a:avLst/>
          </a:prstGeom>
          <a:solidFill>
            <a:srgbClr val="01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2769021" flipV="1">
            <a:off x="3033939" y="2837088"/>
            <a:ext cx="209550" cy="211362"/>
          </a:xfrm>
          <a:prstGeom prst="teardrop">
            <a:avLst/>
          </a:prstGeom>
          <a:solidFill>
            <a:srgbClr val="01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/>
          </a:p>
        </p:txBody>
      </p:sp>
      <p:sp>
        <p:nvSpPr>
          <p:cNvPr id="59" name="눈물 방울 58"/>
          <p:cNvSpPr/>
          <p:nvPr/>
        </p:nvSpPr>
        <p:spPr>
          <a:xfrm rot="2769021" flipV="1">
            <a:off x="5261881" y="2887888"/>
            <a:ext cx="209550" cy="211362"/>
          </a:xfrm>
          <a:prstGeom prst="teardrop">
            <a:avLst/>
          </a:prstGeom>
          <a:solidFill>
            <a:srgbClr val="01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/>
          </a:p>
        </p:txBody>
      </p:sp>
      <p:sp>
        <p:nvSpPr>
          <p:cNvPr id="60" name="눈물 방울 59"/>
          <p:cNvSpPr/>
          <p:nvPr/>
        </p:nvSpPr>
        <p:spPr>
          <a:xfrm rot="2769021" flipV="1">
            <a:off x="7605938" y="2909660"/>
            <a:ext cx="209550" cy="211362"/>
          </a:xfrm>
          <a:prstGeom prst="teardrop">
            <a:avLst/>
          </a:prstGeom>
          <a:solidFill>
            <a:srgbClr val="01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/>
          </a:p>
        </p:txBody>
      </p:sp>
      <p:sp>
        <p:nvSpPr>
          <p:cNvPr id="61" name="눈물 방울 60"/>
          <p:cNvSpPr/>
          <p:nvPr/>
        </p:nvSpPr>
        <p:spPr>
          <a:xfrm rot="2769021" flipV="1">
            <a:off x="9979024" y="2902402"/>
            <a:ext cx="209550" cy="211362"/>
          </a:xfrm>
          <a:prstGeom prst="teardrop">
            <a:avLst/>
          </a:prstGeom>
          <a:solidFill>
            <a:srgbClr val="01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5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20" grpId="0" animBg="1"/>
      <p:bldP spid="23" grpId="0" animBg="1"/>
      <p:bldP spid="24" grpId="0" animBg="1"/>
      <p:bldP spid="33" grpId="0" animBg="1"/>
      <p:bldP spid="35" grpId="0" animBg="1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4182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2749" y="1049719"/>
            <a:ext cx="8554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실버</a:t>
            </a:r>
            <a:r>
              <a:rPr lang="ko-KR" altLang="en-US" sz="30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세대를 위한 프로젝트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시대에서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실버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세대의 비중이 굉장히 높아진 만큼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2400" dirty="0" smtClean="0"/>
              <a:t>▪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장년층들을 위한 쉽고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유용한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개발의 필요성을 인식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US" altLang="ko-KR" sz="2400" b="1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2749" y="3640519"/>
            <a:ext cx="8554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여가생활 </a:t>
            </a:r>
            <a:r>
              <a:rPr lang="ko-KR" altLang="en-US" sz="30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30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</a:t>
            </a:r>
            <a:endParaRPr lang="en-US" altLang="ko-KR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삶의 질 향상으로 여가생활에 대한 관심이 커지면서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실버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세대들이 관심 있는 활동에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대한 손 쉬운 위치검색</a:t>
            </a: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 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C:\Users\yongjae\Desktop\th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8450" y="1"/>
            <a:ext cx="2301600" cy="1434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28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4182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7157" y="1077855"/>
            <a:ext cx="8554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자유로운 커뮤니티 공간 형성</a:t>
            </a:r>
            <a:endParaRPr lang="en-US" altLang="ko-KR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내에 커뮤니티 공간을 형성하여 여가생활에 대한 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피드백 및 자유로운 의견 교류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US" altLang="ko-KR" sz="2400" b="1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2749" y="3640519"/>
            <a:ext cx="8554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Usability</a:t>
            </a:r>
            <a:r>
              <a:rPr lang="ko-KR" altLang="en-US" sz="300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고려한 간편한 검색 기능 제공</a:t>
            </a:r>
            <a:endParaRPr lang="en-US" altLang="ko-KR" sz="300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관심있는 분야 혹은 원하는 제품에 대한 간편한 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 기능 제공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C:\Users\yongjae\Desktop\th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8450" y="1"/>
            <a:ext cx="2301600" cy="1434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06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823"/>
            <a:ext cx="12192000" cy="5617368"/>
          </a:xfrm>
          <a:prstGeom prst="rect">
            <a:avLst/>
          </a:prstGeom>
          <a:solidFill>
            <a:srgbClr val="01B4D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프로젝트</a:t>
            </a:r>
            <a:r>
              <a:rPr lang="en-US" altLang="ko-KR" sz="4000" b="1" dirty="0"/>
              <a:t> </a:t>
            </a:r>
            <a:r>
              <a:rPr lang="ko-KR" altLang="en-US" sz="4000" b="1" dirty="0" smtClean="0"/>
              <a:t>개요</a:t>
            </a:r>
            <a:endParaRPr lang="en-US" altLang="ko-KR" sz="4000" b="1" dirty="0" smtClean="0"/>
          </a:p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급변하는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시대에서 스마트 시장에서의 비중은 비단 젊은이 층 뿐만 아니라</a:t>
            </a:r>
            <a:endParaRPr lang="en-US" altLang="ko-KR" dirty="0"/>
          </a:p>
          <a:p>
            <a:pPr algn="ctr"/>
            <a:r>
              <a:rPr lang="en-US" altLang="ko-KR" dirty="0" smtClean="0"/>
              <a:t>50, 60</a:t>
            </a:r>
            <a:r>
              <a:rPr lang="ko-KR" altLang="en-US" dirty="0" smtClean="0"/>
              <a:t>대 세대의 생활 속 깊숙이 자리잡아 가고 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effectLst/>
              </a:rPr>
              <a:t>사회관계망서비스</a:t>
            </a:r>
            <a:r>
              <a:rPr lang="en-US" altLang="ko-KR" dirty="0" smtClean="0">
                <a:effectLst/>
              </a:rPr>
              <a:t>(SNS)</a:t>
            </a:r>
            <a:r>
              <a:rPr lang="ko-KR" altLang="en-US" dirty="0" smtClean="0">
                <a:effectLst/>
              </a:rPr>
              <a:t>에서 </a:t>
            </a:r>
            <a:r>
              <a:rPr lang="ko-KR" altLang="en-US" dirty="0" err="1" smtClean="0">
                <a:effectLst/>
              </a:rPr>
              <a:t>중ㆍ장년층의</a:t>
            </a:r>
            <a:r>
              <a:rPr lang="ko-KR" altLang="en-US" dirty="0" smtClean="0">
                <a:effectLst/>
              </a:rPr>
              <a:t> 이용률 상승이 다른 연령층에 비해 두드러졌</a:t>
            </a:r>
            <a:r>
              <a:rPr lang="ko-KR" altLang="en-US" dirty="0" smtClean="0"/>
              <a:t>으며</a:t>
            </a:r>
            <a:r>
              <a:rPr lang="en-US" altLang="ko-KR" dirty="0" smtClean="0">
                <a:effectLst/>
              </a:rPr>
              <a:t> </a:t>
            </a:r>
          </a:p>
          <a:p>
            <a:pPr algn="ctr"/>
            <a:r>
              <a:rPr lang="ko-KR" altLang="en-US" dirty="0" smtClean="0">
                <a:effectLst/>
              </a:rPr>
              <a:t>전체 </a:t>
            </a:r>
            <a:r>
              <a:rPr lang="en-US" altLang="ko-KR" dirty="0" smtClean="0">
                <a:effectLst/>
              </a:rPr>
              <a:t>SNS </a:t>
            </a:r>
            <a:r>
              <a:rPr lang="ko-KR" altLang="en-US" dirty="0" smtClean="0">
                <a:effectLst/>
              </a:rPr>
              <a:t>이용률은 </a:t>
            </a:r>
            <a:r>
              <a:rPr lang="en-US" altLang="ko-KR" dirty="0" smtClean="0">
                <a:effectLst/>
              </a:rPr>
              <a:t>60.7%</a:t>
            </a:r>
            <a:r>
              <a:rPr lang="ko-KR" altLang="en-US" dirty="0" smtClean="0">
                <a:effectLst/>
              </a:rPr>
              <a:t>로 지난해에 비해 </a:t>
            </a:r>
            <a:r>
              <a:rPr lang="en-US" altLang="ko-KR" dirty="0" smtClean="0">
                <a:effectLst/>
              </a:rPr>
              <a:t>5.6%</a:t>
            </a:r>
            <a:r>
              <a:rPr lang="ko-KR" altLang="en-US" dirty="0" smtClean="0">
                <a:effectLst/>
              </a:rPr>
              <a:t>포인트 올랐는데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이중 </a:t>
            </a:r>
            <a:r>
              <a:rPr lang="en-US" altLang="ko-KR" dirty="0" smtClean="0">
                <a:effectLst/>
              </a:rPr>
              <a:t>40</a:t>
            </a:r>
            <a:r>
              <a:rPr lang="ko-KR" altLang="en-US" dirty="0" smtClean="0">
                <a:effectLst/>
              </a:rPr>
              <a:t>대가 </a:t>
            </a:r>
            <a:r>
              <a:rPr lang="en-US" altLang="ko-KR" dirty="0" smtClean="0">
                <a:effectLst/>
              </a:rPr>
              <a:t>10.4%</a:t>
            </a:r>
            <a:r>
              <a:rPr lang="ko-KR" altLang="en-US" dirty="0" smtClean="0">
                <a:effectLst/>
              </a:rPr>
              <a:t>포인트</a:t>
            </a:r>
            <a:r>
              <a:rPr lang="en-US" altLang="ko-KR" dirty="0" smtClean="0">
                <a:effectLst/>
              </a:rPr>
              <a:t>, </a:t>
            </a:r>
          </a:p>
          <a:p>
            <a:pPr algn="ctr"/>
            <a:r>
              <a:rPr lang="en-US" altLang="ko-KR" dirty="0" smtClean="0">
                <a:effectLst/>
              </a:rPr>
              <a:t>50</a:t>
            </a:r>
            <a:r>
              <a:rPr lang="ko-KR" altLang="en-US" dirty="0" smtClean="0">
                <a:effectLst/>
              </a:rPr>
              <a:t>대</a:t>
            </a:r>
            <a:r>
              <a:rPr lang="en-US" altLang="ko-KR" dirty="0" smtClean="0">
                <a:effectLst/>
              </a:rPr>
              <a:t>(38.4%) 13.1%</a:t>
            </a:r>
            <a:r>
              <a:rPr lang="ko-KR" altLang="en-US" dirty="0" smtClean="0">
                <a:effectLst/>
              </a:rPr>
              <a:t>포인트</a:t>
            </a:r>
            <a:r>
              <a:rPr lang="en-US" altLang="ko-KR" dirty="0" smtClean="0">
                <a:effectLst/>
              </a:rPr>
              <a:t>, 60</a:t>
            </a:r>
            <a:r>
              <a:rPr lang="ko-KR" altLang="en-US" dirty="0" smtClean="0">
                <a:effectLst/>
              </a:rPr>
              <a:t>세 이상 </a:t>
            </a:r>
            <a:r>
              <a:rPr lang="en-US" altLang="ko-KR" dirty="0" smtClean="0">
                <a:effectLst/>
              </a:rPr>
              <a:t>6%</a:t>
            </a:r>
            <a:r>
              <a:rPr lang="ko-KR" altLang="en-US" dirty="0" smtClean="0">
                <a:effectLst/>
              </a:rPr>
              <a:t>포인트 증가세를 기록했다</a:t>
            </a:r>
            <a:r>
              <a:rPr lang="en-US" altLang="ko-KR" dirty="0" smtClean="0">
                <a:effectLst/>
              </a:rPr>
              <a:t>.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18" y="1"/>
            <a:ext cx="34182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807735" y="1177693"/>
            <a:ext cx="2135352" cy="2045164"/>
          </a:xfrm>
          <a:prstGeom prst="ellipse">
            <a:avLst/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공공데이터 및 웹 페이지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크롤링을</a:t>
            </a:r>
            <a:r>
              <a:rPr lang="ko-KR" altLang="en-US" sz="1600" dirty="0" smtClean="0">
                <a:solidFill>
                  <a:schemeClr val="tx1"/>
                </a:solidFill>
              </a:rPr>
              <a:t> 통한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 수집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622009" y="1177693"/>
            <a:ext cx="2135352" cy="2045164"/>
          </a:xfrm>
          <a:prstGeom prst="ellipse">
            <a:avLst/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API</a:t>
            </a:r>
            <a:r>
              <a:rPr lang="ko-KR" altLang="en-US" sz="1600" smtClean="0">
                <a:solidFill>
                  <a:schemeClr val="tx1"/>
                </a:solidFill>
              </a:rPr>
              <a:t>를 활용한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지도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내비게이션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쇼핑 검색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서비스 기능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07735" y="4155611"/>
            <a:ext cx="2135352" cy="2045164"/>
          </a:xfrm>
          <a:prstGeom prst="ellipse">
            <a:avLst/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사용자 정보 및 데이터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관리를 위한 </a:t>
            </a:r>
            <a:r>
              <a:rPr lang="en-US" altLang="ko-KR" sz="1600" dirty="0" smtClean="0">
                <a:solidFill>
                  <a:schemeClr val="tx1"/>
                </a:solidFill>
              </a:rPr>
              <a:t>Database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22009" y="4155611"/>
            <a:ext cx="2135352" cy="2045164"/>
          </a:xfrm>
          <a:prstGeom prst="ellipse">
            <a:avLst/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비즈니스와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연계한 추천 및 제품 검색기능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436284" y="1170879"/>
            <a:ext cx="2135352" cy="2045164"/>
          </a:xfrm>
          <a:prstGeom prst="ellipse">
            <a:avLst/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시각적으로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편하고 보기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쉬운 </a:t>
            </a:r>
            <a:r>
              <a:rPr lang="en-US" altLang="ko-KR" sz="1600" dirty="0" smtClean="0">
                <a:solidFill>
                  <a:schemeClr val="tx1"/>
                </a:solidFill>
              </a:rPr>
              <a:t>GUI</a:t>
            </a:r>
            <a:r>
              <a:rPr lang="ko-KR" altLang="en-US" sz="1600" dirty="0" smtClean="0">
                <a:solidFill>
                  <a:schemeClr val="tx1"/>
                </a:solidFill>
              </a:rPr>
              <a:t>구성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436284" y="4155611"/>
            <a:ext cx="2135352" cy="2045164"/>
          </a:xfrm>
          <a:prstGeom prst="ellipse">
            <a:avLst/>
          </a:prstGeom>
          <a:noFill/>
          <a:ln w="28575">
            <a:solidFill>
              <a:srgbClr val="01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Server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smtClean="0">
                <a:solidFill>
                  <a:schemeClr val="tx1"/>
                </a:solidFill>
              </a:rPr>
              <a:t>통한 커뮤니티공간 </a:t>
            </a:r>
            <a:r>
              <a:rPr lang="ko-KR" altLang="en-US" sz="1600" dirty="0" smtClean="0">
                <a:solidFill>
                  <a:schemeClr val="tx1"/>
                </a:solidFill>
              </a:rPr>
              <a:t>형성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67976" y="2475925"/>
            <a:ext cx="5247801" cy="5467344"/>
            <a:chOff x="-1910358" y="742122"/>
            <a:chExt cx="5247801" cy="5467344"/>
          </a:xfrm>
        </p:grpSpPr>
        <p:grpSp>
          <p:nvGrpSpPr>
            <p:cNvPr id="13" name="그룹 12"/>
            <p:cNvGrpSpPr/>
            <p:nvPr/>
          </p:nvGrpSpPr>
          <p:grpSpPr>
            <a:xfrm>
              <a:off x="-1910358" y="742122"/>
              <a:ext cx="5247801" cy="5467344"/>
              <a:chOff x="1022822" y="2375951"/>
              <a:chExt cx="5185737" cy="518573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822" y="2375951"/>
                <a:ext cx="5185737" cy="5185737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3290" y="3764280"/>
                <a:ext cx="1291590" cy="2316480"/>
              </a:xfrm>
              <a:prstGeom prst="rect">
                <a:avLst/>
              </a:prstGeom>
            </p:spPr>
          </p:pic>
        </p:grpSp>
        <p:sp>
          <p:nvSpPr>
            <p:cNvPr id="2" name="직사각형 1"/>
            <p:cNvSpPr/>
            <p:nvPr/>
          </p:nvSpPr>
          <p:spPr>
            <a:xfrm>
              <a:off x="559318" y="2205844"/>
              <a:ext cx="1307048" cy="2442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65129" y="1830866"/>
            <a:ext cx="6430220" cy="5702409"/>
            <a:chOff x="2592009" y="159328"/>
            <a:chExt cx="6430220" cy="570240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009" y="159328"/>
              <a:ext cx="6430220" cy="5702409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336041" y="1545465"/>
              <a:ext cx="2032691" cy="310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18" y="1"/>
            <a:ext cx="3418231" cy="68580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1785" y="1524232"/>
            <a:ext cx="45127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여가생활 관리</a:t>
            </a:r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노래교실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댄스교실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게이트볼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컴퓨터교실의 여가문화 목록을 </a:t>
            </a:r>
            <a:endParaRPr lang="en-US" altLang="ko-KR" sz="24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선정하여 구성</a:t>
            </a:r>
            <a:endParaRPr lang="ko-KR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90428" y="4020350"/>
            <a:ext cx="5763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 </a:t>
            </a:r>
            <a:r>
              <a:rPr lang="ko-KR" altLang="en-US" sz="3200" b="1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ko-KR" altLang="en-US" sz="30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0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해당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여가문화에 대한 지역 검색기능을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통한 위치 기반 서비스 기능 제공한다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6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622</Words>
  <Application>Microsoft Office PowerPoint</Application>
  <PresentationFormat>와이드스크린</PresentationFormat>
  <Paragraphs>385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나눔바른고딕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yongjae Nam</dc:creator>
  <cp:lastModifiedBy>yongjae Nam</cp:lastModifiedBy>
  <cp:revision>114</cp:revision>
  <dcterms:created xsi:type="dcterms:W3CDTF">2016-09-11T10:21:44Z</dcterms:created>
  <dcterms:modified xsi:type="dcterms:W3CDTF">2016-12-22T02:04:38Z</dcterms:modified>
</cp:coreProperties>
</file>