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8" r:id="rId3"/>
    <p:sldId id="263" r:id="rId4"/>
    <p:sldId id="289" r:id="rId5"/>
    <p:sldId id="296" r:id="rId6"/>
    <p:sldId id="297" r:id="rId7"/>
    <p:sldId id="292" r:id="rId8"/>
    <p:sldId id="291" r:id="rId9"/>
    <p:sldId id="293" r:id="rId10"/>
    <p:sldId id="294" r:id="rId11"/>
    <p:sldId id="295" r:id="rId12"/>
    <p:sldId id="299" r:id="rId13"/>
    <p:sldId id="298" r:id="rId14"/>
    <p:sldId id="273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4" r:id="rId29"/>
    <p:sldId id="278" r:id="rId30"/>
    <p:sldId id="284" r:id="rId31"/>
    <p:sldId id="290" r:id="rId32"/>
    <p:sldId id="269" r:id="rId33"/>
    <p:sldId id="270" r:id="rId34"/>
    <p:sldId id="271" r:id="rId35"/>
    <p:sldId id="272" r:id="rId36"/>
    <p:sldId id="275" r:id="rId37"/>
    <p:sldId id="277" r:id="rId38"/>
    <p:sldId id="276" r:id="rId39"/>
    <p:sldId id="274" r:id="rId40"/>
    <p:sldId id="281" r:id="rId41"/>
    <p:sldId id="283" r:id="rId42"/>
    <p:sldId id="280" r:id="rId43"/>
    <p:sldId id="279" r:id="rId44"/>
    <p:sldId id="287" r:id="rId45"/>
    <p:sldId id="285" r:id="rId46"/>
    <p:sldId id="286" r:id="rId47"/>
    <p:sldId id="264" r:id="rId48"/>
    <p:sldId id="266" r:id="rId49"/>
    <p:sldId id="256" r:id="rId50"/>
    <p:sldId id="26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5C"/>
    <a:srgbClr val="1C658E"/>
    <a:srgbClr val="FF6969"/>
    <a:srgbClr val="D4D8DD"/>
    <a:srgbClr val="6393CF"/>
    <a:srgbClr val="8B9BB0"/>
    <a:srgbClr val="64BBCE"/>
    <a:srgbClr val="C1D5EE"/>
    <a:srgbClr val="72B2E3"/>
    <a:srgbClr val="B7D7E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1626" autoAdjust="0"/>
  </p:normalViewPr>
  <p:slideViewPr>
    <p:cSldViewPr snapToGrid="0" showGuides="1">
      <p:cViewPr varScale="1">
        <p:scale>
          <a:sx n="80" d="100"/>
          <a:sy n="80" d="100"/>
        </p:scale>
        <p:origin x="4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/>
        </a:p>
      </dsp:txBody>
      <dsp:txXfrm>
        <a:off x="3182937" y="2867024"/>
        <a:ext cx="955675" cy="955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/>
        </a:p>
      </dsp:txBody>
      <dsp:txXfrm>
        <a:off x="3182937" y="2867024"/>
        <a:ext cx="955675" cy="955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E62F8E-A7F9-433C-AD82-15814135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784D7D-AD62-046E-1603-AABD206E03B0}"/>
              </a:ext>
            </a:extLst>
          </p:cNvPr>
          <p:cNvGrpSpPr/>
          <p:nvPr/>
        </p:nvGrpSpPr>
        <p:grpSpPr>
          <a:xfrm>
            <a:off x="867859" y="2398775"/>
            <a:ext cx="10389384" cy="2060449"/>
            <a:chOff x="867859" y="2331098"/>
            <a:chExt cx="10389384" cy="20604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D050920-EB61-67CA-2D54-859D23EAFE6C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7B1BCA2-85EC-4A45-20A5-1831EDC2565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EAE8D-C96E-B889-FE00-9A54298C4F9A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5DE3AF4-36AE-FAC2-B1AA-E888188E7D38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63BC21-4C23-551F-0DD2-3A68A74D454A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FC8205-673D-EC51-5910-A731A63C739F}"/>
                </a:ext>
              </a:extLst>
            </p:cNvPr>
            <p:cNvSpPr txBox="1"/>
            <p:nvPr/>
          </p:nvSpPr>
          <p:spPr>
            <a:xfrm>
              <a:off x="867859" y="3283551"/>
              <a:ext cx="1038938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smtClean="0">
                  <a:solidFill>
                    <a:schemeClr val="accent6"/>
                  </a:solidFill>
                  <a:latin typeface="+mj-ea"/>
                  <a:ea typeface="+mj-ea"/>
                </a:rPr>
                <a:t>전기차 충전소 최적의 위치</a:t>
              </a:r>
              <a:endParaRPr lang="ko-KR" altLang="en-US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97033E-F1BC-14BD-500F-1BBD25C3859D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20332" y="171424"/>
            <a:ext cx="736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+mj-ea"/>
                <a:ea typeface="+mj-ea"/>
              </a:rPr>
              <a:t>충전구</a:t>
            </a:r>
            <a:r>
              <a:rPr lang="ko-KR" altLang="en-US" sz="4000" dirty="0">
                <a:latin typeface="+mj-ea"/>
                <a:ea typeface="+mj-ea"/>
              </a:rPr>
              <a:t> 위치 문제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A846B30-73AB-4FA4-954C-E5BE3EF8A789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8062609" y="557364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 smtClean="0">
                <a:latin typeface="+mj-ea"/>
                <a:ea typeface="+mj-ea"/>
              </a:rPr>
              <a:t>이동식 전기차 충전기</a:t>
            </a:r>
            <a:endParaRPr lang="ko-KR" altLang="en-US" spc="-300" dirty="0">
              <a:latin typeface="+mj-ea"/>
              <a:ea typeface="+mj-ea"/>
            </a:endParaRP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A77CDE5D-64B2-4739-8521-2419D2CD8738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1322191" y="55736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천장에 있는 케이블이 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원하는 </a:t>
            </a:r>
            <a:r>
              <a:rPr lang="ko-KR" altLang="en-US" dirty="0">
                <a:latin typeface="+mj-ea"/>
                <a:ea typeface="+mj-ea"/>
              </a:rPr>
              <a:t>위치까지 내려오는 방식</a:t>
            </a:r>
            <a:endParaRPr lang="ko-KR" altLang="en-US" sz="2400" spc="-300" dirty="0">
              <a:latin typeface="+mj-ea"/>
              <a:ea typeface="+mj-ea"/>
            </a:endParaRPr>
          </a:p>
        </p:txBody>
      </p:sp>
      <p:pic>
        <p:nvPicPr>
          <p:cNvPr id="6148" name="Picture 4" descr="서울 강동구 길동에 위치한 현대차 초고속 충전소 ‘EV 스테이션 강동'.  사진=한경DB 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210" y="1727083"/>
            <a:ext cx="4632281" cy="340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272" y="4066483"/>
            <a:ext cx="4766683" cy="1162605"/>
          </a:xfrm>
          <a:prstGeom prst="rect">
            <a:avLst/>
          </a:prstGeom>
        </p:spPr>
      </p:pic>
      <p:pic>
        <p:nvPicPr>
          <p:cNvPr id="6150" name="Picture 6" descr="폭스바겐, 전기자동차 충전 로봇 시제품 '테스트 중&quot; - 로봇신문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863" y="1485922"/>
            <a:ext cx="4635500" cy="249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20332" y="171424"/>
            <a:ext cx="736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이외의 문제점들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A846B30-73AB-4FA4-954C-E5BE3EF8A789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7971237" y="5573641"/>
            <a:ext cx="21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우천시 배터리 문제</a:t>
            </a:r>
            <a:endParaRPr lang="ko-KR" altLang="en-US" spc="-300" dirty="0">
              <a:latin typeface="+mj-ea"/>
              <a:ea typeface="+mj-ea"/>
            </a:endParaRP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A77CDE5D-64B2-4739-8521-2419D2CD8738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1697297" y="5573641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충전 요금 인상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spc="-300" dirty="0" smtClean="0">
                <a:latin typeface="+mj-ea"/>
                <a:ea typeface="+mj-ea"/>
              </a:rPr>
              <a:t>충전 요금 지불 방식의 불일치</a:t>
            </a:r>
            <a:endParaRPr lang="ko-KR" altLang="en-US" spc="-3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03" y="4026834"/>
            <a:ext cx="4636296" cy="1094751"/>
          </a:xfrm>
          <a:prstGeom prst="rect">
            <a:avLst/>
          </a:prstGeom>
        </p:spPr>
      </p:pic>
      <p:pic>
        <p:nvPicPr>
          <p:cNvPr id="7170" name="Picture 2" descr="https://lh4.googleusercontent.com/460d5LvveP3ln7EOs4c9WhyAhqaWPm0G7WjYU0WOrtsQi0L36dK0fHlhlGC-iiwtAFy7HJrstzBdeV1INWd1wvp7AAwUElFmY21yKNxzIPi6Ewy2LXwweWywAOF5GSZf0PVMhMvNIc7_w8TW20EKZw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7" y="1586993"/>
            <a:ext cx="3874028" cy="22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3.googleusercontent.com/nxPfvSAbgNbr-_DsQcUzrsNzPYME2Hz20dsMp7tpN9MXnuBp7bMxj5xVFnAyFlwk1Vh36wBNw73AcO3IzZeIrongIUOR1TzUVKqYrP8Qc4Lsm_LPPg3IMbmdUKzDZLnsAK7lcLimHDJSS0gFHQIYB-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975" y="3271648"/>
            <a:ext cx="46577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3.googleusercontent.com/b7Z_o3bJBsiYPTcpA_uNJ0UcyEn57GhfvXrFVvQBMT_2y0d8Nxc3G0iriM034fSg6XLj-0NTSL1q-81_pAphbZEi5rAlEnkHRrjQxq1qWM0owVfoKpJ-U7T4838vthdrts1-wASGpKaxtkAYJcctvjs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5799" y="1465923"/>
            <a:ext cx="3776075" cy="16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20332" y="171424"/>
            <a:ext cx="736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이외의 문제점들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A846B30-73AB-4FA4-954C-E5BE3EF8A789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6845934" y="5573641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+mj-ea"/>
                <a:ea typeface="+mj-ea"/>
              </a:rPr>
              <a:t>충전구역에</a:t>
            </a:r>
            <a:r>
              <a:rPr lang="ko-KR" altLang="en-US" dirty="0" smtClean="0">
                <a:latin typeface="+mj-ea"/>
                <a:ea typeface="+mj-ea"/>
              </a:rPr>
              <a:t> 불법주차 된 내연기관 자동차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spc="-300" dirty="0" smtClean="0">
                <a:latin typeface="+mj-ea"/>
                <a:ea typeface="+mj-ea"/>
              </a:rPr>
              <a:t>지역 여건을 고려하지 않은 충전소 설치</a:t>
            </a:r>
            <a:endParaRPr lang="ko-KR" altLang="en-US" spc="-300" dirty="0">
              <a:latin typeface="+mj-ea"/>
              <a:ea typeface="+mj-ea"/>
            </a:endParaRP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A77CDE5D-64B2-4739-8521-2419D2CD8738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1098581" y="5573641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 smtClean="0">
                <a:latin typeface="+mj-ea"/>
                <a:ea typeface="+mj-ea"/>
              </a:rPr>
              <a:t>관리가 제대로 이루어지지 않는 야외 충전소</a:t>
            </a:r>
            <a:endParaRPr lang="ko-KR" altLang="en-US" spc="-300" dirty="0">
              <a:latin typeface="+mj-ea"/>
              <a:ea typeface="+mj-ea"/>
            </a:endParaRPr>
          </a:p>
        </p:txBody>
      </p:sp>
      <p:pic>
        <p:nvPicPr>
          <p:cNvPr id="11266" name="Picture 2" descr="https://lh3.googleusercontent.com/O9GUUuMfbfVD-Yu1Yl64Dn84Kt5V3CvhtVk9RtN0-4-nNmZQyz8DglX9RL-zsu-nWhyLuIEvfeLTwkIxtjLIvvPfUb19j9iHSSWe6b8i2BpHOU4MejwOkkA7e5gZjYpMo8tRVIFj9fOkmilAvd_DH0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74" y="1672262"/>
            <a:ext cx="44291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4.googleusercontent.com/wE83CTtLhq8btivig5dEdvsiWlfg25KEN3tzEU_UHdbz9AkIHoN5dEeumf-9m85bcQhNi0GLC4Noc6I0DfnQb_G5soTnsqS-urmDfHqgNWt4zcLeBiD2K02oacEYXs8W_24-asmJito2AXN2P3xG8W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79" y="1613652"/>
            <a:ext cx="32766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46" y="3810000"/>
            <a:ext cx="4578412" cy="14323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97" y="2996237"/>
            <a:ext cx="4612678" cy="238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95C810A-124F-4F29-82D1-F3CF91A629D1}"/>
              </a:ext>
            </a:extLst>
          </p:cNvPr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a typeface="+mj-ea"/>
              </a:rPr>
              <a:t>Part 1 </a:t>
            </a:r>
            <a:endParaRPr lang="ko-KR" altLang="en-US" sz="1600" spc="-15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21010-6F01-4F33-9354-902E91D8A253}"/>
              </a:ext>
            </a:extLst>
          </p:cNvPr>
          <p:cNvSpPr txBox="1"/>
          <p:nvPr/>
        </p:nvSpPr>
        <p:spPr>
          <a:xfrm>
            <a:off x="843276" y="100446"/>
            <a:ext cx="35253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8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C7548D-A843-4A65-8CCB-7914E28A580D}"/>
              </a:ext>
            </a:extLst>
          </p:cNvPr>
          <p:cNvGrpSpPr/>
          <p:nvPr/>
        </p:nvGrpSpPr>
        <p:grpSpPr>
          <a:xfrm>
            <a:off x="1330934" y="3021994"/>
            <a:ext cx="2408951" cy="1362763"/>
            <a:chOff x="5676891" y="3190875"/>
            <a:chExt cx="833446" cy="471487"/>
          </a:xfrm>
        </p:grpSpPr>
        <p:sp>
          <p:nvSpPr>
            <p:cNvPr id="24" name="그래픽 22" descr="전기차 단색으로 채워진">
              <a:extLst>
                <a:ext uri="{FF2B5EF4-FFF2-40B4-BE49-F238E27FC236}">
                  <a16:creationId xmlns:a16="http://schemas.microsoft.com/office/drawing/2014/main" id="{EFCDE89A-C6AB-42F4-9394-CEDC6EF763C6}"/>
                </a:ext>
              </a:extLst>
            </p:cNvPr>
            <p:cNvSpPr/>
            <p:nvPr/>
          </p:nvSpPr>
          <p:spPr>
            <a:xfrm>
              <a:off x="5905500" y="3538537"/>
              <a:ext cx="123825" cy="123825"/>
            </a:xfrm>
            <a:custGeom>
              <a:avLst/>
              <a:gdLst>
                <a:gd name="connsiteX0" fmla="*/ 123825 w 123825"/>
                <a:gd name="connsiteY0" fmla="*/ 61913 h 123825"/>
                <a:gd name="connsiteX1" fmla="*/ 61913 w 123825"/>
                <a:gd name="connsiteY1" fmla="*/ 123825 h 123825"/>
                <a:gd name="connsiteX2" fmla="*/ 0 w 123825"/>
                <a:gd name="connsiteY2" fmla="*/ 61913 h 123825"/>
                <a:gd name="connsiteX3" fmla="*/ 61913 w 123825"/>
                <a:gd name="connsiteY3" fmla="*/ 0 h 123825"/>
                <a:gd name="connsiteX4" fmla="*/ 123825 w 123825"/>
                <a:gd name="connsiteY4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825" y="61913"/>
                  </a:moveTo>
                  <a:cubicBezTo>
                    <a:pt x="123825" y="96106"/>
                    <a:pt x="96106" y="123825"/>
                    <a:pt x="61913" y="123825"/>
                  </a:cubicBezTo>
                  <a:cubicBezTo>
                    <a:pt x="27719" y="123825"/>
                    <a:pt x="0" y="96106"/>
                    <a:pt x="0" y="61913"/>
                  </a:cubicBezTo>
                  <a:cubicBezTo>
                    <a:pt x="0" y="27719"/>
                    <a:pt x="27719" y="0"/>
                    <a:pt x="61913" y="0"/>
                  </a:cubicBezTo>
                  <a:cubicBezTo>
                    <a:pt x="96106" y="0"/>
                    <a:pt x="123825" y="27719"/>
                    <a:pt x="123825" y="6191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그래픽 22" descr="전기차 단색으로 채워진">
              <a:extLst>
                <a:ext uri="{FF2B5EF4-FFF2-40B4-BE49-F238E27FC236}">
                  <a16:creationId xmlns:a16="http://schemas.microsoft.com/office/drawing/2014/main" id="{EFCDE89A-C6AB-42F4-9394-CEDC6EF763C6}"/>
                </a:ext>
              </a:extLst>
            </p:cNvPr>
            <p:cNvSpPr/>
            <p:nvPr/>
          </p:nvSpPr>
          <p:spPr>
            <a:xfrm>
              <a:off x="6286500" y="3538537"/>
              <a:ext cx="123825" cy="123825"/>
            </a:xfrm>
            <a:custGeom>
              <a:avLst/>
              <a:gdLst>
                <a:gd name="connsiteX0" fmla="*/ 123825 w 123825"/>
                <a:gd name="connsiteY0" fmla="*/ 61913 h 123825"/>
                <a:gd name="connsiteX1" fmla="*/ 61913 w 123825"/>
                <a:gd name="connsiteY1" fmla="*/ 123825 h 123825"/>
                <a:gd name="connsiteX2" fmla="*/ 0 w 123825"/>
                <a:gd name="connsiteY2" fmla="*/ 61913 h 123825"/>
                <a:gd name="connsiteX3" fmla="*/ 61913 w 123825"/>
                <a:gd name="connsiteY3" fmla="*/ 0 h 123825"/>
                <a:gd name="connsiteX4" fmla="*/ 123825 w 123825"/>
                <a:gd name="connsiteY4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825" y="61913"/>
                  </a:moveTo>
                  <a:cubicBezTo>
                    <a:pt x="123825" y="96106"/>
                    <a:pt x="96106" y="123825"/>
                    <a:pt x="61913" y="123825"/>
                  </a:cubicBezTo>
                  <a:cubicBezTo>
                    <a:pt x="27719" y="123825"/>
                    <a:pt x="0" y="96106"/>
                    <a:pt x="0" y="61913"/>
                  </a:cubicBezTo>
                  <a:cubicBezTo>
                    <a:pt x="0" y="27719"/>
                    <a:pt x="27719" y="0"/>
                    <a:pt x="61913" y="0"/>
                  </a:cubicBezTo>
                  <a:cubicBezTo>
                    <a:pt x="96106" y="0"/>
                    <a:pt x="123825" y="27719"/>
                    <a:pt x="123825" y="6191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그래픽 22" descr="전기차 단색으로 채워진">
              <a:extLst>
                <a:ext uri="{FF2B5EF4-FFF2-40B4-BE49-F238E27FC236}">
                  <a16:creationId xmlns:a16="http://schemas.microsoft.com/office/drawing/2014/main" id="{EFCDE89A-C6AB-42F4-9394-CEDC6EF763C6}"/>
                </a:ext>
              </a:extLst>
            </p:cNvPr>
            <p:cNvSpPr/>
            <p:nvPr/>
          </p:nvSpPr>
          <p:spPr>
            <a:xfrm>
              <a:off x="5676891" y="3190875"/>
              <a:ext cx="833446" cy="409575"/>
            </a:xfrm>
            <a:custGeom>
              <a:avLst/>
              <a:gdLst>
                <a:gd name="connsiteX0" fmla="*/ 753341 w 833446"/>
                <a:gd name="connsiteY0" fmla="*/ 247650 h 409575"/>
                <a:gd name="connsiteX1" fmla="*/ 686666 w 833446"/>
                <a:gd name="connsiteY1" fmla="*/ 247650 h 409575"/>
                <a:gd name="connsiteX2" fmla="*/ 664282 w 833446"/>
                <a:gd name="connsiteY2" fmla="*/ 238125 h 409575"/>
                <a:gd name="connsiteX3" fmla="*/ 563507 w 833446"/>
                <a:gd name="connsiteY3" fmla="*/ 137446 h 409575"/>
                <a:gd name="connsiteX4" fmla="*/ 517883 w 833446"/>
                <a:gd name="connsiteY4" fmla="*/ 114300 h 409575"/>
                <a:gd name="connsiteX5" fmla="*/ 283187 w 833446"/>
                <a:gd name="connsiteY5" fmla="*/ 114300 h 409575"/>
                <a:gd name="connsiteX6" fmla="*/ 237562 w 833446"/>
                <a:gd name="connsiteY6" fmla="*/ 137446 h 409575"/>
                <a:gd name="connsiteX7" fmla="*/ 138216 w 833446"/>
                <a:gd name="connsiteY7" fmla="*/ 238125 h 409575"/>
                <a:gd name="connsiteX8" fmla="*/ 128691 w 833446"/>
                <a:gd name="connsiteY8" fmla="*/ 261271 h 409575"/>
                <a:gd name="connsiteX9" fmla="*/ 128691 w 833446"/>
                <a:gd name="connsiteY9" fmla="*/ 314325 h 409575"/>
                <a:gd name="connsiteX10" fmla="*/ 81066 w 833446"/>
                <a:gd name="connsiteY10" fmla="*/ 314325 h 409575"/>
                <a:gd name="connsiteX11" fmla="*/ 66683 w 833446"/>
                <a:gd name="connsiteY11" fmla="*/ 300133 h 409575"/>
                <a:gd name="connsiteX12" fmla="*/ 66683 w 833446"/>
                <a:gd name="connsiteY12" fmla="*/ 300038 h 409575"/>
                <a:gd name="connsiteX13" fmla="*/ 66683 w 833446"/>
                <a:gd name="connsiteY13" fmla="*/ 135160 h 409575"/>
                <a:gd name="connsiteX14" fmla="*/ 104783 w 833446"/>
                <a:gd name="connsiteY14" fmla="*/ 80296 h 409575"/>
                <a:gd name="connsiteX15" fmla="*/ 104783 w 833446"/>
                <a:gd name="connsiteY15" fmla="*/ 47625 h 409575"/>
                <a:gd name="connsiteX16" fmla="*/ 85733 w 833446"/>
                <a:gd name="connsiteY16" fmla="*/ 47625 h 409575"/>
                <a:gd name="connsiteX17" fmla="*/ 85733 w 833446"/>
                <a:gd name="connsiteY17" fmla="*/ 9525 h 409575"/>
                <a:gd name="connsiteX18" fmla="*/ 76208 w 833446"/>
                <a:gd name="connsiteY18" fmla="*/ 0 h 409575"/>
                <a:gd name="connsiteX19" fmla="*/ 66683 w 833446"/>
                <a:gd name="connsiteY19" fmla="*/ 9525 h 409575"/>
                <a:gd name="connsiteX20" fmla="*/ 66683 w 833446"/>
                <a:gd name="connsiteY20" fmla="*/ 47625 h 409575"/>
                <a:gd name="connsiteX21" fmla="*/ 38108 w 833446"/>
                <a:gd name="connsiteY21" fmla="*/ 47625 h 409575"/>
                <a:gd name="connsiteX22" fmla="*/ 38108 w 833446"/>
                <a:gd name="connsiteY22" fmla="*/ 9525 h 409575"/>
                <a:gd name="connsiteX23" fmla="*/ 28583 w 833446"/>
                <a:gd name="connsiteY23" fmla="*/ 0 h 409575"/>
                <a:gd name="connsiteX24" fmla="*/ 19058 w 833446"/>
                <a:gd name="connsiteY24" fmla="*/ 9525 h 409575"/>
                <a:gd name="connsiteX25" fmla="*/ 19058 w 833446"/>
                <a:gd name="connsiteY25" fmla="*/ 47625 h 409575"/>
                <a:gd name="connsiteX26" fmla="*/ 8 w 833446"/>
                <a:gd name="connsiteY26" fmla="*/ 47625 h 409575"/>
                <a:gd name="connsiteX27" fmla="*/ 8 w 833446"/>
                <a:gd name="connsiteY27" fmla="*/ 80296 h 409575"/>
                <a:gd name="connsiteX28" fmla="*/ 38108 w 833446"/>
                <a:gd name="connsiteY28" fmla="*/ 135160 h 409575"/>
                <a:gd name="connsiteX29" fmla="*/ 38108 w 833446"/>
                <a:gd name="connsiteY29" fmla="*/ 300038 h 409575"/>
                <a:gd name="connsiteX30" fmla="*/ 80971 w 833446"/>
                <a:gd name="connsiteY30" fmla="*/ 342900 h 409575"/>
                <a:gd name="connsiteX31" fmla="*/ 128596 w 833446"/>
                <a:gd name="connsiteY31" fmla="*/ 342900 h 409575"/>
                <a:gd name="connsiteX32" fmla="*/ 128596 w 833446"/>
                <a:gd name="connsiteY32" fmla="*/ 342900 h 409575"/>
                <a:gd name="connsiteX33" fmla="*/ 192699 w 833446"/>
                <a:gd name="connsiteY33" fmla="*/ 406908 h 409575"/>
                <a:gd name="connsiteX34" fmla="*/ 200700 w 833446"/>
                <a:gd name="connsiteY34" fmla="*/ 406908 h 409575"/>
                <a:gd name="connsiteX35" fmla="*/ 288234 w 833446"/>
                <a:gd name="connsiteY35" fmla="*/ 318802 h 409575"/>
                <a:gd name="connsiteX36" fmla="*/ 288806 w 833446"/>
                <a:gd name="connsiteY36" fmla="*/ 318802 h 409575"/>
                <a:gd name="connsiteX37" fmla="*/ 376913 w 833446"/>
                <a:gd name="connsiteY37" fmla="*/ 409575 h 409575"/>
                <a:gd name="connsiteX38" fmla="*/ 585129 w 833446"/>
                <a:gd name="connsiteY38" fmla="*/ 409575 h 409575"/>
                <a:gd name="connsiteX39" fmla="*/ 673235 w 833446"/>
                <a:gd name="connsiteY39" fmla="*/ 319278 h 409575"/>
                <a:gd name="connsiteX40" fmla="*/ 761342 w 833446"/>
                <a:gd name="connsiteY40" fmla="*/ 406812 h 409575"/>
                <a:gd name="connsiteX41" fmla="*/ 761342 w 833446"/>
                <a:gd name="connsiteY41" fmla="*/ 407384 h 409575"/>
                <a:gd name="connsiteX42" fmla="*/ 801442 w 833446"/>
                <a:gd name="connsiteY42" fmla="*/ 407384 h 409575"/>
                <a:gd name="connsiteX43" fmla="*/ 833446 w 833446"/>
                <a:gd name="connsiteY43" fmla="*/ 375380 h 409575"/>
                <a:gd name="connsiteX44" fmla="*/ 833446 w 833446"/>
                <a:gd name="connsiteY44" fmla="*/ 327755 h 409575"/>
                <a:gd name="connsiteX45" fmla="*/ 753723 w 833446"/>
                <a:gd name="connsiteY45" fmla="*/ 247650 h 409575"/>
                <a:gd name="connsiteX46" fmla="*/ 753341 w 833446"/>
                <a:gd name="connsiteY46" fmla="*/ 247650 h 409575"/>
                <a:gd name="connsiteX47" fmla="*/ 381008 w 833446"/>
                <a:gd name="connsiteY47" fmla="*/ 247650 h 409575"/>
                <a:gd name="connsiteX48" fmla="*/ 174221 w 833446"/>
                <a:gd name="connsiteY48" fmla="*/ 247650 h 409575"/>
                <a:gd name="connsiteX49" fmla="*/ 260803 w 833446"/>
                <a:gd name="connsiteY49" fmla="*/ 160687 h 409575"/>
                <a:gd name="connsiteX50" fmla="*/ 285758 w 833446"/>
                <a:gd name="connsiteY50" fmla="*/ 152400 h 409575"/>
                <a:gd name="connsiteX51" fmla="*/ 381008 w 833446"/>
                <a:gd name="connsiteY51" fmla="*/ 152400 h 409575"/>
                <a:gd name="connsiteX52" fmla="*/ 409583 w 833446"/>
                <a:gd name="connsiteY52" fmla="*/ 247650 h 409575"/>
                <a:gd name="connsiteX53" fmla="*/ 409583 w 833446"/>
                <a:gd name="connsiteY53" fmla="*/ 152400 h 409575"/>
                <a:gd name="connsiteX54" fmla="*/ 518645 w 833446"/>
                <a:gd name="connsiteY54" fmla="*/ 152400 h 409575"/>
                <a:gd name="connsiteX55" fmla="*/ 541124 w 833446"/>
                <a:gd name="connsiteY55" fmla="*/ 160687 h 409575"/>
                <a:gd name="connsiteX56" fmla="*/ 627611 w 833446"/>
                <a:gd name="connsiteY56" fmla="*/ 247650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33446" h="409575">
                  <a:moveTo>
                    <a:pt x="753341" y="247650"/>
                  </a:moveTo>
                  <a:lnTo>
                    <a:pt x="686666" y="247650"/>
                  </a:lnTo>
                  <a:cubicBezTo>
                    <a:pt x="678183" y="247839"/>
                    <a:pt x="670028" y="244369"/>
                    <a:pt x="664282" y="238125"/>
                  </a:cubicBezTo>
                  <a:lnTo>
                    <a:pt x="563507" y="137446"/>
                  </a:lnTo>
                  <a:cubicBezTo>
                    <a:pt x="551866" y="124118"/>
                    <a:pt x="535513" y="115822"/>
                    <a:pt x="517883" y="114300"/>
                  </a:cubicBezTo>
                  <a:lnTo>
                    <a:pt x="283187" y="114300"/>
                  </a:lnTo>
                  <a:cubicBezTo>
                    <a:pt x="265603" y="115983"/>
                    <a:pt x="249305" y="124251"/>
                    <a:pt x="237562" y="137446"/>
                  </a:cubicBezTo>
                  <a:lnTo>
                    <a:pt x="138216" y="238125"/>
                  </a:lnTo>
                  <a:cubicBezTo>
                    <a:pt x="132031" y="244228"/>
                    <a:pt x="128592" y="252582"/>
                    <a:pt x="128691" y="261271"/>
                  </a:cubicBezTo>
                  <a:lnTo>
                    <a:pt x="128691" y="314325"/>
                  </a:lnTo>
                  <a:lnTo>
                    <a:pt x="81066" y="314325"/>
                  </a:lnTo>
                  <a:cubicBezTo>
                    <a:pt x="73176" y="314377"/>
                    <a:pt x="66737" y="308023"/>
                    <a:pt x="66683" y="300133"/>
                  </a:cubicBezTo>
                  <a:cubicBezTo>
                    <a:pt x="66683" y="300101"/>
                    <a:pt x="66683" y="300069"/>
                    <a:pt x="66683" y="300038"/>
                  </a:cubicBezTo>
                  <a:lnTo>
                    <a:pt x="66683" y="135160"/>
                  </a:lnTo>
                  <a:cubicBezTo>
                    <a:pt x="89862" y="126969"/>
                    <a:pt x="105204" y="104875"/>
                    <a:pt x="104783" y="80296"/>
                  </a:cubicBezTo>
                  <a:lnTo>
                    <a:pt x="104783" y="47625"/>
                  </a:lnTo>
                  <a:lnTo>
                    <a:pt x="85733" y="47625"/>
                  </a:lnTo>
                  <a:lnTo>
                    <a:pt x="85733" y="9525"/>
                  </a:lnTo>
                  <a:cubicBezTo>
                    <a:pt x="85733" y="4264"/>
                    <a:pt x="81469" y="0"/>
                    <a:pt x="76208" y="0"/>
                  </a:cubicBezTo>
                  <a:cubicBezTo>
                    <a:pt x="70948" y="0"/>
                    <a:pt x="66683" y="4264"/>
                    <a:pt x="66683" y="9525"/>
                  </a:cubicBezTo>
                  <a:lnTo>
                    <a:pt x="66683" y="47625"/>
                  </a:lnTo>
                  <a:lnTo>
                    <a:pt x="38108" y="47625"/>
                  </a:lnTo>
                  <a:lnTo>
                    <a:pt x="38108" y="9525"/>
                  </a:lnTo>
                  <a:cubicBezTo>
                    <a:pt x="38108" y="4264"/>
                    <a:pt x="33844" y="0"/>
                    <a:pt x="28583" y="0"/>
                  </a:cubicBezTo>
                  <a:cubicBezTo>
                    <a:pt x="23323" y="0"/>
                    <a:pt x="19058" y="4264"/>
                    <a:pt x="19058" y="9525"/>
                  </a:cubicBezTo>
                  <a:lnTo>
                    <a:pt x="19058" y="47625"/>
                  </a:lnTo>
                  <a:lnTo>
                    <a:pt x="8" y="47625"/>
                  </a:lnTo>
                  <a:lnTo>
                    <a:pt x="8" y="80296"/>
                  </a:lnTo>
                  <a:cubicBezTo>
                    <a:pt x="-413" y="104875"/>
                    <a:pt x="14931" y="126969"/>
                    <a:pt x="38108" y="135160"/>
                  </a:cubicBezTo>
                  <a:lnTo>
                    <a:pt x="38108" y="300038"/>
                  </a:lnTo>
                  <a:cubicBezTo>
                    <a:pt x="38161" y="323688"/>
                    <a:pt x="57320" y="342848"/>
                    <a:pt x="80971" y="342900"/>
                  </a:cubicBezTo>
                  <a:lnTo>
                    <a:pt x="128596" y="342900"/>
                  </a:lnTo>
                  <a:lnTo>
                    <a:pt x="128596" y="342900"/>
                  </a:lnTo>
                  <a:cubicBezTo>
                    <a:pt x="128701" y="378244"/>
                    <a:pt x="157355" y="406856"/>
                    <a:pt x="192699" y="406908"/>
                  </a:cubicBezTo>
                  <a:lnTo>
                    <a:pt x="200700" y="406908"/>
                  </a:lnTo>
                  <a:cubicBezTo>
                    <a:pt x="200542" y="358407"/>
                    <a:pt x="239733" y="318960"/>
                    <a:pt x="288234" y="318802"/>
                  </a:cubicBezTo>
                  <a:cubicBezTo>
                    <a:pt x="288425" y="318801"/>
                    <a:pt x="288616" y="318801"/>
                    <a:pt x="288806" y="318802"/>
                  </a:cubicBezTo>
                  <a:cubicBezTo>
                    <a:pt x="338137" y="319689"/>
                    <a:pt x="377497" y="360239"/>
                    <a:pt x="376913" y="409575"/>
                  </a:cubicBezTo>
                  <a:lnTo>
                    <a:pt x="585129" y="409575"/>
                  </a:lnTo>
                  <a:cubicBezTo>
                    <a:pt x="584808" y="360424"/>
                    <a:pt x="624092" y="320164"/>
                    <a:pt x="673235" y="319278"/>
                  </a:cubicBezTo>
                  <a:cubicBezTo>
                    <a:pt x="721737" y="319120"/>
                    <a:pt x="761184" y="358311"/>
                    <a:pt x="761342" y="406812"/>
                  </a:cubicBezTo>
                  <a:cubicBezTo>
                    <a:pt x="761343" y="407002"/>
                    <a:pt x="761343" y="407194"/>
                    <a:pt x="761342" y="407384"/>
                  </a:cubicBezTo>
                  <a:lnTo>
                    <a:pt x="801442" y="407384"/>
                  </a:lnTo>
                  <a:cubicBezTo>
                    <a:pt x="819096" y="407332"/>
                    <a:pt x="833394" y="393034"/>
                    <a:pt x="833446" y="375380"/>
                  </a:cubicBezTo>
                  <a:lnTo>
                    <a:pt x="833446" y="327755"/>
                  </a:lnTo>
                  <a:cubicBezTo>
                    <a:pt x="833552" y="283619"/>
                    <a:pt x="797858" y="247756"/>
                    <a:pt x="753723" y="247650"/>
                  </a:cubicBezTo>
                  <a:cubicBezTo>
                    <a:pt x="753595" y="247650"/>
                    <a:pt x="753468" y="247650"/>
                    <a:pt x="753341" y="247650"/>
                  </a:cubicBezTo>
                  <a:close/>
                  <a:moveTo>
                    <a:pt x="381008" y="247650"/>
                  </a:moveTo>
                  <a:lnTo>
                    <a:pt x="174221" y="247650"/>
                  </a:lnTo>
                  <a:lnTo>
                    <a:pt x="260803" y="160687"/>
                  </a:lnTo>
                  <a:cubicBezTo>
                    <a:pt x="267793" y="154902"/>
                    <a:pt x="276696" y="151946"/>
                    <a:pt x="285758" y="152400"/>
                  </a:cubicBezTo>
                  <a:lnTo>
                    <a:pt x="381008" y="152400"/>
                  </a:lnTo>
                  <a:close/>
                  <a:moveTo>
                    <a:pt x="409583" y="247650"/>
                  </a:moveTo>
                  <a:lnTo>
                    <a:pt x="409583" y="152400"/>
                  </a:lnTo>
                  <a:lnTo>
                    <a:pt x="518645" y="152400"/>
                  </a:lnTo>
                  <a:cubicBezTo>
                    <a:pt x="526990" y="151736"/>
                    <a:pt x="535207" y="154765"/>
                    <a:pt x="541124" y="160687"/>
                  </a:cubicBezTo>
                  <a:lnTo>
                    <a:pt x="627611" y="24765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C7ADDC1-C5EF-4B3D-920F-DA6B91CE5ECA}"/>
              </a:ext>
            </a:extLst>
          </p:cNvPr>
          <p:cNvSpPr/>
          <p:nvPr/>
        </p:nvSpPr>
        <p:spPr>
          <a:xfrm rot="5400000">
            <a:off x="4738645" y="3732008"/>
            <a:ext cx="415162" cy="35789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FAA74E-D033-412A-ADD9-014FCB6FEB07}"/>
              </a:ext>
            </a:extLst>
          </p:cNvPr>
          <p:cNvSpPr/>
          <p:nvPr/>
        </p:nvSpPr>
        <p:spPr>
          <a:xfrm>
            <a:off x="6516995" y="1414130"/>
            <a:ext cx="5337544" cy="1424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35DB01-5841-4165-BFBB-465ED460C05A}"/>
              </a:ext>
            </a:extLst>
          </p:cNvPr>
          <p:cNvSpPr/>
          <p:nvPr/>
        </p:nvSpPr>
        <p:spPr>
          <a:xfrm>
            <a:off x="6516995" y="3205314"/>
            <a:ext cx="5337544" cy="1424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57BE18-A1B3-45E8-AB4C-644FAAF2B4C7}"/>
              </a:ext>
            </a:extLst>
          </p:cNvPr>
          <p:cNvSpPr/>
          <p:nvPr/>
        </p:nvSpPr>
        <p:spPr>
          <a:xfrm>
            <a:off x="6516995" y="4996498"/>
            <a:ext cx="5337544" cy="1424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DC4C0-22D4-4F71-B569-166279354FCB}"/>
              </a:ext>
            </a:extLst>
          </p:cNvPr>
          <p:cNvSpPr txBox="1"/>
          <p:nvPr/>
        </p:nvSpPr>
        <p:spPr>
          <a:xfrm>
            <a:off x="6820376" y="1903373"/>
            <a:ext cx="47307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300" dirty="0">
                <a:latin typeface="+mj-ea"/>
                <a:ea typeface="+mj-ea"/>
              </a:rPr>
              <a:t>전기차 충전소 </a:t>
            </a:r>
            <a:r>
              <a:rPr lang="ko-KR" altLang="en-US" sz="2300" dirty="0" err="1">
                <a:latin typeface="+mj-ea"/>
                <a:ea typeface="+mj-ea"/>
              </a:rPr>
              <a:t>적재적소한</a:t>
            </a:r>
            <a:r>
              <a:rPr lang="ko-KR" altLang="en-US" sz="2300" dirty="0">
                <a:latin typeface="+mj-ea"/>
                <a:ea typeface="+mj-ea"/>
              </a:rPr>
              <a:t> 곳 분배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2B7F0-2232-4B32-9951-26438D929EEF}"/>
              </a:ext>
            </a:extLst>
          </p:cNvPr>
          <p:cNvSpPr txBox="1"/>
          <p:nvPr/>
        </p:nvSpPr>
        <p:spPr>
          <a:xfrm>
            <a:off x="7025560" y="3694557"/>
            <a:ext cx="432041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latin typeface="+mj-ea"/>
                <a:ea typeface="+mj-ea"/>
              </a:rPr>
              <a:t>화물차 충전소 </a:t>
            </a:r>
            <a:r>
              <a:rPr lang="en-US" altLang="ko-KR" sz="2300" dirty="0">
                <a:latin typeface="+mj-ea"/>
                <a:ea typeface="+mj-ea"/>
              </a:rPr>
              <a:t>(</a:t>
            </a:r>
            <a:r>
              <a:rPr lang="ko-KR" altLang="en-US" sz="2300" dirty="0">
                <a:latin typeface="+mj-ea"/>
                <a:ea typeface="+mj-ea"/>
              </a:rPr>
              <a:t>급속 필요</a:t>
            </a:r>
            <a:r>
              <a:rPr lang="en-US" altLang="ko-KR" sz="2300" dirty="0">
                <a:latin typeface="+mj-ea"/>
                <a:ea typeface="+mj-ea"/>
              </a:rPr>
              <a:t>) </a:t>
            </a:r>
            <a:r>
              <a:rPr lang="ko-KR" altLang="en-US" sz="2300" dirty="0">
                <a:latin typeface="+mj-ea"/>
                <a:ea typeface="+mj-ea"/>
              </a:rPr>
              <a:t>배치</a:t>
            </a:r>
            <a:endParaRPr lang="ko-KR" altLang="en-US" sz="23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1-3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대안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48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26635" y="250567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161816" y="3422159"/>
            <a:ext cx="3868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현황 파악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680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20332" y="171424"/>
            <a:ext cx="736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>
                <a:solidFill>
                  <a:srgbClr val="1A335C"/>
                </a:solidFill>
              </a:rPr>
              <a:t>현황 파악</a:t>
            </a:r>
            <a:endParaRPr lang="ko-KR" altLang="en-US" dirty="0">
              <a:solidFill>
                <a:srgbClr val="1A335C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6E6BDA-3EEA-42D2-9130-23F2E043AAD6}"/>
              </a:ext>
            </a:extLst>
          </p:cNvPr>
          <p:cNvSpPr/>
          <p:nvPr/>
        </p:nvSpPr>
        <p:spPr>
          <a:xfrm>
            <a:off x="957334" y="1817072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38DCCC-71E2-4512-B31F-F7E3B6BD8F0E}"/>
              </a:ext>
            </a:extLst>
          </p:cNvPr>
          <p:cNvSpPr/>
          <p:nvPr/>
        </p:nvSpPr>
        <p:spPr>
          <a:xfrm>
            <a:off x="2595457" y="181707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69F5E-3591-4076-B95C-D6896E49114B}"/>
              </a:ext>
            </a:extLst>
          </p:cNvPr>
          <p:cNvSpPr txBox="1"/>
          <p:nvPr/>
        </p:nvSpPr>
        <p:spPr>
          <a:xfrm>
            <a:off x="1282260" y="201695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A83BE-06F5-469D-9D2B-548FD0C3C93D}"/>
              </a:ext>
            </a:extLst>
          </p:cNvPr>
          <p:cNvSpPr txBox="1"/>
          <p:nvPr/>
        </p:nvSpPr>
        <p:spPr>
          <a:xfrm>
            <a:off x="2960806" y="2016953"/>
            <a:ext cx="6199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+mj-ea"/>
                <a:ea typeface="+mj-ea"/>
              </a:rPr>
              <a:t>전기차 충전소 특정 지역 선정</a:t>
            </a:r>
            <a:endParaRPr lang="ko-KR" altLang="en-US" sz="3500" spc="-300" dirty="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EA9C4-A685-48D6-87DD-8C9CE3E2022D}"/>
              </a:ext>
            </a:extLst>
          </p:cNvPr>
          <p:cNvSpPr/>
          <p:nvPr/>
        </p:nvSpPr>
        <p:spPr>
          <a:xfrm>
            <a:off x="957332" y="3401933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A8F41E-083F-4153-AF85-E325F60EB621}"/>
              </a:ext>
            </a:extLst>
          </p:cNvPr>
          <p:cNvSpPr/>
          <p:nvPr/>
        </p:nvSpPr>
        <p:spPr>
          <a:xfrm>
            <a:off x="2595455" y="3401934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4B45F-1BEE-4973-9597-A3536F42AE14}"/>
              </a:ext>
            </a:extLst>
          </p:cNvPr>
          <p:cNvSpPr txBox="1"/>
          <p:nvPr/>
        </p:nvSpPr>
        <p:spPr>
          <a:xfrm>
            <a:off x="1282258" y="360181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7B8BC2-ECCF-4F46-A04D-CD08574B549C}"/>
              </a:ext>
            </a:extLst>
          </p:cNvPr>
          <p:cNvSpPr txBox="1"/>
          <p:nvPr/>
        </p:nvSpPr>
        <p:spPr>
          <a:xfrm>
            <a:off x="2960804" y="3601814"/>
            <a:ext cx="2999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latin typeface="+mj-ea"/>
                <a:ea typeface="+mj-ea"/>
              </a:rPr>
              <a:t>충전소 관련 정책</a:t>
            </a:r>
            <a:endParaRPr lang="ko-KR" altLang="en-US" sz="3200" spc="-300" dirty="0"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0C9E58-BD61-47F6-A156-A8C6071844ED}"/>
              </a:ext>
            </a:extLst>
          </p:cNvPr>
          <p:cNvSpPr/>
          <p:nvPr/>
        </p:nvSpPr>
        <p:spPr>
          <a:xfrm>
            <a:off x="957330" y="4986794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08C7C0-3562-4F62-935F-52676FF5A901}"/>
              </a:ext>
            </a:extLst>
          </p:cNvPr>
          <p:cNvSpPr/>
          <p:nvPr/>
        </p:nvSpPr>
        <p:spPr>
          <a:xfrm>
            <a:off x="2595453" y="4986795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2814A-B911-4EE7-8B02-3C2C73E4539E}"/>
              </a:ext>
            </a:extLst>
          </p:cNvPr>
          <p:cNvSpPr txBox="1"/>
          <p:nvPr/>
        </p:nvSpPr>
        <p:spPr>
          <a:xfrm>
            <a:off x="1282256" y="5186674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B8BC2-ECCF-4F46-A04D-CD08574B549C}"/>
              </a:ext>
            </a:extLst>
          </p:cNvPr>
          <p:cNvSpPr txBox="1"/>
          <p:nvPr/>
        </p:nvSpPr>
        <p:spPr>
          <a:xfrm>
            <a:off x="2960804" y="5186673"/>
            <a:ext cx="5814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latin typeface="+mj-ea"/>
                <a:ea typeface="+mj-ea"/>
              </a:rPr>
              <a:t>전기차 수요에 영향을 미치는 </a:t>
            </a:r>
            <a:r>
              <a:rPr lang="ko-KR" altLang="en-US" sz="3200" spc="-300" dirty="0" smtClean="0">
                <a:latin typeface="+mj-ea"/>
                <a:ea typeface="+mj-ea"/>
              </a:rPr>
              <a:t>요인</a:t>
            </a:r>
            <a:endParaRPr lang="ko-KR" altLang="en-US" sz="3200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8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/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6504263" y="3591469"/>
            <a:ext cx="527052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서비스 </a:t>
            </a:r>
            <a:r>
              <a:rPr lang="ko-KR" altLang="en-US" sz="2000" dirty="0" err="1">
                <a:latin typeface="+mj-ea"/>
                <a:ea typeface="+mj-ea"/>
              </a:rPr>
              <a:t>인구현황</a:t>
            </a:r>
            <a:r>
              <a:rPr lang="en-US" altLang="ko-KR" sz="2000" dirty="0">
                <a:latin typeface="+mj-ea"/>
                <a:ea typeface="+mj-ea"/>
              </a:rPr>
              <a:t>.csv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 err="1">
                <a:latin typeface="+mj-ea"/>
                <a:ea typeface="+mj-ea"/>
              </a:rPr>
              <a:t>주거인구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직장인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err="1">
                <a:latin typeface="+mj-ea"/>
                <a:ea typeface="+mj-ea"/>
              </a:rPr>
              <a:t>방문인구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-&gt; </a:t>
            </a:r>
            <a:r>
              <a:rPr lang="ko-KR" altLang="en-US" sz="2000" dirty="0" err="1">
                <a:latin typeface="+mj-ea"/>
                <a:ea typeface="+mj-ea"/>
              </a:rPr>
              <a:t>거주인구수</a:t>
            </a:r>
            <a:r>
              <a:rPr lang="ko-KR" altLang="en-US" sz="2000" dirty="0">
                <a:latin typeface="+mj-ea"/>
                <a:ea typeface="+mj-ea"/>
              </a:rPr>
              <a:t> 많은 곳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 err="1">
                <a:latin typeface="+mj-ea"/>
                <a:ea typeface="+mj-ea"/>
              </a:rPr>
              <a:t>완속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latin typeface="+mj-ea"/>
                <a:ea typeface="+mj-ea"/>
              </a:rPr>
              <a:t>급속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/>
            </a:r>
            <a:br>
              <a:rPr lang="ko-KR" altLang="en-US" sz="2000" dirty="0">
                <a:latin typeface="+mj-ea"/>
                <a:ea typeface="+mj-ea"/>
              </a:rPr>
            </a:br>
            <a:endParaRPr lang="ko-KR" altLang="en-US" sz="2000" spc="-15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841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fontAlgn="base"/>
            <a:r>
              <a:rPr lang="ko-KR" altLang="en-US" dirty="0" err="1"/>
              <a:t>거주인구수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경제활동 인구가 많은 곳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647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/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6504263" y="3591469"/>
            <a:ext cx="527052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서울시 </a:t>
            </a:r>
            <a:r>
              <a:rPr lang="ko-KR" altLang="en-US" sz="2000" dirty="0" err="1">
                <a:latin typeface="+mj-ea"/>
                <a:ea typeface="+mj-ea"/>
              </a:rPr>
              <a:t>생활인구</a:t>
            </a:r>
            <a:r>
              <a:rPr lang="en-US" altLang="ko-KR" sz="2000" dirty="0">
                <a:latin typeface="+mj-ea"/>
                <a:ea typeface="+mj-ea"/>
              </a:rPr>
              <a:t>.csv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지역별 매출 및 이용고객 정보</a:t>
            </a:r>
            <a:r>
              <a:rPr lang="en-US" altLang="ko-KR" sz="2000" dirty="0">
                <a:latin typeface="+mj-ea"/>
                <a:ea typeface="+mj-ea"/>
              </a:rPr>
              <a:t>.csv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-&gt; </a:t>
            </a:r>
            <a:r>
              <a:rPr lang="ko-KR" altLang="en-US" sz="2000" dirty="0" err="1">
                <a:latin typeface="+mj-ea"/>
                <a:ea typeface="+mj-ea"/>
              </a:rPr>
              <a:t>유동인구수</a:t>
            </a:r>
            <a:r>
              <a:rPr lang="ko-KR" altLang="en-US" sz="2000" dirty="0">
                <a:latin typeface="+mj-ea"/>
                <a:ea typeface="+mj-ea"/>
              </a:rPr>
              <a:t> 많은 곳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 err="1">
                <a:latin typeface="+mj-ea"/>
                <a:ea typeface="+mj-ea"/>
              </a:rPr>
              <a:t>완속</a:t>
            </a:r>
            <a:r>
              <a:rPr lang="en-US" altLang="ko-KR" sz="2000" dirty="0">
                <a:latin typeface="+mj-ea"/>
                <a:ea typeface="+mj-ea"/>
              </a:rPr>
              <a:t>&lt;</a:t>
            </a:r>
            <a:r>
              <a:rPr lang="ko-KR" altLang="en-US" sz="2000" dirty="0">
                <a:latin typeface="+mj-ea"/>
                <a:ea typeface="+mj-ea"/>
              </a:rPr>
              <a:t>급속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유동인구</a:t>
            </a:r>
            <a:r>
              <a:rPr lang="en-US" altLang="ko-KR" sz="2000" dirty="0">
                <a:latin typeface="+mj-ea"/>
                <a:ea typeface="+mj-ea"/>
              </a:rPr>
              <a:t>.csv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/>
            </a:r>
            <a:br>
              <a:rPr lang="ko-KR" altLang="en-US" sz="2000" dirty="0">
                <a:latin typeface="+mj-ea"/>
                <a:ea typeface="+mj-ea"/>
              </a:rPr>
            </a:br>
            <a:endParaRPr lang="ko-KR" altLang="en-US" sz="2000" spc="-15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772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fontAlgn="base"/>
            <a:r>
              <a:rPr lang="ko-KR" altLang="en-US" dirty="0" err="1"/>
              <a:t>유동인구수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생활인구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카드소비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0965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/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6504263" y="3591469"/>
            <a:ext cx="527052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-&gt; </a:t>
            </a:r>
            <a:r>
              <a:rPr lang="ko-KR" altLang="en-US" sz="2000" dirty="0">
                <a:latin typeface="+mj-ea"/>
                <a:ea typeface="+mj-ea"/>
              </a:rPr>
              <a:t>자택과 직장 사이에 전기차 충전소 대수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급속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자택직장정보</a:t>
            </a:r>
            <a:r>
              <a:rPr lang="en-US" altLang="ko-KR" sz="2000" dirty="0">
                <a:latin typeface="+mj-ea"/>
                <a:ea typeface="+mj-ea"/>
              </a:rPr>
              <a:t>.csv</a:t>
            </a:r>
            <a:endParaRPr lang="ko-KR" altLang="en-US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/>
            </a:r>
            <a:br>
              <a:rPr lang="ko-KR" altLang="en-US" sz="2000" dirty="0">
                <a:latin typeface="+mj-ea"/>
                <a:ea typeface="+mj-ea"/>
              </a:rPr>
            </a:br>
            <a:endParaRPr lang="ko-KR" altLang="en-US" sz="2000" spc="-15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303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fontAlgn="base"/>
            <a:r>
              <a:rPr lang="ko-KR" altLang="en-US" dirty="0"/>
              <a:t>자택직장정보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105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2-2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6449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완속</a:t>
            </a:r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전기차 충전소 설치 기준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0" name="모서리가 둥근 직사각형 39">
            <a:extLst>
              <a:ext uri="{FF2B5EF4-FFF2-40B4-BE49-F238E27FC236}">
                <a16:creationId xmlns:a16="http://schemas.microsoft.com/office/drawing/2014/main" id="{4DA1D042-7914-4CA0-8C1B-EAD2F08A68CF}"/>
              </a:ext>
            </a:extLst>
          </p:cNvPr>
          <p:cNvSpPr/>
          <p:nvPr/>
        </p:nvSpPr>
        <p:spPr>
          <a:xfrm>
            <a:off x="714762" y="5198554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B6A206F0-6EC2-430C-8042-07DFBD30F2D7}"/>
              </a:ext>
            </a:extLst>
          </p:cNvPr>
          <p:cNvGrpSpPr/>
          <p:nvPr/>
        </p:nvGrpSpPr>
        <p:grpSpPr>
          <a:xfrm>
            <a:off x="714762" y="5198554"/>
            <a:ext cx="2240783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42" name="모서리가 둥근 직사각형 61">
              <a:extLst>
                <a:ext uri="{FF2B5EF4-FFF2-40B4-BE49-F238E27FC236}">
                  <a16:creationId xmlns:a16="http://schemas.microsoft.com/office/drawing/2014/main" id="{C9168B27-4B5E-4948-A25B-6A78AF5DB629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8D6A9FBE-B9CE-445B-BBD3-8BAF34E67D12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4" name="모서리가 둥근 직사각형 44">
            <a:extLst>
              <a:ext uri="{FF2B5EF4-FFF2-40B4-BE49-F238E27FC236}">
                <a16:creationId xmlns:a16="http://schemas.microsoft.com/office/drawing/2014/main" id="{A1355DEA-7F8B-4E26-BFA8-298EBE0298E0}"/>
              </a:ext>
            </a:extLst>
          </p:cNvPr>
          <p:cNvSpPr/>
          <p:nvPr/>
        </p:nvSpPr>
        <p:spPr>
          <a:xfrm>
            <a:off x="714762" y="3122858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BE07785E-CB4E-4CA4-98E7-D14A4A3CBFD4}"/>
              </a:ext>
            </a:extLst>
          </p:cNvPr>
          <p:cNvGrpSpPr/>
          <p:nvPr/>
        </p:nvGrpSpPr>
        <p:grpSpPr>
          <a:xfrm>
            <a:off x="714762" y="3122858"/>
            <a:ext cx="4047307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6" name="모서리가 둥근 직사각형 58">
              <a:extLst>
                <a:ext uri="{FF2B5EF4-FFF2-40B4-BE49-F238E27FC236}">
                  <a16:creationId xmlns:a16="http://schemas.microsoft.com/office/drawing/2014/main" id="{2F9837F6-152C-465B-8DBF-C45C46A766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41FCA1E4-A59A-4A23-B22C-AE323D47B859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모서리가 둥근 직사각형 46">
            <a:extLst>
              <a:ext uri="{FF2B5EF4-FFF2-40B4-BE49-F238E27FC236}">
                <a16:creationId xmlns:a16="http://schemas.microsoft.com/office/drawing/2014/main" id="{FE8EE3CC-9B70-4F65-BCF0-67849D69D4F9}"/>
              </a:ext>
            </a:extLst>
          </p:cNvPr>
          <p:cNvSpPr/>
          <p:nvPr/>
        </p:nvSpPr>
        <p:spPr>
          <a:xfrm>
            <a:off x="714762" y="4160706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E8B9721-57EE-436E-8300-3D229923627B}"/>
              </a:ext>
            </a:extLst>
          </p:cNvPr>
          <p:cNvGrpSpPr/>
          <p:nvPr/>
        </p:nvGrpSpPr>
        <p:grpSpPr>
          <a:xfrm>
            <a:off x="714762" y="4160706"/>
            <a:ext cx="3382195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50" name="모서리가 둥근 직사각형 56">
              <a:extLst>
                <a:ext uri="{FF2B5EF4-FFF2-40B4-BE49-F238E27FC236}">
                  <a16:creationId xmlns:a16="http://schemas.microsoft.com/office/drawing/2014/main" id="{B8AA927E-045E-4781-B27A-CA8C6F59AE23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D5099522-8808-4C51-B639-359EF2C142D9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F59A6368-14B8-4D92-B20E-6497E32C8CD3}"/>
              </a:ext>
            </a:extLst>
          </p:cNvPr>
          <p:cNvSpPr txBox="1"/>
          <p:nvPr/>
        </p:nvSpPr>
        <p:spPr>
          <a:xfrm>
            <a:off x="3814854" y="364715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3" name="이등변 삼각형 252">
            <a:extLst>
              <a:ext uri="{FF2B5EF4-FFF2-40B4-BE49-F238E27FC236}">
                <a16:creationId xmlns:a16="http://schemas.microsoft.com/office/drawing/2014/main" id="{D690EAB0-AB91-4E77-89AE-26B8C01A287E}"/>
              </a:ext>
            </a:extLst>
          </p:cNvPr>
          <p:cNvSpPr/>
          <p:nvPr/>
        </p:nvSpPr>
        <p:spPr>
          <a:xfrm flipV="1">
            <a:off x="4030419" y="3952074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FC2F800-4A41-4EB7-9A7B-C2513DD2D321}"/>
              </a:ext>
            </a:extLst>
          </p:cNvPr>
          <p:cNvSpPr txBox="1"/>
          <p:nvPr/>
        </p:nvSpPr>
        <p:spPr>
          <a:xfrm>
            <a:off x="4492605" y="2564863"/>
            <a:ext cx="538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5" name="이등변 삼각형 254">
            <a:extLst>
              <a:ext uri="{FF2B5EF4-FFF2-40B4-BE49-F238E27FC236}">
                <a16:creationId xmlns:a16="http://schemas.microsoft.com/office/drawing/2014/main" id="{D2428B32-603D-455E-BCC2-56CEAC609C49}"/>
              </a:ext>
            </a:extLst>
          </p:cNvPr>
          <p:cNvSpPr/>
          <p:nvPr/>
        </p:nvSpPr>
        <p:spPr>
          <a:xfrm flipV="1">
            <a:off x="4702558" y="2879312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976F4E5-0304-441D-AD0E-4BD5865A5B27}"/>
              </a:ext>
            </a:extLst>
          </p:cNvPr>
          <p:cNvSpPr txBox="1"/>
          <p:nvPr/>
        </p:nvSpPr>
        <p:spPr>
          <a:xfrm>
            <a:off x="2706919" y="4659610"/>
            <a:ext cx="497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7" name="이등변 삼각형 256">
            <a:extLst>
              <a:ext uri="{FF2B5EF4-FFF2-40B4-BE49-F238E27FC236}">
                <a16:creationId xmlns:a16="http://schemas.microsoft.com/office/drawing/2014/main" id="{28B6E695-67A2-48C2-93EA-DEA1A83C4030}"/>
              </a:ext>
            </a:extLst>
          </p:cNvPr>
          <p:cNvSpPr/>
          <p:nvPr/>
        </p:nvSpPr>
        <p:spPr>
          <a:xfrm flipV="1">
            <a:off x="2896034" y="4955009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59C4D55-46DA-47A7-8713-03CA83A9B9DE}"/>
              </a:ext>
            </a:extLst>
          </p:cNvPr>
          <p:cNvSpPr txBox="1"/>
          <p:nvPr/>
        </p:nvSpPr>
        <p:spPr>
          <a:xfrm>
            <a:off x="6895196" y="3044189"/>
            <a:ext cx="4419600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1)https</a:t>
            </a:r>
            <a:r>
              <a:rPr lang="en-US" altLang="ko-KR" dirty="0">
                <a:latin typeface="+mj-ea"/>
                <a:ea typeface="+mj-ea"/>
              </a:rPr>
              <a:t>://www.data.go.kr/tcs/dss/selectStdDataDetailView.do - </a:t>
            </a:r>
            <a:r>
              <a:rPr lang="ko-KR" altLang="en-US" dirty="0">
                <a:latin typeface="+mj-ea"/>
                <a:ea typeface="+mj-ea"/>
              </a:rPr>
              <a:t>주차장구획수</a:t>
            </a:r>
            <a:endParaRPr lang="ko-KR" altLang="en-US" sz="1600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상주 경비원</a:t>
            </a:r>
            <a:endParaRPr lang="ko-KR" altLang="en-US" sz="1600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급속 충전기가 </a:t>
            </a:r>
            <a:r>
              <a:rPr lang="ko-KR" altLang="en-US" dirty="0" err="1">
                <a:latin typeface="+mj-ea"/>
                <a:ea typeface="+mj-ea"/>
              </a:rPr>
              <a:t>전력인입</a:t>
            </a:r>
            <a:r>
              <a:rPr lang="ko-KR" altLang="en-US" dirty="0">
                <a:latin typeface="+mj-ea"/>
                <a:ea typeface="+mj-ea"/>
              </a:rPr>
              <a:t> 곤란 </a:t>
            </a:r>
            <a:r>
              <a:rPr lang="en-US" altLang="ko-KR" dirty="0">
                <a:latin typeface="+mj-ea"/>
                <a:ea typeface="+mj-ea"/>
              </a:rPr>
              <a:t>&gt; </a:t>
            </a:r>
            <a:r>
              <a:rPr lang="ko-KR" altLang="en-US" dirty="0" err="1">
                <a:latin typeface="+mj-ea"/>
                <a:ea typeface="+mj-ea"/>
              </a:rPr>
              <a:t>완속</a:t>
            </a:r>
            <a:r>
              <a:rPr lang="ko-KR" altLang="en-US" dirty="0">
                <a:latin typeface="+mj-ea"/>
                <a:ea typeface="+mj-ea"/>
              </a:rPr>
              <a:t> 설치한다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/>
            </a:r>
            <a:br>
              <a:rPr lang="ko-KR" altLang="en-US" sz="1600" dirty="0">
                <a:latin typeface="+mj-ea"/>
                <a:ea typeface="+mj-ea"/>
              </a:rPr>
            </a:br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7A41C00-0DFC-49E2-86DE-10241B2EEF68}"/>
              </a:ext>
            </a:extLst>
          </p:cNvPr>
          <p:cNvSpPr txBox="1"/>
          <p:nvPr/>
        </p:nvSpPr>
        <p:spPr>
          <a:xfrm>
            <a:off x="7160468" y="1918532"/>
            <a:ext cx="388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66725770-B215-4F2E-A632-4E6EDFDF083D}"/>
              </a:ext>
            </a:extLst>
          </p:cNvPr>
          <p:cNvCxnSpPr>
            <a:cxnSpLocks/>
          </p:cNvCxnSpPr>
          <p:nvPr/>
        </p:nvCxnSpPr>
        <p:spPr>
          <a:xfrm>
            <a:off x="6671913" y="2724638"/>
            <a:ext cx="49229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3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accent6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466E74-5CC2-4379-F2BC-8B05EF7BB056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1A335C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21468-E0EB-C851-620C-B26C7964B630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9FF35B-6B8B-4CF6-A889-7C866FDF793D}"/>
              </a:ext>
            </a:extLst>
          </p:cNvPr>
          <p:cNvCxnSpPr/>
          <p:nvPr/>
        </p:nvCxnSpPr>
        <p:spPr>
          <a:xfrm>
            <a:off x="1066486" y="3440552"/>
            <a:ext cx="1958287" cy="0"/>
          </a:xfrm>
          <a:prstGeom prst="line">
            <a:avLst/>
          </a:prstGeom>
          <a:ln w="76200">
            <a:solidFill>
              <a:srgbClr val="1A3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35F6AB-E0B2-48CB-8687-0E9C3C0A44A5}"/>
              </a:ext>
            </a:extLst>
          </p:cNvPr>
          <p:cNvSpPr txBox="1"/>
          <p:nvPr/>
        </p:nvSpPr>
        <p:spPr>
          <a:xfrm>
            <a:off x="2447371" y="3569760"/>
            <a:ext cx="6495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300" dirty="0">
                <a:solidFill>
                  <a:srgbClr val="1C658E"/>
                </a:solidFill>
                <a:latin typeface="+mj-ea"/>
                <a:ea typeface="+mj-ea"/>
              </a:rPr>
              <a:t>01</a:t>
            </a:r>
            <a:endParaRPr lang="ko-KR" altLang="en-US" sz="3300" dirty="0">
              <a:solidFill>
                <a:srgbClr val="1C658E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F2C18C-06A8-4C83-86A0-E7DC34F5AE27}"/>
              </a:ext>
            </a:extLst>
          </p:cNvPr>
          <p:cNvSpPr txBox="1"/>
          <p:nvPr/>
        </p:nvSpPr>
        <p:spPr>
          <a:xfrm>
            <a:off x="1730369" y="4165871"/>
            <a:ext cx="13724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spc="-150" dirty="0" smtClean="0">
                <a:solidFill>
                  <a:srgbClr val="1C658E"/>
                </a:solidFill>
                <a:latin typeface="+mj-ea"/>
                <a:ea typeface="+mj-ea"/>
              </a:rPr>
              <a:t>선정 이유</a:t>
            </a:r>
            <a:endParaRPr lang="ko-KR" altLang="en-US" sz="2300" spc="-150" dirty="0">
              <a:solidFill>
                <a:srgbClr val="1C658E"/>
              </a:solidFill>
              <a:latin typeface="+mj-ea"/>
              <a:ea typeface="+mj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E9FF35B-6B8B-4CF6-A889-7C866FDF793D}"/>
              </a:ext>
            </a:extLst>
          </p:cNvPr>
          <p:cNvCxnSpPr/>
          <p:nvPr/>
        </p:nvCxnSpPr>
        <p:spPr>
          <a:xfrm>
            <a:off x="3713365" y="3440552"/>
            <a:ext cx="1958287" cy="0"/>
          </a:xfrm>
          <a:prstGeom prst="line">
            <a:avLst/>
          </a:prstGeom>
          <a:ln w="76200">
            <a:solidFill>
              <a:srgbClr val="1A3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35F6AB-E0B2-48CB-8687-0E9C3C0A44A5}"/>
              </a:ext>
            </a:extLst>
          </p:cNvPr>
          <p:cNvSpPr txBox="1"/>
          <p:nvPr/>
        </p:nvSpPr>
        <p:spPr>
          <a:xfrm>
            <a:off x="5094249" y="3569760"/>
            <a:ext cx="6495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300" dirty="0" smtClean="0">
                <a:solidFill>
                  <a:srgbClr val="1C658E"/>
                </a:solidFill>
                <a:latin typeface="+mj-ea"/>
                <a:ea typeface="+mj-ea"/>
              </a:rPr>
              <a:t>02</a:t>
            </a:r>
            <a:endParaRPr lang="ko-KR" altLang="en-US" sz="3300" dirty="0">
              <a:solidFill>
                <a:srgbClr val="1C658E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2C18C-06A8-4C83-86A0-E7DC34F5AE27}"/>
              </a:ext>
            </a:extLst>
          </p:cNvPr>
          <p:cNvSpPr txBox="1"/>
          <p:nvPr/>
        </p:nvSpPr>
        <p:spPr>
          <a:xfrm>
            <a:off x="4384855" y="4169317"/>
            <a:ext cx="13724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spc="-150" dirty="0" smtClean="0">
                <a:solidFill>
                  <a:srgbClr val="1C658E"/>
                </a:solidFill>
                <a:latin typeface="+mj-ea"/>
                <a:ea typeface="+mj-ea"/>
              </a:rPr>
              <a:t>현황 파악</a:t>
            </a:r>
            <a:endParaRPr lang="ko-KR" altLang="en-US" sz="2300" spc="-150" dirty="0">
              <a:solidFill>
                <a:srgbClr val="1C658E"/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9FF35B-6B8B-4CF6-A889-7C866FDF793D}"/>
              </a:ext>
            </a:extLst>
          </p:cNvPr>
          <p:cNvCxnSpPr/>
          <p:nvPr/>
        </p:nvCxnSpPr>
        <p:spPr>
          <a:xfrm>
            <a:off x="6460410" y="3440552"/>
            <a:ext cx="1958287" cy="0"/>
          </a:xfrm>
          <a:prstGeom prst="line">
            <a:avLst/>
          </a:prstGeom>
          <a:ln w="76200">
            <a:solidFill>
              <a:srgbClr val="1A3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35F6AB-E0B2-48CB-8687-0E9C3C0A44A5}"/>
              </a:ext>
            </a:extLst>
          </p:cNvPr>
          <p:cNvSpPr txBox="1"/>
          <p:nvPr/>
        </p:nvSpPr>
        <p:spPr>
          <a:xfrm>
            <a:off x="7841294" y="3569760"/>
            <a:ext cx="6495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300" dirty="0" smtClean="0">
                <a:solidFill>
                  <a:srgbClr val="1C658E"/>
                </a:solidFill>
                <a:latin typeface="+mj-ea"/>
                <a:ea typeface="+mj-ea"/>
              </a:rPr>
              <a:t>03</a:t>
            </a:r>
            <a:endParaRPr lang="ko-KR" altLang="en-US" sz="3300" dirty="0">
              <a:solidFill>
                <a:srgbClr val="1C658E"/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F2C18C-06A8-4C83-86A0-E7DC34F5AE27}"/>
              </a:ext>
            </a:extLst>
          </p:cNvPr>
          <p:cNvSpPr txBox="1"/>
          <p:nvPr/>
        </p:nvSpPr>
        <p:spPr>
          <a:xfrm>
            <a:off x="7118340" y="4165871"/>
            <a:ext cx="13724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spc="-150" dirty="0" smtClean="0">
                <a:solidFill>
                  <a:srgbClr val="1C658E"/>
                </a:solidFill>
                <a:latin typeface="+mj-ea"/>
                <a:ea typeface="+mj-ea"/>
              </a:rPr>
              <a:t>해결 방안</a:t>
            </a:r>
            <a:endParaRPr lang="ko-KR" altLang="en-US" sz="2300" spc="-150" dirty="0">
              <a:solidFill>
                <a:srgbClr val="1C658E"/>
              </a:solidFill>
              <a:latin typeface="+mj-ea"/>
              <a:ea typeface="+mj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E9FF35B-6B8B-4CF6-A889-7C866FDF793D}"/>
              </a:ext>
            </a:extLst>
          </p:cNvPr>
          <p:cNvCxnSpPr/>
          <p:nvPr/>
        </p:nvCxnSpPr>
        <p:spPr>
          <a:xfrm>
            <a:off x="9129079" y="3440552"/>
            <a:ext cx="1958287" cy="0"/>
          </a:xfrm>
          <a:prstGeom prst="line">
            <a:avLst/>
          </a:prstGeom>
          <a:ln w="76200">
            <a:solidFill>
              <a:srgbClr val="1A3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35F6AB-E0B2-48CB-8687-0E9C3C0A44A5}"/>
              </a:ext>
            </a:extLst>
          </p:cNvPr>
          <p:cNvSpPr txBox="1"/>
          <p:nvPr/>
        </p:nvSpPr>
        <p:spPr>
          <a:xfrm>
            <a:off x="10509963" y="3569760"/>
            <a:ext cx="6495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300" dirty="0" smtClean="0">
                <a:solidFill>
                  <a:srgbClr val="1C658E"/>
                </a:solidFill>
                <a:latin typeface="+mj-ea"/>
                <a:ea typeface="+mj-ea"/>
              </a:rPr>
              <a:t>04</a:t>
            </a:r>
            <a:endParaRPr lang="ko-KR" altLang="en-US" sz="3300" dirty="0">
              <a:solidFill>
                <a:srgbClr val="1C658E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F2C18C-06A8-4C83-86A0-E7DC34F5AE27}"/>
              </a:ext>
            </a:extLst>
          </p:cNvPr>
          <p:cNvSpPr txBox="1"/>
          <p:nvPr/>
        </p:nvSpPr>
        <p:spPr>
          <a:xfrm>
            <a:off x="9911723" y="4169924"/>
            <a:ext cx="12875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spc="-150" smtClean="0">
                <a:solidFill>
                  <a:srgbClr val="1C658E"/>
                </a:solidFill>
                <a:latin typeface="+mj-ea"/>
                <a:ea typeface="+mj-ea"/>
              </a:rPr>
              <a:t>인사이트</a:t>
            </a:r>
            <a:endParaRPr lang="ko-KR" altLang="en-US" sz="2300" spc="-150" dirty="0">
              <a:solidFill>
                <a:srgbClr val="1C658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76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2-2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6449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완속</a:t>
            </a:r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전기차 충전소 설치 기준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0" name="모서리가 둥근 직사각형 39">
            <a:extLst>
              <a:ext uri="{FF2B5EF4-FFF2-40B4-BE49-F238E27FC236}">
                <a16:creationId xmlns:a16="http://schemas.microsoft.com/office/drawing/2014/main" id="{4DA1D042-7914-4CA0-8C1B-EAD2F08A68CF}"/>
              </a:ext>
            </a:extLst>
          </p:cNvPr>
          <p:cNvSpPr/>
          <p:nvPr/>
        </p:nvSpPr>
        <p:spPr>
          <a:xfrm>
            <a:off x="714762" y="5198554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B6A206F0-6EC2-430C-8042-07DFBD30F2D7}"/>
              </a:ext>
            </a:extLst>
          </p:cNvPr>
          <p:cNvGrpSpPr/>
          <p:nvPr/>
        </p:nvGrpSpPr>
        <p:grpSpPr>
          <a:xfrm>
            <a:off x="714762" y="5198554"/>
            <a:ext cx="2240783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42" name="모서리가 둥근 직사각형 61">
              <a:extLst>
                <a:ext uri="{FF2B5EF4-FFF2-40B4-BE49-F238E27FC236}">
                  <a16:creationId xmlns:a16="http://schemas.microsoft.com/office/drawing/2014/main" id="{C9168B27-4B5E-4948-A25B-6A78AF5DB629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8D6A9FBE-B9CE-445B-BBD3-8BAF34E67D12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4" name="모서리가 둥근 직사각형 44">
            <a:extLst>
              <a:ext uri="{FF2B5EF4-FFF2-40B4-BE49-F238E27FC236}">
                <a16:creationId xmlns:a16="http://schemas.microsoft.com/office/drawing/2014/main" id="{A1355DEA-7F8B-4E26-BFA8-298EBE0298E0}"/>
              </a:ext>
            </a:extLst>
          </p:cNvPr>
          <p:cNvSpPr/>
          <p:nvPr/>
        </p:nvSpPr>
        <p:spPr>
          <a:xfrm>
            <a:off x="714762" y="3122858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BE07785E-CB4E-4CA4-98E7-D14A4A3CBFD4}"/>
              </a:ext>
            </a:extLst>
          </p:cNvPr>
          <p:cNvGrpSpPr/>
          <p:nvPr/>
        </p:nvGrpSpPr>
        <p:grpSpPr>
          <a:xfrm>
            <a:off x="714762" y="3122858"/>
            <a:ext cx="4047307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6" name="모서리가 둥근 직사각형 58">
              <a:extLst>
                <a:ext uri="{FF2B5EF4-FFF2-40B4-BE49-F238E27FC236}">
                  <a16:creationId xmlns:a16="http://schemas.microsoft.com/office/drawing/2014/main" id="{2F9837F6-152C-465B-8DBF-C45C46A766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41FCA1E4-A59A-4A23-B22C-AE323D47B859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모서리가 둥근 직사각형 46">
            <a:extLst>
              <a:ext uri="{FF2B5EF4-FFF2-40B4-BE49-F238E27FC236}">
                <a16:creationId xmlns:a16="http://schemas.microsoft.com/office/drawing/2014/main" id="{FE8EE3CC-9B70-4F65-BCF0-67849D69D4F9}"/>
              </a:ext>
            </a:extLst>
          </p:cNvPr>
          <p:cNvSpPr/>
          <p:nvPr/>
        </p:nvSpPr>
        <p:spPr>
          <a:xfrm>
            <a:off x="714762" y="4160706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E8B9721-57EE-436E-8300-3D229923627B}"/>
              </a:ext>
            </a:extLst>
          </p:cNvPr>
          <p:cNvGrpSpPr/>
          <p:nvPr/>
        </p:nvGrpSpPr>
        <p:grpSpPr>
          <a:xfrm>
            <a:off x="714762" y="4160706"/>
            <a:ext cx="3382195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50" name="모서리가 둥근 직사각형 56">
              <a:extLst>
                <a:ext uri="{FF2B5EF4-FFF2-40B4-BE49-F238E27FC236}">
                  <a16:creationId xmlns:a16="http://schemas.microsoft.com/office/drawing/2014/main" id="{B8AA927E-045E-4781-B27A-CA8C6F59AE23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D5099522-8808-4C51-B639-359EF2C142D9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F59A6368-14B8-4D92-B20E-6497E32C8CD3}"/>
              </a:ext>
            </a:extLst>
          </p:cNvPr>
          <p:cNvSpPr txBox="1"/>
          <p:nvPr/>
        </p:nvSpPr>
        <p:spPr>
          <a:xfrm>
            <a:off x="3814854" y="364715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3" name="이등변 삼각형 252">
            <a:extLst>
              <a:ext uri="{FF2B5EF4-FFF2-40B4-BE49-F238E27FC236}">
                <a16:creationId xmlns:a16="http://schemas.microsoft.com/office/drawing/2014/main" id="{D690EAB0-AB91-4E77-89AE-26B8C01A287E}"/>
              </a:ext>
            </a:extLst>
          </p:cNvPr>
          <p:cNvSpPr/>
          <p:nvPr/>
        </p:nvSpPr>
        <p:spPr>
          <a:xfrm flipV="1">
            <a:off x="4030419" y="3952074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FC2F800-4A41-4EB7-9A7B-C2513DD2D321}"/>
              </a:ext>
            </a:extLst>
          </p:cNvPr>
          <p:cNvSpPr txBox="1"/>
          <p:nvPr/>
        </p:nvSpPr>
        <p:spPr>
          <a:xfrm>
            <a:off x="4492605" y="2564863"/>
            <a:ext cx="538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5" name="이등변 삼각형 254">
            <a:extLst>
              <a:ext uri="{FF2B5EF4-FFF2-40B4-BE49-F238E27FC236}">
                <a16:creationId xmlns:a16="http://schemas.microsoft.com/office/drawing/2014/main" id="{D2428B32-603D-455E-BCC2-56CEAC609C49}"/>
              </a:ext>
            </a:extLst>
          </p:cNvPr>
          <p:cNvSpPr/>
          <p:nvPr/>
        </p:nvSpPr>
        <p:spPr>
          <a:xfrm flipV="1">
            <a:off x="4702558" y="2879312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976F4E5-0304-441D-AD0E-4BD5865A5B27}"/>
              </a:ext>
            </a:extLst>
          </p:cNvPr>
          <p:cNvSpPr txBox="1"/>
          <p:nvPr/>
        </p:nvSpPr>
        <p:spPr>
          <a:xfrm>
            <a:off x="2706919" y="4659610"/>
            <a:ext cx="497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7" name="이등변 삼각형 256">
            <a:extLst>
              <a:ext uri="{FF2B5EF4-FFF2-40B4-BE49-F238E27FC236}">
                <a16:creationId xmlns:a16="http://schemas.microsoft.com/office/drawing/2014/main" id="{28B6E695-67A2-48C2-93EA-DEA1A83C4030}"/>
              </a:ext>
            </a:extLst>
          </p:cNvPr>
          <p:cNvSpPr/>
          <p:nvPr/>
        </p:nvSpPr>
        <p:spPr>
          <a:xfrm flipV="1">
            <a:off x="2896034" y="4955009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59C4D55-46DA-47A7-8713-03CA83A9B9DE}"/>
              </a:ext>
            </a:extLst>
          </p:cNvPr>
          <p:cNvSpPr txBox="1"/>
          <p:nvPr/>
        </p:nvSpPr>
        <p:spPr>
          <a:xfrm>
            <a:off x="6895196" y="3044189"/>
            <a:ext cx="4419600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1)https</a:t>
            </a:r>
            <a:r>
              <a:rPr lang="en-US" altLang="ko-KR" dirty="0">
                <a:latin typeface="+mj-ea"/>
                <a:ea typeface="+mj-ea"/>
              </a:rPr>
              <a:t>://www.data.go.kr/tcs/dss/selectStdDataDetailView.do - </a:t>
            </a:r>
            <a:r>
              <a:rPr lang="ko-KR" altLang="en-US" dirty="0">
                <a:latin typeface="+mj-ea"/>
                <a:ea typeface="+mj-ea"/>
              </a:rPr>
              <a:t>주차장구획수</a:t>
            </a:r>
            <a:endParaRPr lang="ko-KR" altLang="en-US" sz="1600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상주 경비원</a:t>
            </a:r>
            <a:endParaRPr lang="ko-KR" altLang="en-US" sz="1600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급속 충전기가 </a:t>
            </a:r>
            <a:r>
              <a:rPr lang="ko-KR" altLang="en-US" dirty="0" err="1">
                <a:latin typeface="+mj-ea"/>
                <a:ea typeface="+mj-ea"/>
              </a:rPr>
              <a:t>전력인입</a:t>
            </a:r>
            <a:r>
              <a:rPr lang="ko-KR" altLang="en-US" dirty="0">
                <a:latin typeface="+mj-ea"/>
                <a:ea typeface="+mj-ea"/>
              </a:rPr>
              <a:t> 곤란 </a:t>
            </a:r>
            <a:r>
              <a:rPr lang="en-US" altLang="ko-KR" dirty="0">
                <a:latin typeface="+mj-ea"/>
                <a:ea typeface="+mj-ea"/>
              </a:rPr>
              <a:t>&gt; </a:t>
            </a:r>
            <a:r>
              <a:rPr lang="ko-KR" altLang="en-US" dirty="0" err="1">
                <a:latin typeface="+mj-ea"/>
                <a:ea typeface="+mj-ea"/>
              </a:rPr>
              <a:t>완속</a:t>
            </a:r>
            <a:r>
              <a:rPr lang="ko-KR" altLang="en-US" dirty="0">
                <a:latin typeface="+mj-ea"/>
                <a:ea typeface="+mj-ea"/>
              </a:rPr>
              <a:t> 설치한다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/>
            </a:r>
            <a:br>
              <a:rPr lang="ko-KR" altLang="en-US" sz="1600" dirty="0">
                <a:latin typeface="+mj-ea"/>
                <a:ea typeface="+mj-ea"/>
              </a:rPr>
            </a:br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7A41C00-0DFC-49E2-86DE-10241B2EEF68}"/>
              </a:ext>
            </a:extLst>
          </p:cNvPr>
          <p:cNvSpPr txBox="1"/>
          <p:nvPr/>
        </p:nvSpPr>
        <p:spPr>
          <a:xfrm>
            <a:off x="7160468" y="1918532"/>
            <a:ext cx="388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66725770-B215-4F2E-A632-4E6EDFDF083D}"/>
              </a:ext>
            </a:extLst>
          </p:cNvPr>
          <p:cNvCxnSpPr>
            <a:cxnSpLocks/>
          </p:cNvCxnSpPr>
          <p:nvPr/>
        </p:nvCxnSpPr>
        <p:spPr>
          <a:xfrm>
            <a:off x="6671913" y="2724638"/>
            <a:ext cx="49229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7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2-2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3934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전원 및 통신 환경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0" name="모서리가 둥근 직사각형 39">
            <a:extLst>
              <a:ext uri="{FF2B5EF4-FFF2-40B4-BE49-F238E27FC236}">
                <a16:creationId xmlns:a16="http://schemas.microsoft.com/office/drawing/2014/main" id="{4DA1D042-7914-4CA0-8C1B-EAD2F08A68CF}"/>
              </a:ext>
            </a:extLst>
          </p:cNvPr>
          <p:cNvSpPr/>
          <p:nvPr/>
        </p:nvSpPr>
        <p:spPr>
          <a:xfrm>
            <a:off x="714762" y="5198554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B6A206F0-6EC2-430C-8042-07DFBD30F2D7}"/>
              </a:ext>
            </a:extLst>
          </p:cNvPr>
          <p:cNvGrpSpPr/>
          <p:nvPr/>
        </p:nvGrpSpPr>
        <p:grpSpPr>
          <a:xfrm>
            <a:off x="714762" y="5198554"/>
            <a:ext cx="2240783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42" name="모서리가 둥근 직사각형 61">
              <a:extLst>
                <a:ext uri="{FF2B5EF4-FFF2-40B4-BE49-F238E27FC236}">
                  <a16:creationId xmlns:a16="http://schemas.microsoft.com/office/drawing/2014/main" id="{C9168B27-4B5E-4948-A25B-6A78AF5DB629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8D6A9FBE-B9CE-445B-BBD3-8BAF34E67D12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4" name="모서리가 둥근 직사각형 44">
            <a:extLst>
              <a:ext uri="{FF2B5EF4-FFF2-40B4-BE49-F238E27FC236}">
                <a16:creationId xmlns:a16="http://schemas.microsoft.com/office/drawing/2014/main" id="{A1355DEA-7F8B-4E26-BFA8-298EBE0298E0}"/>
              </a:ext>
            </a:extLst>
          </p:cNvPr>
          <p:cNvSpPr/>
          <p:nvPr/>
        </p:nvSpPr>
        <p:spPr>
          <a:xfrm>
            <a:off x="714762" y="3122858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BE07785E-CB4E-4CA4-98E7-D14A4A3CBFD4}"/>
              </a:ext>
            </a:extLst>
          </p:cNvPr>
          <p:cNvGrpSpPr/>
          <p:nvPr/>
        </p:nvGrpSpPr>
        <p:grpSpPr>
          <a:xfrm>
            <a:off x="714762" y="3122858"/>
            <a:ext cx="4047307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6" name="모서리가 둥근 직사각형 58">
              <a:extLst>
                <a:ext uri="{FF2B5EF4-FFF2-40B4-BE49-F238E27FC236}">
                  <a16:creationId xmlns:a16="http://schemas.microsoft.com/office/drawing/2014/main" id="{2F9837F6-152C-465B-8DBF-C45C46A766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41FCA1E4-A59A-4A23-B22C-AE323D47B859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모서리가 둥근 직사각형 46">
            <a:extLst>
              <a:ext uri="{FF2B5EF4-FFF2-40B4-BE49-F238E27FC236}">
                <a16:creationId xmlns:a16="http://schemas.microsoft.com/office/drawing/2014/main" id="{FE8EE3CC-9B70-4F65-BCF0-67849D69D4F9}"/>
              </a:ext>
            </a:extLst>
          </p:cNvPr>
          <p:cNvSpPr/>
          <p:nvPr/>
        </p:nvSpPr>
        <p:spPr>
          <a:xfrm>
            <a:off x="714762" y="4160706"/>
            <a:ext cx="5381238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E8B9721-57EE-436E-8300-3D229923627B}"/>
              </a:ext>
            </a:extLst>
          </p:cNvPr>
          <p:cNvGrpSpPr/>
          <p:nvPr/>
        </p:nvGrpSpPr>
        <p:grpSpPr>
          <a:xfrm>
            <a:off x="714762" y="4160706"/>
            <a:ext cx="3382195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50" name="모서리가 둥근 직사각형 56">
              <a:extLst>
                <a:ext uri="{FF2B5EF4-FFF2-40B4-BE49-F238E27FC236}">
                  <a16:creationId xmlns:a16="http://schemas.microsoft.com/office/drawing/2014/main" id="{B8AA927E-045E-4781-B27A-CA8C6F59AE23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D5099522-8808-4C51-B639-359EF2C142D9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F59A6368-14B8-4D92-B20E-6497E32C8CD3}"/>
              </a:ext>
            </a:extLst>
          </p:cNvPr>
          <p:cNvSpPr txBox="1"/>
          <p:nvPr/>
        </p:nvSpPr>
        <p:spPr>
          <a:xfrm>
            <a:off x="3814854" y="364715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3" name="이등변 삼각형 252">
            <a:extLst>
              <a:ext uri="{FF2B5EF4-FFF2-40B4-BE49-F238E27FC236}">
                <a16:creationId xmlns:a16="http://schemas.microsoft.com/office/drawing/2014/main" id="{D690EAB0-AB91-4E77-89AE-26B8C01A287E}"/>
              </a:ext>
            </a:extLst>
          </p:cNvPr>
          <p:cNvSpPr/>
          <p:nvPr/>
        </p:nvSpPr>
        <p:spPr>
          <a:xfrm flipV="1">
            <a:off x="4030419" y="3952074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FC2F800-4A41-4EB7-9A7B-C2513DD2D321}"/>
              </a:ext>
            </a:extLst>
          </p:cNvPr>
          <p:cNvSpPr txBox="1"/>
          <p:nvPr/>
        </p:nvSpPr>
        <p:spPr>
          <a:xfrm>
            <a:off x="4492605" y="2564863"/>
            <a:ext cx="538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5" name="이등변 삼각형 254">
            <a:extLst>
              <a:ext uri="{FF2B5EF4-FFF2-40B4-BE49-F238E27FC236}">
                <a16:creationId xmlns:a16="http://schemas.microsoft.com/office/drawing/2014/main" id="{D2428B32-603D-455E-BCC2-56CEAC609C49}"/>
              </a:ext>
            </a:extLst>
          </p:cNvPr>
          <p:cNvSpPr/>
          <p:nvPr/>
        </p:nvSpPr>
        <p:spPr>
          <a:xfrm flipV="1">
            <a:off x="4702558" y="2879312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976F4E5-0304-441D-AD0E-4BD5865A5B27}"/>
              </a:ext>
            </a:extLst>
          </p:cNvPr>
          <p:cNvSpPr txBox="1"/>
          <p:nvPr/>
        </p:nvSpPr>
        <p:spPr>
          <a:xfrm>
            <a:off x="2706919" y="4659610"/>
            <a:ext cx="497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7" name="이등변 삼각형 256">
            <a:extLst>
              <a:ext uri="{FF2B5EF4-FFF2-40B4-BE49-F238E27FC236}">
                <a16:creationId xmlns:a16="http://schemas.microsoft.com/office/drawing/2014/main" id="{28B6E695-67A2-48C2-93EA-DEA1A83C4030}"/>
              </a:ext>
            </a:extLst>
          </p:cNvPr>
          <p:cNvSpPr/>
          <p:nvPr/>
        </p:nvSpPr>
        <p:spPr>
          <a:xfrm flipV="1">
            <a:off x="2896034" y="4955009"/>
            <a:ext cx="122754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59C4D55-46DA-47A7-8713-03CA83A9B9DE}"/>
              </a:ext>
            </a:extLst>
          </p:cNvPr>
          <p:cNvSpPr txBox="1"/>
          <p:nvPr/>
        </p:nvSpPr>
        <p:spPr>
          <a:xfrm>
            <a:off x="6781800" y="2151230"/>
            <a:ext cx="4736814" cy="50475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가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전기 </a:t>
            </a:r>
            <a:r>
              <a:rPr lang="ko-KR" altLang="en-US" dirty="0" err="1">
                <a:latin typeface="+mj-ea"/>
                <a:ea typeface="+mj-ea"/>
              </a:rPr>
              <a:t>인입조건이</a:t>
            </a:r>
            <a:r>
              <a:rPr lang="ko-KR" altLang="en-US" dirty="0">
                <a:latin typeface="+mj-ea"/>
                <a:ea typeface="+mj-ea"/>
              </a:rPr>
              <a:t> 양호한 장소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별도로 한전 </a:t>
            </a:r>
            <a:r>
              <a:rPr lang="ko-KR" altLang="en-US" dirty="0" err="1">
                <a:latin typeface="+mj-ea"/>
                <a:ea typeface="+mj-ea"/>
              </a:rPr>
              <a:t>인입을</a:t>
            </a:r>
            <a:r>
              <a:rPr lang="ko-KR" altLang="en-US" dirty="0">
                <a:latin typeface="+mj-ea"/>
                <a:ea typeface="+mj-ea"/>
              </a:rPr>
              <a:t> 할 경우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거리 및 </a:t>
            </a:r>
            <a:r>
              <a:rPr lang="ko-KR" altLang="en-US" dirty="0" err="1">
                <a:latin typeface="+mj-ea"/>
                <a:ea typeface="+mj-ea"/>
              </a:rPr>
              <a:t>인입방법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가공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지중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에 따라 </a:t>
            </a:r>
            <a:r>
              <a:rPr lang="ko-KR" altLang="en-US" dirty="0" err="1">
                <a:latin typeface="+mj-ea"/>
                <a:ea typeface="+mj-ea"/>
              </a:rPr>
              <a:t>인입비용이</a:t>
            </a:r>
            <a:r>
              <a:rPr lang="ko-KR" altLang="en-US" dirty="0">
                <a:latin typeface="+mj-ea"/>
                <a:ea typeface="+mj-ea"/>
              </a:rPr>
              <a:t> 달라지므로 </a:t>
            </a:r>
            <a:r>
              <a:rPr lang="ko-KR" altLang="en-US" dirty="0" err="1">
                <a:latin typeface="+mj-ea"/>
                <a:ea typeface="+mj-ea"/>
              </a:rPr>
              <a:t>인입비용을</a:t>
            </a:r>
            <a:r>
              <a:rPr lang="ko-KR" altLang="en-US" dirty="0">
                <a:latin typeface="+mj-ea"/>
                <a:ea typeface="+mj-ea"/>
              </a:rPr>
              <a:t> 절감할 수 있는 방법 검토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가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설치할 </a:t>
            </a:r>
            <a:r>
              <a:rPr lang="ko-KR" altLang="en-US" dirty="0" err="1">
                <a:latin typeface="+mj-ea"/>
                <a:ea typeface="+mj-ea"/>
              </a:rPr>
              <a:t>충전기유형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완속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급속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콘센트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에 따라 </a:t>
            </a:r>
            <a:r>
              <a:rPr lang="ko-KR" altLang="en-US" dirty="0" err="1">
                <a:latin typeface="+mj-ea"/>
                <a:ea typeface="+mj-ea"/>
              </a:rPr>
              <a:t>인입방법을</a:t>
            </a:r>
            <a:r>
              <a:rPr lang="ko-KR" altLang="en-US" dirty="0">
                <a:latin typeface="+mj-ea"/>
                <a:ea typeface="+mj-ea"/>
              </a:rPr>
              <a:t> 결정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별도의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한전 </a:t>
            </a:r>
            <a:r>
              <a:rPr lang="ko-KR" altLang="en-US" dirty="0" err="1">
                <a:latin typeface="+mj-ea"/>
                <a:ea typeface="+mj-ea"/>
              </a:rPr>
              <a:t>인입이</a:t>
            </a:r>
            <a:r>
              <a:rPr lang="ko-KR" altLang="en-US" dirty="0">
                <a:latin typeface="+mj-ea"/>
                <a:ea typeface="+mj-ea"/>
              </a:rPr>
              <a:t> 필요 없는 전원공급 유형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모자거래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을 우선 검토하되 </a:t>
            </a:r>
            <a:r>
              <a:rPr lang="ko-KR" altLang="en-US" dirty="0" err="1">
                <a:latin typeface="+mj-ea"/>
                <a:ea typeface="+mj-ea"/>
              </a:rPr>
              <a:t>변전실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여유전력을</a:t>
            </a:r>
            <a:r>
              <a:rPr lang="ko-KR" altLang="en-US" dirty="0">
                <a:latin typeface="+mj-ea"/>
                <a:ea typeface="+mj-ea"/>
              </a:rPr>
              <a:t> 필히 확인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나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가공과 지중으로 전원공급을 할 경우 공사비 절감을 위하여 굴착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포장과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같은 부대 공사가 필요 없고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가선거리가</a:t>
            </a:r>
            <a:r>
              <a:rPr lang="ko-KR" altLang="en-US" dirty="0">
                <a:latin typeface="+mj-ea"/>
                <a:ea typeface="+mj-ea"/>
              </a:rPr>
              <a:t> 짧아지는 지점으로 검토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다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급속충전기 설치 시 </a:t>
            </a:r>
            <a:r>
              <a:rPr lang="ko-KR" altLang="en-US" dirty="0" err="1">
                <a:latin typeface="+mj-ea"/>
                <a:ea typeface="+mj-ea"/>
              </a:rPr>
              <a:t>전기인입을</a:t>
            </a:r>
            <a:r>
              <a:rPr lang="ko-KR" altLang="en-US" dirty="0">
                <a:latin typeface="+mj-ea"/>
                <a:ea typeface="+mj-ea"/>
              </a:rPr>
              <a:t> 가공과 지중으로 할 경우 한국전력에 </a:t>
            </a:r>
            <a:r>
              <a:rPr lang="ko-KR" altLang="en-US" dirty="0" err="1">
                <a:latin typeface="+mj-ea"/>
                <a:ea typeface="+mj-ea"/>
              </a:rPr>
              <a:t>문의필요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인입전원</a:t>
            </a:r>
            <a:r>
              <a:rPr lang="ko-KR" altLang="en-US" dirty="0">
                <a:latin typeface="+mj-ea"/>
                <a:ea typeface="+mj-ea"/>
              </a:rPr>
              <a:t> 저압 </a:t>
            </a:r>
            <a:r>
              <a:rPr lang="en-US" altLang="ko-KR" dirty="0">
                <a:latin typeface="+mj-ea"/>
                <a:ea typeface="+mj-ea"/>
              </a:rPr>
              <a:t>380V, 3</a:t>
            </a:r>
            <a:r>
              <a:rPr lang="ko-KR" altLang="en-US" dirty="0">
                <a:latin typeface="+mj-ea"/>
                <a:ea typeface="+mj-ea"/>
              </a:rPr>
              <a:t>상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수전용량은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50kW</a:t>
            </a:r>
            <a:r>
              <a:rPr lang="ko-KR" altLang="en-US" dirty="0">
                <a:latin typeface="+mj-ea"/>
                <a:ea typeface="+mj-ea"/>
              </a:rPr>
              <a:t>이상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/>
            </a:r>
            <a:br>
              <a:rPr lang="ko-KR" altLang="en-US" dirty="0">
                <a:latin typeface="+mj-ea"/>
                <a:ea typeface="+mj-ea"/>
              </a:rPr>
            </a:br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7A41C00-0DFC-49E2-86DE-10241B2EEF68}"/>
              </a:ext>
            </a:extLst>
          </p:cNvPr>
          <p:cNvSpPr txBox="1"/>
          <p:nvPr/>
        </p:nvSpPr>
        <p:spPr>
          <a:xfrm>
            <a:off x="7084268" y="1118432"/>
            <a:ext cx="388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66725770-B215-4F2E-A632-4E6EDFDF083D}"/>
              </a:ext>
            </a:extLst>
          </p:cNvPr>
          <p:cNvCxnSpPr>
            <a:cxnSpLocks/>
          </p:cNvCxnSpPr>
          <p:nvPr/>
        </p:nvCxnSpPr>
        <p:spPr>
          <a:xfrm>
            <a:off x="6595713" y="1924538"/>
            <a:ext cx="49229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2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2-3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7398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전기차 수요에 영향을 미치는 요인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290" name="Picture 2" descr="https://lh3.googleusercontent.com/4FFrZcxLm0WAoZFNFza7c5P2S6rw42yI89bT-mIW_spaQVLBEewDPfCwZChJtlMC52C4BakzAqvV2JrcxXEXOfBukTzaAaThQo8VMxyCesPPLi4AnB44mnJ7lmhs0hxeswRdTBzo-EfFSDbOdXyh_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2246312"/>
            <a:ext cx="5358615" cy="31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6.googleusercontent.com/-PKeX5QXS3GATIbqJjhkNmJJTs8u3VC-NnwywVVbpgAZvdj9mQc8Ayj7LZTFWJflA4geDgmGYyhZ9ldv2efi1z3KIycUaDT7lVJ6eqvcishfFjLJR2G5LUy25alRSLSSTf32M3aTJAO4QglIDh9oC4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373998"/>
            <a:ext cx="57340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-46038" y="176781"/>
            <a:ext cx="1134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2-3-1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3791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사회 문화적 요인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846B30-73AB-4FA4-954C-E5BE3EF8A789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7966435" y="557364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신기술에 대한 관심</a:t>
            </a:r>
            <a:endParaRPr lang="ko-KR" altLang="en-US" spc="-3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7CDE5D-64B2-4739-8521-2419D2CD8738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2014699" y="55736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 smtClean="0">
                <a:latin typeface="+mj-ea"/>
                <a:ea typeface="+mj-ea"/>
              </a:rPr>
              <a:t>환경 친화적 인식</a:t>
            </a:r>
            <a:r>
              <a:rPr lang="en-US" altLang="ko-KR" spc="-300" dirty="0" smtClean="0">
                <a:latin typeface="+mj-ea"/>
                <a:ea typeface="+mj-ea"/>
              </a:rPr>
              <a:t>	</a:t>
            </a:r>
            <a:endParaRPr lang="ko-KR" altLang="en-US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57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-46038" y="176781"/>
            <a:ext cx="1134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2-3-2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기술적 요인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3657108" y="146352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5783698" y="5443349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5275873" y="564031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 smtClean="0">
                <a:latin typeface="+mj-ea"/>
                <a:ea typeface="+mj-ea"/>
              </a:rPr>
              <a:t>배터리의 효용성</a:t>
            </a:r>
            <a:endParaRPr lang="ko-KR" altLang="en-US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30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-46037" y="176781"/>
            <a:ext cx="1134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2-3-3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경쟁자 요인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846B30-73AB-4FA4-954C-E5BE3EF8A789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7389357" y="5573641"/>
            <a:ext cx="33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내연기관 자동차 누적판매대수</a:t>
            </a:r>
            <a:endParaRPr lang="ko-KR" altLang="en-US" spc="-3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7CDE5D-64B2-4739-8521-2419D2CD8738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1548228" y="5573641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 err="1" smtClean="0">
                <a:latin typeface="+mj-ea"/>
                <a:ea typeface="+mj-ea"/>
              </a:rPr>
              <a:t>하이브리드</a:t>
            </a:r>
            <a:r>
              <a:rPr lang="ko-KR" altLang="en-US" spc="-300" dirty="0" smtClean="0">
                <a:latin typeface="+mj-ea"/>
                <a:ea typeface="+mj-ea"/>
              </a:rPr>
              <a:t> 자동차 누적판매대수</a:t>
            </a:r>
            <a:endParaRPr lang="ko-KR" altLang="en-US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9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-46038" y="176781"/>
            <a:ext cx="1134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2-3-4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경제적 요인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846B30-73AB-4FA4-954C-E5BE3EF8A789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8353561" y="55736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전기차 가격</a:t>
            </a:r>
            <a:endParaRPr lang="ko-KR" altLang="en-US" spc="-3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7CDE5D-64B2-4739-8521-2419D2CD8738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2531668" y="557364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 smtClean="0">
                <a:latin typeface="+mj-ea"/>
                <a:ea typeface="+mj-ea"/>
              </a:rPr>
              <a:t>오일 가격</a:t>
            </a:r>
            <a:r>
              <a:rPr lang="en-US" altLang="ko-KR" spc="-300" dirty="0" smtClean="0">
                <a:latin typeface="+mj-ea"/>
                <a:ea typeface="+mj-ea"/>
              </a:rPr>
              <a:t>	</a:t>
            </a:r>
            <a:endParaRPr lang="ko-KR" altLang="en-US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911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-46038" y="176781"/>
            <a:ext cx="1134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2-3-5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시장 요인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846B30-73AB-4FA4-954C-E5BE3EF8A789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7665074" y="5573641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전기차 모델 수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공급측면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spc="-3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7CDE5D-64B2-4739-8521-2419D2CD8738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2531668" y="557364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 smtClean="0">
                <a:latin typeface="+mj-ea"/>
                <a:ea typeface="+mj-ea"/>
              </a:rPr>
              <a:t>충전소 수</a:t>
            </a:r>
            <a:endParaRPr lang="ko-KR" altLang="en-US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3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-46038" y="176781"/>
            <a:ext cx="1134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2-3-6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정책적 요인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3657108" y="146352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5783698" y="5443349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5682235" y="564031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 smtClean="0">
                <a:latin typeface="+mj-ea"/>
                <a:ea typeface="+mj-ea"/>
              </a:rPr>
              <a:t>보조금</a:t>
            </a:r>
            <a:endParaRPr lang="ko-KR" altLang="en-US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15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161816" y="3422159"/>
            <a:ext cx="38683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+mj-ea"/>
                <a:ea typeface="+mj-ea"/>
              </a:rPr>
              <a:t>해결 방안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441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74725" y="2505670"/>
            <a:ext cx="204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161817" y="3422159"/>
            <a:ext cx="38683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+mj-ea"/>
                <a:ea typeface="+mj-ea"/>
              </a:rPr>
              <a:t>선정 이유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310897" y="342215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err="1" smtClean="0">
                <a:solidFill>
                  <a:schemeClr val="bg1"/>
                </a:solidFill>
                <a:latin typeface="+mj-ea"/>
                <a:ea typeface="+mj-ea"/>
              </a:rPr>
              <a:t>인사이트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9111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20333" y="171424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8A6CB-FECB-4401-9EE0-5F2858479C0A}"/>
              </a:ext>
            </a:extLst>
          </p:cNvPr>
          <p:cNvSpPr/>
          <p:nvPr/>
        </p:nvSpPr>
        <p:spPr>
          <a:xfrm>
            <a:off x="1042737" y="5121141"/>
            <a:ext cx="2666858" cy="85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C02AA3-08B8-4895-81FA-934F2829994C}"/>
              </a:ext>
            </a:extLst>
          </p:cNvPr>
          <p:cNvSpPr/>
          <p:nvPr/>
        </p:nvSpPr>
        <p:spPr>
          <a:xfrm>
            <a:off x="1042737" y="1874807"/>
            <a:ext cx="2666858" cy="2791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EB049-3137-48A2-9879-552978BD436F}"/>
              </a:ext>
            </a:extLst>
          </p:cNvPr>
          <p:cNvSpPr txBox="1"/>
          <p:nvPr/>
        </p:nvSpPr>
        <p:spPr>
          <a:xfrm>
            <a:off x="1150515" y="5315403"/>
            <a:ext cx="2451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spc="-300" dirty="0" smtClean="0">
                <a:latin typeface="+mj-ea"/>
                <a:ea typeface="+mj-ea"/>
              </a:rPr>
              <a:t>급속 충전 </a:t>
            </a:r>
            <a:r>
              <a:rPr lang="en-US" altLang="ko-KR" sz="2200" spc="-300" dirty="0" smtClean="0">
                <a:latin typeface="+mj-ea"/>
                <a:ea typeface="+mj-ea"/>
              </a:rPr>
              <a:t>/ </a:t>
            </a:r>
            <a:r>
              <a:rPr lang="ko-KR" altLang="en-US" sz="2200" spc="-300" dirty="0" err="1" smtClean="0">
                <a:latin typeface="+mj-ea"/>
                <a:ea typeface="+mj-ea"/>
              </a:rPr>
              <a:t>완속</a:t>
            </a:r>
            <a:r>
              <a:rPr lang="ko-KR" altLang="en-US" sz="2200" spc="-300" dirty="0" smtClean="0">
                <a:latin typeface="+mj-ea"/>
                <a:ea typeface="+mj-ea"/>
              </a:rPr>
              <a:t> 충전</a:t>
            </a:r>
            <a:endParaRPr lang="ko-KR" altLang="en-US" sz="2200" spc="-300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42A4F3-C694-4CC2-93CF-418AC61DDB3D}"/>
              </a:ext>
            </a:extLst>
          </p:cNvPr>
          <p:cNvSpPr/>
          <p:nvPr/>
        </p:nvSpPr>
        <p:spPr>
          <a:xfrm>
            <a:off x="4762571" y="5121141"/>
            <a:ext cx="2666858" cy="85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0F097A-21E1-4DCA-9C87-88D760FE4B9A}"/>
              </a:ext>
            </a:extLst>
          </p:cNvPr>
          <p:cNvSpPr/>
          <p:nvPr/>
        </p:nvSpPr>
        <p:spPr>
          <a:xfrm>
            <a:off x="4762571" y="1874807"/>
            <a:ext cx="2666858" cy="2791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AB6667-B46B-4917-968C-BD5CB948AA4A}"/>
              </a:ext>
            </a:extLst>
          </p:cNvPr>
          <p:cNvSpPr txBox="1"/>
          <p:nvPr/>
        </p:nvSpPr>
        <p:spPr>
          <a:xfrm>
            <a:off x="4945685" y="5192292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 smtClean="0">
                <a:latin typeface="+mj-ea"/>
                <a:ea typeface="+mj-ea"/>
              </a:rPr>
              <a:t>전기 화물차 수요에 </a:t>
            </a:r>
            <a:endParaRPr lang="en-US" altLang="ko-KR" sz="2000" spc="-300" dirty="0" smtClean="0">
              <a:latin typeface="+mj-ea"/>
              <a:ea typeface="+mj-ea"/>
            </a:endParaRPr>
          </a:p>
          <a:p>
            <a:pPr algn="ctr"/>
            <a:r>
              <a:rPr lang="ko-KR" altLang="en-US" sz="2000" spc="-300" dirty="0" smtClean="0">
                <a:latin typeface="+mj-ea"/>
                <a:ea typeface="+mj-ea"/>
              </a:rPr>
              <a:t>못 미치는 충전소 현황</a:t>
            </a:r>
            <a:endParaRPr lang="ko-KR" altLang="en-US" sz="2000" spc="-300" dirty="0"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B642C3-97E7-43D2-B3DA-265D43A3D068}"/>
              </a:ext>
            </a:extLst>
          </p:cNvPr>
          <p:cNvSpPr/>
          <p:nvPr/>
        </p:nvSpPr>
        <p:spPr>
          <a:xfrm>
            <a:off x="8482405" y="5121141"/>
            <a:ext cx="2666858" cy="85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E2984C-EFED-455D-A9A4-2A2444CE5340}"/>
              </a:ext>
            </a:extLst>
          </p:cNvPr>
          <p:cNvSpPr/>
          <p:nvPr/>
        </p:nvSpPr>
        <p:spPr>
          <a:xfrm>
            <a:off x="8482405" y="1874807"/>
            <a:ext cx="2666858" cy="2791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D523D-3AFE-4D67-8E6A-3460A8E4B2F0}"/>
              </a:ext>
            </a:extLst>
          </p:cNvPr>
          <p:cNvSpPr txBox="1"/>
          <p:nvPr/>
        </p:nvSpPr>
        <p:spPr>
          <a:xfrm>
            <a:off x="8797767" y="5315403"/>
            <a:ext cx="2036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n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81873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8580A1-21B6-00FB-54CA-ABC0FDC13B49}"/>
              </a:ext>
            </a:extLst>
          </p:cNvPr>
          <p:cNvSpPr/>
          <p:nvPr/>
        </p:nvSpPr>
        <p:spPr>
          <a:xfrm>
            <a:off x="854928" y="3192069"/>
            <a:ext cx="10482145" cy="32310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호도법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F20C9E-647C-1FB5-E3CD-A95587481EAC}"/>
              </a:ext>
            </a:extLst>
          </p:cNvPr>
          <p:cNvGrpSpPr/>
          <p:nvPr/>
        </p:nvGrpSpPr>
        <p:grpSpPr>
          <a:xfrm>
            <a:off x="854928" y="968292"/>
            <a:ext cx="10482144" cy="2085279"/>
            <a:chOff x="854928" y="1382967"/>
            <a:chExt cx="10482144" cy="20852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F8DC59-D4B6-AA7E-E2D4-B2E9F3EECDF9}"/>
                </a:ext>
              </a:extLst>
            </p:cNvPr>
            <p:cNvSpPr/>
            <p:nvPr/>
          </p:nvSpPr>
          <p:spPr>
            <a:xfrm>
              <a:off x="854928" y="1382968"/>
              <a:ext cx="2077843" cy="2085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7EC1E5-8355-70E7-A4FE-C9994EAF9497}"/>
                </a:ext>
              </a:extLst>
            </p:cNvPr>
            <p:cNvSpPr/>
            <p:nvPr/>
          </p:nvSpPr>
          <p:spPr>
            <a:xfrm>
              <a:off x="4278351" y="1382967"/>
              <a:ext cx="7058721" cy="2085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10D6AA-90E5-86C2-7129-8929F924551E}"/>
                </a:ext>
              </a:extLst>
            </p:cNvPr>
            <p:cNvSpPr txBox="1"/>
            <p:nvPr/>
          </p:nvSpPr>
          <p:spPr>
            <a:xfrm>
              <a:off x="3368156" y="2102441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/>
                <a:t>=</a:t>
              </a:r>
              <a:endParaRPr lang="ko-KR" altLang="en-US" sz="3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A3ABFD-53EA-2DF8-3CFD-FF421870EA1C}"/>
                </a:ext>
              </a:extLst>
            </p:cNvPr>
            <p:cNvSpPr txBox="1"/>
            <p:nvPr/>
          </p:nvSpPr>
          <p:spPr>
            <a:xfrm>
              <a:off x="1114629" y="2240940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r>
                <a:rPr lang="ko-KR" altLang="en-US" b="1" dirty="0">
                  <a:solidFill>
                    <a:schemeClr val="bg1"/>
                  </a:solidFill>
                </a:rPr>
                <a:t>도</a:t>
              </a:r>
              <a:r>
                <a:rPr lang="en-US" altLang="ko-KR" b="1" dirty="0">
                  <a:solidFill>
                    <a:schemeClr val="bg1"/>
                  </a:solidFill>
                </a:rPr>
                <a:t>(degree, ˚)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19CB8-340F-BEA0-FEEA-55355A269E93}"/>
                </a:ext>
              </a:extLst>
            </p:cNvPr>
            <p:cNvSpPr txBox="1"/>
            <p:nvPr/>
          </p:nvSpPr>
          <p:spPr>
            <a:xfrm>
              <a:off x="6310345" y="2246731"/>
              <a:ext cx="3102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온각</a:t>
              </a:r>
              <a:r>
                <a:rPr lang="en-US" altLang="ko-KR" b="1" dirty="0">
                  <a:solidFill>
                    <a:schemeClr val="bg1"/>
                  </a:solidFill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</a:rPr>
                <a:t>일회전각</a:t>
              </a:r>
              <a:r>
                <a:rPr lang="en-US" altLang="ko-KR" b="1" dirty="0">
                  <a:solidFill>
                    <a:schemeClr val="bg1"/>
                  </a:solidFill>
                </a:rPr>
                <a:t>, 360˚)</a:t>
              </a:r>
              <a:r>
                <a:rPr lang="ko-KR" altLang="en-US" b="1" dirty="0">
                  <a:solidFill>
                    <a:schemeClr val="bg1"/>
                  </a:solidFill>
                </a:rPr>
                <a:t>의 </a:t>
              </a:r>
              <a:r>
                <a:rPr lang="en-US" altLang="ko-KR" b="1" dirty="0">
                  <a:solidFill>
                    <a:schemeClr val="bg1"/>
                  </a:solidFill>
                </a:rPr>
                <a:t>1/360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D430C5F-0103-B965-6A9B-52C4F8A78EB1}"/>
              </a:ext>
            </a:extLst>
          </p:cNvPr>
          <p:cNvGrpSpPr/>
          <p:nvPr/>
        </p:nvGrpSpPr>
        <p:grpSpPr>
          <a:xfrm>
            <a:off x="1366899" y="3784538"/>
            <a:ext cx="2238662" cy="2046092"/>
            <a:chOff x="1241308" y="3974325"/>
            <a:chExt cx="2238662" cy="204609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02D17D-22F0-5076-3724-694CFC797A70}"/>
                </a:ext>
              </a:extLst>
            </p:cNvPr>
            <p:cNvSpPr/>
            <p:nvPr/>
          </p:nvSpPr>
          <p:spPr>
            <a:xfrm>
              <a:off x="1241308" y="4113559"/>
              <a:ext cx="1906858" cy="190685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C70EE91-12A9-B307-45C0-3FAC27101D5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627" y="5081745"/>
              <a:ext cx="1337343" cy="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95EE157-38AB-A122-2EBF-4229F8541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3288" y="3974325"/>
              <a:ext cx="785800" cy="1092663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8FA75224-B1A0-F018-78E6-E0F46C1950C6}"/>
                </a:ext>
              </a:extLst>
            </p:cNvPr>
            <p:cNvSpPr/>
            <p:nvPr/>
          </p:nvSpPr>
          <p:spPr>
            <a:xfrm>
              <a:off x="2149582" y="4870221"/>
              <a:ext cx="342793" cy="474887"/>
            </a:xfrm>
            <a:prstGeom prst="arc">
              <a:avLst>
                <a:gd name="adj1" fmla="val 16735041"/>
                <a:gd name="adj2" fmla="val 2034166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BB4D8A-498B-DE63-A3D5-5EF7ADA8A69D}"/>
                </a:ext>
              </a:extLst>
            </p:cNvPr>
            <p:cNvSpPr txBox="1"/>
            <p:nvPr/>
          </p:nvSpPr>
          <p:spPr>
            <a:xfrm>
              <a:off x="2467350" y="466815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dirty="0"/>
                <a:t>θ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FFF182-F384-C34C-E8A7-B8F54C403DA0}"/>
                </a:ext>
              </a:extLst>
            </p:cNvPr>
            <p:cNvSpPr txBox="1"/>
            <p:nvPr/>
          </p:nvSpPr>
          <p:spPr>
            <a:xfrm>
              <a:off x="3093815" y="430751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911EC7-44B9-E24C-CA14-437A2E24BAB9}"/>
                </a:ext>
              </a:extLst>
            </p:cNvPr>
            <p:cNvSpPr txBox="1"/>
            <p:nvPr/>
          </p:nvSpPr>
          <p:spPr>
            <a:xfrm>
              <a:off x="2489623" y="5137883"/>
              <a:ext cx="469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0FBAFDD-BCA0-21E7-FF3B-9E86C2E78EE8}"/>
              </a:ext>
            </a:extLst>
          </p:cNvPr>
          <p:cNvGrpSpPr/>
          <p:nvPr/>
        </p:nvGrpSpPr>
        <p:grpSpPr>
          <a:xfrm>
            <a:off x="4277448" y="3447388"/>
            <a:ext cx="6801230" cy="1500708"/>
            <a:chOff x="4277448" y="3974325"/>
            <a:chExt cx="6801230" cy="15007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4E74D7-6F44-8AD5-5F5C-B501B5761959}"/>
                </a:ext>
              </a:extLst>
            </p:cNvPr>
            <p:cNvSpPr/>
            <p:nvPr/>
          </p:nvSpPr>
          <p:spPr>
            <a:xfrm>
              <a:off x="4277448" y="3974325"/>
              <a:ext cx="6801230" cy="1500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0EDDC1-4D8D-CFCB-E3B9-B6688D6A96AD}"/>
                </a:ext>
              </a:extLst>
            </p:cNvPr>
            <p:cNvGrpSpPr/>
            <p:nvPr/>
          </p:nvGrpSpPr>
          <p:grpSpPr>
            <a:xfrm>
              <a:off x="6932259" y="4188776"/>
              <a:ext cx="1491607" cy="535903"/>
              <a:chOff x="5941855" y="2958604"/>
              <a:chExt cx="1491607" cy="5359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DA069C6-0234-2CEA-46B8-B29A28EAB819}"/>
                      </a:ext>
                    </a:extLst>
                  </p:cNvPr>
                  <p:cNvSpPr txBox="1"/>
                  <p:nvPr/>
                </p:nvSpPr>
                <p:spPr>
                  <a:xfrm>
                    <a:off x="5941855" y="2971800"/>
                    <a:ext cx="655791" cy="5227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360˚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DA069C6-0234-2CEA-46B8-B29A28EAB8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55" y="2971800"/>
                    <a:ext cx="655791" cy="52270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FA6A911-262A-9310-8059-C864BD397B34}"/>
                      </a:ext>
                    </a:extLst>
                  </p:cNvPr>
                  <p:cNvSpPr txBox="1"/>
                  <p:nvPr/>
                </p:nvSpPr>
                <p:spPr>
                  <a:xfrm>
                    <a:off x="6597646" y="3059783"/>
                    <a:ext cx="2308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FA6A911-262A-9310-8059-C864BD397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7646" y="3059783"/>
                    <a:ext cx="23083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526" r="-78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F7887E2-C874-9605-ADCC-CC99F29FE80C}"/>
                      </a:ext>
                    </a:extLst>
                  </p:cNvPr>
                  <p:cNvSpPr txBox="1"/>
                  <p:nvPr/>
                </p:nvSpPr>
                <p:spPr>
                  <a:xfrm>
                    <a:off x="6997189" y="2958604"/>
                    <a:ext cx="436273" cy="5227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F7887E2-C874-9605-ADCC-CC99F29FE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7189" y="2958604"/>
                    <a:ext cx="436273" cy="5227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52A5A0-9C72-BC5D-8DA6-87EA53720D30}"/>
                    </a:ext>
                  </a:extLst>
                </p:cNvPr>
                <p:cNvSpPr txBox="1"/>
                <p:nvPr/>
              </p:nvSpPr>
              <p:spPr>
                <a:xfrm>
                  <a:off x="6879073" y="4974998"/>
                  <a:ext cx="16487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=360˚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52A5A0-9C72-BC5D-8DA6-87EA53720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073" y="4974998"/>
                  <a:ext cx="16487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07" r="-3321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C3ACEB3-CD0F-27A9-6C2C-6FD732C7DF92}"/>
                    </a:ext>
                  </a:extLst>
                </p:cNvPr>
                <p:cNvSpPr txBox="1"/>
                <p:nvPr/>
              </p:nvSpPr>
              <p:spPr>
                <a:xfrm>
                  <a:off x="4505026" y="5081745"/>
                  <a:ext cx="8880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ko-KR" altLang="en-US" sz="1400" b="1" i="0">
                          <a:latin typeface="Cambria Math" panose="02040503050406030204" pitchFamily="18" charset="0"/>
                        </a:rPr>
                        <m:t>는</m:t>
                      </m:r>
                    </m:oMath>
                  </a14:m>
                  <a:r>
                    <a:rPr lang="ko-KR" altLang="en-US" sz="1400" b="1" dirty="0"/>
                    <a:t> 약 </a:t>
                  </a:r>
                  <a:r>
                    <a:rPr lang="en-US" altLang="ko-KR" sz="1400" b="1" dirty="0"/>
                    <a:t>3.14</a:t>
                  </a:r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C3ACEB3-CD0F-27A9-6C2C-6FD732C7D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026" y="5081745"/>
                  <a:ext cx="88806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795" t="-25000" r="-10959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4332994" y="5161372"/>
            <a:ext cx="4947188" cy="949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j-ea"/>
                <a:ea typeface="+mj-ea"/>
              </a:rPr>
              <a:t>중심각의 크기</a:t>
            </a:r>
            <a:r>
              <a:rPr lang="en-US" altLang="ko-KR" sz="1600" dirty="0">
                <a:latin typeface="+mj-ea"/>
                <a:ea typeface="+mj-ea"/>
              </a:rPr>
              <a:t>(θ)</a:t>
            </a:r>
            <a:r>
              <a:rPr lang="ko-KR" altLang="en-US" sz="1600" dirty="0">
                <a:latin typeface="+mj-ea"/>
                <a:ea typeface="+mj-ea"/>
              </a:rPr>
              <a:t>는 호의 길이에 비례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j-ea"/>
                <a:ea typeface="+mj-ea"/>
              </a:rPr>
              <a:t>특별히 혼돈의 우려가 없다면</a:t>
            </a:r>
            <a:r>
              <a:rPr lang="en-US" altLang="ko-KR" sz="1600" dirty="0">
                <a:latin typeface="+mj-ea"/>
                <a:ea typeface="+mj-ea"/>
              </a:rPr>
              <a:t>, rad </a:t>
            </a:r>
            <a:r>
              <a:rPr lang="ko-KR" altLang="en-US" sz="1600" dirty="0">
                <a:latin typeface="+mj-ea"/>
                <a:ea typeface="+mj-ea"/>
              </a:rPr>
              <a:t>단위 생략가능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j-ea"/>
                <a:ea typeface="+mj-ea"/>
              </a:rPr>
              <a:t>각도는 근본적으로 </a:t>
            </a:r>
            <a:r>
              <a:rPr lang="ko-KR" altLang="en-US" sz="1600" dirty="0" err="1">
                <a:latin typeface="+mj-ea"/>
                <a:ea typeface="+mj-ea"/>
              </a:rPr>
              <a:t>무차원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5275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59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81E17CF-D31D-B8FC-A911-7825616BC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6313"/>
              </p:ext>
            </p:extLst>
          </p:nvPr>
        </p:nvGraphicFramePr>
        <p:xfrm>
          <a:off x="854928" y="1261843"/>
          <a:ext cx="10568569" cy="490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27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21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다이어그램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5EB0EC-1CF4-D99E-4562-C39E45DEE756}"/>
              </a:ext>
            </a:extLst>
          </p:cNvPr>
          <p:cNvSpPr/>
          <p:nvPr/>
        </p:nvSpPr>
        <p:spPr>
          <a:xfrm>
            <a:off x="4568283" y="1170877"/>
            <a:ext cx="3055434" cy="305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35E277-C8BD-2A8D-6A88-598CA25114C8}"/>
              </a:ext>
            </a:extLst>
          </p:cNvPr>
          <p:cNvSpPr/>
          <p:nvPr/>
        </p:nvSpPr>
        <p:spPr>
          <a:xfrm>
            <a:off x="3326780" y="3118624"/>
            <a:ext cx="3055434" cy="305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9960A1-6874-E45D-CD3B-B2B30BCB537C}"/>
              </a:ext>
            </a:extLst>
          </p:cNvPr>
          <p:cNvSpPr/>
          <p:nvPr/>
        </p:nvSpPr>
        <p:spPr>
          <a:xfrm>
            <a:off x="5809786" y="3118624"/>
            <a:ext cx="3055434" cy="305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A36FD-D036-B453-E16D-948AF5E0A10C}"/>
              </a:ext>
            </a:extLst>
          </p:cNvPr>
          <p:cNvSpPr txBox="1"/>
          <p:nvPr/>
        </p:nvSpPr>
        <p:spPr>
          <a:xfrm>
            <a:off x="5173311" y="2419813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내용을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075F6-BC69-8347-FCF0-EE6E440AC838}"/>
              </a:ext>
            </a:extLst>
          </p:cNvPr>
          <p:cNvSpPr txBox="1"/>
          <p:nvPr/>
        </p:nvSpPr>
        <p:spPr>
          <a:xfrm>
            <a:off x="3645595" y="476767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A6556-1213-BC54-5C03-1BD90D2DC3F9}"/>
              </a:ext>
            </a:extLst>
          </p:cNvPr>
          <p:cNvSpPr txBox="1"/>
          <p:nvPr/>
        </p:nvSpPr>
        <p:spPr>
          <a:xfrm>
            <a:off x="6633267" y="476767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54888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흐름도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2451A-E7CE-9C04-DAD6-C16E4CA7F039}"/>
              </a:ext>
            </a:extLst>
          </p:cNvPr>
          <p:cNvSpPr/>
          <p:nvPr/>
        </p:nvSpPr>
        <p:spPr>
          <a:xfrm>
            <a:off x="888335" y="1447800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9F90A6-D267-67FA-E467-6B746B42BCD5}"/>
              </a:ext>
            </a:extLst>
          </p:cNvPr>
          <p:cNvSpPr/>
          <p:nvPr/>
        </p:nvSpPr>
        <p:spPr>
          <a:xfrm>
            <a:off x="4585956" y="1447800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9C5A58-2758-C56E-2473-FBE15AFC1C8E}"/>
              </a:ext>
            </a:extLst>
          </p:cNvPr>
          <p:cNvSpPr/>
          <p:nvPr/>
        </p:nvSpPr>
        <p:spPr>
          <a:xfrm>
            <a:off x="8283577" y="1447800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38F1A-6EC8-BC0D-BE2D-C0B877F7C45A}"/>
              </a:ext>
            </a:extLst>
          </p:cNvPr>
          <p:cNvSpPr txBox="1"/>
          <p:nvPr/>
        </p:nvSpPr>
        <p:spPr>
          <a:xfrm>
            <a:off x="4070100" y="3561834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508CA-27E8-FCF4-E262-1FE16A1C29E1}"/>
              </a:ext>
            </a:extLst>
          </p:cNvPr>
          <p:cNvSpPr txBox="1"/>
          <p:nvPr/>
        </p:nvSpPr>
        <p:spPr>
          <a:xfrm>
            <a:off x="7767722" y="3561834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657328-6397-5168-BF32-1AA5F8B32000}"/>
              </a:ext>
            </a:extLst>
          </p:cNvPr>
          <p:cNvSpPr/>
          <p:nvPr/>
        </p:nvSpPr>
        <p:spPr>
          <a:xfrm>
            <a:off x="1143000" y="1676400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EE4A71-9C37-611F-20B9-360FE8CF3CFE}"/>
              </a:ext>
            </a:extLst>
          </p:cNvPr>
          <p:cNvSpPr/>
          <p:nvPr/>
        </p:nvSpPr>
        <p:spPr>
          <a:xfrm>
            <a:off x="4838700" y="1676400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0CA93C-237E-85DB-7C7B-2852740A2FAA}"/>
              </a:ext>
            </a:extLst>
          </p:cNvPr>
          <p:cNvSpPr/>
          <p:nvPr/>
        </p:nvSpPr>
        <p:spPr>
          <a:xfrm>
            <a:off x="8534400" y="1676400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CC070-9703-5CF7-1FFE-227328EAF96E}"/>
              </a:ext>
            </a:extLst>
          </p:cNvPr>
          <p:cNvSpPr txBox="1"/>
          <p:nvPr/>
        </p:nvSpPr>
        <p:spPr>
          <a:xfrm>
            <a:off x="1961192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4E2C9-EA24-A556-1DB4-0375D958ED1E}"/>
              </a:ext>
            </a:extLst>
          </p:cNvPr>
          <p:cNvSpPr txBox="1"/>
          <p:nvPr/>
        </p:nvSpPr>
        <p:spPr>
          <a:xfrm>
            <a:off x="5671845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BAB11-08A3-C8FC-F25C-82259276DD80}"/>
              </a:ext>
            </a:extLst>
          </p:cNvPr>
          <p:cNvSpPr txBox="1"/>
          <p:nvPr/>
        </p:nvSpPr>
        <p:spPr>
          <a:xfrm>
            <a:off x="9382498" y="3228945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BF350-60C2-6B6F-75DC-2128101B9432}"/>
              </a:ext>
            </a:extLst>
          </p:cNvPr>
          <p:cNvSpPr txBox="1"/>
          <p:nvPr/>
        </p:nvSpPr>
        <p:spPr>
          <a:xfrm>
            <a:off x="1391049" y="54483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40FCA1-E961-94E3-31AE-C9DF088A3BAD}"/>
              </a:ext>
            </a:extLst>
          </p:cNvPr>
          <p:cNvSpPr txBox="1"/>
          <p:nvPr/>
        </p:nvSpPr>
        <p:spPr>
          <a:xfrm>
            <a:off x="5112183" y="54483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3C39FB-07BF-CE2E-1425-A52D5A37AD42}"/>
              </a:ext>
            </a:extLst>
          </p:cNvPr>
          <p:cNvSpPr txBox="1"/>
          <p:nvPr/>
        </p:nvSpPr>
        <p:spPr>
          <a:xfrm>
            <a:off x="8833317" y="544830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47958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두 가지를 비교하기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A3E424-E23F-4DFE-83D1-370B0DB343FB}"/>
              </a:ext>
            </a:extLst>
          </p:cNvPr>
          <p:cNvSpPr/>
          <p:nvPr/>
        </p:nvSpPr>
        <p:spPr>
          <a:xfrm>
            <a:off x="495299" y="2463800"/>
            <a:ext cx="5465375" cy="3898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BAD43D-8A53-BC47-3644-2A1C694C5AC8}"/>
              </a:ext>
            </a:extLst>
          </p:cNvPr>
          <p:cNvSpPr/>
          <p:nvPr/>
        </p:nvSpPr>
        <p:spPr>
          <a:xfrm>
            <a:off x="6231328" y="2463800"/>
            <a:ext cx="5439972" cy="3898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EC1F19-3AAA-8BD1-C8AC-C7532754A0B3}"/>
              </a:ext>
            </a:extLst>
          </p:cNvPr>
          <p:cNvSpPr/>
          <p:nvPr/>
        </p:nvSpPr>
        <p:spPr>
          <a:xfrm>
            <a:off x="495300" y="1104900"/>
            <a:ext cx="11176000" cy="1193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56E51-4C67-E6F0-1D8D-1475A790619B}"/>
              </a:ext>
            </a:extLst>
          </p:cNvPr>
          <p:cNvSpPr/>
          <p:nvPr/>
        </p:nvSpPr>
        <p:spPr>
          <a:xfrm>
            <a:off x="808930" y="27774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5D7AEB9-0BDB-83C8-F0F5-09E27B0AA094}"/>
              </a:ext>
            </a:extLst>
          </p:cNvPr>
          <p:cNvSpPr/>
          <p:nvPr/>
        </p:nvSpPr>
        <p:spPr>
          <a:xfrm>
            <a:off x="6502400" y="27774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4EDEC-85FB-FF6A-BDC7-9280C162B156}"/>
              </a:ext>
            </a:extLst>
          </p:cNvPr>
          <p:cNvSpPr txBox="1"/>
          <p:nvPr/>
        </p:nvSpPr>
        <p:spPr>
          <a:xfrm>
            <a:off x="2227191" y="5491354"/>
            <a:ext cx="204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설명을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8209B-6641-7867-D3A3-5161281E4ADD}"/>
              </a:ext>
            </a:extLst>
          </p:cNvPr>
          <p:cNvSpPr txBox="1"/>
          <p:nvPr/>
        </p:nvSpPr>
        <p:spPr>
          <a:xfrm>
            <a:off x="7929240" y="5491353"/>
            <a:ext cx="204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설명을 입력하세요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7EB4F3-D946-D09E-AEB4-79CE1E2B0FE7}"/>
              </a:ext>
            </a:extLst>
          </p:cNvPr>
          <p:cNvSpPr txBox="1"/>
          <p:nvPr/>
        </p:nvSpPr>
        <p:spPr>
          <a:xfrm>
            <a:off x="808930" y="1362212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/>
              <a:t>두 가지 내용을 포괄하는 내용을 입력하세요</a:t>
            </a:r>
            <a:r>
              <a:rPr lang="en-US" altLang="ko-KR" sz="2400" spc="-150" dirty="0"/>
              <a:t>. </a:t>
            </a:r>
            <a:endParaRPr lang="ko-KR" altLang="en-US" sz="2400" spc="-150" dirty="0"/>
          </a:p>
        </p:txBody>
      </p:sp>
    </p:spTree>
    <p:extLst>
      <p:ext uri="{BB962C8B-B14F-4D97-AF65-F5344CB8AC3E}">
        <p14:creationId xmlns:p14="http://schemas.microsoft.com/office/powerpoint/2010/main" val="4138742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100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절차를 설명하기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F414B7-2918-B04A-E7A4-DEB9EBD51E17}"/>
              </a:ext>
            </a:extLst>
          </p:cNvPr>
          <p:cNvSpPr/>
          <p:nvPr/>
        </p:nvSpPr>
        <p:spPr>
          <a:xfrm>
            <a:off x="854928" y="137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DDFEEE-A1B3-48BB-E114-1B12CA4EBD88}"/>
              </a:ext>
            </a:extLst>
          </p:cNvPr>
          <p:cNvSpPr/>
          <p:nvPr/>
        </p:nvSpPr>
        <p:spPr>
          <a:xfrm>
            <a:off x="2095500" y="137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58FFE7-99F4-40BB-2509-3AB72B25123A}"/>
              </a:ext>
            </a:extLst>
          </p:cNvPr>
          <p:cNvSpPr/>
          <p:nvPr/>
        </p:nvSpPr>
        <p:spPr>
          <a:xfrm>
            <a:off x="854928" y="264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C4D1CE-0799-46E3-4696-255FE5667069}"/>
              </a:ext>
            </a:extLst>
          </p:cNvPr>
          <p:cNvSpPr/>
          <p:nvPr/>
        </p:nvSpPr>
        <p:spPr>
          <a:xfrm>
            <a:off x="2095500" y="264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38AAE5-BABF-C532-1833-870FDB5547D4}"/>
              </a:ext>
            </a:extLst>
          </p:cNvPr>
          <p:cNvSpPr/>
          <p:nvPr/>
        </p:nvSpPr>
        <p:spPr>
          <a:xfrm>
            <a:off x="854928" y="391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48D018-AFE8-8DE9-09ED-D9D1B1AA13AC}"/>
              </a:ext>
            </a:extLst>
          </p:cNvPr>
          <p:cNvSpPr/>
          <p:nvPr/>
        </p:nvSpPr>
        <p:spPr>
          <a:xfrm>
            <a:off x="2095500" y="391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0BBA5B-E0EC-BFA5-9D88-B90191F402EE}"/>
              </a:ext>
            </a:extLst>
          </p:cNvPr>
          <p:cNvSpPr/>
          <p:nvPr/>
        </p:nvSpPr>
        <p:spPr>
          <a:xfrm>
            <a:off x="854928" y="5184636"/>
            <a:ext cx="10440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12924A-7550-4719-BB40-BD271A201558}"/>
              </a:ext>
            </a:extLst>
          </p:cNvPr>
          <p:cNvSpPr/>
          <p:nvPr/>
        </p:nvSpPr>
        <p:spPr>
          <a:xfrm>
            <a:off x="2095500" y="5184636"/>
            <a:ext cx="9042400" cy="987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22743-5D92-4BB6-AC0C-A796FB5CA878}"/>
              </a:ext>
            </a:extLst>
          </p:cNvPr>
          <p:cNvSpPr txBox="1"/>
          <p:nvPr/>
        </p:nvSpPr>
        <p:spPr>
          <a:xfrm>
            <a:off x="1200437" y="160680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9894B-7ABE-910A-3035-3BE2BE01AE6F}"/>
              </a:ext>
            </a:extLst>
          </p:cNvPr>
          <p:cNvSpPr txBox="1"/>
          <p:nvPr/>
        </p:nvSpPr>
        <p:spPr>
          <a:xfrm>
            <a:off x="1175072" y="287680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00806-9C93-30C1-7486-2AC6D1A462E8}"/>
              </a:ext>
            </a:extLst>
          </p:cNvPr>
          <p:cNvSpPr txBox="1"/>
          <p:nvPr/>
        </p:nvSpPr>
        <p:spPr>
          <a:xfrm>
            <a:off x="1201003" y="4146808"/>
            <a:ext cx="35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6D679-CE72-0C37-69E9-D49C9A0A4B4C}"/>
              </a:ext>
            </a:extLst>
          </p:cNvPr>
          <p:cNvSpPr txBox="1"/>
          <p:nvPr/>
        </p:nvSpPr>
        <p:spPr>
          <a:xfrm>
            <a:off x="1167623" y="5416808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4051B-C28B-2A25-6754-46F8EEF36EC1}"/>
              </a:ext>
            </a:extLst>
          </p:cNvPr>
          <p:cNvSpPr txBox="1"/>
          <p:nvPr/>
        </p:nvSpPr>
        <p:spPr>
          <a:xfrm>
            <a:off x="2577515" y="160680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C279A6-59F9-B0AB-56BF-5340FADBB59D}"/>
              </a:ext>
            </a:extLst>
          </p:cNvPr>
          <p:cNvSpPr txBox="1"/>
          <p:nvPr/>
        </p:nvSpPr>
        <p:spPr>
          <a:xfrm>
            <a:off x="2577515" y="287428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D526F4-E947-CE9F-C9BA-FA8B9DE905D3}"/>
              </a:ext>
            </a:extLst>
          </p:cNvPr>
          <p:cNvSpPr txBox="1"/>
          <p:nvPr/>
        </p:nvSpPr>
        <p:spPr>
          <a:xfrm>
            <a:off x="2577515" y="414176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9814B6-7E9E-BDF7-52BF-6B2EEF8216D5}"/>
              </a:ext>
            </a:extLst>
          </p:cNvPr>
          <p:cNvSpPr txBox="1"/>
          <p:nvPr/>
        </p:nvSpPr>
        <p:spPr>
          <a:xfrm>
            <a:off x="2577515" y="540924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95542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가지 영역으로 설명하기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E3E9F-5ABC-15AD-CF67-DEBA1F675F7F}"/>
              </a:ext>
            </a:extLst>
          </p:cNvPr>
          <p:cNvSpPr/>
          <p:nvPr/>
        </p:nvSpPr>
        <p:spPr>
          <a:xfrm>
            <a:off x="495299" y="1104900"/>
            <a:ext cx="5465375" cy="2552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B17B80-1B65-84F0-0238-050C5DA32C4F}"/>
              </a:ext>
            </a:extLst>
          </p:cNvPr>
          <p:cNvSpPr/>
          <p:nvPr/>
        </p:nvSpPr>
        <p:spPr>
          <a:xfrm>
            <a:off x="6231328" y="1104900"/>
            <a:ext cx="5439972" cy="255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BA44C7-F572-7A7E-C618-C5B5EF6B9433}"/>
              </a:ext>
            </a:extLst>
          </p:cNvPr>
          <p:cNvSpPr/>
          <p:nvPr/>
        </p:nvSpPr>
        <p:spPr>
          <a:xfrm>
            <a:off x="482599" y="3907230"/>
            <a:ext cx="5465375" cy="2552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10595B-792E-565F-7F6D-1788E53F3D55}"/>
              </a:ext>
            </a:extLst>
          </p:cNvPr>
          <p:cNvSpPr/>
          <p:nvPr/>
        </p:nvSpPr>
        <p:spPr>
          <a:xfrm>
            <a:off x="6218628" y="3907230"/>
            <a:ext cx="5439972" cy="2552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1D0ABB-10EF-97AD-184C-CC419C468603}"/>
              </a:ext>
            </a:extLst>
          </p:cNvPr>
          <p:cNvSpPr/>
          <p:nvPr/>
        </p:nvSpPr>
        <p:spPr>
          <a:xfrm>
            <a:off x="685800" y="12700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9396D-692A-B510-80B2-2962EA6628E7}"/>
              </a:ext>
            </a:extLst>
          </p:cNvPr>
          <p:cNvSpPr/>
          <p:nvPr/>
        </p:nvSpPr>
        <p:spPr>
          <a:xfrm>
            <a:off x="6385914" y="12700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B60691-B890-87D7-AE4D-181B1FA5DAF2}"/>
              </a:ext>
            </a:extLst>
          </p:cNvPr>
          <p:cNvSpPr/>
          <p:nvPr/>
        </p:nvSpPr>
        <p:spPr>
          <a:xfrm>
            <a:off x="667844" y="41021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FE6DDE-A99D-00CE-A87F-9ECAEFD56B34}"/>
              </a:ext>
            </a:extLst>
          </p:cNvPr>
          <p:cNvSpPr/>
          <p:nvPr/>
        </p:nvSpPr>
        <p:spPr>
          <a:xfrm>
            <a:off x="6367958" y="4102100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72054-A09F-A76D-3604-42F29E352CEA}"/>
              </a:ext>
            </a:extLst>
          </p:cNvPr>
          <p:cNvSpPr txBox="1"/>
          <p:nvPr/>
        </p:nvSpPr>
        <p:spPr>
          <a:xfrm flipH="1">
            <a:off x="2044345" y="1381095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C5CE6-AC11-0FD5-6C89-ACB097759331}"/>
              </a:ext>
            </a:extLst>
          </p:cNvPr>
          <p:cNvSpPr txBox="1"/>
          <p:nvPr/>
        </p:nvSpPr>
        <p:spPr>
          <a:xfrm flipH="1">
            <a:off x="7754974" y="1381095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E6703-74C3-3574-6B3D-F7458472368C}"/>
              </a:ext>
            </a:extLst>
          </p:cNvPr>
          <p:cNvSpPr txBox="1"/>
          <p:nvPr/>
        </p:nvSpPr>
        <p:spPr>
          <a:xfrm flipH="1">
            <a:off x="2044345" y="4220857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0E8F12-B7D7-8F6F-2E1A-8AD39A86C026}"/>
              </a:ext>
            </a:extLst>
          </p:cNvPr>
          <p:cNvSpPr txBox="1"/>
          <p:nvPr/>
        </p:nvSpPr>
        <p:spPr>
          <a:xfrm flipH="1">
            <a:off x="7742274" y="4220857"/>
            <a:ext cx="2392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항목을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0C69-DE7B-E45C-5122-54A9BEF00AA2}"/>
              </a:ext>
            </a:extLst>
          </p:cNvPr>
          <p:cNvSpPr txBox="1"/>
          <p:nvPr/>
        </p:nvSpPr>
        <p:spPr>
          <a:xfrm>
            <a:off x="873626" y="218003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D5D9D-5385-3667-1438-1FD3E7798562}"/>
              </a:ext>
            </a:extLst>
          </p:cNvPr>
          <p:cNvSpPr txBox="1"/>
          <p:nvPr/>
        </p:nvSpPr>
        <p:spPr>
          <a:xfrm>
            <a:off x="6664826" y="218003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1D5534-F2BF-2318-60FA-E11F0EEA88B3}"/>
              </a:ext>
            </a:extLst>
          </p:cNvPr>
          <p:cNvSpPr txBox="1"/>
          <p:nvPr/>
        </p:nvSpPr>
        <p:spPr>
          <a:xfrm>
            <a:off x="873626" y="500380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E2317-4CEA-5367-56B3-21E1954DC17A}"/>
              </a:ext>
            </a:extLst>
          </p:cNvPr>
          <p:cNvSpPr txBox="1"/>
          <p:nvPr/>
        </p:nvSpPr>
        <p:spPr>
          <a:xfrm>
            <a:off x="6664826" y="5003800"/>
            <a:ext cx="2377574" cy="116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  <a:endParaRPr lang="en-US" altLang="ko-KR" sz="2000" dirty="0"/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  <a:p>
            <a:pPr marL="355600" indent="-3556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4415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F71935-73CA-FC1A-EAAB-61D8F8438F30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소제목을 입력하세요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2BB7B2-FC72-1D7C-610A-51A784ACBB62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C81251-5CBD-5686-8AFE-64B1C5D90419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3998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20333" y="171424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56A82-7B79-484B-A8C9-C85F12608A93}"/>
              </a:ext>
            </a:extLst>
          </p:cNvPr>
          <p:cNvSpPr txBox="1"/>
          <p:nvPr/>
        </p:nvSpPr>
        <p:spPr>
          <a:xfrm>
            <a:off x="957330" y="72459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>
                <a:solidFill>
                  <a:srgbClr val="1A335C"/>
                </a:solidFill>
              </a:rPr>
              <a:t>선정 이유 </a:t>
            </a:r>
            <a:r>
              <a:rPr lang="en-US" altLang="ko-KR" dirty="0" smtClean="0">
                <a:solidFill>
                  <a:srgbClr val="1A335C"/>
                </a:solidFill>
              </a:rPr>
              <a:t>/ </a:t>
            </a:r>
            <a:r>
              <a:rPr lang="ko-KR" altLang="en-US" dirty="0" smtClean="0">
                <a:solidFill>
                  <a:srgbClr val="1A335C"/>
                </a:solidFill>
              </a:rPr>
              <a:t>목적</a:t>
            </a:r>
            <a:endParaRPr lang="ko-KR" altLang="en-US" dirty="0">
              <a:solidFill>
                <a:srgbClr val="1A335C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6E6BDA-3EEA-42D2-9130-23F2E043AAD6}"/>
              </a:ext>
            </a:extLst>
          </p:cNvPr>
          <p:cNvSpPr/>
          <p:nvPr/>
        </p:nvSpPr>
        <p:spPr>
          <a:xfrm>
            <a:off x="957334" y="1817072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38DCCC-71E2-4512-B31F-F7E3B6BD8F0E}"/>
              </a:ext>
            </a:extLst>
          </p:cNvPr>
          <p:cNvSpPr/>
          <p:nvPr/>
        </p:nvSpPr>
        <p:spPr>
          <a:xfrm>
            <a:off x="2595457" y="181707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69F5E-3591-4076-B95C-D6896E49114B}"/>
              </a:ext>
            </a:extLst>
          </p:cNvPr>
          <p:cNvSpPr txBox="1"/>
          <p:nvPr/>
        </p:nvSpPr>
        <p:spPr>
          <a:xfrm>
            <a:off x="1282260" y="201695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A83BE-06F5-469D-9D2B-548FD0C3C93D}"/>
              </a:ext>
            </a:extLst>
          </p:cNvPr>
          <p:cNvSpPr txBox="1"/>
          <p:nvPr/>
        </p:nvSpPr>
        <p:spPr>
          <a:xfrm>
            <a:off x="2960806" y="2016953"/>
            <a:ext cx="31918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+mj-ea"/>
                <a:ea typeface="+mj-ea"/>
              </a:rPr>
              <a:t>주제 선정 배경</a:t>
            </a:r>
            <a:endParaRPr lang="ko-KR" altLang="en-US" sz="3500" spc="-300" dirty="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EA9C4-A685-48D6-87DD-8C9CE3E2022D}"/>
              </a:ext>
            </a:extLst>
          </p:cNvPr>
          <p:cNvSpPr/>
          <p:nvPr/>
        </p:nvSpPr>
        <p:spPr>
          <a:xfrm>
            <a:off x="957332" y="3401933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A8F41E-083F-4153-AF85-E325F60EB621}"/>
              </a:ext>
            </a:extLst>
          </p:cNvPr>
          <p:cNvSpPr/>
          <p:nvPr/>
        </p:nvSpPr>
        <p:spPr>
          <a:xfrm>
            <a:off x="2595455" y="3401934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4B45F-1BEE-4973-9597-A3536F42AE14}"/>
              </a:ext>
            </a:extLst>
          </p:cNvPr>
          <p:cNvSpPr txBox="1"/>
          <p:nvPr/>
        </p:nvSpPr>
        <p:spPr>
          <a:xfrm>
            <a:off x="1282258" y="360181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7B8BC2-ECCF-4F46-A04D-CD08574B549C}"/>
              </a:ext>
            </a:extLst>
          </p:cNvPr>
          <p:cNvSpPr txBox="1"/>
          <p:nvPr/>
        </p:nvSpPr>
        <p:spPr>
          <a:xfrm>
            <a:off x="2960804" y="360181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latin typeface="+mj-ea"/>
                <a:ea typeface="+mj-ea"/>
              </a:rPr>
              <a:t>문제점</a:t>
            </a:r>
            <a:endParaRPr lang="ko-KR" altLang="en-US" sz="3200" spc="-300" dirty="0"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0C9E58-BD61-47F6-A156-A8C6071844ED}"/>
              </a:ext>
            </a:extLst>
          </p:cNvPr>
          <p:cNvSpPr/>
          <p:nvPr/>
        </p:nvSpPr>
        <p:spPr>
          <a:xfrm>
            <a:off x="957330" y="4986794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08C7C0-3562-4F62-935F-52676FF5A901}"/>
              </a:ext>
            </a:extLst>
          </p:cNvPr>
          <p:cNvSpPr/>
          <p:nvPr/>
        </p:nvSpPr>
        <p:spPr>
          <a:xfrm>
            <a:off x="2595453" y="4986795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2814A-B911-4EE7-8B02-3C2C73E4539E}"/>
              </a:ext>
            </a:extLst>
          </p:cNvPr>
          <p:cNvSpPr txBox="1"/>
          <p:nvPr/>
        </p:nvSpPr>
        <p:spPr>
          <a:xfrm>
            <a:off x="1282256" y="5186674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175F8D-4955-4C8E-A85D-67004313D0F7}"/>
              </a:ext>
            </a:extLst>
          </p:cNvPr>
          <p:cNvSpPr txBox="1"/>
          <p:nvPr/>
        </p:nvSpPr>
        <p:spPr>
          <a:xfrm>
            <a:off x="2960802" y="518667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latin typeface="+mj-ea"/>
                <a:ea typeface="+mj-ea"/>
              </a:rPr>
              <a:t>대안</a:t>
            </a:r>
            <a:endParaRPr lang="ko-KR" altLang="en-US" sz="3200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9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7E49-B7F4-933A-2034-B7316BF1FF39}"/>
              </a:ext>
            </a:extLst>
          </p:cNvPr>
          <p:cNvSpPr/>
          <p:nvPr/>
        </p:nvSpPr>
        <p:spPr>
          <a:xfrm>
            <a:off x="775477" y="1206500"/>
            <a:ext cx="7217470" cy="521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F963BBD-DC3D-3244-D870-7C608FFEEE1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109547" y="3797141"/>
            <a:ext cx="7739192" cy="2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021703-CAB0-0201-224B-DF56B7306A49}"/>
              </a:ext>
            </a:extLst>
          </p:cNvPr>
          <p:cNvSpPr/>
          <p:nvPr/>
        </p:nvSpPr>
        <p:spPr>
          <a:xfrm>
            <a:off x="8848739" y="1189924"/>
            <a:ext cx="2560508" cy="5219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C0F4E5-0CA8-DD44-BEC6-EB2E297A1AD5}"/>
              </a:ext>
            </a:extLst>
          </p:cNvPr>
          <p:cNvSpPr/>
          <p:nvPr/>
        </p:nvSpPr>
        <p:spPr>
          <a:xfrm>
            <a:off x="1109547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8402B4-B903-4CCE-5139-97929016D46A}"/>
              </a:ext>
            </a:extLst>
          </p:cNvPr>
          <p:cNvSpPr/>
          <p:nvPr/>
        </p:nvSpPr>
        <p:spPr>
          <a:xfrm>
            <a:off x="3453487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570BD7-E963-A4CE-1A95-00DC9CF0DF02}"/>
              </a:ext>
            </a:extLst>
          </p:cNvPr>
          <p:cNvSpPr/>
          <p:nvPr/>
        </p:nvSpPr>
        <p:spPr>
          <a:xfrm>
            <a:off x="5797428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489C7-182A-0644-A1EC-5DAF46FD88EC}"/>
              </a:ext>
            </a:extLst>
          </p:cNvPr>
          <p:cNvSpPr txBox="1"/>
          <p:nvPr/>
        </p:nvSpPr>
        <p:spPr>
          <a:xfrm>
            <a:off x="1486968" y="3629051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63C4-F269-8DEF-A535-98D43B57582B}"/>
              </a:ext>
            </a:extLst>
          </p:cNvPr>
          <p:cNvSpPr txBox="1"/>
          <p:nvPr/>
        </p:nvSpPr>
        <p:spPr>
          <a:xfrm>
            <a:off x="3854305" y="3629051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99082-5781-50D0-6B9B-C1841EAF868D}"/>
              </a:ext>
            </a:extLst>
          </p:cNvPr>
          <p:cNvSpPr txBox="1"/>
          <p:nvPr/>
        </p:nvSpPr>
        <p:spPr>
          <a:xfrm>
            <a:off x="6174849" y="3629051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F0CA5-F1D9-3F69-15CC-BB85BA6414F1}"/>
              </a:ext>
            </a:extLst>
          </p:cNvPr>
          <p:cNvSpPr txBox="1"/>
          <p:nvPr/>
        </p:nvSpPr>
        <p:spPr>
          <a:xfrm>
            <a:off x="9143717" y="3336663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내용을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921534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B0BDBB-EDC4-EE06-C102-C50BD84F3A16}"/>
              </a:ext>
            </a:extLst>
          </p:cNvPr>
          <p:cNvSpPr/>
          <p:nvPr/>
        </p:nvSpPr>
        <p:spPr>
          <a:xfrm>
            <a:off x="944135" y="4808712"/>
            <a:ext cx="10318596" cy="1749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97320D-93E0-F801-41E2-4F8E1C7AE908}"/>
              </a:ext>
            </a:extLst>
          </p:cNvPr>
          <p:cNvSpPr>
            <a:spLocks/>
          </p:cNvSpPr>
          <p:nvPr/>
        </p:nvSpPr>
        <p:spPr>
          <a:xfrm>
            <a:off x="944136" y="980378"/>
            <a:ext cx="10318596" cy="3746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B7089A6-C79C-BA7C-23F4-28C5F2994A1D}"/>
              </a:ext>
            </a:extLst>
          </p:cNvPr>
          <p:cNvGrpSpPr/>
          <p:nvPr/>
        </p:nvGrpSpPr>
        <p:grpSpPr>
          <a:xfrm>
            <a:off x="2089306" y="1536934"/>
            <a:ext cx="8028255" cy="2692775"/>
            <a:chOff x="2089306" y="1903792"/>
            <a:chExt cx="8028255" cy="269277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6039ACC-8A24-BC3A-05BA-A05550926AD7}"/>
                </a:ext>
              </a:extLst>
            </p:cNvPr>
            <p:cNvSpPr/>
            <p:nvPr/>
          </p:nvSpPr>
          <p:spPr>
            <a:xfrm>
              <a:off x="2477854" y="2257828"/>
              <a:ext cx="1996068" cy="19960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19919-6FEA-59B9-9BE9-8AC5F152A815}"/>
                </a:ext>
              </a:extLst>
            </p:cNvPr>
            <p:cNvSpPr/>
            <p:nvPr/>
          </p:nvSpPr>
          <p:spPr>
            <a:xfrm>
              <a:off x="7753351" y="2257828"/>
              <a:ext cx="1996068" cy="1996068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F2FA45-F3AD-2E2B-0092-B9557D85B7C0}"/>
                </a:ext>
              </a:extLst>
            </p:cNvPr>
            <p:cNvGrpSpPr/>
            <p:nvPr/>
          </p:nvGrpSpPr>
          <p:grpSpPr>
            <a:xfrm>
              <a:off x="2089306" y="1928506"/>
              <a:ext cx="2755091" cy="2668061"/>
              <a:chOff x="1976400" y="2313517"/>
              <a:chExt cx="2755091" cy="2668061"/>
            </a:xfrm>
          </p:grpSpPr>
          <p:sp>
            <p:nvSpPr>
              <p:cNvPr id="5" name="원호 4">
                <a:extLst>
                  <a:ext uri="{FF2B5EF4-FFF2-40B4-BE49-F238E27FC236}">
                    <a16:creationId xmlns:a16="http://schemas.microsoft.com/office/drawing/2014/main" id="{3B4AC569-527D-D018-3E9A-54FE26DE3F88}"/>
                  </a:ext>
                </a:extLst>
              </p:cNvPr>
              <p:cNvSpPr/>
              <p:nvPr/>
            </p:nvSpPr>
            <p:spPr>
              <a:xfrm rot="2173646">
                <a:off x="2436198" y="2493226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2C875762-AAD9-26E3-6868-A4AE7C01B974}"/>
                  </a:ext>
                </a:extLst>
              </p:cNvPr>
              <p:cNvSpPr/>
              <p:nvPr/>
            </p:nvSpPr>
            <p:spPr>
              <a:xfrm rot="7573646">
                <a:off x="2215336" y="2686285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6CAFEC71-60D8-F28E-F1A2-4F60973A23A8}"/>
                  </a:ext>
                </a:extLst>
              </p:cNvPr>
              <p:cNvSpPr/>
              <p:nvPr/>
            </p:nvSpPr>
            <p:spPr>
              <a:xfrm rot="12973646">
                <a:off x="1976400" y="2575243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5C0645B6-FAE0-470A-6EE0-AB927FCBE151}"/>
                  </a:ext>
                </a:extLst>
              </p:cNvPr>
              <p:cNvSpPr/>
              <p:nvPr/>
            </p:nvSpPr>
            <p:spPr>
              <a:xfrm rot="18373646">
                <a:off x="2187232" y="2313517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969063-742D-48AF-8577-9E0B0EEE4E6E}"/>
                </a:ext>
              </a:extLst>
            </p:cNvPr>
            <p:cNvSpPr txBox="1"/>
            <p:nvPr/>
          </p:nvSpPr>
          <p:spPr>
            <a:xfrm>
              <a:off x="3135181" y="2776158"/>
              <a:ext cx="676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</a:rPr>
                <a:t>H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F3A897-2CF4-E502-B9EE-A17987970FE9}"/>
                </a:ext>
              </a:extLst>
            </p:cNvPr>
            <p:cNvSpPr txBox="1"/>
            <p:nvPr/>
          </p:nvSpPr>
          <p:spPr>
            <a:xfrm>
              <a:off x="8413381" y="2776158"/>
              <a:ext cx="676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</a:rPr>
                <a:t>L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5D75738-AF8E-6CC8-39B0-641480932E49}"/>
                </a:ext>
              </a:extLst>
            </p:cNvPr>
            <p:cNvGrpSpPr/>
            <p:nvPr/>
          </p:nvGrpSpPr>
          <p:grpSpPr>
            <a:xfrm flipH="1">
              <a:off x="7362470" y="1903792"/>
              <a:ext cx="2755091" cy="2668061"/>
              <a:chOff x="1976400" y="2313517"/>
              <a:chExt cx="2755091" cy="2668061"/>
            </a:xfrm>
          </p:grpSpPr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4057D19E-A8C5-D22A-2745-05D9EB6C1C4B}"/>
                  </a:ext>
                </a:extLst>
              </p:cNvPr>
              <p:cNvSpPr/>
              <p:nvPr/>
            </p:nvSpPr>
            <p:spPr>
              <a:xfrm rot="2173646">
                <a:off x="2436198" y="2493226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EF3E54FE-F3F6-F69E-E787-8EBF18B054DF}"/>
                  </a:ext>
                </a:extLst>
              </p:cNvPr>
              <p:cNvSpPr/>
              <p:nvPr/>
            </p:nvSpPr>
            <p:spPr>
              <a:xfrm rot="7573646">
                <a:off x="2215336" y="2686285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007F1265-032A-2163-CD1F-02806BBD5204}"/>
                  </a:ext>
                </a:extLst>
              </p:cNvPr>
              <p:cNvSpPr/>
              <p:nvPr/>
            </p:nvSpPr>
            <p:spPr>
              <a:xfrm rot="12973646">
                <a:off x="1976400" y="2575243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F70623EE-8640-58D0-8B6C-6B3C3A7FFA31}"/>
                  </a:ext>
                </a:extLst>
              </p:cNvPr>
              <p:cNvSpPr/>
              <p:nvPr/>
            </p:nvSpPr>
            <p:spPr>
              <a:xfrm rot="18373646">
                <a:off x="2187232" y="2313517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xmlns="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6CFF245-913B-F945-CC83-813758DC7F59}"/>
              </a:ext>
            </a:extLst>
          </p:cNvPr>
          <p:cNvSpPr txBox="1"/>
          <p:nvPr/>
        </p:nvSpPr>
        <p:spPr>
          <a:xfrm>
            <a:off x="1871858" y="5148296"/>
            <a:ext cx="3033203" cy="106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6756F-DB3B-4F6C-5BE5-65CC41D6D2D0}"/>
              </a:ext>
            </a:extLst>
          </p:cNvPr>
          <p:cNvSpPr txBox="1"/>
          <p:nvPr/>
        </p:nvSpPr>
        <p:spPr>
          <a:xfrm>
            <a:off x="7080944" y="5134724"/>
            <a:ext cx="3033203" cy="106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설명할 내용을 입력해주세요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53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9" name="갈매기형 수장 5">
            <a:extLst>
              <a:ext uri="{FF2B5EF4-FFF2-40B4-BE49-F238E27FC236}">
                <a16:creationId xmlns:a16="http://schemas.microsoft.com/office/drawing/2014/main" id="{B1F1C3F3-28E6-3C9A-FDD6-D95DBCCA5061}"/>
              </a:ext>
            </a:extLst>
          </p:cNvPr>
          <p:cNvSpPr/>
          <p:nvPr/>
        </p:nvSpPr>
        <p:spPr>
          <a:xfrm>
            <a:off x="7743824" y="2993720"/>
            <a:ext cx="3933825" cy="1399868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갈매기형 수장 4">
            <a:extLst>
              <a:ext uri="{FF2B5EF4-FFF2-40B4-BE49-F238E27FC236}">
                <a16:creationId xmlns:a16="http://schemas.microsoft.com/office/drawing/2014/main" id="{08E23758-8A71-FB83-BEE9-CC7E94E9731B}"/>
              </a:ext>
            </a:extLst>
          </p:cNvPr>
          <p:cNvSpPr/>
          <p:nvPr/>
        </p:nvSpPr>
        <p:spPr>
          <a:xfrm>
            <a:off x="4129087" y="2993720"/>
            <a:ext cx="3933825" cy="1399868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오각형 3">
            <a:extLst>
              <a:ext uri="{FF2B5EF4-FFF2-40B4-BE49-F238E27FC236}">
                <a16:creationId xmlns:a16="http://schemas.microsoft.com/office/drawing/2014/main" id="{89866BE4-6882-C898-28F9-B2227D6AFD1B}"/>
              </a:ext>
            </a:extLst>
          </p:cNvPr>
          <p:cNvSpPr/>
          <p:nvPr/>
        </p:nvSpPr>
        <p:spPr>
          <a:xfrm>
            <a:off x="514350" y="2993720"/>
            <a:ext cx="3933825" cy="13998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513C753A-D95E-5C4B-A8B0-4DA610CF3228}"/>
              </a:ext>
            </a:extLst>
          </p:cNvPr>
          <p:cNvSpPr/>
          <p:nvPr/>
        </p:nvSpPr>
        <p:spPr>
          <a:xfrm rot="16200000">
            <a:off x="5520931" y="32374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3AE30EF-C049-7BF1-C577-4E211B13E059}"/>
              </a:ext>
            </a:extLst>
          </p:cNvPr>
          <p:cNvSpPr/>
          <p:nvPr/>
        </p:nvSpPr>
        <p:spPr>
          <a:xfrm rot="5400000" flipV="1">
            <a:off x="1930006" y="10832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E25CEBB1-206C-4602-2C2E-70F0A447249B}"/>
              </a:ext>
            </a:extLst>
          </p:cNvPr>
          <p:cNvSpPr/>
          <p:nvPr/>
        </p:nvSpPr>
        <p:spPr>
          <a:xfrm rot="5400000" flipV="1">
            <a:off x="9159480" y="107920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EA7BDD-096A-39B8-4A4E-2224F6D00056}"/>
              </a:ext>
            </a:extLst>
          </p:cNvPr>
          <p:cNvSpPr txBox="1"/>
          <p:nvPr/>
        </p:nvSpPr>
        <p:spPr>
          <a:xfrm>
            <a:off x="1126373" y="20546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E21F57-21BE-8E76-CE91-22FC86D958D0}"/>
              </a:ext>
            </a:extLst>
          </p:cNvPr>
          <p:cNvSpPr txBox="1"/>
          <p:nvPr/>
        </p:nvSpPr>
        <p:spPr>
          <a:xfrm>
            <a:off x="8355847" y="20546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E28F21-BBF6-8C85-CFF9-8677D2FD6308}"/>
              </a:ext>
            </a:extLst>
          </p:cNvPr>
          <p:cNvSpPr txBox="1"/>
          <p:nvPr/>
        </p:nvSpPr>
        <p:spPr>
          <a:xfrm>
            <a:off x="4717298" y="504949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DD6567-4E94-CE4C-0A98-5CAB2A43125C}"/>
              </a:ext>
            </a:extLst>
          </p:cNvPr>
          <p:cNvSpPr txBox="1"/>
          <p:nvPr/>
        </p:nvSpPr>
        <p:spPr>
          <a:xfrm>
            <a:off x="1074386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B157E0-7776-DF0D-A08F-73DEC796FBB1}"/>
              </a:ext>
            </a:extLst>
          </p:cNvPr>
          <p:cNvSpPr txBox="1"/>
          <p:nvPr/>
        </p:nvSpPr>
        <p:spPr>
          <a:xfrm>
            <a:off x="5094007" y="3441137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5B2845-D011-9E13-5B49-53ED44CECED5}"/>
              </a:ext>
            </a:extLst>
          </p:cNvPr>
          <p:cNvSpPr txBox="1"/>
          <p:nvPr/>
        </p:nvSpPr>
        <p:spPr>
          <a:xfrm>
            <a:off x="8708744" y="344113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5254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0C755F-FFBC-6C02-5A61-3E4016FC4CEB}"/>
              </a:ext>
            </a:extLst>
          </p:cNvPr>
          <p:cNvSpPr/>
          <p:nvPr/>
        </p:nvSpPr>
        <p:spPr>
          <a:xfrm>
            <a:off x="404487" y="989031"/>
            <a:ext cx="11404329" cy="55133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AB1DE9-4192-081B-1B96-C4351E45AF70}"/>
              </a:ext>
            </a:extLst>
          </p:cNvPr>
          <p:cNvSpPr/>
          <p:nvPr/>
        </p:nvSpPr>
        <p:spPr>
          <a:xfrm>
            <a:off x="4699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BE7312AE-3FB2-7801-52E0-CD291E6A0FC1}"/>
              </a:ext>
            </a:extLst>
          </p:cNvPr>
          <p:cNvSpPr/>
          <p:nvPr/>
        </p:nvSpPr>
        <p:spPr>
          <a:xfrm>
            <a:off x="7226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B2A3BF-E376-559A-696C-60CA755ECAB2}"/>
              </a:ext>
            </a:extLst>
          </p:cNvPr>
          <p:cNvGrpSpPr/>
          <p:nvPr/>
        </p:nvGrpSpPr>
        <p:grpSpPr>
          <a:xfrm>
            <a:off x="722621" y="5523674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7" name="모서리가 둥근 직사각형 61">
              <a:extLst>
                <a:ext uri="{FF2B5EF4-FFF2-40B4-BE49-F238E27FC236}">
                  <a16:creationId xmlns:a16="http://schemas.microsoft.com/office/drawing/2014/main" id="{CC8FAEE8-F105-67E6-DF43-CCB7FD8C931F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B8D975-7FF6-E03F-5F55-E63697EEF669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44">
            <a:extLst>
              <a:ext uri="{FF2B5EF4-FFF2-40B4-BE49-F238E27FC236}">
                <a16:creationId xmlns:a16="http://schemas.microsoft.com/office/drawing/2014/main" id="{0D878A7B-DE1A-474F-64A2-A09EF7B5D71D}"/>
              </a:ext>
            </a:extLst>
          </p:cNvPr>
          <p:cNvSpPr/>
          <p:nvPr/>
        </p:nvSpPr>
        <p:spPr>
          <a:xfrm>
            <a:off x="722621" y="2241244"/>
            <a:ext cx="4922902" cy="396095"/>
          </a:xfrm>
          <a:prstGeom prst="roundRect">
            <a:avLst>
              <a:gd name="adj" fmla="val 0"/>
            </a:avLst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7ABF86-0E7A-E877-A395-153681FAD8E5}"/>
              </a:ext>
            </a:extLst>
          </p:cNvPr>
          <p:cNvGrpSpPr/>
          <p:nvPr/>
        </p:nvGrpSpPr>
        <p:grpSpPr>
          <a:xfrm>
            <a:off x="7226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1" name="모서리가 둥근 직사각형 58">
              <a:extLst>
                <a:ext uri="{FF2B5EF4-FFF2-40B4-BE49-F238E27FC236}">
                  <a16:creationId xmlns:a16="http://schemas.microsoft.com/office/drawing/2014/main" id="{127401DE-8EBE-F475-943A-FB9EEC40A88B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945680D-0D58-D918-3BC3-DC1A066F940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모서리가 둥근 직사각형 46">
            <a:extLst>
              <a:ext uri="{FF2B5EF4-FFF2-40B4-BE49-F238E27FC236}">
                <a16:creationId xmlns:a16="http://schemas.microsoft.com/office/drawing/2014/main" id="{AA9AE8AA-37A8-DBE0-EA43-5F9B346E1F2E}"/>
              </a:ext>
            </a:extLst>
          </p:cNvPr>
          <p:cNvSpPr/>
          <p:nvPr/>
        </p:nvSpPr>
        <p:spPr>
          <a:xfrm>
            <a:off x="7226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334A89-7C10-503F-72B8-B69A2AFA7761}"/>
              </a:ext>
            </a:extLst>
          </p:cNvPr>
          <p:cNvGrpSpPr/>
          <p:nvPr/>
        </p:nvGrpSpPr>
        <p:grpSpPr>
          <a:xfrm>
            <a:off x="7226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5" name="모서리가 둥근 직사각형 56">
              <a:extLst>
                <a:ext uri="{FF2B5EF4-FFF2-40B4-BE49-F238E27FC236}">
                  <a16:creationId xmlns:a16="http://schemas.microsoft.com/office/drawing/2014/main" id="{8D5CFBAD-DF34-1DD1-F70D-C8FD69A2691F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554792-3164-621C-FE66-72629B60F4F6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62F0B7-D89E-BAC5-AFF0-E29754233DA4}"/>
              </a:ext>
            </a:extLst>
          </p:cNvPr>
          <p:cNvSpPr txBox="1"/>
          <p:nvPr/>
        </p:nvSpPr>
        <p:spPr>
          <a:xfrm>
            <a:off x="33971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5838DD2-C0FD-0731-173A-EC54043E7B87}"/>
              </a:ext>
            </a:extLst>
          </p:cNvPr>
          <p:cNvSpPr/>
          <p:nvPr/>
        </p:nvSpPr>
        <p:spPr>
          <a:xfrm flipV="1">
            <a:off x="37558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28D6D-E6D6-DC15-4925-0E42D74EEBF6}"/>
              </a:ext>
            </a:extLst>
          </p:cNvPr>
          <p:cNvSpPr txBox="1"/>
          <p:nvPr/>
        </p:nvSpPr>
        <p:spPr>
          <a:xfrm>
            <a:off x="40206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FB6D6C0B-7721-47E3-A160-AD161D25FD69}"/>
              </a:ext>
            </a:extLst>
          </p:cNvPr>
          <p:cNvSpPr/>
          <p:nvPr/>
        </p:nvSpPr>
        <p:spPr>
          <a:xfrm flipV="1">
            <a:off x="43707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F87D4-A000-D579-75D8-4C54293A9A74}"/>
              </a:ext>
            </a:extLst>
          </p:cNvPr>
          <p:cNvSpPr txBox="1"/>
          <p:nvPr/>
        </p:nvSpPr>
        <p:spPr>
          <a:xfrm>
            <a:off x="24003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AB42963-E4A9-1233-BDAC-9DBD20E663C3}"/>
              </a:ext>
            </a:extLst>
          </p:cNvPr>
          <p:cNvSpPr/>
          <p:nvPr/>
        </p:nvSpPr>
        <p:spPr>
          <a:xfrm flipV="1">
            <a:off x="27181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576A02-334C-2C68-A48F-F9DC7C201E94}"/>
              </a:ext>
            </a:extLst>
          </p:cNvPr>
          <p:cNvGrpSpPr/>
          <p:nvPr/>
        </p:nvGrpSpPr>
        <p:grpSpPr>
          <a:xfrm>
            <a:off x="6062508" y="1350275"/>
            <a:ext cx="5378898" cy="4805142"/>
            <a:chOff x="6253007" y="1401075"/>
            <a:chExt cx="5551405" cy="48051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624885-26FB-9EC2-6187-2A157EC3A68A}"/>
                </a:ext>
              </a:extLst>
            </p:cNvPr>
            <p:cNvSpPr/>
            <p:nvPr/>
          </p:nvSpPr>
          <p:spPr>
            <a:xfrm>
              <a:off x="6253007" y="140107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31C421-21BB-66D3-FABB-C8E31958102B}"/>
                </a:ext>
              </a:extLst>
            </p:cNvPr>
            <p:cNvSpPr/>
            <p:nvPr/>
          </p:nvSpPr>
          <p:spPr>
            <a:xfrm>
              <a:off x="6261305" y="309502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76B0DC-419C-185F-6A70-57A90F135B27}"/>
                </a:ext>
              </a:extLst>
            </p:cNvPr>
            <p:cNvSpPr/>
            <p:nvPr/>
          </p:nvSpPr>
          <p:spPr>
            <a:xfrm>
              <a:off x="6269600" y="4788975"/>
              <a:ext cx="5534812" cy="141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8113EE-2EA1-F785-C454-371AE29D0072}"/>
              </a:ext>
            </a:extLst>
          </p:cNvPr>
          <p:cNvSpPr/>
          <p:nvPr/>
        </p:nvSpPr>
        <p:spPr>
          <a:xfrm>
            <a:off x="6062505" y="13502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983BB5-263D-DEDD-DA35-40BE693CF17D}"/>
              </a:ext>
            </a:extLst>
          </p:cNvPr>
          <p:cNvSpPr/>
          <p:nvPr/>
        </p:nvSpPr>
        <p:spPr>
          <a:xfrm>
            <a:off x="6062505" y="3044225"/>
            <a:ext cx="1003659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637A2E-972A-1FEE-59CE-9FA99A3FE827}"/>
              </a:ext>
            </a:extLst>
          </p:cNvPr>
          <p:cNvSpPr/>
          <p:nvPr/>
        </p:nvSpPr>
        <p:spPr>
          <a:xfrm>
            <a:off x="6062505" y="473817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A326A-B6A8-0DBE-BFB6-2B426279C926}"/>
              </a:ext>
            </a:extLst>
          </p:cNvPr>
          <p:cNvSpPr txBox="1"/>
          <p:nvPr/>
        </p:nvSpPr>
        <p:spPr>
          <a:xfrm>
            <a:off x="6297455" y="16857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F9165D-21E5-2922-73EE-D99745B3930C}"/>
              </a:ext>
            </a:extLst>
          </p:cNvPr>
          <p:cNvSpPr txBox="1"/>
          <p:nvPr/>
        </p:nvSpPr>
        <p:spPr>
          <a:xfrm>
            <a:off x="6297455" y="33887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AB75FC-BF5E-9139-D207-52BC3DB70DF8}"/>
              </a:ext>
            </a:extLst>
          </p:cNvPr>
          <p:cNvSpPr txBox="1"/>
          <p:nvPr/>
        </p:nvSpPr>
        <p:spPr>
          <a:xfrm>
            <a:off x="6283998" y="50815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6FD01-86EF-DA26-8A62-B4D4C63F62DB}"/>
              </a:ext>
            </a:extLst>
          </p:cNvPr>
          <p:cNvSpPr txBox="1"/>
          <p:nvPr/>
        </p:nvSpPr>
        <p:spPr>
          <a:xfrm>
            <a:off x="7211987" y="1633976"/>
            <a:ext cx="40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8D0FE3-FC06-AA9B-A223-434D612BC723}"/>
              </a:ext>
            </a:extLst>
          </p:cNvPr>
          <p:cNvSpPr txBox="1"/>
          <p:nvPr/>
        </p:nvSpPr>
        <p:spPr>
          <a:xfrm>
            <a:off x="7211987" y="3336101"/>
            <a:ext cx="40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AA837C-A841-A27E-3A1A-DFD46B3F1AAE}"/>
              </a:ext>
            </a:extLst>
          </p:cNvPr>
          <p:cNvSpPr txBox="1"/>
          <p:nvPr/>
        </p:nvSpPr>
        <p:spPr>
          <a:xfrm>
            <a:off x="7211987" y="5050926"/>
            <a:ext cx="40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58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1401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흐름도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8E9286-F5C3-4F65-8A7C-E74B86940421}"/>
              </a:ext>
            </a:extLst>
          </p:cNvPr>
          <p:cNvSpPr/>
          <p:nvPr/>
        </p:nvSpPr>
        <p:spPr>
          <a:xfrm>
            <a:off x="830416" y="2979733"/>
            <a:ext cx="1004310" cy="100431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ECE376-DBDE-5713-651F-BA4655D07DDD}"/>
              </a:ext>
            </a:extLst>
          </p:cNvPr>
          <p:cNvSpPr/>
          <p:nvPr/>
        </p:nvSpPr>
        <p:spPr>
          <a:xfrm>
            <a:off x="10562137" y="2979733"/>
            <a:ext cx="1004310" cy="100431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F70EFC-21B7-9791-131F-BB6513D10F2F}"/>
              </a:ext>
            </a:extLst>
          </p:cNvPr>
          <p:cNvSpPr/>
          <p:nvPr/>
        </p:nvSpPr>
        <p:spPr>
          <a:xfrm>
            <a:off x="4957800" y="1615631"/>
            <a:ext cx="2276399" cy="872665"/>
          </a:xfrm>
          <a:prstGeom prst="roundRect">
            <a:avLst>
              <a:gd name="adj" fmla="val 39764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3A0C72B-42C3-EB37-2413-316B4492781A}"/>
              </a:ext>
            </a:extLst>
          </p:cNvPr>
          <p:cNvSpPr/>
          <p:nvPr/>
        </p:nvSpPr>
        <p:spPr>
          <a:xfrm>
            <a:off x="4978350" y="3015900"/>
            <a:ext cx="2276399" cy="872665"/>
          </a:xfrm>
          <a:prstGeom prst="roundRect">
            <a:avLst>
              <a:gd name="adj" fmla="val 39764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3032EF2-A816-6E14-931B-73EE97DE02E3}"/>
              </a:ext>
            </a:extLst>
          </p:cNvPr>
          <p:cNvSpPr/>
          <p:nvPr/>
        </p:nvSpPr>
        <p:spPr>
          <a:xfrm>
            <a:off x="4957800" y="4416169"/>
            <a:ext cx="2276399" cy="872665"/>
          </a:xfrm>
          <a:prstGeom prst="roundRect">
            <a:avLst>
              <a:gd name="adj" fmla="val 39764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F74ECC2-1AD5-D2BF-0311-BA9362F6E3F3}"/>
              </a:ext>
            </a:extLst>
          </p:cNvPr>
          <p:cNvSpPr/>
          <p:nvPr/>
        </p:nvSpPr>
        <p:spPr>
          <a:xfrm>
            <a:off x="2820554" y="2895904"/>
            <a:ext cx="1171968" cy="1171968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18269FB8-1FFA-CD7F-955E-A592CED767FF}"/>
              </a:ext>
            </a:extLst>
          </p:cNvPr>
          <p:cNvSpPr/>
          <p:nvPr/>
        </p:nvSpPr>
        <p:spPr>
          <a:xfrm>
            <a:off x="8240577" y="3110768"/>
            <a:ext cx="1335733" cy="742241"/>
          </a:xfrm>
          <a:prstGeom prst="parallelogram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9F1280-2035-A02F-5FC6-8B93A1A8A526}"/>
              </a:ext>
            </a:extLst>
          </p:cNvPr>
          <p:cNvCxnSpPr/>
          <p:nvPr/>
        </p:nvCxnSpPr>
        <p:spPr>
          <a:xfrm>
            <a:off x="2100337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91641C-E80F-3639-76D1-3B4D87805D7B}"/>
              </a:ext>
            </a:extLst>
          </p:cNvPr>
          <p:cNvCxnSpPr/>
          <p:nvPr/>
        </p:nvCxnSpPr>
        <p:spPr>
          <a:xfrm>
            <a:off x="4072260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9BF7CE-BCF7-34E0-FDF6-BE26748FDD07}"/>
              </a:ext>
            </a:extLst>
          </p:cNvPr>
          <p:cNvCxnSpPr/>
          <p:nvPr/>
        </p:nvCxnSpPr>
        <p:spPr>
          <a:xfrm>
            <a:off x="7248570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7A143A8-6C4B-FE8D-6FEA-94A158E7F3FF}"/>
              </a:ext>
            </a:extLst>
          </p:cNvPr>
          <p:cNvCxnSpPr>
            <a:cxnSpLocks/>
          </p:cNvCxnSpPr>
          <p:nvPr/>
        </p:nvCxnSpPr>
        <p:spPr>
          <a:xfrm>
            <a:off x="9622565" y="3462854"/>
            <a:ext cx="827278" cy="190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87ADE29-00CC-301A-B1B8-521418D8DD01}"/>
              </a:ext>
            </a:extLst>
          </p:cNvPr>
          <p:cNvCxnSpPr/>
          <p:nvPr/>
        </p:nvCxnSpPr>
        <p:spPr>
          <a:xfrm>
            <a:off x="7752570" y="3462854"/>
            <a:ext cx="5040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92D642-CA5A-DF38-A4F2-ADC6B67A9A56}"/>
              </a:ext>
            </a:extLst>
          </p:cNvPr>
          <p:cNvCxnSpPr>
            <a:cxnSpLocks/>
          </p:cNvCxnSpPr>
          <p:nvPr/>
        </p:nvCxnSpPr>
        <p:spPr>
          <a:xfrm rot="10800000">
            <a:off x="3417689" y="2029394"/>
            <a:ext cx="0" cy="792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1155753-C6F7-27D2-9F35-23D27736015C}"/>
              </a:ext>
            </a:extLst>
          </p:cNvPr>
          <p:cNvCxnSpPr>
            <a:cxnSpLocks/>
          </p:cNvCxnSpPr>
          <p:nvPr/>
        </p:nvCxnSpPr>
        <p:spPr>
          <a:xfrm rot="16200000">
            <a:off x="4108538" y="1349963"/>
            <a:ext cx="0" cy="1404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A9AB6C3-6C98-61E8-962C-B8B7C24F7A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92562" y="4142381"/>
            <a:ext cx="0" cy="792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C04E2C-D4D8-49C2-A5B7-39CB3B5A2798}"/>
              </a:ext>
            </a:extLst>
          </p:cNvPr>
          <p:cNvCxnSpPr>
            <a:cxnSpLocks/>
          </p:cNvCxnSpPr>
          <p:nvPr/>
        </p:nvCxnSpPr>
        <p:spPr>
          <a:xfrm rot="5400000" flipV="1">
            <a:off x="4083411" y="4209812"/>
            <a:ext cx="0" cy="140400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B6E3A0-B307-BBBC-3A8E-249330ED011B}"/>
              </a:ext>
            </a:extLst>
          </p:cNvPr>
          <p:cNvCxnSpPr>
            <a:cxnSpLocks/>
          </p:cNvCxnSpPr>
          <p:nvPr/>
        </p:nvCxnSpPr>
        <p:spPr>
          <a:xfrm>
            <a:off x="7248570" y="2042540"/>
            <a:ext cx="504000" cy="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0CD1B1A-8C11-E9F7-732F-A3C5BFBE4B53}"/>
              </a:ext>
            </a:extLst>
          </p:cNvPr>
          <p:cNvCxnSpPr>
            <a:cxnSpLocks/>
          </p:cNvCxnSpPr>
          <p:nvPr/>
        </p:nvCxnSpPr>
        <p:spPr>
          <a:xfrm rot="5400000">
            <a:off x="6312570" y="3457749"/>
            <a:ext cx="2880000" cy="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207817-BE6D-3BC7-E12C-D64CB25C33A2}"/>
              </a:ext>
            </a:extLst>
          </p:cNvPr>
          <p:cNvCxnSpPr>
            <a:cxnSpLocks/>
          </p:cNvCxnSpPr>
          <p:nvPr/>
        </p:nvCxnSpPr>
        <p:spPr>
          <a:xfrm>
            <a:off x="7248570" y="4874803"/>
            <a:ext cx="504000" cy="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44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7F0083B-B95A-AE0E-D992-E17061C580C5}"/>
              </a:ext>
            </a:extLst>
          </p:cNvPr>
          <p:cNvSpPr/>
          <p:nvPr/>
        </p:nvSpPr>
        <p:spPr>
          <a:xfrm>
            <a:off x="1365250" y="2646055"/>
            <a:ext cx="1565889" cy="15658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118602A-668F-3186-6BB2-9EAEA8823C1F}"/>
              </a:ext>
            </a:extLst>
          </p:cNvPr>
          <p:cNvSpPr/>
          <p:nvPr/>
        </p:nvSpPr>
        <p:spPr>
          <a:xfrm>
            <a:off x="9260861" y="2646055"/>
            <a:ext cx="1565889" cy="15658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5369B74-B18E-7794-BED3-1A2AA6144D8D}"/>
              </a:ext>
            </a:extLst>
          </p:cNvPr>
          <p:cNvCxnSpPr>
            <a:stCxn id="46" idx="6"/>
          </p:cNvCxnSpPr>
          <p:nvPr/>
        </p:nvCxnSpPr>
        <p:spPr>
          <a:xfrm>
            <a:off x="2931139" y="3429000"/>
            <a:ext cx="59878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29D0AD6-AAD1-7C00-9712-4513D4E9E770}"/>
              </a:ext>
            </a:extLst>
          </p:cNvPr>
          <p:cNvSpPr/>
          <p:nvPr/>
        </p:nvSpPr>
        <p:spPr>
          <a:xfrm>
            <a:off x="3747166" y="2899685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38390D4-5D59-360C-A80A-478BAD414381}"/>
              </a:ext>
            </a:extLst>
          </p:cNvPr>
          <p:cNvSpPr/>
          <p:nvPr/>
        </p:nvSpPr>
        <p:spPr>
          <a:xfrm>
            <a:off x="5403742" y="2899685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2B8B64C-4592-E8DE-5B33-C18E3E924220}"/>
              </a:ext>
            </a:extLst>
          </p:cNvPr>
          <p:cNvSpPr/>
          <p:nvPr/>
        </p:nvSpPr>
        <p:spPr>
          <a:xfrm>
            <a:off x="7146372" y="2836185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3ABB78-5C23-319D-2904-6ED824475E59}"/>
              </a:ext>
            </a:extLst>
          </p:cNvPr>
          <p:cNvSpPr txBox="1"/>
          <p:nvPr/>
        </p:nvSpPr>
        <p:spPr>
          <a:xfrm>
            <a:off x="1711842" y="450820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B90466-9CAD-1962-021D-06BB20AFF2AB}"/>
              </a:ext>
            </a:extLst>
          </p:cNvPr>
          <p:cNvSpPr txBox="1"/>
          <p:nvPr/>
        </p:nvSpPr>
        <p:spPr>
          <a:xfrm>
            <a:off x="3833220" y="411788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4CB744-7BA6-2913-11C9-34FCC2C038E4}"/>
              </a:ext>
            </a:extLst>
          </p:cNvPr>
          <p:cNvSpPr txBox="1"/>
          <p:nvPr/>
        </p:nvSpPr>
        <p:spPr>
          <a:xfrm>
            <a:off x="5489796" y="411788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F97FA-ABE8-C211-75A7-9D83DF4297F0}"/>
              </a:ext>
            </a:extLst>
          </p:cNvPr>
          <p:cNvSpPr txBox="1"/>
          <p:nvPr/>
        </p:nvSpPr>
        <p:spPr>
          <a:xfrm>
            <a:off x="7146372" y="411788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C59186-F28F-C806-D1F5-DBE086CF4A06}"/>
              </a:ext>
            </a:extLst>
          </p:cNvPr>
          <p:cNvSpPr txBox="1"/>
          <p:nvPr/>
        </p:nvSpPr>
        <p:spPr>
          <a:xfrm>
            <a:off x="9588391" y="4508203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2834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06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87E51E-87AE-EB7D-8294-275F5AFFB633}"/>
              </a:ext>
            </a:extLst>
          </p:cNvPr>
          <p:cNvGrpSpPr/>
          <p:nvPr/>
        </p:nvGrpSpPr>
        <p:grpSpPr>
          <a:xfrm>
            <a:off x="3049274" y="1858682"/>
            <a:ext cx="5750619" cy="2186185"/>
            <a:chOff x="3220690" y="2335906"/>
            <a:chExt cx="5750617" cy="2186186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592B206-C030-0127-84BC-8ABA7CE434CB}"/>
                </a:ext>
              </a:extLst>
            </p:cNvPr>
            <p:cNvSpPr/>
            <p:nvPr/>
          </p:nvSpPr>
          <p:spPr>
            <a:xfrm>
              <a:off x="609600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36675"/>
                  </a:lnTo>
                  <a:lnTo>
                    <a:pt x="2875309" y="1936675"/>
                  </a:lnTo>
                  <a:lnTo>
                    <a:pt x="2875309" y="21861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10EBBAD-B37B-7B5D-5E93-277B5E1D394E}"/>
                </a:ext>
              </a:extLst>
            </p:cNvPr>
            <p:cNvSpPr/>
            <p:nvPr/>
          </p:nvSpPr>
          <p:spPr>
            <a:xfrm>
              <a:off x="322069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75309" y="0"/>
                  </a:moveTo>
                  <a:lnTo>
                    <a:pt x="2875309" y="1936675"/>
                  </a:lnTo>
                  <a:lnTo>
                    <a:pt x="0" y="1936675"/>
                  </a:lnTo>
                  <a:lnTo>
                    <a:pt x="0" y="21861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A477971-D462-EB9D-73A3-06A54BF5E1DB}"/>
              </a:ext>
            </a:extLst>
          </p:cNvPr>
          <p:cNvSpPr/>
          <p:nvPr/>
        </p:nvSpPr>
        <p:spPr>
          <a:xfrm>
            <a:off x="5007296" y="2116315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217941B-B4F9-92D0-DAEE-E1949F1054C6}"/>
              </a:ext>
            </a:extLst>
          </p:cNvPr>
          <p:cNvSpPr/>
          <p:nvPr/>
        </p:nvSpPr>
        <p:spPr>
          <a:xfrm>
            <a:off x="2023273" y="4015437"/>
            <a:ext cx="2052000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AF93074-B9A7-966C-6BD5-13C65A14E1BB}"/>
              </a:ext>
            </a:extLst>
          </p:cNvPr>
          <p:cNvSpPr/>
          <p:nvPr/>
        </p:nvSpPr>
        <p:spPr>
          <a:xfrm>
            <a:off x="4892524" y="4015437"/>
            <a:ext cx="2052000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F20D07F-381A-1BC8-AFEC-4D174AF8AC6C}"/>
              </a:ext>
            </a:extLst>
          </p:cNvPr>
          <p:cNvSpPr/>
          <p:nvPr/>
        </p:nvSpPr>
        <p:spPr>
          <a:xfrm>
            <a:off x="7773892" y="4015437"/>
            <a:ext cx="2083952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BBE4DC7-A330-58BD-A1EA-7D9594026413}"/>
              </a:ext>
            </a:extLst>
          </p:cNvPr>
          <p:cNvSpPr/>
          <p:nvPr/>
        </p:nvSpPr>
        <p:spPr>
          <a:xfrm>
            <a:off x="5007296" y="1476704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B274E24-1602-AE21-DAF0-9FA4C5F15C90}"/>
              </a:ext>
            </a:extLst>
          </p:cNvPr>
          <p:cNvSpPr/>
          <p:nvPr/>
        </p:nvSpPr>
        <p:spPr>
          <a:xfrm>
            <a:off x="7524812" y="2116095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6C1F70B-2BCE-077E-68F6-337FC372FC2F}"/>
              </a:ext>
            </a:extLst>
          </p:cNvPr>
          <p:cNvSpPr/>
          <p:nvPr/>
        </p:nvSpPr>
        <p:spPr>
          <a:xfrm>
            <a:off x="4376035" y="2902427"/>
            <a:ext cx="3148777" cy="6297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D348CC-3BEA-64CE-1BBC-A086EE62B2F2}"/>
              </a:ext>
            </a:extLst>
          </p:cNvPr>
          <p:cNvCxnSpPr/>
          <p:nvPr/>
        </p:nvCxnSpPr>
        <p:spPr>
          <a:xfrm>
            <a:off x="5924584" y="1904039"/>
            <a:ext cx="0" cy="21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B12038-5570-3F93-3FAC-455ABD9F1D86}"/>
              </a:ext>
            </a:extLst>
          </p:cNvPr>
          <p:cNvCxnSpPr>
            <a:cxnSpLocks/>
          </p:cNvCxnSpPr>
          <p:nvPr/>
        </p:nvCxnSpPr>
        <p:spPr>
          <a:xfrm>
            <a:off x="5924584" y="2543430"/>
            <a:ext cx="0" cy="35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BE4E76-7B24-1F64-1D5F-D15885564AC5}"/>
              </a:ext>
            </a:extLst>
          </p:cNvPr>
          <p:cNvCxnSpPr/>
          <p:nvPr/>
        </p:nvCxnSpPr>
        <p:spPr>
          <a:xfrm>
            <a:off x="6841872" y="2329762"/>
            <a:ext cx="682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69441E-06E1-01E4-B5DA-F6310FA10CEA}"/>
              </a:ext>
            </a:extLst>
          </p:cNvPr>
          <p:cNvCxnSpPr/>
          <p:nvPr/>
        </p:nvCxnSpPr>
        <p:spPr>
          <a:xfrm>
            <a:off x="5924584" y="3532183"/>
            <a:ext cx="0" cy="48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E533DC-1195-0430-C6E7-9B34E23536DF}"/>
              </a:ext>
            </a:extLst>
          </p:cNvPr>
          <p:cNvSpPr txBox="1"/>
          <p:nvPr/>
        </p:nvSpPr>
        <p:spPr>
          <a:xfrm>
            <a:off x="5153377" y="1523055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2EA622-4382-64D0-B688-BE08396B21D2}"/>
              </a:ext>
            </a:extLst>
          </p:cNvPr>
          <p:cNvSpPr txBox="1"/>
          <p:nvPr/>
        </p:nvSpPr>
        <p:spPr>
          <a:xfrm>
            <a:off x="5131176" y="2167095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7F3E17-0E14-3267-6728-97A1A7EAF8E3}"/>
              </a:ext>
            </a:extLst>
          </p:cNvPr>
          <p:cNvSpPr txBox="1"/>
          <p:nvPr/>
        </p:nvSpPr>
        <p:spPr>
          <a:xfrm>
            <a:off x="7670894" y="2157422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18E9A-1E53-70CB-164A-F3CA467319FB}"/>
              </a:ext>
            </a:extLst>
          </p:cNvPr>
          <p:cNvSpPr txBox="1"/>
          <p:nvPr/>
        </p:nvSpPr>
        <p:spPr>
          <a:xfrm>
            <a:off x="4928347" y="299172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DF9F8B-AB29-D3C4-11A6-A1C0B67E78F7}"/>
              </a:ext>
            </a:extLst>
          </p:cNvPr>
          <p:cNvSpPr/>
          <p:nvPr/>
        </p:nvSpPr>
        <p:spPr>
          <a:xfrm>
            <a:off x="2137144" y="4157330"/>
            <a:ext cx="1807535" cy="382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359DBA-B21B-C818-56A3-E6AE878B880A}"/>
              </a:ext>
            </a:extLst>
          </p:cNvPr>
          <p:cNvSpPr/>
          <p:nvPr/>
        </p:nvSpPr>
        <p:spPr>
          <a:xfrm>
            <a:off x="2137143" y="4692502"/>
            <a:ext cx="1807535" cy="382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2CF3-5B20-E976-5AB2-41C7ADD8C184}"/>
              </a:ext>
            </a:extLst>
          </p:cNvPr>
          <p:cNvSpPr/>
          <p:nvPr/>
        </p:nvSpPr>
        <p:spPr>
          <a:xfrm>
            <a:off x="4996237" y="4157330"/>
            <a:ext cx="1807535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B27ABD-AEFD-7BE4-65A4-DFED66876ED7}"/>
              </a:ext>
            </a:extLst>
          </p:cNvPr>
          <p:cNvSpPr/>
          <p:nvPr/>
        </p:nvSpPr>
        <p:spPr>
          <a:xfrm>
            <a:off x="5008936" y="4692502"/>
            <a:ext cx="1807535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6FC9B7-7E33-06F1-8EE6-B29C7AF39CAB}"/>
              </a:ext>
            </a:extLst>
          </p:cNvPr>
          <p:cNvSpPr/>
          <p:nvPr/>
        </p:nvSpPr>
        <p:spPr>
          <a:xfrm>
            <a:off x="7906130" y="4157330"/>
            <a:ext cx="1807535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E2143A-7B83-B058-FD84-F7E83D4D53B0}"/>
              </a:ext>
            </a:extLst>
          </p:cNvPr>
          <p:cNvSpPr/>
          <p:nvPr/>
        </p:nvSpPr>
        <p:spPr>
          <a:xfrm>
            <a:off x="7906129" y="4692502"/>
            <a:ext cx="1807535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262710-00C7-B940-4334-0DA15F926E6A}"/>
              </a:ext>
            </a:extLst>
          </p:cNvPr>
          <p:cNvSpPr txBox="1"/>
          <p:nvPr/>
        </p:nvSpPr>
        <p:spPr>
          <a:xfrm>
            <a:off x="5274867" y="4180843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6459D7-0C48-4903-A075-B635D6AFDC4A}"/>
              </a:ext>
            </a:extLst>
          </p:cNvPr>
          <p:cNvSpPr txBox="1"/>
          <p:nvPr/>
        </p:nvSpPr>
        <p:spPr>
          <a:xfrm>
            <a:off x="5287567" y="4706071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FF3751-FFBB-431B-E77D-BA1ED565FA49}"/>
              </a:ext>
            </a:extLst>
          </p:cNvPr>
          <p:cNvSpPr txBox="1"/>
          <p:nvPr/>
        </p:nvSpPr>
        <p:spPr>
          <a:xfrm>
            <a:off x="8138068" y="419726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DB3C5-AC75-6695-DEC8-F31DC8BE2BCC}"/>
              </a:ext>
            </a:extLst>
          </p:cNvPr>
          <p:cNvSpPr txBox="1"/>
          <p:nvPr/>
        </p:nvSpPr>
        <p:spPr>
          <a:xfrm>
            <a:off x="8138068" y="4722495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19D2CB-840C-D290-5146-25DE578215FA}"/>
              </a:ext>
            </a:extLst>
          </p:cNvPr>
          <p:cNvSpPr txBox="1"/>
          <p:nvPr/>
        </p:nvSpPr>
        <p:spPr>
          <a:xfrm>
            <a:off x="2364631" y="417825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E73A06-4B3A-D1FE-B882-027BD968209D}"/>
              </a:ext>
            </a:extLst>
          </p:cNvPr>
          <p:cNvSpPr txBox="1"/>
          <p:nvPr/>
        </p:nvSpPr>
        <p:spPr>
          <a:xfrm>
            <a:off x="2364631" y="4703478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FBED30-A889-091E-A886-03E44BE48600}"/>
              </a:ext>
            </a:extLst>
          </p:cNvPr>
          <p:cNvSpPr txBox="1"/>
          <p:nvPr/>
        </p:nvSpPr>
        <p:spPr>
          <a:xfrm>
            <a:off x="2123211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노루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자랑처럼 </a:t>
            </a:r>
            <a:r>
              <a:rPr lang="ko-KR" altLang="en-US" sz="1600" spc="-150" dirty="0" err="1"/>
              <a:t>마디씩</a:t>
            </a:r>
            <a:r>
              <a:rPr lang="ko-KR" altLang="en-US" sz="1600" spc="-150" dirty="0"/>
              <a:t> 너무나 새워 별 벌써 풀이 듯합니다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B23740-2AB7-25CD-5CEE-2A5FC928BA3E}"/>
              </a:ext>
            </a:extLst>
          </p:cNvPr>
          <p:cNvSpPr txBox="1"/>
          <p:nvPr/>
        </p:nvSpPr>
        <p:spPr>
          <a:xfrm>
            <a:off x="5034335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노루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자랑처럼 </a:t>
            </a:r>
            <a:r>
              <a:rPr lang="ko-KR" altLang="en-US" sz="1600" spc="-150" dirty="0" err="1"/>
              <a:t>마디씩</a:t>
            </a:r>
            <a:r>
              <a:rPr lang="ko-KR" altLang="en-US" sz="1600" spc="-150" dirty="0"/>
              <a:t> 너무나 새워 별 벌써 풀이 듯합니다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1A8BDC-84D2-6902-9429-7EF1172ECEE1}"/>
              </a:ext>
            </a:extLst>
          </p:cNvPr>
          <p:cNvSpPr txBox="1"/>
          <p:nvPr/>
        </p:nvSpPr>
        <p:spPr>
          <a:xfrm>
            <a:off x="7945459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노루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자랑처럼 </a:t>
            </a:r>
            <a:r>
              <a:rPr lang="ko-KR" altLang="en-US" sz="1600" spc="-150" dirty="0" err="1"/>
              <a:t>마디씩</a:t>
            </a:r>
            <a:r>
              <a:rPr lang="ko-KR" altLang="en-US" sz="1600" spc="-150" dirty="0"/>
              <a:t> 너무나 새워 별 벌써 풀이 듯합니다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3801262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B7C51E-C188-31E4-7D03-21CFC374F3C9}"/>
              </a:ext>
            </a:extLst>
          </p:cNvPr>
          <p:cNvSpPr/>
          <p:nvPr/>
        </p:nvSpPr>
        <p:spPr>
          <a:xfrm>
            <a:off x="749300" y="844550"/>
            <a:ext cx="10744200" cy="51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E37AC6-BA56-FEC7-2076-370E0DDA468A}"/>
              </a:ext>
            </a:extLst>
          </p:cNvPr>
          <p:cNvSpPr/>
          <p:nvPr/>
        </p:nvSpPr>
        <p:spPr>
          <a:xfrm>
            <a:off x="749300" y="844550"/>
            <a:ext cx="10744200" cy="842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04D25-03CD-4415-FC71-668F2F7C0349}"/>
              </a:ext>
            </a:extLst>
          </p:cNvPr>
          <p:cNvSpPr txBox="1"/>
          <p:nvPr/>
        </p:nvSpPr>
        <p:spPr>
          <a:xfrm flipH="1">
            <a:off x="977900" y="10431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내용 요약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4D0FA-FE2A-12FE-16EB-ED87935BEDCB}"/>
              </a:ext>
            </a:extLst>
          </p:cNvPr>
          <p:cNvSpPr/>
          <p:nvPr/>
        </p:nvSpPr>
        <p:spPr>
          <a:xfrm>
            <a:off x="2755900" y="2209800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27C0BAA-5B03-5DD5-744C-2A6D9AB82B23}"/>
              </a:ext>
            </a:extLst>
          </p:cNvPr>
          <p:cNvSpPr/>
          <p:nvPr/>
        </p:nvSpPr>
        <p:spPr>
          <a:xfrm>
            <a:off x="2286000" y="2082800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19592-E0BA-32F8-A0D4-49674ECCA9F7}"/>
              </a:ext>
            </a:extLst>
          </p:cNvPr>
          <p:cNvSpPr txBox="1"/>
          <p:nvPr/>
        </p:nvSpPr>
        <p:spPr>
          <a:xfrm>
            <a:off x="2616200" y="229818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endParaRPr lang="ko-KR" altLang="en-US" sz="32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16F51-DF62-FF7C-262F-CF5E1CAE1A57}"/>
              </a:ext>
            </a:extLst>
          </p:cNvPr>
          <p:cNvSpPr txBox="1"/>
          <p:nvPr/>
        </p:nvSpPr>
        <p:spPr>
          <a:xfrm flipH="1">
            <a:off x="3556000" y="2384395"/>
            <a:ext cx="313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내용을 입력하세요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F4796-532A-E198-1769-56930FD8B25D}"/>
              </a:ext>
            </a:extLst>
          </p:cNvPr>
          <p:cNvSpPr/>
          <p:nvPr/>
        </p:nvSpPr>
        <p:spPr>
          <a:xfrm>
            <a:off x="2755900" y="3443462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056696-F386-E28D-DBFD-59EE55EB7A2E}"/>
              </a:ext>
            </a:extLst>
          </p:cNvPr>
          <p:cNvSpPr/>
          <p:nvPr/>
        </p:nvSpPr>
        <p:spPr>
          <a:xfrm>
            <a:off x="2286000" y="3316462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F29A95-F9AF-1BD1-2FB3-59F315997508}"/>
              </a:ext>
            </a:extLst>
          </p:cNvPr>
          <p:cNvSpPr txBox="1"/>
          <p:nvPr/>
        </p:nvSpPr>
        <p:spPr>
          <a:xfrm>
            <a:off x="2616200" y="3531846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ko-KR" altLang="en-US" sz="32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E0470-B7D6-C167-029A-3EF0B17B3147}"/>
              </a:ext>
            </a:extLst>
          </p:cNvPr>
          <p:cNvSpPr txBox="1"/>
          <p:nvPr/>
        </p:nvSpPr>
        <p:spPr>
          <a:xfrm flipH="1">
            <a:off x="3556000" y="3618057"/>
            <a:ext cx="313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내용을 입력하세요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95DFD7-2AB3-5E27-E426-99FDF0B360AC}"/>
              </a:ext>
            </a:extLst>
          </p:cNvPr>
          <p:cNvSpPr/>
          <p:nvPr/>
        </p:nvSpPr>
        <p:spPr>
          <a:xfrm>
            <a:off x="2755900" y="4677124"/>
            <a:ext cx="6705600" cy="74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8EF133-2DA7-7D42-E64A-3945230B25B7}"/>
              </a:ext>
            </a:extLst>
          </p:cNvPr>
          <p:cNvSpPr/>
          <p:nvPr/>
        </p:nvSpPr>
        <p:spPr>
          <a:xfrm>
            <a:off x="2286000" y="4550124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8EB33-6AA0-BCC8-B94B-4FD8D4B6E8B8}"/>
              </a:ext>
            </a:extLst>
          </p:cNvPr>
          <p:cNvSpPr txBox="1"/>
          <p:nvPr/>
        </p:nvSpPr>
        <p:spPr>
          <a:xfrm>
            <a:off x="2616200" y="4765508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ko-KR" altLang="en-US" sz="3200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C2DF8-B49C-1CC5-7A6E-0AFE845E2DD6}"/>
              </a:ext>
            </a:extLst>
          </p:cNvPr>
          <p:cNvSpPr txBox="1"/>
          <p:nvPr/>
        </p:nvSpPr>
        <p:spPr>
          <a:xfrm flipH="1">
            <a:off x="3556000" y="4851719"/>
            <a:ext cx="313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21946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46CB3B-4FAA-FCB6-1F0B-52E4C0DB1E94}"/>
              </a:ext>
            </a:extLst>
          </p:cNvPr>
          <p:cNvCxnSpPr/>
          <p:nvPr/>
        </p:nvCxnSpPr>
        <p:spPr>
          <a:xfrm>
            <a:off x="780585" y="1271239"/>
            <a:ext cx="11411415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F3D91F-CFF1-A495-E0FD-5BD228072CB4}"/>
              </a:ext>
            </a:extLst>
          </p:cNvPr>
          <p:cNvSpPr txBox="1"/>
          <p:nvPr/>
        </p:nvSpPr>
        <p:spPr>
          <a:xfrm>
            <a:off x="780585" y="2788919"/>
            <a:ext cx="10964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"</a:t>
            </a:r>
            <a:r>
              <a:rPr lang="ko-KR" altLang="en-US" sz="2400" b="1" dirty="0">
                <a:solidFill>
                  <a:schemeClr val="bg1"/>
                </a:solidFill>
              </a:rPr>
              <a:t>완벽함에 도달하는 때는 더 이상 더할 것이 없을 때가 아니라 더 이상 뺄 것이 없을 때이다</a:t>
            </a:r>
            <a:r>
              <a:rPr lang="en-US" altLang="ko-KR" sz="2400" b="1" dirty="0">
                <a:solidFill>
                  <a:schemeClr val="bg1"/>
                </a:solidFill>
              </a:rPr>
              <a:t>."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54185-A4FC-D3D7-6F16-47FB45CE486D}"/>
              </a:ext>
            </a:extLst>
          </p:cNvPr>
          <p:cNvSpPr txBox="1"/>
          <p:nvPr/>
        </p:nvSpPr>
        <p:spPr>
          <a:xfrm>
            <a:off x="780585" y="3346480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 err="1">
                <a:solidFill>
                  <a:schemeClr val="bg1"/>
                </a:solidFill>
              </a:rPr>
              <a:t>앙투안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드</a:t>
            </a:r>
            <a:r>
              <a:rPr lang="ko-KR" altLang="en-US" sz="1600" dirty="0">
                <a:solidFill>
                  <a:schemeClr val="bg1"/>
                </a:solidFill>
              </a:rPr>
              <a:t> 생텍쥐페리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99E96B-3410-04AB-F416-70D4F52BAFD3}"/>
              </a:ext>
            </a:extLst>
          </p:cNvPr>
          <p:cNvCxnSpPr/>
          <p:nvPr/>
        </p:nvCxnSpPr>
        <p:spPr>
          <a:xfrm>
            <a:off x="780585" y="5226205"/>
            <a:ext cx="11411415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4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8BA8753-4027-5321-A8D3-0E69CFB90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F39FCE-CF38-E46F-D675-C174DA62E8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D20442-6BE9-9A47-CBDA-BE0CFC989A5B}"/>
              </a:ext>
            </a:extLst>
          </p:cNvPr>
          <p:cNvGrpSpPr/>
          <p:nvPr/>
        </p:nvGrpSpPr>
        <p:grpSpPr>
          <a:xfrm>
            <a:off x="2601022" y="2312055"/>
            <a:ext cx="6967654" cy="2256192"/>
            <a:chOff x="1997926" y="2118733"/>
            <a:chExt cx="8196147" cy="26539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B3C418-A940-74C1-6EC8-EC7BF6652620}"/>
                </a:ext>
              </a:extLst>
            </p:cNvPr>
            <p:cNvSpPr/>
            <p:nvPr/>
          </p:nvSpPr>
          <p:spPr>
            <a:xfrm>
              <a:off x="1997926" y="2118733"/>
              <a:ext cx="8196147" cy="26539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322D84-595C-F37A-1D57-57CCE0850963}"/>
                </a:ext>
              </a:extLst>
            </p:cNvPr>
            <p:cNvSpPr txBox="1"/>
            <p:nvPr/>
          </p:nvSpPr>
          <p:spPr>
            <a:xfrm>
              <a:off x="2700731" y="2609486"/>
              <a:ext cx="6790546" cy="1701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bg1"/>
                  </a:solidFill>
                  <a:latin typeface="+mj-ea"/>
                  <a:ea typeface="+mj-ea"/>
                </a:rPr>
                <a:t>#</a:t>
              </a:r>
              <a:r>
                <a:rPr lang="ko-KR" altLang="en-US" sz="8800" b="1" dirty="0">
                  <a:solidFill>
                    <a:schemeClr val="bg1"/>
                  </a:solidFill>
                  <a:latin typeface="+mj-ea"/>
                  <a:ea typeface="+mj-ea"/>
                </a:rPr>
                <a:t>키워드입력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A922E5-2D9E-45CE-BCB2-D63C8E9DA3CF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1-1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전기차 전환 </a:t>
            </a:r>
            <a:r>
              <a:rPr lang="ko-KR" altLang="en-US" sz="4000" dirty="0" err="1">
                <a:latin typeface="+mj-ea"/>
                <a:ea typeface="+mj-ea"/>
              </a:rPr>
              <a:t>예상률</a:t>
            </a:r>
            <a:r>
              <a:rPr lang="ko-KR" altLang="en-US" sz="4000" dirty="0">
                <a:latin typeface="+mj-ea"/>
                <a:ea typeface="+mj-ea"/>
              </a:rPr>
              <a:t> 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C02AA3-08B8-4895-81FA-934F2829994C}"/>
              </a:ext>
            </a:extLst>
          </p:cNvPr>
          <p:cNvSpPr/>
          <p:nvPr/>
        </p:nvSpPr>
        <p:spPr>
          <a:xfrm>
            <a:off x="1099887" y="3417857"/>
            <a:ext cx="9844338" cy="2791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300" dirty="0">
                <a:latin typeface="+mj-ea"/>
                <a:ea typeface="+mj-ea"/>
              </a:rPr>
              <a:t>현 수요 파악 </a:t>
            </a:r>
            <a:r>
              <a:rPr lang="en-US" altLang="ko-KR" sz="3300" dirty="0">
                <a:latin typeface="+mj-ea"/>
                <a:ea typeface="+mj-ea"/>
              </a:rPr>
              <a:t>+ </a:t>
            </a:r>
            <a:r>
              <a:rPr lang="ko-KR" altLang="en-US" sz="3300" dirty="0">
                <a:latin typeface="+mj-ea"/>
                <a:ea typeface="+mj-ea"/>
              </a:rPr>
              <a:t>화물용도차량 전기차 </a:t>
            </a:r>
            <a:r>
              <a:rPr lang="ko-KR" altLang="en-US" sz="3300" dirty="0" err="1" smtClean="0">
                <a:latin typeface="+mj-ea"/>
                <a:ea typeface="+mj-ea"/>
              </a:rPr>
              <a:t>전환율</a:t>
            </a:r>
            <a:endParaRPr lang="en-US" altLang="ko-KR" sz="3300" dirty="0" smtClean="0">
              <a:latin typeface="+mj-ea"/>
              <a:ea typeface="+mj-ea"/>
            </a:endParaRPr>
          </a:p>
          <a:p>
            <a:endParaRPr lang="ko-KR" altLang="en-US" sz="3300" dirty="0">
              <a:latin typeface="+mj-ea"/>
              <a:ea typeface="+mj-ea"/>
            </a:endParaRPr>
          </a:p>
          <a:p>
            <a:r>
              <a:rPr lang="en-US" altLang="ko-KR" sz="3300" dirty="0">
                <a:latin typeface="+mj-ea"/>
                <a:ea typeface="+mj-ea"/>
              </a:rPr>
              <a:t>: LPG + </a:t>
            </a:r>
            <a:r>
              <a:rPr lang="ko-KR" altLang="en-US" sz="3300" dirty="0" err="1">
                <a:latin typeface="+mj-ea"/>
                <a:ea typeface="+mj-ea"/>
              </a:rPr>
              <a:t>하이브리드</a:t>
            </a:r>
            <a:r>
              <a:rPr lang="ko-KR" altLang="en-US" sz="3300" dirty="0">
                <a:latin typeface="+mj-ea"/>
                <a:ea typeface="+mj-ea"/>
              </a:rPr>
              <a:t> 차량 소유 </a:t>
            </a:r>
            <a:r>
              <a:rPr lang="en-US" altLang="ko-KR" sz="3300" dirty="0">
                <a:latin typeface="+mj-ea"/>
                <a:ea typeface="+mj-ea"/>
              </a:rPr>
              <a:t>&gt; </a:t>
            </a:r>
            <a:r>
              <a:rPr lang="ko-KR" altLang="en-US" sz="3300" dirty="0">
                <a:latin typeface="+mj-ea"/>
                <a:ea typeface="+mj-ea"/>
              </a:rPr>
              <a:t>미래 전기차 </a:t>
            </a:r>
            <a:r>
              <a:rPr lang="ko-KR" altLang="en-US" sz="3300" dirty="0" smtClean="0">
                <a:latin typeface="+mj-ea"/>
                <a:ea typeface="+mj-ea"/>
              </a:rPr>
              <a:t>고객</a:t>
            </a:r>
            <a:endParaRPr lang="ko-KR" altLang="en-US" sz="33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56" y="1410587"/>
            <a:ext cx="73914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0DCAF6-3978-3160-157A-648EA12B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402808-E0F8-85EA-4890-583C8458B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B9D84F-0B45-A7BD-7BF5-9231BA12DE12}"/>
              </a:ext>
            </a:extLst>
          </p:cNvPr>
          <p:cNvGrpSpPr/>
          <p:nvPr/>
        </p:nvGrpSpPr>
        <p:grpSpPr>
          <a:xfrm>
            <a:off x="2543798" y="2398775"/>
            <a:ext cx="7037504" cy="2060449"/>
            <a:chOff x="2543798" y="2331098"/>
            <a:chExt cx="7037504" cy="20604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5639EA-0993-6716-3613-393B26EBF005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A681B3-511D-A959-423D-EB378EA8490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BFE378-782A-97F5-13A5-45DA4E0CA0B2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5A565E9-DDED-AE67-D1D9-E664152D6E1C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56379F4-F5D0-AC14-880B-87ECF7A0A246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259B1-33B2-547E-A2D7-4EBD5D0038E0}"/>
                </a:ext>
              </a:extLst>
            </p:cNvPr>
            <p:cNvSpPr txBox="1"/>
            <p:nvPr/>
          </p:nvSpPr>
          <p:spPr>
            <a:xfrm>
              <a:off x="2543798" y="3283551"/>
              <a:ext cx="70375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6"/>
                  </a:solidFill>
                  <a:latin typeface="+mj-ea"/>
                  <a:ea typeface="+mj-ea"/>
                </a:rPr>
                <a:t>CODE: #D4D8DD</a:t>
              </a:r>
              <a:endParaRPr lang="ko-KR" altLang="en-US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D17541-C64D-3209-2E64-88E7CD95498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1-1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886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주유소 내 전기차 충전기 </a:t>
            </a:r>
            <a:r>
              <a:rPr lang="ko-KR" altLang="en-US" sz="4000" dirty="0" err="1">
                <a:latin typeface="+mj-ea"/>
                <a:ea typeface="+mj-ea"/>
              </a:rPr>
              <a:t>설치율</a:t>
            </a:r>
            <a:r>
              <a:rPr lang="ko-KR" altLang="en-US" sz="4000" dirty="0">
                <a:latin typeface="+mj-ea"/>
                <a:ea typeface="+mj-ea"/>
              </a:rPr>
              <a:t> </a:t>
            </a:r>
            <a:r>
              <a:rPr lang="en-US" altLang="ko-KR" sz="4000" dirty="0">
                <a:latin typeface="+mj-ea"/>
                <a:ea typeface="+mj-ea"/>
              </a:rPr>
              <a:t>1.6%</a:t>
            </a:r>
            <a:endParaRPr lang="ko-KR" altLang="en-US" sz="4000" dirty="0">
              <a:latin typeface="+mj-ea"/>
              <a:ea typeface="+mj-ea"/>
            </a:endParaRPr>
          </a:p>
        </p:txBody>
      </p:sp>
      <p:pic>
        <p:nvPicPr>
          <p:cNvPr id="8194" name="Picture 2" descr="주유소 내 전기차 충전기 설치율 1.6%… 규제·수익성에 발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638425"/>
            <a:ext cx="5429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2C02AA3-08B8-4895-81FA-934F2829994C}"/>
              </a:ext>
            </a:extLst>
          </p:cNvPr>
          <p:cNvSpPr/>
          <p:nvPr/>
        </p:nvSpPr>
        <p:spPr>
          <a:xfrm>
            <a:off x="7043486" y="2400056"/>
            <a:ext cx="4253163" cy="2791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300" b="1" dirty="0">
                <a:latin typeface="+mj-ea"/>
                <a:ea typeface="+mj-ea"/>
              </a:rPr>
              <a:t>상권분석</a:t>
            </a:r>
            <a:r>
              <a:rPr lang="en-US" altLang="ko-KR" sz="2300" b="1" dirty="0">
                <a:latin typeface="+mj-ea"/>
                <a:ea typeface="+mj-ea"/>
              </a:rPr>
              <a:t>.</a:t>
            </a:r>
            <a:r>
              <a:rPr lang="en-US" altLang="ko-KR" sz="2300" b="1" dirty="0" smtClean="0">
                <a:latin typeface="+mj-ea"/>
                <a:ea typeface="+mj-ea"/>
              </a:rPr>
              <a:t>csv</a:t>
            </a:r>
          </a:p>
          <a:p>
            <a:endParaRPr lang="ko-KR" altLang="en-US" sz="2300" dirty="0">
              <a:latin typeface="+mj-ea"/>
              <a:ea typeface="+mj-ea"/>
            </a:endParaRPr>
          </a:p>
          <a:p>
            <a:r>
              <a:rPr lang="ko-KR" altLang="en-US" sz="2300" b="1" dirty="0">
                <a:latin typeface="+mj-ea"/>
                <a:ea typeface="+mj-ea"/>
              </a:rPr>
              <a:t>뉴스기사</a:t>
            </a:r>
            <a:r>
              <a:rPr lang="en-US" altLang="ko-KR" sz="2300" b="1" dirty="0">
                <a:latin typeface="+mj-ea"/>
                <a:ea typeface="+mj-ea"/>
              </a:rPr>
              <a:t>/ </a:t>
            </a:r>
            <a:r>
              <a:rPr lang="ko-KR" altLang="en-US" sz="2300" b="1" dirty="0">
                <a:latin typeface="+mj-ea"/>
                <a:ea typeface="+mj-ea"/>
              </a:rPr>
              <a:t>주유소 </a:t>
            </a:r>
            <a:r>
              <a:rPr lang="ko-KR" altLang="en-US" sz="2300" b="1" dirty="0" err="1">
                <a:latin typeface="+mj-ea"/>
                <a:ea typeface="+mj-ea"/>
              </a:rPr>
              <a:t>폐업률과</a:t>
            </a:r>
            <a:r>
              <a:rPr lang="ko-KR" altLang="en-US" sz="2300" b="1" dirty="0">
                <a:latin typeface="+mj-ea"/>
                <a:ea typeface="+mj-ea"/>
              </a:rPr>
              <a:t> 약 </a:t>
            </a:r>
            <a:r>
              <a:rPr lang="en-US" altLang="ko-KR" sz="2300" b="1" dirty="0">
                <a:latin typeface="+mj-ea"/>
                <a:ea typeface="+mj-ea"/>
              </a:rPr>
              <a:t>4~5</a:t>
            </a:r>
            <a:r>
              <a:rPr lang="ko-KR" altLang="en-US" sz="2300" b="1" dirty="0">
                <a:latin typeface="+mj-ea"/>
                <a:ea typeface="+mj-ea"/>
              </a:rPr>
              <a:t>년 후 전기차 수요가 늘어났을 때 필요한 주유소 비율</a:t>
            </a:r>
            <a:r>
              <a:rPr lang="en-US" altLang="ko-KR" sz="2300" b="1" dirty="0">
                <a:latin typeface="+mj-ea"/>
                <a:ea typeface="+mj-ea"/>
              </a:rPr>
              <a:t>(?)</a:t>
            </a:r>
            <a:r>
              <a:rPr lang="ko-KR" altLang="en-US" sz="2300" b="1" dirty="0" smtClean="0">
                <a:latin typeface="+mj-ea"/>
                <a:ea typeface="+mj-ea"/>
              </a:rPr>
              <a:t>구하기</a:t>
            </a:r>
            <a:endParaRPr lang="ko-KR" altLang="en-US" sz="2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84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1-2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856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전기차의 수요에 비해 부족한 충전소</a:t>
            </a:r>
            <a:endParaRPr lang="ko-KR" altLang="en-US" sz="4000" dirty="0">
              <a:latin typeface="+mj-ea"/>
              <a:ea typeface="+mj-ea"/>
            </a:endParaRPr>
          </a:p>
        </p:txBody>
      </p:sp>
      <p:pic>
        <p:nvPicPr>
          <p:cNvPr id="3074" name="Picture 2" descr="https://file.mk.co.kr/meet/neds/2022/04/image_readtop_2022_364109_165079639150203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330" y="2166937"/>
            <a:ext cx="9525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1561" y="171424"/>
            <a:ext cx="935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1-2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856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전기차의 수요에 비해 부족한 충전소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A846B30-73AB-4FA4-954C-E5BE3EF8A789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7783680" y="5442406"/>
            <a:ext cx="2560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spc="-300" dirty="0">
                <a:latin typeface="+mj-ea"/>
                <a:ea typeface="+mj-ea"/>
              </a:rPr>
              <a:t>전기 화물차 수요에 </a:t>
            </a:r>
            <a:endParaRPr lang="en-US" altLang="ko-KR" sz="2200" spc="-300" dirty="0">
              <a:latin typeface="+mj-ea"/>
              <a:ea typeface="+mj-ea"/>
            </a:endParaRPr>
          </a:p>
          <a:p>
            <a:pPr algn="ctr"/>
            <a:r>
              <a:rPr lang="ko-KR" altLang="en-US" sz="2200" spc="-300" dirty="0">
                <a:latin typeface="+mj-ea"/>
                <a:ea typeface="+mj-ea"/>
              </a:rPr>
              <a:t>못 미치는 충전소 현황</a:t>
            </a: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A77CDE5D-64B2-4739-8521-2419D2CD8738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969534" y="5556588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smtClean="0">
                <a:latin typeface="+mj-ea"/>
                <a:ea typeface="+mj-ea"/>
              </a:rPr>
              <a:t>급속 </a:t>
            </a:r>
            <a:r>
              <a:rPr lang="en-US" altLang="ko-KR" sz="2400" spc="-300" dirty="0">
                <a:latin typeface="+mj-ea"/>
                <a:ea typeface="+mj-ea"/>
              </a:rPr>
              <a:t>/ </a:t>
            </a:r>
            <a:r>
              <a:rPr lang="ko-KR" altLang="en-US" sz="2400" spc="-300" dirty="0" err="1">
                <a:latin typeface="+mj-ea"/>
                <a:ea typeface="+mj-ea"/>
              </a:rPr>
              <a:t>완속</a:t>
            </a:r>
            <a:r>
              <a:rPr lang="ko-KR" altLang="en-US" sz="2400" spc="-300" dirty="0">
                <a:latin typeface="+mj-ea"/>
                <a:ea typeface="+mj-ea"/>
              </a:rPr>
              <a:t> </a:t>
            </a:r>
            <a:r>
              <a:rPr lang="ko-KR" altLang="en-US" sz="2400" spc="-300" dirty="0" smtClean="0">
                <a:latin typeface="+mj-ea"/>
                <a:ea typeface="+mj-ea"/>
              </a:rPr>
              <a:t>충전소의 적절한 배분</a:t>
            </a:r>
            <a:endParaRPr lang="ko-KR" altLang="en-US" sz="2400" spc="-300" dirty="0">
              <a:latin typeface="+mj-ea"/>
              <a:ea typeface="+mj-ea"/>
            </a:endParaRPr>
          </a:p>
        </p:txBody>
      </p:sp>
      <p:pic>
        <p:nvPicPr>
          <p:cNvPr id="2050" name="Picture 2" descr="전기트럭 단점 (자료: 한국교통연구원)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58483" y="3433812"/>
            <a:ext cx="4703472" cy="181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전기트럭 장점 (자료: 한국교통연구원)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0343" y="1533526"/>
            <a:ext cx="4761612" cy="185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그래픽=김주원 기자 zoom@joongang.co.kr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7689" y="1667217"/>
            <a:ext cx="4505325" cy="3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7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449F5-0806-48F1-AF51-F9D3BDCE0DB9}"/>
              </a:ext>
            </a:extLst>
          </p:cNvPr>
          <p:cNvSpPr txBox="1"/>
          <p:nvPr/>
        </p:nvSpPr>
        <p:spPr>
          <a:xfrm>
            <a:off x="220332" y="171424"/>
            <a:ext cx="736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+mj-ea"/>
                <a:ea typeface="+mj-ea"/>
              </a:rPr>
              <a:t>Part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5188B-BBF1-4D2C-99C8-A3635840A7CA}"/>
              </a:ext>
            </a:extLst>
          </p:cNvPr>
          <p:cNvSpPr/>
          <p:nvPr/>
        </p:nvSpPr>
        <p:spPr>
          <a:xfrm>
            <a:off x="0" y="0"/>
            <a:ext cx="906034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C77A23-F1FE-4B8F-B65E-5839E3C93902}"/>
              </a:ext>
            </a:extLst>
          </p:cNvPr>
          <p:cNvCxnSpPr>
            <a:cxnSpLocks/>
          </p:cNvCxnSpPr>
          <p:nvPr/>
        </p:nvCxnSpPr>
        <p:spPr>
          <a:xfrm>
            <a:off x="906034" y="886671"/>
            <a:ext cx="11285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2FEB46-1066-4320-ACC6-19CEEACD2C78}"/>
              </a:ext>
            </a:extLst>
          </p:cNvPr>
          <p:cNvSpPr txBox="1"/>
          <p:nvPr/>
        </p:nvSpPr>
        <p:spPr>
          <a:xfrm>
            <a:off x="957330" y="72459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겨울철 주행거리 감소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639F1F9-6353-4B74-9D47-6BA4060C42E7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0249C8A-7D2B-4F88-8E5F-76555950BAB5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A846B30-73AB-4FA4-954C-E5BE3EF8A789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7324423" y="5573641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 smtClean="0">
                <a:latin typeface="+mj-ea"/>
                <a:ea typeface="+mj-ea"/>
              </a:rPr>
              <a:t>저온 주행거리 </a:t>
            </a:r>
            <a:r>
              <a:rPr lang="ko-KR" altLang="en-US" spc="-300" dirty="0" err="1" smtClean="0">
                <a:latin typeface="+mj-ea"/>
                <a:ea typeface="+mj-ea"/>
              </a:rPr>
              <a:t>미표기로</a:t>
            </a:r>
            <a:r>
              <a:rPr lang="ko-KR" altLang="en-US" spc="-300" dirty="0" smtClean="0">
                <a:latin typeface="+mj-ea"/>
                <a:ea typeface="+mj-ea"/>
              </a:rPr>
              <a:t> 인한 피해 발생</a:t>
            </a:r>
            <a:endParaRPr lang="ko-KR" altLang="en-US" spc="-300" dirty="0">
              <a:latin typeface="+mj-ea"/>
              <a:ea typeface="+mj-ea"/>
            </a:endParaRP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A77CDE5D-64B2-4739-8521-2419D2CD8738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132EDCE5-FDFB-4A3D-8470-0A158AE19293}"/>
              </a:ext>
            </a:extLst>
          </p:cNvPr>
          <p:cNvSpPr txBox="1"/>
          <p:nvPr/>
        </p:nvSpPr>
        <p:spPr>
          <a:xfrm>
            <a:off x="852511" y="5573641"/>
            <a:ext cx="435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상온</a:t>
            </a:r>
            <a:r>
              <a:rPr lang="en-US" altLang="ko-KR" dirty="0">
                <a:latin typeface="+mj-ea"/>
                <a:ea typeface="+mj-ea"/>
              </a:rPr>
              <a:t>·</a:t>
            </a:r>
            <a:r>
              <a:rPr lang="ko-KR" altLang="en-US" dirty="0">
                <a:latin typeface="+mj-ea"/>
                <a:ea typeface="+mj-ea"/>
              </a:rPr>
              <a:t>저온 주행거리</a:t>
            </a:r>
            <a:r>
              <a:rPr lang="en-US" altLang="ko-KR" dirty="0">
                <a:latin typeface="+mj-ea"/>
                <a:ea typeface="+mj-ea"/>
              </a:rPr>
              <a:t>, 52%</a:t>
            </a:r>
            <a:r>
              <a:rPr lang="ko-KR" altLang="en-US" dirty="0">
                <a:latin typeface="+mj-ea"/>
                <a:ea typeface="+mj-ea"/>
              </a:rPr>
              <a:t>가량 차이 </a:t>
            </a:r>
            <a:r>
              <a:rPr lang="ko-KR" altLang="en-US" dirty="0" smtClean="0">
                <a:latin typeface="+mj-ea"/>
                <a:ea typeface="+mj-ea"/>
              </a:rPr>
              <a:t>발생</a:t>
            </a:r>
            <a:endParaRPr lang="ko-KR" altLang="en-US" sz="2400" spc="-300" dirty="0">
              <a:latin typeface="+mj-ea"/>
              <a:ea typeface="+mj-ea"/>
            </a:endParaRPr>
          </a:p>
        </p:txBody>
      </p:sp>
      <p:pic>
        <p:nvPicPr>
          <p:cNvPr id="5122" name="Picture 2" descr="https://lh5.googleusercontent.com/XNDgNhZmuS4czvGDJUo9ymt6qOmnDUrzDdHROEC39UxdSso9knecA_qZWmCD10Ftui4GN5Izev49XGcZGOCMnrwSV5lusbzmFDSvKziqv5_RXyvPdVy9SrU-S_sGaCoib67qQSJefDivNSKcL2GehH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9" y="1612445"/>
            <a:ext cx="4642906" cy="34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xU_t6zeDs4yfE-iqXEE4P-ukDYM6saABIMb8mRds6K6vp7yfDH17izDlh5YRKJZYaEnVqHzNU2N3jcFLSCktzLA9FLOw59FebviuuS7CjWJg_pUvaM4k1OoPWTRTWG_hcANxIdBNRpe0PRJHmKMACm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41" y="1495424"/>
            <a:ext cx="4564590" cy="388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53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1090</Words>
  <Application>Microsoft Office PowerPoint</Application>
  <PresentationFormat>와이드스크린</PresentationFormat>
  <Paragraphs>327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Pretendard</vt:lpstr>
      <vt:lpstr>Pretendard ExtraBold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SAMSUNG</cp:lastModifiedBy>
  <cp:revision>51</cp:revision>
  <dcterms:created xsi:type="dcterms:W3CDTF">2022-08-02T00:37:12Z</dcterms:created>
  <dcterms:modified xsi:type="dcterms:W3CDTF">2022-08-10T19:28:03Z</dcterms:modified>
</cp:coreProperties>
</file>