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5" r:id="rId4"/>
    <p:sldId id="269" r:id="rId5"/>
    <p:sldId id="266" r:id="rId6"/>
    <p:sldId id="270" r:id="rId7"/>
    <p:sldId id="271" r:id="rId8"/>
    <p:sldId id="272" r:id="rId9"/>
    <p:sldId id="273" r:id="rId10"/>
    <p:sldId id="287" r:id="rId11"/>
    <p:sldId id="274" r:id="rId12"/>
    <p:sldId id="275" r:id="rId13"/>
    <p:sldId id="288" r:id="rId14"/>
    <p:sldId id="278" r:id="rId15"/>
    <p:sldId id="296" r:id="rId16"/>
    <p:sldId id="276" r:id="rId17"/>
    <p:sldId id="295" r:id="rId18"/>
    <p:sldId id="277" r:id="rId19"/>
    <p:sldId id="289" r:id="rId20"/>
    <p:sldId id="290" r:id="rId21"/>
    <p:sldId id="291" r:id="rId22"/>
    <p:sldId id="292" r:id="rId23"/>
    <p:sldId id="297" r:id="rId24"/>
    <p:sldId id="268" r:id="rId25"/>
    <p:sldId id="26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604A7B"/>
    <a:srgbClr val="000000"/>
    <a:srgbClr val="EB6D4A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5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29EFD-6E71-42E3-B32F-57B7009A0B5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8725E-F994-4606-A3A3-0A17F81DE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1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Heatmap</a:t>
            </a:r>
            <a:r>
              <a:rPr lang="ko-KR" altLang="en-US"/>
              <a:t>을 통해 데이터간의 상관관계를 나타내보았습니다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4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featureScore</a:t>
            </a:r>
            <a:r>
              <a:rPr lang="ko-KR" altLang="en-US"/>
              <a:t> </a:t>
            </a:r>
            <a:r>
              <a:rPr lang="en-US" altLang="ko-KR"/>
              <a:t>metho</a:t>
            </a:r>
            <a:r>
              <a:rPr lang="ko-KR" altLang="en-US"/>
              <a:t>를 이용해 </a:t>
            </a:r>
            <a:r>
              <a:rPr lang="en-US" altLang="ko-KR"/>
              <a:t>stroke</a:t>
            </a:r>
            <a:r>
              <a:rPr lang="ko-KR" altLang="en-US"/>
              <a:t> 발병률에 영향을 미치는 </a:t>
            </a:r>
            <a:r>
              <a:rPr lang="en-US" altLang="ko-KR"/>
              <a:t>feature</a:t>
            </a:r>
            <a:r>
              <a:rPr lang="ko-KR" altLang="en-US"/>
              <a:t>를 순위로 나타내었습니다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A2E0-4790-4781-902F-8FDD0E9ABF3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sv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253800" y="771069"/>
            <a:ext cx="5104018" cy="6256335"/>
            <a:chOff x="899592" y="1296095"/>
            <a:chExt cx="3834921" cy="5561905"/>
          </a:xfrm>
        </p:grpSpPr>
        <p:pic>
          <p:nvPicPr>
            <p:cNvPr id="8" name="그림 7" descr="무제-7 복사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296095"/>
              <a:ext cx="3834921" cy="5561905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 flipH="1">
              <a:off x="997358" y="4411354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모서리가 둥근 사각형 설명선 11"/>
          <p:cNvSpPr/>
          <p:nvPr/>
        </p:nvSpPr>
        <p:spPr>
          <a:xfrm rot="10800000">
            <a:off x="5381742" y="2030784"/>
            <a:ext cx="3366722" cy="2046287"/>
          </a:xfrm>
          <a:prstGeom prst="wedgeRoundRectCallout">
            <a:avLst>
              <a:gd name="adj1" fmla="val 82909"/>
              <a:gd name="adj2" fmla="val 22205"/>
              <a:gd name="adj3" fmla="val 16667"/>
            </a:avLst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5511" y="5877272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201635820 </a:t>
            </a:r>
            <a:r>
              <a:rPr lang="ko-KR" altLang="en-US" b="1">
                <a:solidFill>
                  <a:schemeClr val="bg1"/>
                </a:solidFill>
              </a:rPr>
              <a:t>신민오 </a:t>
            </a:r>
            <a:endParaRPr lang="en-US" altLang="ko-KR" b="1">
              <a:solidFill>
                <a:schemeClr val="bg1"/>
              </a:solidFill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201635831 </a:t>
            </a:r>
            <a:r>
              <a:rPr lang="ko-KR" altLang="en-US" b="1">
                <a:solidFill>
                  <a:schemeClr val="bg1"/>
                </a:solidFill>
              </a:rPr>
              <a:t>이민수 </a:t>
            </a:r>
            <a:endParaRPr lang="en-US" altLang="ko-KR" b="1">
              <a:solidFill>
                <a:schemeClr val="bg1"/>
              </a:solidFill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201635840 </a:t>
            </a:r>
            <a:r>
              <a:rPr lang="ko-KR" altLang="en-US" b="1">
                <a:solidFill>
                  <a:schemeClr val="bg1"/>
                </a:solidFill>
              </a:rPr>
              <a:t>이정명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래픽 6" descr="뇌 단색으로 채워진">
            <a:extLst>
              <a:ext uri="{FF2B5EF4-FFF2-40B4-BE49-F238E27FC236}">
                <a16:creationId xmlns:a16="http://schemas.microsoft.com/office/drawing/2014/main" id="{EDE2F3B4-07AF-4DC4-9CAE-FE8AF9E59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992" y="1632269"/>
            <a:ext cx="1704608" cy="17046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E0E207-94DA-4963-B254-AE0DEC7D8D6E}"/>
              </a:ext>
            </a:extLst>
          </p:cNvPr>
          <p:cNvSpPr txBox="1"/>
          <p:nvPr/>
        </p:nvSpPr>
        <p:spPr>
          <a:xfrm>
            <a:off x="5928862" y="24585"/>
            <a:ext cx="306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Data Science Term Project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8B1BCD-0356-4011-96CC-C606BAC04FF8}"/>
              </a:ext>
            </a:extLst>
          </p:cNvPr>
          <p:cNvSpPr txBox="1"/>
          <p:nvPr/>
        </p:nvSpPr>
        <p:spPr>
          <a:xfrm>
            <a:off x="5655165" y="2664270"/>
            <a:ext cx="325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STROKE</a:t>
            </a:r>
            <a:endParaRPr lang="ko-KR" altLang="en-US" sz="11500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392E4D-352D-4008-BF3B-CF7F9ADCED0C}"/>
              </a:ext>
            </a:extLst>
          </p:cNvPr>
          <p:cNvSpPr txBox="1"/>
          <p:nvPr/>
        </p:nvSpPr>
        <p:spPr>
          <a:xfrm>
            <a:off x="5733725" y="2420888"/>
            <a:ext cx="325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PREDICT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132081-EE5C-4120-B6FC-5A495AD75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31" y="1772816"/>
            <a:ext cx="3609975" cy="46101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31DBA4-7531-4353-9822-F66F95C67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3049813"/>
            <a:ext cx="4032448" cy="205610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04168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F1038-87CD-4A71-A219-1D61409B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96" y="2187539"/>
            <a:ext cx="4700467" cy="34017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3489-9115-4881-8FA9-F1BA7C9D31BF}"/>
              </a:ext>
            </a:extLst>
          </p:cNvPr>
          <p:cNvSpPr txBox="1"/>
          <p:nvPr/>
        </p:nvSpPr>
        <p:spPr>
          <a:xfrm>
            <a:off x="743046" y="1586196"/>
            <a:ext cx="145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Find Outlier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C2BA38-B9FA-472F-A238-E2600AB7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207351"/>
            <a:ext cx="3533775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003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Preprocessing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D637A-FA63-47DE-88B4-3315ACAD8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85" y="2117743"/>
            <a:ext cx="2514600" cy="82867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BDAD02-CF77-40B9-80C1-C894F3F6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035" y="3284984"/>
            <a:ext cx="1790700" cy="27622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10CBB-1864-4984-8D9A-BE8A9682CA53}"/>
              </a:ext>
            </a:extLst>
          </p:cNvPr>
          <p:cNvSpPr txBox="1"/>
          <p:nvPr/>
        </p:nvSpPr>
        <p:spPr>
          <a:xfrm>
            <a:off x="967092" y="1561543"/>
            <a:ext cx="168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Drop null data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5A4F1F-59A4-4AB8-9B7B-259CA3504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222" y="2117743"/>
            <a:ext cx="3609975" cy="79057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002425-61D9-4A7F-B69E-74AE84A0E107}"/>
              </a:ext>
            </a:extLst>
          </p:cNvPr>
          <p:cNvSpPr txBox="1"/>
          <p:nvPr/>
        </p:nvSpPr>
        <p:spPr>
          <a:xfrm>
            <a:off x="4489804" y="1561543"/>
            <a:ext cx="309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Drop unnecessary column(ID)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327581-FD6F-439B-9129-43E7BC427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9805" y="3746217"/>
            <a:ext cx="4186651" cy="160618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24168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Preprocessing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6577D-D8A2-4C84-82FE-30588A075568}"/>
              </a:ext>
            </a:extLst>
          </p:cNvPr>
          <p:cNvSpPr txBox="1"/>
          <p:nvPr/>
        </p:nvSpPr>
        <p:spPr>
          <a:xfrm>
            <a:off x="3070370" y="1618479"/>
            <a:ext cx="273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Drop wrong value</a:t>
            </a:r>
            <a:r>
              <a:rPr lang="en-US" altLang="ko-KR" sz="14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(gender)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E51E22-CC53-48FA-AB4A-1631EFA40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699" y="2126579"/>
            <a:ext cx="2439272" cy="2454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6" name="도넛[D] 51">
            <a:extLst>
              <a:ext uri="{FF2B5EF4-FFF2-40B4-BE49-F238E27FC236}">
                <a16:creationId xmlns:a16="http://schemas.microsoft.com/office/drawing/2014/main" id="{81E07575-2E8C-46FC-A52E-E558B140B53E}"/>
              </a:ext>
            </a:extLst>
          </p:cNvPr>
          <p:cNvSpPr/>
          <p:nvPr/>
        </p:nvSpPr>
        <p:spPr>
          <a:xfrm>
            <a:off x="5008907" y="4365105"/>
            <a:ext cx="314622" cy="216024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F5335-E317-4340-9ABD-98DA5879B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691" y="5296457"/>
            <a:ext cx="4343400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7DCE89-3C21-4FB9-9887-85CA1D41E5BD}"/>
              </a:ext>
            </a:extLst>
          </p:cNvPr>
          <p:cNvSpPr txBox="1"/>
          <p:nvPr/>
        </p:nvSpPr>
        <p:spPr>
          <a:xfrm>
            <a:off x="5936011" y="3764941"/>
            <a:ext cx="3024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Only </a:t>
            </a:r>
            <a:r>
              <a:rPr lang="en-US" altLang="ko-KR" sz="1100" b="1">
                <a:solidFill>
                  <a:srgbClr val="FF0000"/>
                </a:solidFill>
                <a:latin typeface="D2Coding ligature"/>
                <a:ea typeface="Cambria Math" panose="02040503050406030204" pitchFamily="18" charset="0"/>
              </a:rPr>
              <a:t>one value</a:t>
            </a:r>
            <a:r>
              <a:rPr lang="en-US" altLang="ko-KR" sz="11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 of gender was in error.</a:t>
            </a:r>
          </a:p>
          <a:p>
            <a:endParaRPr lang="en-US" altLang="ko-KR" sz="1100" b="1">
              <a:solidFill>
                <a:schemeClr val="bg1"/>
              </a:solidFill>
              <a:latin typeface="D2Coding ligature"/>
              <a:ea typeface="Cambria Math" panose="02040503050406030204" pitchFamily="18" charset="0"/>
            </a:endParaRPr>
          </a:p>
          <a:p>
            <a:r>
              <a:rPr lang="en-US" altLang="ko-KR" sz="11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Rows : 4909 -&gt; 4908</a:t>
            </a:r>
            <a:endParaRPr lang="ko-KR" altLang="en-US" sz="11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39CA37-3116-4BEE-866D-FBD047045A77}"/>
              </a:ext>
            </a:extLst>
          </p:cNvPr>
          <p:cNvCxnSpPr>
            <a:cxnSpLocks/>
          </p:cNvCxnSpPr>
          <p:nvPr/>
        </p:nvCxnSpPr>
        <p:spPr>
          <a:xfrm flipV="1">
            <a:off x="6237089" y="4450638"/>
            <a:ext cx="639167" cy="84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4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6BBA47A-4F37-45D4-9D9D-1FC839BBD465}"/>
              </a:ext>
            </a:extLst>
          </p:cNvPr>
          <p:cNvSpPr/>
          <p:nvPr/>
        </p:nvSpPr>
        <p:spPr>
          <a:xfrm>
            <a:off x="4107167" y="2276872"/>
            <a:ext cx="1618046" cy="1238471"/>
          </a:xfrm>
          <a:prstGeom prst="round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8E7D6D-49D3-488A-B475-68DF2495D89C}"/>
              </a:ext>
            </a:extLst>
          </p:cNvPr>
          <p:cNvSpPr/>
          <p:nvPr/>
        </p:nvSpPr>
        <p:spPr>
          <a:xfrm>
            <a:off x="899461" y="2276872"/>
            <a:ext cx="1618046" cy="1238471"/>
          </a:xfrm>
          <a:prstGeom prst="round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14F5-5712-4CA2-8632-AB3DAA9ABF14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Our team's function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B83CF-D1B5-47CF-98A6-3CC2E5A6C983}"/>
              </a:ext>
            </a:extLst>
          </p:cNvPr>
          <p:cNvSpPr txBox="1"/>
          <p:nvPr/>
        </p:nvSpPr>
        <p:spPr>
          <a:xfrm>
            <a:off x="743046" y="1823338"/>
            <a:ext cx="606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-&gt; A function that compares the accuracy </a:t>
            </a:r>
            <a:r>
              <a:rPr lang="en-US" altLang="ko-KR" sz="1050" b="1">
                <a:solidFill>
                  <a:srgbClr val="FF0000"/>
                </a:solidFill>
                <a:latin typeface="D2Coding ligature"/>
                <a:ea typeface="배달의민족 도현" panose="020B0600000101010101" pitchFamily="50" charset="-127"/>
              </a:rPr>
              <a:t>to find the optimal encoding and scaling</a:t>
            </a:r>
            <a:endParaRPr lang="ko-KR" altLang="en-US" sz="1050" b="1" dirty="0">
              <a:solidFill>
                <a:srgbClr val="FF0000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F9850-A9FF-485F-9F58-1F57F5BF3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66" y="4114848"/>
            <a:ext cx="7786667" cy="167012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06C6A5-01AC-42E4-BD28-515855E0DF7A}"/>
              </a:ext>
            </a:extLst>
          </p:cNvPr>
          <p:cNvSpPr txBox="1"/>
          <p:nvPr/>
        </p:nvSpPr>
        <p:spPr>
          <a:xfrm>
            <a:off x="1004805" y="2769819"/>
            <a:ext cx="140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Label encoder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Ordinal encoder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OneHot encoder</a:t>
            </a:r>
            <a:endParaRPr lang="ko-KR" altLang="en-US" sz="12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AA632-8EFE-428A-AD84-8C7A50EE936F}"/>
              </a:ext>
            </a:extLst>
          </p:cNvPr>
          <p:cNvSpPr txBox="1"/>
          <p:nvPr/>
        </p:nvSpPr>
        <p:spPr>
          <a:xfrm>
            <a:off x="4232114" y="2677485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Standard scaler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Robust scaler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MaxAbs scaler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MinMax scaler</a:t>
            </a:r>
            <a:endParaRPr lang="ko-KR" altLang="en-US" sz="12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BE082-3F29-4F4D-B4AB-942CB43EDD56}"/>
              </a:ext>
            </a:extLst>
          </p:cNvPr>
          <p:cNvSpPr txBox="1"/>
          <p:nvPr/>
        </p:nvSpPr>
        <p:spPr>
          <a:xfrm>
            <a:off x="1131574" y="2332072"/>
            <a:ext cx="1154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3 Encoder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23ABB-4F48-4D91-8F94-90E3AF293BD0}"/>
              </a:ext>
            </a:extLst>
          </p:cNvPr>
          <p:cNvSpPr txBox="1"/>
          <p:nvPr/>
        </p:nvSpPr>
        <p:spPr>
          <a:xfrm>
            <a:off x="4448138" y="2299955"/>
            <a:ext cx="98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4 Scaler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46833962-3F20-4778-9487-C114B7C17C4A}"/>
              </a:ext>
            </a:extLst>
          </p:cNvPr>
          <p:cNvSpPr/>
          <p:nvPr/>
        </p:nvSpPr>
        <p:spPr>
          <a:xfrm>
            <a:off x="2987824" y="2545583"/>
            <a:ext cx="648072" cy="63982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F14ABE84-6BFF-42EF-8B27-15E24798DDCD}"/>
              </a:ext>
            </a:extLst>
          </p:cNvPr>
          <p:cNvSpPr/>
          <p:nvPr/>
        </p:nvSpPr>
        <p:spPr>
          <a:xfrm>
            <a:off x="6107386" y="2677485"/>
            <a:ext cx="696862" cy="395784"/>
          </a:xfrm>
          <a:prstGeom prst="mathEqual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745CD2-2D9F-4E0D-A8C0-620AB28A6242}"/>
              </a:ext>
            </a:extLst>
          </p:cNvPr>
          <p:cNvSpPr txBox="1"/>
          <p:nvPr/>
        </p:nvSpPr>
        <p:spPr>
          <a:xfrm>
            <a:off x="7164288" y="263131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12 Types</a:t>
            </a:r>
            <a:endParaRPr lang="ko-KR" altLang="en-US" sz="24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2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14F5-5712-4CA2-8632-AB3DAA9ABF14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Our team's function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B83CF-D1B5-47CF-98A6-3CC2E5A6C983}"/>
              </a:ext>
            </a:extLst>
          </p:cNvPr>
          <p:cNvSpPr txBox="1"/>
          <p:nvPr/>
        </p:nvSpPr>
        <p:spPr>
          <a:xfrm>
            <a:off x="743046" y="1823338"/>
            <a:ext cx="606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-&gt; A function that compares the accuracy </a:t>
            </a:r>
            <a:r>
              <a:rPr lang="en-US" altLang="ko-KR" sz="1050" b="1">
                <a:solidFill>
                  <a:srgbClr val="FF0000"/>
                </a:solidFill>
                <a:latin typeface="D2Coding ligature"/>
                <a:ea typeface="배달의민족 도현" panose="020B0600000101010101" pitchFamily="50" charset="-127"/>
              </a:rPr>
              <a:t>to find the optimal encoding and scaling</a:t>
            </a:r>
            <a:endParaRPr lang="ko-KR" altLang="en-US" sz="1050" b="1" dirty="0">
              <a:solidFill>
                <a:srgbClr val="FF0000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A1393A-40A3-4AFA-92D4-62F6455B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6" y="2191674"/>
            <a:ext cx="7380312" cy="318154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1DFE61-36A8-4E9B-B89A-1C65B1E4BAE8}"/>
              </a:ext>
            </a:extLst>
          </p:cNvPr>
          <p:cNvSpPr/>
          <p:nvPr/>
        </p:nvSpPr>
        <p:spPr>
          <a:xfrm>
            <a:off x="971600" y="4869160"/>
            <a:ext cx="4320480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1936DA-D23A-4681-B061-187EADA89B49}"/>
              </a:ext>
            </a:extLst>
          </p:cNvPr>
          <p:cNvCxnSpPr>
            <a:cxnSpLocks/>
          </p:cNvCxnSpPr>
          <p:nvPr/>
        </p:nvCxnSpPr>
        <p:spPr>
          <a:xfrm>
            <a:off x="3730501" y="5387318"/>
            <a:ext cx="625475" cy="4899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DC9F10-4286-4BB8-B11A-289C70B718EF}"/>
              </a:ext>
            </a:extLst>
          </p:cNvPr>
          <p:cNvGrpSpPr/>
          <p:nvPr/>
        </p:nvGrpSpPr>
        <p:grpSpPr>
          <a:xfrm>
            <a:off x="1547664" y="5949280"/>
            <a:ext cx="5895975" cy="609600"/>
            <a:chOff x="1547664" y="5949280"/>
            <a:chExt cx="5895975" cy="6096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2DBCB3B-BBAC-4E72-BF3F-D76B4B50648C}"/>
                </a:ext>
              </a:extLst>
            </p:cNvPr>
            <p:cNvGrpSpPr/>
            <p:nvPr/>
          </p:nvGrpSpPr>
          <p:grpSpPr>
            <a:xfrm>
              <a:off x="1547664" y="5949280"/>
              <a:ext cx="5895975" cy="609600"/>
              <a:chOff x="1547664" y="5949280"/>
              <a:chExt cx="5895975" cy="60960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F00C57D-BE7F-4E98-B113-9A8AFFE69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7664" y="5949280"/>
                <a:ext cx="5895975" cy="609600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A5D6794F-DF7E-4DA2-AFE0-689901B79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3238" y="6339873"/>
                <a:ext cx="1038225" cy="209550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9FCA53-217D-49AF-A95C-20BD02FE2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6056" y="6381328"/>
              <a:ext cx="142875" cy="10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Preprocessing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0BBA67-BDC6-4F4E-AE47-64E87A775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6" y="4073077"/>
            <a:ext cx="5295900" cy="237360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113D0-F4FB-46DC-B345-F8D68245A831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Encoding</a:t>
            </a:r>
            <a:r>
              <a:rPr lang="en-US" altLang="ko-KR" sz="12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(Label encoder)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D5B41-C46F-47E8-A4C5-D1A7ADB2D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46" y="2072033"/>
            <a:ext cx="7140392" cy="171401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65263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113D0-F4FB-46DC-B345-F8D68245A831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Scaling</a:t>
            </a:r>
            <a:r>
              <a:rPr lang="en-US" altLang="ko-KR" sz="12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(Standard scaling)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E84A7E-2046-482C-ACAC-F9A0C385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111370"/>
            <a:ext cx="3038475" cy="10001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82F610-75C8-41D8-8C50-2567B0140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399527"/>
            <a:ext cx="5076825" cy="283845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44137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Data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1162D-A8C2-4EEF-B350-A0D6C4545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09" y="1988840"/>
            <a:ext cx="6877050" cy="22288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05FC-0570-4203-A8A2-9B53DE7A1C5A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Data split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AD74F-F4E6-4F2B-A8FA-E13B60727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459" y="5009778"/>
            <a:ext cx="3105150" cy="10382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F52A59-689C-4ACC-B660-C23E2F90EF06}"/>
              </a:ext>
            </a:extLst>
          </p:cNvPr>
          <p:cNvCxnSpPr/>
          <p:nvPr/>
        </p:nvCxnSpPr>
        <p:spPr>
          <a:xfrm>
            <a:off x="4085034" y="436510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5B024F-3F3A-4F96-A162-A4A363AC444B}"/>
              </a:ext>
            </a:extLst>
          </p:cNvPr>
          <p:cNvSpPr/>
          <p:nvPr/>
        </p:nvSpPr>
        <p:spPr>
          <a:xfrm>
            <a:off x="5076056" y="2973960"/>
            <a:ext cx="1152128" cy="239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1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BEE49-38D5-4BE2-ABCA-BE287B0734A6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Decision Tree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CDAA95-CA17-4F3C-97CE-B001211C6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6" y="2449749"/>
            <a:ext cx="7653048" cy="112749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7979EA-5A66-4E3E-815C-359E609B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20" y="4180190"/>
            <a:ext cx="4305300" cy="2000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A575DF-B16D-4C53-A7E9-1AB2BFE7BE6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69570" y="3577241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B348ED-4E3B-452E-9BE3-9F71EEE9EF28}"/>
              </a:ext>
            </a:extLst>
          </p:cNvPr>
          <p:cNvSpPr/>
          <p:nvPr/>
        </p:nvSpPr>
        <p:spPr>
          <a:xfrm>
            <a:off x="4562411" y="4180190"/>
            <a:ext cx="873683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70384-4E3A-40D0-ABC0-C1162FC7FBC9}"/>
              </a:ext>
            </a:extLst>
          </p:cNvPr>
          <p:cNvSpPr/>
          <p:nvPr/>
        </p:nvSpPr>
        <p:spPr>
          <a:xfrm>
            <a:off x="5508104" y="4180189"/>
            <a:ext cx="1142108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858E931-B176-4867-8407-BA32F75E0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895" y="5235674"/>
            <a:ext cx="3181350" cy="20955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7D05CE-A1D1-4792-9C57-80F28BF3E4AF}"/>
              </a:ext>
            </a:extLst>
          </p:cNvPr>
          <p:cNvSpPr txBox="1"/>
          <p:nvPr/>
        </p:nvSpPr>
        <p:spPr>
          <a:xfrm>
            <a:off x="4132728" y="4844664"/>
            <a:ext cx="87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D2Coding ligature"/>
                <a:ea typeface="배달의민족 도현" panose="020B0600000101010101" pitchFamily="50" charset="-127"/>
              </a:rPr>
              <a:t>Accuracy</a:t>
            </a:r>
            <a:endParaRPr lang="ko-KR" altLang="en-US" sz="1200" b="1" dirty="0">
              <a:solidFill>
                <a:srgbClr val="FFFF00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8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/>
          <p:nvPr/>
        </p:nvGrpSpPr>
        <p:grpSpPr>
          <a:xfrm>
            <a:off x="253800" y="767364"/>
            <a:ext cx="5104018" cy="6256335"/>
            <a:chOff x="899592" y="1296095"/>
            <a:chExt cx="3834921" cy="5561905"/>
          </a:xfrm>
        </p:grpSpPr>
        <p:pic>
          <p:nvPicPr>
            <p:cNvPr id="5" name="그림 4" descr="무제-7 복사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296095"/>
              <a:ext cx="3834921" cy="5561905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 flipH="1">
              <a:off x="997358" y="4411354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15210" y="345276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Objective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-Brief description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5210" y="4224940"/>
            <a:ext cx="32574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Curation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Preprocesssing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Analysis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Evaluation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5209" y="5658833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Role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  <p:pic>
        <p:nvPicPr>
          <p:cNvPr id="16" name="그래픽 15" descr="뇌 단색으로 채워진">
            <a:extLst>
              <a:ext uri="{FF2B5EF4-FFF2-40B4-BE49-F238E27FC236}">
                <a16:creationId xmlns:a16="http://schemas.microsoft.com/office/drawing/2014/main" id="{9CF0217E-FE47-4063-87E8-DAD410DE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992" y="1632269"/>
            <a:ext cx="1704608" cy="1704608"/>
          </a:xfrm>
          <a:prstGeom prst="rect">
            <a:avLst/>
          </a:prstGeom>
        </p:spPr>
      </p:pic>
      <p:pic>
        <p:nvPicPr>
          <p:cNvPr id="18" name="그래픽 17" descr="뇌 윤곽선">
            <a:extLst>
              <a:ext uri="{FF2B5EF4-FFF2-40B4-BE49-F238E27FC236}">
                <a16:creationId xmlns:a16="http://schemas.microsoft.com/office/drawing/2014/main" id="{18E95732-8B08-4491-9222-6B25B9E86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3507" y="3453915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그래픽 20" descr="뇌 윤곽선">
            <a:extLst>
              <a:ext uri="{FF2B5EF4-FFF2-40B4-BE49-F238E27FC236}">
                <a16:creationId xmlns:a16="http://schemas.microsoft.com/office/drawing/2014/main" id="{6B441A73-1D07-48CA-8C78-109279F5A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6273" y="4223790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3" name="그래픽 22" descr="뇌 윤곽선">
            <a:extLst>
              <a:ext uri="{FF2B5EF4-FFF2-40B4-BE49-F238E27FC236}">
                <a16:creationId xmlns:a16="http://schemas.microsoft.com/office/drawing/2014/main" id="{E3B7B8C4-9EF9-42FC-8ABB-EC206BAE7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3507" y="565883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17ED4-9BB1-4725-AC54-6ACCB14960F1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Random Forest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98A929-1EB2-478F-9837-684BF6AC0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6" y="2449749"/>
            <a:ext cx="7653048" cy="112749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9CBE6B-3CD9-4A8E-A7D4-ACF0FB5C4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20" y="4180190"/>
            <a:ext cx="4305300" cy="2000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396F07-FF71-4CC3-B645-8FC72A4643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69570" y="3577241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A735083-C471-4F16-A9EC-283A64DCA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920" y="4189715"/>
            <a:ext cx="4305300" cy="1905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F91B57-4652-4043-BAE3-725AC75C29AD}"/>
              </a:ext>
            </a:extLst>
          </p:cNvPr>
          <p:cNvSpPr/>
          <p:nvPr/>
        </p:nvSpPr>
        <p:spPr>
          <a:xfrm>
            <a:off x="4562411" y="4180190"/>
            <a:ext cx="873683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25F88-B823-4F59-9566-62475FBC8B2E}"/>
              </a:ext>
            </a:extLst>
          </p:cNvPr>
          <p:cNvSpPr/>
          <p:nvPr/>
        </p:nvSpPr>
        <p:spPr>
          <a:xfrm>
            <a:off x="5508104" y="4180189"/>
            <a:ext cx="1142108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C8BE1E5-C6CD-4BC2-B902-A171C4E66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895" y="5235674"/>
            <a:ext cx="3181350" cy="2095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8C14A4-4E5D-4EFF-8E00-B3033AF97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9370" y="5245199"/>
            <a:ext cx="3200400" cy="20002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EF8E13-02BB-45C7-B960-6A361DE03E67}"/>
              </a:ext>
            </a:extLst>
          </p:cNvPr>
          <p:cNvSpPr txBox="1"/>
          <p:nvPr/>
        </p:nvSpPr>
        <p:spPr>
          <a:xfrm>
            <a:off x="4132728" y="4844664"/>
            <a:ext cx="87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D2Coding ligature"/>
                <a:ea typeface="배달의민족 도현" panose="020B0600000101010101" pitchFamily="50" charset="-127"/>
              </a:rPr>
              <a:t>Accuracy</a:t>
            </a:r>
            <a:endParaRPr lang="ko-KR" altLang="en-US" sz="1200" b="1" dirty="0">
              <a:solidFill>
                <a:srgbClr val="FFFF00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44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DB7C-E482-4528-A093-E6ED0A2B290B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KNN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7E4647-4F27-42B3-84D5-82F51490C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6" y="2449749"/>
            <a:ext cx="7653048" cy="112749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49E04F-6B03-473A-935D-3B0B623E5BE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569570" y="3577241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DC2689C-4A6C-45B2-86FC-718878AFE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420" y="4180190"/>
            <a:ext cx="3162300" cy="18097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A46B02-587D-4B2A-B562-7940F52CFEE5}"/>
              </a:ext>
            </a:extLst>
          </p:cNvPr>
          <p:cNvSpPr/>
          <p:nvPr/>
        </p:nvSpPr>
        <p:spPr>
          <a:xfrm>
            <a:off x="5004048" y="4180190"/>
            <a:ext cx="1084251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3063F4-EF0A-4A92-B116-821BECDB3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895" y="5235674"/>
            <a:ext cx="3181350" cy="20955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D5CCBD-9D07-44D2-B04C-211E46715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175" y="5269277"/>
            <a:ext cx="3181350" cy="1714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7F5525-16BC-4E8C-BBBB-D5EC52618B20}"/>
              </a:ext>
            </a:extLst>
          </p:cNvPr>
          <p:cNvSpPr txBox="1"/>
          <p:nvPr/>
        </p:nvSpPr>
        <p:spPr>
          <a:xfrm>
            <a:off x="4132728" y="4844664"/>
            <a:ext cx="87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D2Coding ligature"/>
                <a:ea typeface="배달의민족 도현" panose="020B0600000101010101" pitchFamily="50" charset="-127"/>
              </a:rPr>
              <a:t>Accuracy</a:t>
            </a:r>
            <a:endParaRPr lang="ko-KR" altLang="en-US" sz="1200" b="1" dirty="0">
              <a:solidFill>
                <a:srgbClr val="FFFF00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9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Evaluation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D4E300-0D18-403D-93BF-36AAAB1459C2}"/>
              </a:ext>
            </a:extLst>
          </p:cNvPr>
          <p:cNvSpPr/>
          <p:nvPr/>
        </p:nvSpPr>
        <p:spPr>
          <a:xfrm>
            <a:off x="2339752" y="2046323"/>
            <a:ext cx="4968552" cy="34709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ross Validation in Scikit-Learn">
            <a:extLst>
              <a:ext uri="{FF2B5EF4-FFF2-40B4-BE49-F238E27FC236}">
                <a16:creationId xmlns:a16="http://schemas.microsoft.com/office/drawing/2014/main" id="{0D04F81D-F2C9-41B2-B96B-896B2580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968552" cy="37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FCE7D-C6A1-4D04-A120-E4B7D698999E}"/>
              </a:ext>
            </a:extLst>
          </p:cNvPr>
          <p:cNvSpPr txBox="1"/>
          <p:nvPr/>
        </p:nvSpPr>
        <p:spPr>
          <a:xfrm>
            <a:off x="743046" y="1484784"/>
            <a:ext cx="28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K-fold cross validation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8D5D94-53D4-4543-9D11-668121561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593" y="5712203"/>
            <a:ext cx="4295775" cy="219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D95708-1671-471A-9570-F3891E623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118" y="6088210"/>
            <a:ext cx="4286250" cy="190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ECDE5B6-38A7-4C98-BD51-5F6FD9858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593" y="6435642"/>
            <a:ext cx="4276725" cy="200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EEC40B-AA29-430A-840C-AB3DA6BA4120}"/>
              </a:ext>
            </a:extLst>
          </p:cNvPr>
          <p:cNvSpPr txBox="1"/>
          <p:nvPr/>
        </p:nvSpPr>
        <p:spPr>
          <a:xfrm>
            <a:off x="1979713" y="5690935"/>
            <a:ext cx="1236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Decision Tree</a:t>
            </a:r>
            <a:endParaRPr lang="ko-KR" altLang="en-US" sz="11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417C5-B037-49BB-8110-FC7141B81DE5}"/>
              </a:ext>
            </a:extLst>
          </p:cNvPr>
          <p:cNvSpPr txBox="1"/>
          <p:nvPr/>
        </p:nvSpPr>
        <p:spPr>
          <a:xfrm>
            <a:off x="1986331" y="6051194"/>
            <a:ext cx="1236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Random Forest</a:t>
            </a:r>
            <a:endParaRPr lang="ko-KR" altLang="en-US" sz="11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2EBAD-81CC-4C0E-81BD-FF762A156ADA}"/>
              </a:ext>
            </a:extLst>
          </p:cNvPr>
          <p:cNvSpPr txBox="1"/>
          <p:nvPr/>
        </p:nvSpPr>
        <p:spPr>
          <a:xfrm>
            <a:off x="1979712" y="6404849"/>
            <a:ext cx="1236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KNN</a:t>
            </a:r>
            <a:endParaRPr lang="ko-KR" altLang="en-US" sz="11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EDFD80-18DD-4A71-B146-0E70F484903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16379" y="5821740"/>
            <a:ext cx="3463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24ECFE3-B15B-4B8F-9FF0-2EDB2415E65D}"/>
              </a:ext>
            </a:extLst>
          </p:cNvPr>
          <p:cNvCxnSpPr>
            <a:cxnSpLocks/>
          </p:cNvCxnSpPr>
          <p:nvPr/>
        </p:nvCxnSpPr>
        <p:spPr>
          <a:xfrm>
            <a:off x="3217499" y="6165304"/>
            <a:ext cx="3463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54EB25-EDF7-416C-BC95-30F4F62DB4B6}"/>
              </a:ext>
            </a:extLst>
          </p:cNvPr>
          <p:cNvCxnSpPr>
            <a:cxnSpLocks/>
          </p:cNvCxnSpPr>
          <p:nvPr/>
        </p:nvCxnSpPr>
        <p:spPr>
          <a:xfrm>
            <a:off x="3217499" y="6525344"/>
            <a:ext cx="3463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0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1DB80-2DBA-4798-90F8-A3378B2E6D75}"/>
              </a:ext>
            </a:extLst>
          </p:cNvPr>
          <p:cNvSpPr txBox="1"/>
          <p:nvPr/>
        </p:nvSpPr>
        <p:spPr>
          <a:xfrm>
            <a:off x="743046" y="1484784"/>
            <a:ext cx="291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Confusion Matrix &amp; Report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DFB310-D0F5-4ED4-955B-A97E4462D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2" y="3335484"/>
            <a:ext cx="2845203" cy="218174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2E1FB9-3FA1-469E-881D-2C8BD59BE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124" y="3339582"/>
            <a:ext cx="2845203" cy="21776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A28B9A-ED0C-415D-A159-6344A8915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286" y="3357464"/>
            <a:ext cx="2845204" cy="215976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7E744F-BBE7-4C09-87B0-68837D93EDA4}"/>
              </a:ext>
            </a:extLst>
          </p:cNvPr>
          <p:cNvSpPr txBox="1"/>
          <p:nvPr/>
        </p:nvSpPr>
        <p:spPr>
          <a:xfrm>
            <a:off x="908230" y="2918265"/>
            <a:ext cx="1236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Decision Tree</a:t>
            </a:r>
            <a:endParaRPr lang="ko-KR" altLang="en-US" sz="11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E068C-F5BE-496E-8524-0B5997EC89C8}"/>
              </a:ext>
            </a:extLst>
          </p:cNvPr>
          <p:cNvSpPr txBox="1"/>
          <p:nvPr/>
        </p:nvSpPr>
        <p:spPr>
          <a:xfrm>
            <a:off x="3948392" y="2910712"/>
            <a:ext cx="1236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D2Coding ligature"/>
                <a:ea typeface="배달의민족 도현" panose="020B0600000101010101" pitchFamily="50" charset="-127"/>
              </a:rPr>
              <a:t>Random Forest</a:t>
            </a:r>
            <a:endParaRPr lang="ko-KR" altLang="en-US" sz="11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59C97-5378-4790-BB12-DA7E43DFBD64}"/>
              </a:ext>
            </a:extLst>
          </p:cNvPr>
          <p:cNvSpPr txBox="1"/>
          <p:nvPr/>
        </p:nvSpPr>
        <p:spPr>
          <a:xfrm>
            <a:off x="6988554" y="2918265"/>
            <a:ext cx="1236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KNN</a:t>
            </a:r>
            <a:endParaRPr lang="ko-KR" altLang="en-US" sz="11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08BA775-9E3E-4675-A449-A09C4E847AD5}"/>
              </a:ext>
            </a:extLst>
          </p:cNvPr>
          <p:cNvSpPr/>
          <p:nvPr/>
        </p:nvSpPr>
        <p:spPr>
          <a:xfrm>
            <a:off x="677303" y="3154901"/>
            <a:ext cx="7789394" cy="2664296"/>
          </a:xfrm>
          <a:prstGeom prst="roundRect">
            <a:avLst/>
          </a:prstGeom>
          <a:solidFill>
            <a:srgbClr val="EB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Curation</a:t>
            </a:r>
          </a:p>
          <a:p>
            <a:pPr algn="ctr"/>
            <a:r>
              <a:rPr lang="en-US" altLang="ko-KR" sz="1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Inspection</a:t>
            </a:r>
          </a:p>
          <a:p>
            <a:pPr algn="ctr"/>
            <a:r>
              <a:rPr lang="en-US" altLang="ko-KR" sz="1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Preprocesssing</a:t>
            </a:r>
          </a:p>
          <a:p>
            <a:pPr algn="ctr"/>
            <a:r>
              <a:rPr lang="en-US" altLang="ko-KR" sz="1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Analysis</a:t>
            </a:r>
          </a:p>
          <a:p>
            <a:pPr algn="ctr"/>
            <a:r>
              <a:rPr lang="en-US" altLang="ko-KR" sz="1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Evaluation</a:t>
            </a:r>
            <a:endParaRPr lang="ko-KR" altLang="en-US" sz="18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  <a:p>
            <a:pPr marL="285750" indent="-285750" algn="ctr">
              <a:buFontTx/>
              <a:buChar char="-"/>
            </a:pPr>
            <a:endParaRPr lang="en-US" altLang="ko-KR">
              <a:latin typeface="D2Coding ligature" panose="020B0600000101010101" charset="-127"/>
              <a:ea typeface="D2Coding ligature" panose="020B0600000101010101" charset="-127"/>
            </a:endParaRPr>
          </a:p>
          <a:p>
            <a:pPr algn="ctr"/>
            <a:r>
              <a:rPr lang="en-US" altLang="ko-KR">
                <a:latin typeface="D2Coding ligature" panose="020B0600000101010101" charset="-127"/>
                <a:ea typeface="D2Coding ligature" panose="020B0600000101010101" charset="-127"/>
              </a:rPr>
              <a:t>We are going to work on it </a:t>
            </a:r>
            <a:r>
              <a:rPr lang="en-US" altLang="ko-KR" b="1">
                <a:solidFill>
                  <a:srgbClr val="FF0000"/>
                </a:solidFill>
                <a:latin typeface="D2Coding ligature" panose="020B0600000101010101" charset="-127"/>
                <a:ea typeface="D2Coding ligature" panose="020B0600000101010101" charset="-127"/>
              </a:rPr>
              <a:t>all together</a:t>
            </a:r>
            <a:r>
              <a:rPr lang="en-US" altLang="ko-KR">
                <a:latin typeface="D2Coding ligature" panose="020B0600000101010101" charset="-127"/>
                <a:ea typeface="D2Coding ligature" panose="020B0600000101010101" charset="-127"/>
              </a:rPr>
              <a:t>.</a:t>
            </a:r>
            <a:endParaRPr lang="ko-KR" altLang="en-US">
              <a:latin typeface="D2Coding ligature" panose="020B0600000101010101" charset="-127"/>
              <a:ea typeface="D2Coding ligature" panose="020B0600000101010101" charset="-127"/>
            </a:endParaRPr>
          </a:p>
        </p:txBody>
      </p:sp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Role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F15E07-B7A0-4D64-BAC0-055FA67D7D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71" y="2204864"/>
            <a:ext cx="983234" cy="983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DDED08-B30C-44E6-AB74-67491CCADE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3" y="2204864"/>
            <a:ext cx="983234" cy="983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34809C-F646-4BF7-9B57-EB98F7A43C33}"/>
              </a:ext>
            </a:extLst>
          </p:cNvPr>
          <p:cNvGrpSpPr/>
          <p:nvPr/>
        </p:nvGrpSpPr>
        <p:grpSpPr>
          <a:xfrm>
            <a:off x="6651496" y="2204864"/>
            <a:ext cx="983234" cy="983234"/>
            <a:chOff x="6732240" y="2844149"/>
            <a:chExt cx="983234" cy="98323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6652D2E-AB81-42BC-A663-BC44EA415502}"/>
                </a:ext>
              </a:extLst>
            </p:cNvPr>
            <p:cNvSpPr/>
            <p:nvPr/>
          </p:nvSpPr>
          <p:spPr>
            <a:xfrm>
              <a:off x="6732240" y="2844149"/>
              <a:ext cx="983234" cy="983234"/>
            </a:xfrm>
            <a:prstGeom prst="ellipse">
              <a:avLst/>
            </a:prstGeom>
            <a:solidFill>
              <a:srgbClr val="EB6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B2F745-5867-4AB0-BF8A-C7E159410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41" b="95508" l="9961" r="89844">
                          <a14:foregroundMark x1="48438" y1="95508" x2="48438" y2="95508"/>
                          <a14:foregroundMark x1="47852" y1="6641" x2="47852" y2="6641"/>
                          <a14:backgroundMark x1="18555" y1="35742" x2="18555" y2="357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2844149"/>
              <a:ext cx="983234" cy="983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40771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사각형 설명선 24"/>
          <p:cNvSpPr/>
          <p:nvPr/>
        </p:nvSpPr>
        <p:spPr>
          <a:xfrm rot="10800000">
            <a:off x="4429125" y="3094348"/>
            <a:ext cx="3214710" cy="2160240"/>
          </a:xfrm>
          <a:prstGeom prst="wedgeRoundRectCallout">
            <a:avLst>
              <a:gd name="adj1" fmla="val 21441"/>
              <a:gd name="adj2" fmla="val 68121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72066" y="2246236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3275" y="2967335"/>
            <a:ext cx="32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Thank You</a:t>
            </a:r>
            <a:endParaRPr lang="ko-KR" altLang="en-US" sz="5400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70E977-9CCF-4B47-9BA7-D53BD223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18" y="1577576"/>
            <a:ext cx="4836963" cy="3625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Objective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Brief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148DB-E0BF-42B4-9650-D1E51EFC1495}"/>
              </a:ext>
            </a:extLst>
          </p:cNvPr>
          <p:cNvSpPr txBox="1"/>
          <p:nvPr/>
        </p:nvSpPr>
        <p:spPr>
          <a:xfrm>
            <a:off x="683566" y="5404586"/>
            <a:ext cx="7776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Among the mortality rates by cause in Korea, stroke is second only to cancer, and it is 70.3 per 100,000 population. This accounts for 13.9% of all deaths. </a:t>
            </a:r>
          </a:p>
          <a:p>
            <a:endParaRPr lang="en-US" altLang="ko-KR" sz="16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  <a:p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We try to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 65 Medium" pitchFamily="34" charset="0"/>
              </a:rPr>
              <a:t>identify the cause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 and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 65 Medium" pitchFamily="34" charset="0"/>
              </a:rPr>
              <a:t>prevent stroke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 through data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Curation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B1C43-8898-48A3-AEA2-BA2F7E5FE8D0}"/>
              </a:ext>
            </a:extLst>
          </p:cNvPr>
          <p:cNvSpPr txBox="1"/>
          <p:nvPr/>
        </p:nvSpPr>
        <p:spPr>
          <a:xfrm>
            <a:off x="765819" y="1484784"/>
            <a:ext cx="2726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Source of data citation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0A201D7-4F47-4F7F-A5EE-2DF0441D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20" y="1992760"/>
            <a:ext cx="6012160" cy="4273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7DFFC5-D4CA-42A3-9BA4-154A4C6F9A89}"/>
              </a:ext>
            </a:extLst>
          </p:cNvPr>
          <p:cNvSpPr txBox="1"/>
          <p:nvPr/>
        </p:nvSpPr>
        <p:spPr>
          <a:xfrm>
            <a:off x="3362275" y="1561873"/>
            <a:ext cx="5771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hlinkClick r:id="rId5"/>
              </a:rPr>
              <a:t>https://www.kaggle.com/fedesoriano/stroke-prediction-dataset</a:t>
            </a:r>
            <a:endParaRPr lang="en-US" altLang="ko-KR" sz="1100" b="1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100" b="1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6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158D26-4C65-429A-813C-B9272A0B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46" y="5607074"/>
            <a:ext cx="7867650" cy="200025"/>
          </a:xfrm>
          <a:prstGeom prst="rect">
            <a:avLst/>
          </a:prstGeom>
        </p:spPr>
      </p:pic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1BA362-6ED7-4E29-9CCA-3595EDAD8E2B}"/>
              </a:ext>
            </a:extLst>
          </p:cNvPr>
          <p:cNvGrpSpPr/>
          <p:nvPr/>
        </p:nvGrpSpPr>
        <p:grpSpPr>
          <a:xfrm>
            <a:off x="580518" y="2039447"/>
            <a:ext cx="4076564" cy="2295660"/>
            <a:chOff x="3298736" y="2470615"/>
            <a:chExt cx="4036329" cy="2444237"/>
          </a:xfrm>
        </p:grpSpPr>
        <p:sp>
          <p:nvSpPr>
            <p:cNvPr id="7" name="모서리가 둥근 직사각형 27">
              <a:extLst>
                <a:ext uri="{FF2B5EF4-FFF2-40B4-BE49-F238E27FC236}">
                  <a16:creationId xmlns:a16="http://schemas.microsoft.com/office/drawing/2014/main" id="{12F6BA4B-1892-43A0-B9E5-707D14691077}"/>
                </a:ext>
              </a:extLst>
            </p:cNvPr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8" name="원형 28">
              <a:extLst>
                <a:ext uri="{FF2B5EF4-FFF2-40B4-BE49-F238E27FC236}">
                  <a16:creationId xmlns:a16="http://schemas.microsoft.com/office/drawing/2014/main" id="{963E4403-12F9-4BCD-8639-7027EE123916}"/>
                </a:ext>
              </a:extLst>
            </p:cNvPr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0" name="원형 29">
              <a:extLst>
                <a:ext uri="{FF2B5EF4-FFF2-40B4-BE49-F238E27FC236}">
                  <a16:creationId xmlns:a16="http://schemas.microsoft.com/office/drawing/2014/main" id="{BC0A5315-D7D0-4F5E-8E77-69C22D59C596}"/>
                </a:ext>
              </a:extLst>
            </p:cNvPr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1" name="모서리가 둥근 직사각형 30">
              <a:extLst>
                <a:ext uri="{FF2B5EF4-FFF2-40B4-BE49-F238E27FC236}">
                  <a16:creationId xmlns:a16="http://schemas.microsoft.com/office/drawing/2014/main" id="{73FEA773-7002-4A2F-BC1A-1D95017E0C6A}"/>
                </a:ext>
              </a:extLst>
            </p:cNvPr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E2EBB59-B467-42FB-8E16-4DC9B66424B6}"/>
                </a:ext>
              </a:extLst>
            </p:cNvPr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17" name="원형 36">
                <a:extLst>
                  <a:ext uri="{FF2B5EF4-FFF2-40B4-BE49-F238E27FC236}">
                    <a16:creationId xmlns:a16="http://schemas.microsoft.com/office/drawing/2014/main" id="{0BD80BFE-5EEC-4D56-940E-BC701FEF394D}"/>
                  </a:ext>
                </a:extLst>
              </p:cNvPr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8" name="모서리가 둥근 직사각형 37">
                <a:extLst>
                  <a:ext uri="{FF2B5EF4-FFF2-40B4-BE49-F238E27FC236}">
                    <a16:creationId xmlns:a16="http://schemas.microsoft.com/office/drawing/2014/main" id="{AF0B6468-B8DA-4427-AA8E-F820CCC85F73}"/>
                  </a:ext>
                </a:extLst>
              </p:cNvPr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05671D-CF35-4B46-9352-771F465D7CB2}"/>
                </a:ext>
              </a:extLst>
            </p:cNvPr>
            <p:cNvSpPr txBox="1"/>
            <p:nvPr/>
          </p:nvSpPr>
          <p:spPr>
            <a:xfrm>
              <a:off x="3552152" y="3540276"/>
              <a:ext cx="2068991" cy="36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Size –</a:t>
              </a:r>
              <a:r>
                <a:rPr lang="ko-KR" altLang="en-US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12 columns </a:t>
              </a:r>
              <a:endParaRPr lang="ko-KR" altLang="en-US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886B6A-4D8F-496C-A68A-79A999586AC8}"/>
                </a:ext>
              </a:extLst>
            </p:cNvPr>
            <p:cNvSpPr txBox="1"/>
            <p:nvPr/>
          </p:nvSpPr>
          <p:spPr>
            <a:xfrm>
              <a:off x="3298736" y="3004234"/>
              <a:ext cx="2250024" cy="36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Size </a:t>
              </a:r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– 5110 </a:t>
              </a:r>
              <a:r>
                <a:rPr lang="en-US" altLang="ko-KR" sz="1600" b="1" dirty="0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rows</a:t>
              </a:r>
              <a:endParaRPr lang="ko-KR" altLang="en-US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ED627-7B9D-43E1-B351-AF8A25FE7586}"/>
                </a:ext>
              </a:extLst>
            </p:cNvPr>
            <p:cNvSpPr txBox="1"/>
            <p:nvPr/>
          </p:nvSpPr>
          <p:spPr>
            <a:xfrm>
              <a:off x="3826820" y="4023321"/>
              <a:ext cx="2095627" cy="36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Category – 5 pieces</a:t>
              </a:r>
              <a:endParaRPr lang="ko-KR" altLang="en-US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19A1DD8-E5FD-4C41-B480-7E350D6E2D2B}"/>
                </a:ext>
              </a:extLst>
            </p:cNvPr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EC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FB1C43-8898-48A3-AEA2-BA2F7E5FE8D0}"/>
              </a:ext>
            </a:extLst>
          </p:cNvPr>
          <p:cNvSpPr txBox="1"/>
          <p:nvPr/>
        </p:nvSpPr>
        <p:spPr>
          <a:xfrm>
            <a:off x="636214" y="2028497"/>
            <a:ext cx="1784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Size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462E7-10AC-462E-B69E-88B1E3C5E4CE}"/>
              </a:ext>
            </a:extLst>
          </p:cNvPr>
          <p:cNvSpPr txBox="1"/>
          <p:nvPr/>
        </p:nvSpPr>
        <p:spPr>
          <a:xfrm>
            <a:off x="5220072" y="1988840"/>
            <a:ext cx="227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 format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D634B-E501-4E03-A00F-38E25DC0A4F4}"/>
              </a:ext>
            </a:extLst>
          </p:cNvPr>
          <p:cNvSpPr txBox="1"/>
          <p:nvPr/>
        </p:nvSpPr>
        <p:spPr>
          <a:xfrm>
            <a:off x="799319" y="5019156"/>
            <a:ext cx="1784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Category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5" name="도넛[D] 51">
            <a:extLst>
              <a:ext uri="{FF2B5EF4-FFF2-40B4-BE49-F238E27FC236}">
                <a16:creationId xmlns:a16="http://schemas.microsoft.com/office/drawing/2014/main" id="{403179A0-FB20-4DA2-B3E0-E6FE2EDAA568}"/>
              </a:ext>
            </a:extLst>
          </p:cNvPr>
          <p:cNvSpPr/>
          <p:nvPr/>
        </p:nvSpPr>
        <p:spPr>
          <a:xfrm>
            <a:off x="1311680" y="5543138"/>
            <a:ext cx="659089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9" name="도넛[D] 51">
            <a:extLst>
              <a:ext uri="{FF2B5EF4-FFF2-40B4-BE49-F238E27FC236}">
                <a16:creationId xmlns:a16="http://schemas.microsoft.com/office/drawing/2014/main" id="{48E958C3-FE8B-42C0-B23C-1944DCA787D3}"/>
              </a:ext>
            </a:extLst>
          </p:cNvPr>
          <p:cNvSpPr/>
          <p:nvPr/>
        </p:nvSpPr>
        <p:spPr>
          <a:xfrm>
            <a:off x="3981925" y="5543138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0" name="도넛[D] 51">
            <a:extLst>
              <a:ext uri="{FF2B5EF4-FFF2-40B4-BE49-F238E27FC236}">
                <a16:creationId xmlns:a16="http://schemas.microsoft.com/office/drawing/2014/main" id="{95427EAD-5CEF-4E76-BAAE-AF777D598566}"/>
              </a:ext>
            </a:extLst>
          </p:cNvPr>
          <p:cNvSpPr/>
          <p:nvPr/>
        </p:nvSpPr>
        <p:spPr>
          <a:xfrm>
            <a:off x="4653405" y="5543137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1" name="도넛[D] 51">
            <a:extLst>
              <a:ext uri="{FF2B5EF4-FFF2-40B4-BE49-F238E27FC236}">
                <a16:creationId xmlns:a16="http://schemas.microsoft.com/office/drawing/2014/main" id="{389082D5-E6D8-4C83-BD35-6800FD2D3A87}"/>
              </a:ext>
            </a:extLst>
          </p:cNvPr>
          <p:cNvSpPr/>
          <p:nvPr/>
        </p:nvSpPr>
        <p:spPr>
          <a:xfrm>
            <a:off x="5324885" y="5543137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2" name="도넛[D] 51">
            <a:extLst>
              <a:ext uri="{FF2B5EF4-FFF2-40B4-BE49-F238E27FC236}">
                <a16:creationId xmlns:a16="http://schemas.microsoft.com/office/drawing/2014/main" id="{77976C52-E767-4CF8-938B-B7B119C288C1}"/>
              </a:ext>
            </a:extLst>
          </p:cNvPr>
          <p:cNvSpPr/>
          <p:nvPr/>
        </p:nvSpPr>
        <p:spPr>
          <a:xfrm>
            <a:off x="7236296" y="5543137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44A2B9B-7033-4933-B0C5-F90FBF323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383006"/>
            <a:ext cx="3206271" cy="18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84CA5-63AB-473A-A706-A17E791E7143}"/>
              </a:ext>
            </a:extLst>
          </p:cNvPr>
          <p:cNvSpPr txBox="1"/>
          <p:nvPr/>
        </p:nvSpPr>
        <p:spPr>
          <a:xfrm>
            <a:off x="1348532" y="1566306"/>
            <a:ext cx="390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</a:t>
            </a:r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ata</a:t>
            </a:r>
            <a:r>
              <a:rPr lang="en-US" altLang="ko-KR" sz="1600" b="1" dirty="0" err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.head</a:t>
            </a:r>
            <a:r>
              <a:rPr lang="en-US" altLang="ko-KR" sz="1600" b="1" dirty="0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()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B9B9D-CAD1-4482-BF19-FF67C3E15B44}"/>
              </a:ext>
            </a:extLst>
          </p:cNvPr>
          <p:cNvSpPr txBox="1"/>
          <p:nvPr/>
        </p:nvSpPr>
        <p:spPr>
          <a:xfrm>
            <a:off x="1348532" y="3626964"/>
            <a:ext cx="390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</a:t>
            </a:r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ata</a:t>
            </a:r>
            <a:r>
              <a:rPr lang="en-US" altLang="ko-KR" sz="1600" b="1" dirty="0" err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.describe</a:t>
            </a:r>
            <a:r>
              <a:rPr lang="en-US" altLang="ko-KR" sz="1600" b="1" dirty="0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()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5CACB8-7B26-4028-8D96-050012568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258" y="2122974"/>
            <a:ext cx="4495800" cy="128587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1420F8-F588-4A59-910A-17CE7E69A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58" y="4183633"/>
            <a:ext cx="4905375" cy="183832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11326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99B17-F94C-4B46-8644-A1FAA045CAA0}"/>
              </a:ext>
            </a:extLst>
          </p:cNvPr>
          <p:cNvSpPr txBox="1"/>
          <p:nvPr/>
        </p:nvSpPr>
        <p:spPr>
          <a:xfrm>
            <a:off x="1782861" y="1556792"/>
            <a:ext cx="120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Data.info()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D073B-8789-4C7A-8A71-AC828B414CE7}"/>
              </a:ext>
            </a:extLst>
          </p:cNvPr>
          <p:cNvSpPr txBox="1"/>
          <p:nvPr/>
        </p:nvSpPr>
        <p:spPr>
          <a:xfrm>
            <a:off x="5992987" y="155679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Data.isNull()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C6AECA-CAB3-4C3C-94EF-96198610D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96" y="2050105"/>
            <a:ext cx="3838575" cy="419742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F9B096-B236-4C7C-8DE8-B216036F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750" y="2050105"/>
            <a:ext cx="1952625" cy="261937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45FAC2-7FF5-4144-A914-FA6BE4FAF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898" y="4824239"/>
            <a:ext cx="2952328" cy="14718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D0B6E9-C3FC-4F18-836F-B793A0BC1C35}"/>
              </a:ext>
            </a:extLst>
          </p:cNvPr>
          <p:cNvSpPr/>
          <p:nvPr/>
        </p:nvSpPr>
        <p:spPr>
          <a:xfrm>
            <a:off x="7236296" y="4995434"/>
            <a:ext cx="360040" cy="14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9A7D0-BE01-413E-B202-5967CFDA4E95}"/>
              </a:ext>
            </a:extLst>
          </p:cNvPr>
          <p:cNvSpPr/>
          <p:nvPr/>
        </p:nvSpPr>
        <p:spPr>
          <a:xfrm>
            <a:off x="7236197" y="6177391"/>
            <a:ext cx="360040" cy="14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BFA53D-1CF7-4010-A301-209E88A14D12}"/>
              </a:ext>
            </a:extLst>
          </p:cNvPr>
          <p:cNvSpPr/>
          <p:nvPr/>
        </p:nvSpPr>
        <p:spPr>
          <a:xfrm>
            <a:off x="7236197" y="5679782"/>
            <a:ext cx="360040" cy="14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3EE8C-B461-4776-B6E1-52FA4E9D8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014101"/>
            <a:ext cx="3984104" cy="40027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5273A1-E3C7-4DD4-8BA8-3A54CE115204}"/>
              </a:ext>
            </a:extLst>
          </p:cNvPr>
          <p:cNvSpPr txBox="1"/>
          <p:nvPr/>
        </p:nvSpPr>
        <p:spPr>
          <a:xfrm>
            <a:off x="478678" y="1484784"/>
            <a:ext cx="164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Rate of stroke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4623B-F71D-4150-849F-57439D83B9A0}"/>
              </a:ext>
            </a:extLst>
          </p:cNvPr>
          <p:cNvSpPr txBox="1"/>
          <p:nvPr/>
        </p:nvSpPr>
        <p:spPr>
          <a:xfrm>
            <a:off x="4932039" y="1484784"/>
            <a:ext cx="1793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D2Coding ligature"/>
                <a:ea typeface="Cambria Math" panose="02040503050406030204" pitchFamily="18" charset="0"/>
              </a:rPr>
              <a:t>Rate of gender</a:t>
            </a:r>
            <a:endParaRPr lang="ko-KR" altLang="en-US" sz="1600" b="1" dirty="0">
              <a:solidFill>
                <a:schemeClr val="bg1"/>
              </a:solidFill>
              <a:latin typeface="D2Coding ligature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3A6BC1-B07F-4FF4-8328-EBEE269AB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370" y="2007823"/>
            <a:ext cx="3984104" cy="4009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도넛[D] 51">
            <a:extLst>
              <a:ext uri="{FF2B5EF4-FFF2-40B4-BE49-F238E27FC236}">
                <a16:creationId xmlns:a16="http://schemas.microsoft.com/office/drawing/2014/main" id="{E716734F-DFE2-4790-BD49-AFF60C56D6C5}"/>
              </a:ext>
            </a:extLst>
          </p:cNvPr>
          <p:cNvSpPr/>
          <p:nvPr/>
        </p:nvSpPr>
        <p:spPr>
          <a:xfrm>
            <a:off x="7812360" y="5669909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23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 Inspection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6170C-79ED-42CE-89C4-D62546F3D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60" y="1693810"/>
            <a:ext cx="7092280" cy="46803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도넛[D] 51">
            <a:extLst>
              <a:ext uri="{FF2B5EF4-FFF2-40B4-BE49-F238E27FC236}">
                <a16:creationId xmlns:a16="http://schemas.microsoft.com/office/drawing/2014/main" id="{094CE3B9-1597-4556-AB1A-02FCBC95F3DD}"/>
              </a:ext>
            </a:extLst>
          </p:cNvPr>
          <p:cNvSpPr/>
          <p:nvPr/>
        </p:nvSpPr>
        <p:spPr>
          <a:xfrm>
            <a:off x="2051720" y="6134462"/>
            <a:ext cx="659089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98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365</Words>
  <Application>Microsoft Office PowerPoint</Application>
  <PresentationFormat>화면 슬라이드 쇼(4:3)</PresentationFormat>
  <Paragraphs>130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D2Coding ligature</vt:lpstr>
      <vt:lpstr>Helvetica 65 Medium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myung0616@outlook.kr</cp:lastModifiedBy>
  <cp:revision>56</cp:revision>
  <dcterms:created xsi:type="dcterms:W3CDTF">2013-05-18T17:25:05Z</dcterms:created>
  <dcterms:modified xsi:type="dcterms:W3CDTF">2021-06-03T18:19:03Z</dcterms:modified>
</cp:coreProperties>
</file>