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5" r:id="rId4"/>
    <p:sldId id="266" r:id="rId5"/>
    <p:sldId id="269" r:id="rId6"/>
    <p:sldId id="267" r:id="rId7"/>
    <p:sldId id="268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D4A"/>
    <a:srgbClr val="000000"/>
    <a:srgbClr val="FF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7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29EFD-6E71-42E3-B32F-57B7009A0B50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8725E-F994-4606-A3A3-0A17F81DE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9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8725E-F994-4606-A3A3-0A17F81DE8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27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8725E-F994-4606-A3A3-0A17F81DE8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A2E0-4790-4781-902F-8FDD0E9ABF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A2E0-4790-4781-902F-8FDD0E9ABF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B2794-2B65-49A7-B3B5-CA9B5D08B0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fedesoriano/stroke-prediction-dataset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253800" y="771069"/>
            <a:ext cx="5104018" cy="6256335"/>
            <a:chOff x="899592" y="1296095"/>
            <a:chExt cx="3834921" cy="5561905"/>
          </a:xfrm>
        </p:grpSpPr>
        <p:pic>
          <p:nvPicPr>
            <p:cNvPr id="8" name="그림 7" descr="무제-7 복사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92" y="1296095"/>
              <a:ext cx="3834921" cy="5561905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>
            <a:xfrm flipH="1">
              <a:off x="997358" y="4411354"/>
              <a:ext cx="72008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모서리가 둥근 사각형 설명선 11"/>
          <p:cNvSpPr/>
          <p:nvPr/>
        </p:nvSpPr>
        <p:spPr>
          <a:xfrm rot="10800000">
            <a:off x="5381742" y="2030784"/>
            <a:ext cx="3366722" cy="2046287"/>
          </a:xfrm>
          <a:prstGeom prst="wedgeRoundRectCallout">
            <a:avLst>
              <a:gd name="adj1" fmla="val 82909"/>
              <a:gd name="adj2" fmla="val 22205"/>
              <a:gd name="adj3" fmla="val 16667"/>
            </a:avLst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65511" y="5877272"/>
            <a:ext cx="2238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201635820 </a:t>
            </a:r>
            <a:r>
              <a:rPr lang="ko-KR" altLang="en-US" b="1">
                <a:solidFill>
                  <a:schemeClr val="bg1"/>
                </a:solidFill>
              </a:rPr>
              <a:t>신민오 </a:t>
            </a:r>
            <a:endParaRPr lang="en-US" altLang="ko-KR" b="1">
              <a:solidFill>
                <a:schemeClr val="bg1"/>
              </a:solidFill>
            </a:endParaRPr>
          </a:p>
          <a:p>
            <a:r>
              <a:rPr lang="en-US" altLang="ko-KR" b="1">
                <a:solidFill>
                  <a:schemeClr val="bg1"/>
                </a:solidFill>
              </a:rPr>
              <a:t>201635831 </a:t>
            </a:r>
            <a:r>
              <a:rPr lang="ko-KR" altLang="en-US" b="1">
                <a:solidFill>
                  <a:schemeClr val="bg1"/>
                </a:solidFill>
              </a:rPr>
              <a:t>이민수 </a:t>
            </a:r>
            <a:endParaRPr lang="en-US" altLang="ko-KR" b="1">
              <a:solidFill>
                <a:schemeClr val="bg1"/>
              </a:solidFill>
            </a:endParaRPr>
          </a:p>
          <a:p>
            <a:r>
              <a:rPr lang="en-US" altLang="ko-KR" b="1">
                <a:solidFill>
                  <a:schemeClr val="bg1"/>
                </a:solidFill>
              </a:rPr>
              <a:t>201635840 </a:t>
            </a:r>
            <a:r>
              <a:rPr lang="ko-KR" altLang="en-US" b="1">
                <a:solidFill>
                  <a:schemeClr val="bg1"/>
                </a:solidFill>
              </a:rPr>
              <a:t>이정명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래픽 6" descr="뇌 단색으로 채워진">
            <a:extLst>
              <a:ext uri="{FF2B5EF4-FFF2-40B4-BE49-F238E27FC236}">
                <a16:creationId xmlns:a16="http://schemas.microsoft.com/office/drawing/2014/main" id="{EDE2F3B4-07AF-4DC4-9CAE-FE8AF9E59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0992" y="1632269"/>
            <a:ext cx="1704608" cy="17046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E0E207-94DA-4963-B254-AE0DEC7D8D6E}"/>
              </a:ext>
            </a:extLst>
          </p:cNvPr>
          <p:cNvSpPr txBox="1"/>
          <p:nvPr/>
        </p:nvSpPr>
        <p:spPr>
          <a:xfrm>
            <a:off x="5928862" y="24585"/>
            <a:ext cx="306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Data Science Term Project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8B1BCD-0356-4011-96CC-C606BAC04FF8}"/>
              </a:ext>
            </a:extLst>
          </p:cNvPr>
          <p:cNvSpPr txBox="1"/>
          <p:nvPr/>
        </p:nvSpPr>
        <p:spPr>
          <a:xfrm>
            <a:off x="5655165" y="2664270"/>
            <a:ext cx="3257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STROKE</a:t>
            </a:r>
            <a:endParaRPr lang="ko-KR" altLang="en-US" sz="11500" dirty="0">
              <a:ln w="76200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392E4D-352D-4008-BF3B-CF7F9ADCED0C}"/>
              </a:ext>
            </a:extLst>
          </p:cNvPr>
          <p:cNvSpPr txBox="1"/>
          <p:nvPr/>
        </p:nvSpPr>
        <p:spPr>
          <a:xfrm>
            <a:off x="5733725" y="2420888"/>
            <a:ext cx="325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PREDICT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9"/>
          <p:cNvGrpSpPr/>
          <p:nvPr/>
        </p:nvGrpSpPr>
        <p:grpSpPr>
          <a:xfrm>
            <a:off x="253800" y="767364"/>
            <a:ext cx="5104018" cy="6256335"/>
            <a:chOff x="899592" y="1296095"/>
            <a:chExt cx="3834921" cy="5561905"/>
          </a:xfrm>
        </p:grpSpPr>
        <p:pic>
          <p:nvPicPr>
            <p:cNvPr id="5" name="그림 4" descr="무제-7 복사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92" y="1296095"/>
              <a:ext cx="3834921" cy="5561905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 flipH="1">
              <a:off x="997358" y="4411354"/>
              <a:ext cx="72008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15210" y="3452766"/>
            <a:ext cx="3257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Objective</a:t>
            </a:r>
          </a:p>
          <a:p>
            <a:r>
              <a:rPr lang="en-US" altLang="ko-KR" sz="11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-Brief description</a:t>
            </a:r>
            <a:endParaRPr lang="ko-KR" altLang="en-US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elvetica 65 Medium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15210" y="4224940"/>
            <a:ext cx="32574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  <a:p>
            <a:r>
              <a:rPr lang="en-US" altLang="ko-KR" sz="11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-Size</a:t>
            </a:r>
          </a:p>
          <a:p>
            <a:r>
              <a:rPr lang="en-US" altLang="ko-KR" sz="11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-Data format</a:t>
            </a:r>
          </a:p>
          <a:p>
            <a:r>
              <a:rPr lang="en-US" altLang="ko-KR" sz="11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-Category</a:t>
            </a:r>
            <a:endParaRPr lang="ko-KR" altLang="en-US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elvetica 65 Medium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15210" y="5322579"/>
            <a:ext cx="32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Algorithm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elvetica 65 Medium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5210" y="5911237"/>
            <a:ext cx="32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Role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elvetica 65 Medium" pitchFamily="34" charset="0"/>
            </a:endParaRPr>
          </a:p>
        </p:txBody>
      </p:sp>
      <p:pic>
        <p:nvPicPr>
          <p:cNvPr id="16" name="그래픽 15" descr="뇌 단색으로 채워진">
            <a:extLst>
              <a:ext uri="{FF2B5EF4-FFF2-40B4-BE49-F238E27FC236}">
                <a16:creationId xmlns:a16="http://schemas.microsoft.com/office/drawing/2014/main" id="{9CF0217E-FE47-4063-87E8-DAD410DEE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0992" y="1632269"/>
            <a:ext cx="1704608" cy="1704608"/>
          </a:xfrm>
          <a:prstGeom prst="rect">
            <a:avLst/>
          </a:prstGeom>
        </p:spPr>
      </p:pic>
      <p:pic>
        <p:nvPicPr>
          <p:cNvPr id="18" name="그래픽 17" descr="뇌 윤곽선">
            <a:extLst>
              <a:ext uri="{FF2B5EF4-FFF2-40B4-BE49-F238E27FC236}">
                <a16:creationId xmlns:a16="http://schemas.microsoft.com/office/drawing/2014/main" id="{18E95732-8B08-4491-9222-6B25B9E86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3507" y="3453915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1" name="그래픽 20" descr="뇌 윤곽선">
            <a:extLst>
              <a:ext uri="{FF2B5EF4-FFF2-40B4-BE49-F238E27FC236}">
                <a16:creationId xmlns:a16="http://schemas.microsoft.com/office/drawing/2014/main" id="{6B441A73-1D07-48CA-8C78-109279F5A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6273" y="4223790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2" name="그래픽 21" descr="뇌 윤곽선">
            <a:extLst>
              <a:ext uri="{FF2B5EF4-FFF2-40B4-BE49-F238E27FC236}">
                <a16:creationId xmlns:a16="http://schemas.microsoft.com/office/drawing/2014/main" id="{FEAD48E5-0E22-4AAB-A0EF-4CD5C6287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3508" y="5322579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3" name="그래픽 22" descr="뇌 윤곽선">
            <a:extLst>
              <a:ext uri="{FF2B5EF4-FFF2-40B4-BE49-F238E27FC236}">
                <a16:creationId xmlns:a16="http://schemas.microsoft.com/office/drawing/2014/main" id="{E3B7B8C4-9EF9-42FC-8ABB-EC206BAE7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3508" y="5911237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70E977-9CCF-4B47-9BA7-D53BD223A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18" y="1577576"/>
            <a:ext cx="4836963" cy="36259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Objective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148DB-E0BF-42B4-9650-D1E51EFC1495}"/>
              </a:ext>
            </a:extLst>
          </p:cNvPr>
          <p:cNvSpPr txBox="1"/>
          <p:nvPr/>
        </p:nvSpPr>
        <p:spPr>
          <a:xfrm>
            <a:off x="683566" y="5404586"/>
            <a:ext cx="7776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Among the mortality rates by cause in Korea, stroke is second only to cancer, and it is 70.3 per 100,000 population. This accounts for 13.9% of all deaths. </a:t>
            </a:r>
          </a:p>
          <a:p>
            <a:endParaRPr lang="en-US" altLang="ko-KR" sz="1600" b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elvetica 65 Medium" pitchFamily="34" charset="0"/>
            </a:endParaRPr>
          </a:p>
          <a:p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We try to </a:t>
            </a:r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 65 Medium" pitchFamily="34" charset="0"/>
              </a:rPr>
              <a:t>identify the cause</a:t>
            </a:r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 and </a:t>
            </a:r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Helvetica 65 Medium" pitchFamily="34" charset="0"/>
              </a:rPr>
              <a:t>prevent stroke</a:t>
            </a:r>
            <a:r>
              <a:rPr lang="en-US" altLang="ko-KR" sz="16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 through data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158D26-4C65-429A-813C-B9272A0B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46" y="5745110"/>
            <a:ext cx="7867650" cy="200025"/>
          </a:xfrm>
          <a:prstGeom prst="rect">
            <a:avLst/>
          </a:prstGeom>
        </p:spPr>
      </p:pic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1BA362-6ED7-4E29-9CCA-3595EDAD8E2B}"/>
              </a:ext>
            </a:extLst>
          </p:cNvPr>
          <p:cNvGrpSpPr/>
          <p:nvPr/>
        </p:nvGrpSpPr>
        <p:grpSpPr>
          <a:xfrm>
            <a:off x="580518" y="2177483"/>
            <a:ext cx="4076564" cy="2295660"/>
            <a:chOff x="3298736" y="2470615"/>
            <a:chExt cx="4036329" cy="2444237"/>
          </a:xfrm>
        </p:grpSpPr>
        <p:sp>
          <p:nvSpPr>
            <p:cNvPr id="7" name="모서리가 둥근 직사각형 27">
              <a:extLst>
                <a:ext uri="{FF2B5EF4-FFF2-40B4-BE49-F238E27FC236}">
                  <a16:creationId xmlns:a16="http://schemas.microsoft.com/office/drawing/2014/main" id="{12F6BA4B-1892-43A0-B9E5-707D14691077}"/>
                </a:ext>
              </a:extLst>
            </p:cNvPr>
            <p:cNvSpPr/>
            <p:nvPr/>
          </p:nvSpPr>
          <p:spPr>
            <a:xfrm>
              <a:off x="3302529" y="3004635"/>
              <a:ext cx="1975693" cy="363121"/>
            </a:xfrm>
            <a:prstGeom prst="roundRect">
              <a:avLst/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8" name="원형 28">
              <a:extLst>
                <a:ext uri="{FF2B5EF4-FFF2-40B4-BE49-F238E27FC236}">
                  <a16:creationId xmlns:a16="http://schemas.microsoft.com/office/drawing/2014/main" id="{963E4403-12F9-4BCD-8639-7027EE123916}"/>
                </a:ext>
              </a:extLst>
            </p:cNvPr>
            <p:cNvSpPr/>
            <p:nvPr/>
          </p:nvSpPr>
          <p:spPr>
            <a:xfrm>
              <a:off x="4890828" y="2470615"/>
              <a:ext cx="2444237" cy="2444237"/>
            </a:xfrm>
            <a:prstGeom prst="pie">
              <a:avLst>
                <a:gd name="adj1" fmla="val 1819375"/>
                <a:gd name="adj2" fmla="val 16200000"/>
              </a:avLst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10" name="원형 29">
              <a:extLst>
                <a:ext uri="{FF2B5EF4-FFF2-40B4-BE49-F238E27FC236}">
                  <a16:creationId xmlns:a16="http://schemas.microsoft.com/office/drawing/2014/main" id="{BC0A5315-D7D0-4F5E-8E77-69C22D59C596}"/>
                </a:ext>
              </a:extLst>
            </p:cNvPr>
            <p:cNvSpPr/>
            <p:nvPr/>
          </p:nvSpPr>
          <p:spPr>
            <a:xfrm>
              <a:off x="5102931" y="2682718"/>
              <a:ext cx="2020031" cy="2020031"/>
            </a:xfrm>
            <a:prstGeom prst="pie">
              <a:avLst>
                <a:gd name="adj1" fmla="val 10218"/>
                <a:gd name="adj2" fmla="val 16200000"/>
              </a:avLst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11" name="모서리가 둥근 직사각형 30">
              <a:extLst>
                <a:ext uri="{FF2B5EF4-FFF2-40B4-BE49-F238E27FC236}">
                  <a16:creationId xmlns:a16="http://schemas.microsoft.com/office/drawing/2014/main" id="{73FEA773-7002-4A2F-BC1A-1D95017E0C6A}"/>
                </a:ext>
              </a:extLst>
            </p:cNvPr>
            <p:cNvSpPr/>
            <p:nvPr/>
          </p:nvSpPr>
          <p:spPr>
            <a:xfrm>
              <a:off x="3584069" y="3519187"/>
              <a:ext cx="1975693" cy="363121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E2EBB59-B467-42FB-8E16-4DC9B66424B6}"/>
                </a:ext>
              </a:extLst>
            </p:cNvPr>
            <p:cNvGrpSpPr/>
            <p:nvPr/>
          </p:nvGrpSpPr>
          <p:grpSpPr>
            <a:xfrm>
              <a:off x="3860032" y="2858009"/>
              <a:ext cx="3087638" cy="1669447"/>
              <a:chOff x="3311091" y="3124442"/>
              <a:chExt cx="3805747" cy="2057720"/>
            </a:xfrm>
          </p:grpSpPr>
          <p:sp>
            <p:nvSpPr>
              <p:cNvPr id="17" name="원형 36">
                <a:extLst>
                  <a:ext uri="{FF2B5EF4-FFF2-40B4-BE49-F238E27FC236}">
                    <a16:creationId xmlns:a16="http://schemas.microsoft.com/office/drawing/2014/main" id="{0BD80BFE-5EEC-4D56-940E-BC701FEF394D}"/>
                  </a:ext>
                </a:extLst>
              </p:cNvPr>
              <p:cNvSpPr/>
              <p:nvPr/>
            </p:nvSpPr>
            <p:spPr>
              <a:xfrm>
                <a:off x="5059118" y="3124442"/>
                <a:ext cx="2057720" cy="2057720"/>
              </a:xfrm>
              <a:prstGeom prst="pie">
                <a:avLst>
                  <a:gd name="adj1" fmla="val 19046564"/>
                  <a:gd name="adj2" fmla="val 16200000"/>
                </a:avLst>
              </a:prstGeom>
              <a:solidFill>
                <a:srgbClr val="648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endParaRPr>
              </a:p>
            </p:txBody>
          </p:sp>
          <p:sp>
            <p:nvSpPr>
              <p:cNvPr id="18" name="모서리가 둥근 직사각형 37">
                <a:extLst>
                  <a:ext uri="{FF2B5EF4-FFF2-40B4-BE49-F238E27FC236}">
                    <a16:creationId xmlns:a16="http://schemas.microsoft.com/office/drawing/2014/main" id="{AF0B6468-B8DA-4427-AA8E-F820CCC85F73}"/>
                  </a:ext>
                </a:extLst>
              </p:cNvPr>
              <p:cNvSpPr/>
              <p:nvPr/>
            </p:nvSpPr>
            <p:spPr>
              <a:xfrm>
                <a:off x="3311091" y="4560777"/>
                <a:ext cx="2435191" cy="447574"/>
              </a:xfrm>
              <a:prstGeom prst="roundRect">
                <a:avLst/>
              </a:prstGeom>
              <a:solidFill>
                <a:srgbClr val="648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05671D-CF35-4B46-9352-771F465D7CB2}"/>
                </a:ext>
              </a:extLst>
            </p:cNvPr>
            <p:cNvSpPr txBox="1"/>
            <p:nvPr/>
          </p:nvSpPr>
          <p:spPr>
            <a:xfrm>
              <a:off x="3552152" y="3540276"/>
              <a:ext cx="2068991" cy="360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Size –</a:t>
              </a:r>
              <a:r>
                <a:rPr lang="ko-KR" altLang="en-US" sz="1600" b="1">
                  <a:solidFill>
                    <a:schemeClr val="bg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-US" altLang="ko-KR" sz="1600" b="1">
                  <a:solidFill>
                    <a:schemeClr val="bg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12 columns </a:t>
              </a:r>
              <a:endParaRPr lang="ko-KR" altLang="en-US" sz="1600" b="1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886B6A-4D8F-496C-A68A-79A999586AC8}"/>
                </a:ext>
              </a:extLst>
            </p:cNvPr>
            <p:cNvSpPr txBox="1"/>
            <p:nvPr/>
          </p:nvSpPr>
          <p:spPr>
            <a:xfrm>
              <a:off x="3298736" y="3004234"/>
              <a:ext cx="2250024" cy="360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Size </a:t>
              </a:r>
              <a:r>
                <a:rPr lang="en-US" altLang="ko-KR" sz="1600" b="1">
                  <a:solidFill>
                    <a:schemeClr val="bg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– 5110 </a:t>
              </a:r>
              <a:r>
                <a:rPr lang="en-US" altLang="ko-KR" sz="1600" b="1" dirty="0">
                  <a:solidFill>
                    <a:schemeClr val="bg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rows</a:t>
              </a:r>
              <a:endParaRPr lang="ko-KR" altLang="en-US" sz="1600" b="1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6ED627-7B9D-43E1-B351-AF8A25FE7586}"/>
                </a:ext>
              </a:extLst>
            </p:cNvPr>
            <p:cNvSpPr txBox="1"/>
            <p:nvPr/>
          </p:nvSpPr>
          <p:spPr>
            <a:xfrm>
              <a:off x="3826820" y="4023321"/>
              <a:ext cx="2095627" cy="360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Category – 5 pieces</a:t>
              </a:r>
              <a:endParaRPr lang="ko-KR" altLang="en-US" sz="1600" b="1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19A1DD8-E5FD-4C41-B480-7E350D6E2D2B}"/>
                </a:ext>
              </a:extLst>
            </p:cNvPr>
            <p:cNvSpPr/>
            <p:nvPr/>
          </p:nvSpPr>
          <p:spPr>
            <a:xfrm>
              <a:off x="5487065" y="3065593"/>
              <a:ext cx="1254280" cy="1254280"/>
            </a:xfrm>
            <a:prstGeom prst="ellipse">
              <a:avLst/>
            </a:prstGeom>
            <a:solidFill>
              <a:srgbClr val="EC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FFB1C43-8898-48A3-AEA2-BA2F7E5FE8D0}"/>
              </a:ext>
            </a:extLst>
          </p:cNvPr>
          <p:cNvSpPr txBox="1"/>
          <p:nvPr/>
        </p:nvSpPr>
        <p:spPr>
          <a:xfrm>
            <a:off x="636214" y="2166533"/>
            <a:ext cx="1784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Size</a:t>
            </a:r>
            <a:endParaRPr lang="ko-KR" altLang="en-US" sz="1600" b="1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462E7-10AC-462E-B69E-88B1E3C5E4CE}"/>
              </a:ext>
            </a:extLst>
          </p:cNvPr>
          <p:cNvSpPr txBox="1"/>
          <p:nvPr/>
        </p:nvSpPr>
        <p:spPr>
          <a:xfrm>
            <a:off x="5220072" y="2126876"/>
            <a:ext cx="2275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Data format</a:t>
            </a:r>
            <a:endParaRPr lang="ko-KR" altLang="en-US" sz="1600" b="1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ED634B-E501-4E03-A00F-38E25DC0A4F4}"/>
              </a:ext>
            </a:extLst>
          </p:cNvPr>
          <p:cNvSpPr txBox="1"/>
          <p:nvPr/>
        </p:nvSpPr>
        <p:spPr>
          <a:xfrm>
            <a:off x="799319" y="5157192"/>
            <a:ext cx="1784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Category</a:t>
            </a:r>
            <a:endParaRPr lang="ko-KR" altLang="en-US" sz="1600" b="1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5" name="도넛[D] 51">
            <a:extLst>
              <a:ext uri="{FF2B5EF4-FFF2-40B4-BE49-F238E27FC236}">
                <a16:creationId xmlns:a16="http://schemas.microsoft.com/office/drawing/2014/main" id="{403179A0-FB20-4DA2-B3E0-E6FE2EDAA568}"/>
              </a:ext>
            </a:extLst>
          </p:cNvPr>
          <p:cNvSpPr/>
          <p:nvPr/>
        </p:nvSpPr>
        <p:spPr>
          <a:xfrm>
            <a:off x="1311680" y="5681174"/>
            <a:ext cx="659089" cy="346971"/>
          </a:xfrm>
          <a:prstGeom prst="donut">
            <a:avLst>
              <a:gd name="adj" fmla="val 13587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9" name="도넛[D] 51">
            <a:extLst>
              <a:ext uri="{FF2B5EF4-FFF2-40B4-BE49-F238E27FC236}">
                <a16:creationId xmlns:a16="http://schemas.microsoft.com/office/drawing/2014/main" id="{48E958C3-FE8B-42C0-B23C-1944DCA787D3}"/>
              </a:ext>
            </a:extLst>
          </p:cNvPr>
          <p:cNvSpPr/>
          <p:nvPr/>
        </p:nvSpPr>
        <p:spPr>
          <a:xfrm>
            <a:off x="3981925" y="5681174"/>
            <a:ext cx="734091" cy="346971"/>
          </a:xfrm>
          <a:prstGeom prst="donut">
            <a:avLst>
              <a:gd name="adj" fmla="val 13587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0" name="도넛[D] 51">
            <a:extLst>
              <a:ext uri="{FF2B5EF4-FFF2-40B4-BE49-F238E27FC236}">
                <a16:creationId xmlns:a16="http://schemas.microsoft.com/office/drawing/2014/main" id="{95427EAD-5CEF-4E76-BAAE-AF777D598566}"/>
              </a:ext>
            </a:extLst>
          </p:cNvPr>
          <p:cNvSpPr/>
          <p:nvPr/>
        </p:nvSpPr>
        <p:spPr>
          <a:xfrm>
            <a:off x="4653405" y="5681173"/>
            <a:ext cx="734091" cy="346971"/>
          </a:xfrm>
          <a:prstGeom prst="donut">
            <a:avLst>
              <a:gd name="adj" fmla="val 13587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1" name="도넛[D] 51">
            <a:extLst>
              <a:ext uri="{FF2B5EF4-FFF2-40B4-BE49-F238E27FC236}">
                <a16:creationId xmlns:a16="http://schemas.microsoft.com/office/drawing/2014/main" id="{389082D5-E6D8-4C83-BD35-6800FD2D3A87}"/>
              </a:ext>
            </a:extLst>
          </p:cNvPr>
          <p:cNvSpPr/>
          <p:nvPr/>
        </p:nvSpPr>
        <p:spPr>
          <a:xfrm>
            <a:off x="5324885" y="5681173"/>
            <a:ext cx="734091" cy="346971"/>
          </a:xfrm>
          <a:prstGeom prst="donut">
            <a:avLst>
              <a:gd name="adj" fmla="val 13587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2" name="도넛[D] 51">
            <a:extLst>
              <a:ext uri="{FF2B5EF4-FFF2-40B4-BE49-F238E27FC236}">
                <a16:creationId xmlns:a16="http://schemas.microsoft.com/office/drawing/2014/main" id="{77976C52-E767-4CF8-938B-B7B119C288C1}"/>
              </a:ext>
            </a:extLst>
          </p:cNvPr>
          <p:cNvSpPr/>
          <p:nvPr/>
        </p:nvSpPr>
        <p:spPr>
          <a:xfrm>
            <a:off x="7236296" y="5681173"/>
            <a:ext cx="734091" cy="346971"/>
          </a:xfrm>
          <a:prstGeom prst="donut">
            <a:avLst>
              <a:gd name="adj" fmla="val 13587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44A2B9B-7033-4933-B0C5-F90FBF323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2521042"/>
            <a:ext cx="3206271" cy="188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1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FB1C43-8898-48A3-AEA2-BA2F7E5FE8D0}"/>
              </a:ext>
            </a:extLst>
          </p:cNvPr>
          <p:cNvSpPr txBox="1"/>
          <p:nvPr/>
        </p:nvSpPr>
        <p:spPr>
          <a:xfrm>
            <a:off x="636213" y="1700808"/>
            <a:ext cx="2726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Source of data citation</a:t>
            </a:r>
            <a:endParaRPr lang="ko-KR" altLang="en-US" sz="1600" b="1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0A201D7-4F47-4F7F-A5EE-2DF0441D8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920" y="2208784"/>
            <a:ext cx="6012160" cy="4273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67DFFC5-D4CA-42A3-9BA4-154A4C6F9A89}"/>
              </a:ext>
            </a:extLst>
          </p:cNvPr>
          <p:cNvSpPr txBox="1"/>
          <p:nvPr/>
        </p:nvSpPr>
        <p:spPr>
          <a:xfrm>
            <a:off x="3362275" y="1777897"/>
            <a:ext cx="5771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hlinkClick r:id="rId5"/>
              </a:rPr>
              <a:t>https://www.kaggle.com/fedesoriano/stroke-prediction-dataset</a:t>
            </a:r>
            <a:endParaRPr lang="en-US" altLang="ko-KR" sz="1100" b="1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endParaRPr lang="en-US" altLang="ko-KR" sz="1100" b="1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63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4D61A-20FB-42E9-ACE8-6E557288A94A}"/>
              </a:ext>
            </a:extLst>
          </p:cNvPr>
          <p:cNvSpPr txBox="1"/>
          <p:nvPr/>
        </p:nvSpPr>
        <p:spPr>
          <a:xfrm>
            <a:off x="395536" y="1268760"/>
            <a:ext cx="8352928" cy="5430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1. Linear </a:t>
            </a:r>
            <a:r>
              <a:rPr lang="en-US" altLang="ko-KR" sz="1600" b="1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Regression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Analyze the effect </a:t>
            </a:r>
            <a:r>
              <a:rPr lang="en-US" altLang="ko-KR" sz="160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between variables</a:t>
            </a:r>
          </a:p>
          <a:p>
            <a:pPr>
              <a:lnSpc>
                <a:spcPct val="200000"/>
              </a:lnSpc>
            </a:pPr>
            <a:endParaRPr lang="en-US" altLang="ko-KR" sz="1600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2.</a:t>
            </a:r>
            <a:r>
              <a:rPr lang="en-US" altLang="ko-KR" sz="160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Logistic Regression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Prediction of </a:t>
            </a:r>
            <a:r>
              <a:rPr lang="en-US" altLang="ko-KR" sz="160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probability (</a:t>
            </a:r>
            <a:r>
              <a:rPr lang="en-US" altLang="ko-KR" sz="160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Estimate </a:t>
            </a:r>
            <a:r>
              <a:rPr lang="en-US" altLang="ko-KR" sz="160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of stroke incidence)</a:t>
            </a:r>
          </a:p>
          <a:p>
            <a:pPr>
              <a:lnSpc>
                <a:spcPct val="200000"/>
              </a:lnSpc>
            </a:pPr>
            <a:br>
              <a:rPr lang="en-US" altLang="ko-KR" sz="160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1600" b="1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3.</a:t>
            </a:r>
            <a:r>
              <a:rPr lang="en-US" altLang="ko-KR" sz="160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Decision Trees</a:t>
            </a:r>
          </a:p>
          <a:p>
            <a:pPr>
              <a:lnSpc>
                <a:spcPct val="200000"/>
              </a:lnSpc>
            </a:pPr>
            <a:r>
              <a:rPr lang="en-US" altLang="ko-KR" sz="160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Determining which factors (ex BMI, smoke) are the most likely to cause stroke</a:t>
            </a:r>
          </a:p>
          <a:p>
            <a:pPr>
              <a:lnSpc>
                <a:spcPct val="200000"/>
              </a:lnSpc>
            </a:pPr>
            <a:br>
              <a:rPr lang="en-US" altLang="ko-KR" sz="160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sz="1600" b="1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4.</a:t>
            </a:r>
            <a:r>
              <a:rPr lang="en-US" altLang="ko-KR" sz="1600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K-Nearest Neighbor </a:t>
            </a:r>
          </a:p>
          <a:p>
            <a:pPr>
              <a:lnSpc>
                <a:spcPct val="200000"/>
              </a:lnSpc>
            </a:pPr>
            <a:r>
              <a:rPr lang="en-US" altLang="ko-KR" sz="160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Determining the distribution of glucosamine levels in normal and stroke patients</a:t>
            </a:r>
            <a:endParaRPr lang="en-US" altLang="ko-KR" sz="1600" b="1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40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08BA775-9E3E-4675-A449-A09C4E847AD5}"/>
              </a:ext>
            </a:extLst>
          </p:cNvPr>
          <p:cNvSpPr/>
          <p:nvPr/>
        </p:nvSpPr>
        <p:spPr>
          <a:xfrm>
            <a:off x="677303" y="3154901"/>
            <a:ext cx="7789394" cy="2664296"/>
          </a:xfrm>
          <a:prstGeom prst="roundRect">
            <a:avLst/>
          </a:prstGeom>
          <a:solidFill>
            <a:srgbClr val="EB6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latin typeface="D2Coding ligature" panose="020B0600000101010101" charset="-127"/>
                <a:ea typeface="D2Coding ligature" panose="020B0600000101010101" charset="-127"/>
              </a:rPr>
              <a:t>Data preprocessing</a:t>
            </a:r>
          </a:p>
          <a:p>
            <a:pPr algn="ctr"/>
            <a:r>
              <a:rPr lang="en-US" altLang="ko-KR" b="1">
                <a:latin typeface="D2Coding ligature" panose="020B0600000101010101" charset="-127"/>
                <a:ea typeface="D2Coding ligature" panose="020B0600000101010101" charset="-127"/>
              </a:rPr>
              <a:t>Data regression</a:t>
            </a:r>
          </a:p>
          <a:p>
            <a:pPr algn="ctr"/>
            <a:r>
              <a:rPr lang="en-US" altLang="ko-KR" b="1">
                <a:latin typeface="D2Coding ligature" panose="020B0600000101010101" charset="-127"/>
                <a:ea typeface="D2Coding ligature" panose="020B0600000101010101" charset="-127"/>
              </a:rPr>
              <a:t>Algorithm</a:t>
            </a:r>
          </a:p>
          <a:p>
            <a:pPr marL="285750" indent="-285750" algn="ctr">
              <a:buFontTx/>
              <a:buChar char="-"/>
            </a:pPr>
            <a:endParaRPr lang="en-US" altLang="ko-KR">
              <a:latin typeface="D2Coding ligature" panose="020B0600000101010101" charset="-127"/>
              <a:ea typeface="D2Coding ligature" panose="020B0600000101010101" charset="-127"/>
            </a:endParaRPr>
          </a:p>
          <a:p>
            <a:pPr algn="ctr"/>
            <a:r>
              <a:rPr lang="en-US" altLang="ko-KR">
                <a:latin typeface="D2Coding ligature" panose="020B0600000101010101" charset="-127"/>
                <a:ea typeface="D2Coding ligature" panose="020B0600000101010101" charset="-127"/>
              </a:rPr>
              <a:t>We are going to work on it </a:t>
            </a:r>
            <a:r>
              <a:rPr lang="en-US" altLang="ko-KR" b="1">
                <a:solidFill>
                  <a:srgbClr val="FF0000"/>
                </a:solidFill>
                <a:latin typeface="D2Coding ligature" panose="020B0600000101010101" charset="-127"/>
                <a:ea typeface="D2Coding ligature" panose="020B0600000101010101" charset="-127"/>
              </a:rPr>
              <a:t>all together</a:t>
            </a:r>
            <a:r>
              <a:rPr lang="en-US" altLang="ko-KR">
                <a:latin typeface="D2Coding ligature" panose="020B0600000101010101" charset="-127"/>
                <a:ea typeface="D2Coding ligature" panose="020B0600000101010101" charset="-127"/>
              </a:rPr>
              <a:t>.</a:t>
            </a:r>
            <a:endParaRPr lang="ko-KR" altLang="en-US">
              <a:latin typeface="D2Coding ligature" panose="020B0600000101010101" charset="-127"/>
              <a:ea typeface="D2Coding ligature" panose="020B0600000101010101" charset="-127"/>
            </a:endParaRPr>
          </a:p>
        </p:txBody>
      </p:sp>
      <p:pic>
        <p:nvPicPr>
          <p:cNvPr id="4" name="그래픽 3" descr="뇌 윤곽선">
            <a:extLst>
              <a:ext uri="{FF2B5EF4-FFF2-40B4-BE49-F238E27FC236}">
                <a16:creationId xmlns:a16="http://schemas.microsoft.com/office/drawing/2014/main" id="{7ED808AE-4430-44C8-96B2-ADA57104F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347" y="285013"/>
            <a:ext cx="551699" cy="5516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E3CC1-15C5-41D7-A689-B496D3052249}"/>
              </a:ext>
            </a:extLst>
          </p:cNvPr>
          <p:cNvCxnSpPr>
            <a:cxnSpLocks/>
          </p:cNvCxnSpPr>
          <p:nvPr/>
        </p:nvCxnSpPr>
        <p:spPr>
          <a:xfrm flipV="1">
            <a:off x="0" y="1124744"/>
            <a:ext cx="914400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35771-C8DF-4DDC-BF38-7A6C48AD12F9}"/>
              </a:ext>
            </a:extLst>
          </p:cNvPr>
          <p:cNvSpPr txBox="1"/>
          <p:nvPr/>
        </p:nvSpPr>
        <p:spPr>
          <a:xfrm>
            <a:off x="827584" y="376196"/>
            <a:ext cx="32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elvetica 65 Medium" pitchFamily="34" charset="0"/>
              </a:rPr>
              <a:t>Role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F15E07-B7A0-4D64-BAC0-055FA67D7D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71" y="2204864"/>
            <a:ext cx="983234" cy="983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EDDED08-B30C-44E6-AB74-67491CCADE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383" y="2204864"/>
            <a:ext cx="983234" cy="983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34809C-F646-4BF7-9B57-EB98F7A43C33}"/>
              </a:ext>
            </a:extLst>
          </p:cNvPr>
          <p:cNvGrpSpPr/>
          <p:nvPr/>
        </p:nvGrpSpPr>
        <p:grpSpPr>
          <a:xfrm>
            <a:off x="6651496" y="2204864"/>
            <a:ext cx="983234" cy="983234"/>
            <a:chOff x="6732240" y="2844149"/>
            <a:chExt cx="983234" cy="98323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6652D2E-AB81-42BC-A663-BC44EA415502}"/>
                </a:ext>
              </a:extLst>
            </p:cNvPr>
            <p:cNvSpPr/>
            <p:nvPr/>
          </p:nvSpPr>
          <p:spPr>
            <a:xfrm>
              <a:off x="6732240" y="2844149"/>
              <a:ext cx="983234" cy="983234"/>
            </a:xfrm>
            <a:prstGeom prst="ellipse">
              <a:avLst/>
            </a:prstGeom>
            <a:solidFill>
              <a:srgbClr val="EB6D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5B2F745-5867-4AB0-BF8A-C7E159410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6641" b="95508" l="9961" r="89844">
                          <a14:foregroundMark x1="48438" y1="95508" x2="48438" y2="95508"/>
                          <a14:foregroundMark x1="47852" y1="6641" x2="47852" y2="6641"/>
                          <a14:backgroundMark x1="18555" y1="35742" x2="18555" y2="3574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2844149"/>
              <a:ext cx="983234" cy="98323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40771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사각형 설명선 24"/>
          <p:cNvSpPr/>
          <p:nvPr/>
        </p:nvSpPr>
        <p:spPr>
          <a:xfrm rot="10800000">
            <a:off x="4429125" y="3094348"/>
            <a:ext cx="3214710" cy="2160240"/>
          </a:xfrm>
          <a:prstGeom prst="wedgeRoundRectCallout">
            <a:avLst>
              <a:gd name="adj1" fmla="val 21441"/>
              <a:gd name="adj2" fmla="val 68121"/>
              <a:gd name="adj3" fmla="val 16667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072066" y="2246236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ko-KR" altLang="en-US" sz="2000" b="1" dirty="0"/>
              <a:t>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43275" y="2967335"/>
            <a:ext cx="3257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762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Thank You</a:t>
            </a:r>
            <a:endParaRPr lang="ko-KR" altLang="en-US" sz="5400" dirty="0">
              <a:ln w="76200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189</Words>
  <Application>Microsoft Office PowerPoint</Application>
  <PresentationFormat>화면 슬라이드 쇼(4:3)</PresentationFormat>
  <Paragraphs>48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D2Coding ligature</vt:lpstr>
      <vt:lpstr>Helvetica 65 Medium</vt:lpstr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myung0616@outlook.kr</cp:lastModifiedBy>
  <cp:revision>23</cp:revision>
  <dcterms:created xsi:type="dcterms:W3CDTF">2013-05-18T17:25:05Z</dcterms:created>
  <dcterms:modified xsi:type="dcterms:W3CDTF">2021-05-06T13:53:50Z</dcterms:modified>
</cp:coreProperties>
</file>