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0" r:id="rId2"/>
    <p:sldId id="284" r:id="rId3"/>
    <p:sldId id="271" r:id="rId4"/>
    <p:sldId id="301" r:id="rId5"/>
    <p:sldId id="332" r:id="rId6"/>
    <p:sldId id="300" r:id="rId7"/>
    <p:sldId id="331" r:id="rId8"/>
    <p:sldId id="334" r:id="rId9"/>
    <p:sldId id="319" r:id="rId10"/>
    <p:sldId id="322" r:id="rId11"/>
    <p:sldId id="323" r:id="rId12"/>
    <p:sldId id="320" r:id="rId13"/>
    <p:sldId id="329" r:id="rId14"/>
    <p:sldId id="330" r:id="rId15"/>
    <p:sldId id="328" r:id="rId16"/>
    <p:sldId id="321" r:id="rId17"/>
    <p:sldId id="326" r:id="rId18"/>
    <p:sldId id="327" r:id="rId19"/>
    <p:sldId id="324" r:id="rId20"/>
    <p:sldId id="325" r:id="rId21"/>
    <p:sldId id="29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345C"/>
    <a:srgbClr val="326393"/>
    <a:srgbClr val="CAB5BD"/>
    <a:srgbClr val="333F50"/>
    <a:srgbClr val="C9CACF"/>
    <a:srgbClr val="21345C"/>
    <a:srgbClr val="1C2244"/>
    <a:srgbClr val="F1ECE6"/>
    <a:srgbClr val="0F1225"/>
    <a:srgbClr val="6D8CA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0000" autoAdjust="0"/>
  </p:normalViewPr>
  <p:slideViewPr>
    <p:cSldViewPr snapToGrid="0">
      <p:cViewPr varScale="1">
        <p:scale>
          <a:sx n="91" d="100"/>
          <a:sy n="91" d="100"/>
        </p:scale>
        <p:origin x="135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16897-8848-4EBB-B214-03EC13275450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2DDEF-4135-4113-8F31-AF7FF36C3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19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2DDEF-4135-4113-8F31-AF7FF36C31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522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err="1"/>
              <a:t>텐서플로우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오픈 소스 라이브러리로 구글내 연구와 제품 개발 목적으로 구글 브레인팀이 제작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인공 신경망과 같은 </a:t>
            </a:r>
            <a:r>
              <a:rPr lang="ko-KR" altLang="en-US" dirty="0" err="1"/>
              <a:t>머신러닝</a:t>
            </a:r>
            <a:r>
              <a:rPr lang="ko-KR" altLang="en-US" dirty="0"/>
              <a:t> 또는 </a:t>
            </a:r>
            <a:r>
              <a:rPr lang="ko-KR" altLang="en-US" dirty="0" err="1"/>
              <a:t>딥러닝에</a:t>
            </a:r>
            <a:r>
              <a:rPr lang="ko-KR" altLang="en-US" dirty="0"/>
              <a:t> 사용됨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flow</a:t>
            </a:r>
            <a:r>
              <a:rPr lang="ko-KR" altLang="en-US" dirty="0"/>
              <a:t> </a:t>
            </a:r>
            <a:r>
              <a:rPr lang="en-US" altLang="ko-KR" dirty="0"/>
              <a:t>graph</a:t>
            </a:r>
            <a:r>
              <a:rPr lang="ko-KR" altLang="en-US" dirty="0"/>
              <a:t>를 사용하여 수치 연산을 함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유연한 아키텍처로 </a:t>
            </a:r>
            <a:r>
              <a:rPr lang="ko-KR" altLang="en-US" dirty="0" err="1"/>
              <a:t>구성되어있음</a:t>
            </a:r>
            <a:endParaRPr lang="en-US" altLang="ko-KR" dirty="0"/>
          </a:p>
          <a:p>
            <a:pPr marL="628650" lvl="1" indent="-171450">
              <a:buFontTx/>
              <a:buChar char="-"/>
            </a:pPr>
            <a:r>
              <a:rPr lang="ko-KR" altLang="en-US" dirty="0"/>
              <a:t>그렇기 때문에 코드수정을 딱히 하지 않아도 데스크탑</a:t>
            </a:r>
            <a:r>
              <a:rPr lang="en-US" altLang="ko-KR" dirty="0"/>
              <a:t>, </a:t>
            </a:r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모바일 기기에서 </a:t>
            </a:r>
            <a:r>
              <a:rPr lang="en-US" altLang="ko-KR" dirty="0" err="1"/>
              <a:t>cpu</a:t>
            </a:r>
            <a:r>
              <a:rPr lang="en-US" altLang="ko-KR" dirty="0"/>
              <a:t> ,</a:t>
            </a:r>
            <a:r>
              <a:rPr lang="en-US" altLang="ko-KR" dirty="0" err="1"/>
              <a:t>gpu</a:t>
            </a:r>
            <a:r>
              <a:rPr lang="en-US" altLang="ko-KR" dirty="0"/>
              <a:t> </a:t>
            </a:r>
            <a:r>
              <a:rPr lang="ko-KR" altLang="en-US" dirty="0"/>
              <a:t>를 이용하여 연산을 수행</a:t>
            </a:r>
            <a:endParaRPr lang="en-US" altLang="ko-KR" dirty="0"/>
          </a:p>
          <a:p>
            <a:pPr marL="171450" lvl="0" indent="-171450">
              <a:buFontTx/>
              <a:buChar char="-"/>
            </a:pPr>
            <a:endParaRPr lang="en-US" altLang="ko-KR" dirty="0"/>
          </a:p>
          <a:p>
            <a:pPr marL="171450" lvl="0" indent="-171450">
              <a:buFontTx/>
              <a:buChar char="-"/>
            </a:pPr>
            <a:r>
              <a:rPr lang="ko-KR" altLang="en-US" dirty="0" err="1"/>
              <a:t>텐서플로우의</a:t>
            </a:r>
            <a:r>
              <a:rPr lang="ko-KR" altLang="en-US" dirty="0"/>
              <a:t> 가장 큰 장점 추상화</a:t>
            </a:r>
            <a:endParaRPr lang="en-US" altLang="ko-KR" dirty="0"/>
          </a:p>
          <a:p>
            <a:pPr marL="628650" lvl="1" indent="-171450">
              <a:buFontTx/>
              <a:buChar char="-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알고리즘 구현의 세부적인 면에 신경을 쓰거나 한 함수의 출력을 다른 함수의 입력으로 집어넣기 위한 적절한 방법을 알아내느라 고심할 필요 없이 개발자는 애플리케이션의 전체적인 논리에만 집중할 수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배후의 세세한 부분은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oto Sans KR"/>
              </a:rPr>
              <a:t>텐서플로우가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 알아서 처리해줌</a:t>
            </a:r>
            <a:endParaRPr lang="en-US" altLang="ko-KR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marL="171450" lvl="0" indent="-171450">
              <a:buFontTx/>
              <a:buChar char="-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딥러닝 모델을 만드는 데 기초 레벨부터 직접 작업해야 하기 때문에 초보자가 사용하기 어려울 수 있음</a:t>
            </a:r>
            <a:endParaRPr lang="en-US" altLang="ko-KR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marL="628650" lvl="1" indent="-171450">
              <a:buFontTx/>
              <a:buChar char="-"/>
            </a:pPr>
            <a:endParaRPr lang="en-US" altLang="ko-KR" dirty="0"/>
          </a:p>
          <a:p>
            <a:pPr marL="171450" lvl="0" indent="-171450">
              <a:buFontTx/>
              <a:buChar char="-"/>
            </a:pPr>
            <a:endParaRPr lang="en-US" altLang="ko-KR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171450" lvl="0" indent="-171450">
              <a:buFontTx/>
              <a:buChar char="-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www.google.com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검색 랭킹용 딥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Helvetica Neue"/>
              </a:rPr>
              <a:t>뉴럴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 모델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rank brain, 2014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년 이미지 분류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Helvetica Neue"/>
              </a:rPr>
              <a:t>챌린지에서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 우승한 모델인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inception image classification model,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자동 이메일 응답 생성용 딥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LSTM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모델인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smart reply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등 에서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Helvetica Neue"/>
              </a:rPr>
              <a:t>텐서플로우를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 사용하고있다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marL="628650" lvl="1" indent="-171450">
              <a:buFontTx/>
              <a:buChar char="-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Helvetica Neue"/>
              </a:rPr>
              <a:t>On-Device Computer Vision for OCR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-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실시간 번역을 가능하게 하는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'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광학 문자 인식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'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용 온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-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디바이스 컴퓨터 비전 모델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</a:p>
          <a:p>
            <a:pPr marL="628650" lvl="1" indent="-171450">
              <a:buFontTx/>
              <a:buChar char="-"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Helvetica Neue"/>
              </a:rPr>
              <a:t>(Massively Multitask Networks for Drug Discovery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-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마약일 가능성이 높은 것을 인식하는 딥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Helvetica Neue"/>
              </a:rPr>
              <a:t>뉴럴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 네트워크 모델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2DDEF-4135-4113-8F31-AF7FF36C311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050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b="1" dirty="0" err="1"/>
              <a:t>파이토치</a:t>
            </a:r>
            <a:endParaRPr lang="en-US" altLang="ko-KR" b="1" dirty="0"/>
          </a:p>
          <a:p>
            <a:pPr marL="628650" lvl="1" indent="-171450">
              <a:buFontTx/>
              <a:buChar char="-"/>
            </a:pPr>
            <a:r>
              <a:rPr lang="en-US" altLang="ko-KR" b="1" dirty="0"/>
              <a:t>Torch </a:t>
            </a:r>
            <a:r>
              <a:rPr lang="ko-KR" altLang="en-US" b="1" dirty="0"/>
              <a:t>를 </a:t>
            </a:r>
            <a:r>
              <a:rPr lang="ko-KR" altLang="en-US" b="1" dirty="0" err="1"/>
              <a:t>기반으로하는</a:t>
            </a:r>
            <a:r>
              <a:rPr lang="ko-KR" altLang="en-US" b="1" dirty="0"/>
              <a:t> </a:t>
            </a:r>
            <a:r>
              <a:rPr lang="en-US" altLang="ko-KR" b="1" dirty="0"/>
              <a:t>python</a:t>
            </a:r>
            <a:r>
              <a:rPr lang="ko-KR" altLang="en-US" b="1" dirty="0"/>
              <a:t>을 위한</a:t>
            </a:r>
            <a:r>
              <a:rPr lang="en-US" altLang="ko-KR" b="1" dirty="0"/>
              <a:t> </a:t>
            </a:r>
            <a:r>
              <a:rPr lang="ko-KR" altLang="en-US" b="1" dirty="0"/>
              <a:t>오픈소스 라이브러리로 페이스북 </a:t>
            </a:r>
            <a:r>
              <a:rPr lang="en-US" altLang="ko-KR" b="1" dirty="0"/>
              <a:t>AI </a:t>
            </a:r>
            <a:r>
              <a:rPr lang="ko-KR" altLang="en-US" b="1" dirty="0"/>
              <a:t>리서치 랩에서 개발</a:t>
            </a:r>
            <a:endParaRPr lang="en-US" altLang="ko-KR" b="1" dirty="0"/>
          </a:p>
          <a:p>
            <a:pPr marL="628650" lvl="1" indent="-171450">
              <a:buFontTx/>
              <a:buChar char="-"/>
            </a:pP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628650" lvl="1" indent="-171450">
              <a:buFontTx/>
              <a:buChar char="-"/>
            </a:pP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자연어 처리와 같은 애플리케이션을 위해 사용됨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628650" lvl="1" indent="-171450">
              <a:buFontTx/>
              <a:buChar char="-"/>
            </a:pPr>
            <a:endParaRPr lang="en-US" altLang="ko-KR" dirty="0"/>
          </a:p>
          <a:p>
            <a:pPr marL="628650" lvl="1" indent="-171450">
              <a:buFontTx/>
              <a:buChar char="-"/>
            </a:pPr>
            <a:r>
              <a:rPr lang="ko-KR" altLang="en-US" dirty="0"/>
              <a:t>파이썬 기반 </a:t>
            </a:r>
            <a:r>
              <a:rPr lang="ko-KR" altLang="en-US" dirty="0" err="1"/>
              <a:t>머신러닝</a:t>
            </a:r>
            <a:r>
              <a:rPr lang="ko-KR" altLang="en-US" dirty="0"/>
              <a:t> 라이브러리</a:t>
            </a:r>
            <a:endParaRPr lang="en-US" altLang="ko-KR" dirty="0"/>
          </a:p>
          <a:p>
            <a:pPr marL="1085850" lvl="2" indent="-171450">
              <a:buFontTx/>
              <a:buChar char="-"/>
            </a:pP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일반적인 파이썬 코딩과 같기 때문에 어려움이 없고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선언과 동시에 데이터를 집어넣고 세션도 필요없이 돌리면 끝이다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덕분에 코드가 간결하고 난이도가 낮은 편임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1085850" lvl="2" indent="-171450">
              <a:buFontTx/>
              <a:buChar char="-"/>
            </a:pPr>
            <a:r>
              <a:rPr lang="ko-KR" altLang="en-US" dirty="0"/>
              <a:t>파이썬 라이브러리</a:t>
            </a:r>
            <a:r>
              <a:rPr lang="en-US" altLang="ko-KR" dirty="0"/>
              <a:t>(</a:t>
            </a:r>
            <a:r>
              <a:rPr lang="en-US" altLang="ko-KR" dirty="0" err="1"/>
              <a:t>Numpy</a:t>
            </a:r>
            <a:r>
              <a:rPr lang="en-US" altLang="ko-KR" dirty="0"/>
              <a:t>, </a:t>
            </a:r>
            <a:r>
              <a:rPr lang="en-US" altLang="ko-KR" dirty="0" err="1"/>
              <a:t>Scipy</a:t>
            </a:r>
            <a:r>
              <a:rPr lang="en-US" altLang="ko-KR" dirty="0"/>
              <a:t>, </a:t>
            </a:r>
            <a:r>
              <a:rPr lang="en-US" altLang="ko-KR" dirty="0" err="1"/>
              <a:t>Cython</a:t>
            </a:r>
            <a:r>
              <a:rPr lang="en-US" altLang="ko-KR" dirty="0"/>
              <a:t>)</a:t>
            </a:r>
            <a:r>
              <a:rPr lang="ko-KR" altLang="en-US" dirty="0"/>
              <a:t>와 높은 호환성을 가진다</a:t>
            </a:r>
            <a:r>
              <a:rPr lang="en-US" altLang="ko-KR" dirty="0"/>
              <a:t>.</a:t>
            </a:r>
          </a:p>
          <a:p>
            <a:pPr marL="1085850" lvl="2" indent="-171450">
              <a:buFontTx/>
              <a:buChar char="-"/>
            </a:pPr>
            <a:endParaRPr lang="en-US" altLang="ko-KR" dirty="0"/>
          </a:p>
          <a:p>
            <a:pPr marL="628650" lvl="1" indent="-171450">
              <a:buFontTx/>
              <a:buChar char="-"/>
            </a:pPr>
            <a:r>
              <a:rPr lang="ko-KR" altLang="en-US" dirty="0"/>
              <a:t>사용자층이 얕기 때문에 학습에 필요한 자료와 예제를 구하기 쉽지 않다</a:t>
            </a:r>
            <a:r>
              <a:rPr lang="en-US" altLang="ko-KR" dirty="0"/>
              <a:t>.</a:t>
            </a:r>
          </a:p>
          <a:p>
            <a:pPr marL="628650" lvl="1" indent="-171450">
              <a:buFontTx/>
              <a:buChar char="-"/>
            </a:pPr>
            <a:endParaRPr lang="en-US" altLang="ko-KR" dirty="0"/>
          </a:p>
          <a:p>
            <a:pPr marL="628650" lvl="1" indent="-171450">
              <a:buFontTx/>
              <a:buChar char="-"/>
            </a:pPr>
            <a:r>
              <a:rPr lang="ko-KR" altLang="en-US" dirty="0" err="1"/>
              <a:t>파이토치는</a:t>
            </a:r>
            <a:r>
              <a:rPr lang="ko-KR" altLang="en-US" dirty="0"/>
              <a:t> 현재 디즈니 애니메이션 내 얼굴 식별</a:t>
            </a:r>
            <a:r>
              <a:rPr lang="en-US" altLang="ko-KR" dirty="0"/>
              <a:t>, </a:t>
            </a:r>
            <a:r>
              <a:rPr lang="ko-KR" altLang="en-US" dirty="0"/>
              <a:t>블루 리버 테크놀로지의 잡초 식별 로봇</a:t>
            </a:r>
            <a:r>
              <a:rPr lang="en-US" altLang="ko-KR" dirty="0"/>
              <a:t>, </a:t>
            </a:r>
            <a:r>
              <a:rPr lang="ko-KR" altLang="en-US" dirty="0"/>
              <a:t>데이터록의 광업용 클라우드 기반 이미지 분석에서 사용 되고있다</a:t>
            </a:r>
            <a:r>
              <a:rPr lang="en-US" altLang="ko-KR" dirty="0"/>
              <a:t>. </a:t>
            </a:r>
          </a:p>
          <a:p>
            <a:pPr marL="457200" lvl="1" indent="0">
              <a:buFontTx/>
              <a:buNone/>
            </a:pPr>
            <a:r>
              <a:rPr lang="en-US" altLang="ko-KR" dirty="0"/>
              <a:t>   </a:t>
            </a:r>
            <a:r>
              <a:rPr lang="ko-KR" altLang="en-US" dirty="0"/>
              <a:t>특히 이외에도 자동차 업계에서 활발히 도입되어 테슬라</a:t>
            </a:r>
            <a:r>
              <a:rPr lang="en-US" altLang="ko-KR" dirty="0"/>
              <a:t>, </a:t>
            </a:r>
            <a:r>
              <a:rPr lang="ko-KR" altLang="en-US" dirty="0"/>
              <a:t>리프트</a:t>
            </a:r>
            <a:r>
              <a:rPr lang="en-US" altLang="ko-KR" dirty="0"/>
              <a:t> </a:t>
            </a:r>
            <a:r>
              <a:rPr lang="ko-KR" altLang="en-US" dirty="0"/>
              <a:t>레벨</a:t>
            </a:r>
            <a:r>
              <a:rPr lang="en-US" altLang="ko-KR" dirty="0"/>
              <a:t>5</a:t>
            </a:r>
            <a:r>
              <a:rPr lang="ko-KR" altLang="en-US" dirty="0"/>
              <a:t>와 같은 자율운전 시스템에 사용되고 있다</a:t>
            </a:r>
            <a:r>
              <a:rPr lang="en-US" altLang="ko-KR" dirty="0"/>
              <a:t>. </a:t>
            </a:r>
            <a:r>
              <a:rPr lang="ko-KR" altLang="en-US" dirty="0"/>
              <a:t>또한 미디어 기업에서 콘텐츠 분류와 추천에 사용되고</a:t>
            </a:r>
            <a:endParaRPr lang="en-US" altLang="ko-KR" dirty="0"/>
          </a:p>
          <a:p>
            <a:pPr marL="457200" lvl="1" indent="0">
              <a:buFontTx/>
              <a:buNone/>
            </a:pPr>
            <a:r>
              <a:rPr lang="en-US" altLang="ko-KR" dirty="0"/>
              <a:t>   </a:t>
            </a:r>
            <a:r>
              <a:rPr lang="ko-KR" altLang="en-US" dirty="0"/>
              <a:t>산업 애플리케이션에서 로봇을 지원하는 용도로도 사용된다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2DDEF-4135-4113-8F31-AF7FF36C311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82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2DDEF-4135-4113-8F31-AF7FF36C311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9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2DDEF-4135-4113-8F31-AF7FF36C31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469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2DDEF-4135-4113-8F31-AF7FF36C31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609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2DDEF-4135-4113-8F31-AF7FF36C311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318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b="1"/>
              <a:t>데이터 세트 크기가 계산보다 훨씬 빠르게 증가</a:t>
            </a:r>
            <a:r>
              <a:rPr lang="en-US" altLang="ko-KR" b="1"/>
              <a:t> </a:t>
            </a:r>
          </a:p>
          <a:p>
            <a:pPr marL="0" indent="0">
              <a:buNone/>
            </a:pPr>
            <a:r>
              <a:rPr lang="en-US" altLang="ko-KR"/>
              <a:t>    </a:t>
            </a:r>
            <a:r>
              <a:rPr lang="ko-KR" altLang="en-US"/>
              <a:t>본질적으로 이것은 다양한 종류의 센서가 점점 더 인터넷에 연결되기 때문에 발생합니다</a:t>
            </a:r>
            <a:r>
              <a:rPr lang="en-US" altLang="ko-KR"/>
              <a:t>.</a:t>
            </a:r>
          </a:p>
          <a:p>
            <a:pPr marL="228600" indent="-228600">
              <a:buAutoNum type="arabicPeriod" startAt="2"/>
            </a:pPr>
            <a:r>
              <a:rPr lang="ko-KR" altLang="en-US" b="1"/>
              <a:t>프로세서의 직렬 속도 향상은 상대적으로 지연</a:t>
            </a:r>
            <a:endParaRPr lang="en-US" altLang="ko-KR" b="1"/>
          </a:p>
          <a:p>
            <a:pPr marL="0" indent="0">
              <a:buNone/>
            </a:pPr>
            <a:r>
              <a:rPr lang="en-US" altLang="ko-KR"/>
              <a:t>    </a:t>
            </a:r>
            <a:r>
              <a:rPr lang="ko-KR" altLang="en-US"/>
              <a:t>새로운 추세는 프로세서를 멀티코어로 만들어 프로세서를 더욱 강력하게 만드는 것입니다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    -&gt; </a:t>
            </a:r>
            <a:r>
              <a:rPr lang="ko-KR" altLang="en-US"/>
              <a:t>새로운 추세는 프로세서를 멀티코어로 만들어 프로세서를 더욱 강력하게 만드는 것입니다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최신 그래픽 칩은 훨씬 더 많은 별도의 실행 단위를 가질 수 있습니다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2DDEF-4135-4113-8F31-AF7FF36C311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484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b="1" dirty="0"/>
              <a:t>단순히 다른 프로세서에서 다른 매개변수를 사용하여 동일한 학습 알고리즘을 실행하는 것입니다</a:t>
            </a:r>
            <a:r>
              <a:rPr lang="en-US" altLang="ko-KR" b="1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여기에는 </a:t>
            </a:r>
            <a:r>
              <a:rPr lang="en-US" altLang="ko-KR" dirty="0" err="1"/>
              <a:t>OpenMosix</a:t>
            </a:r>
            <a:r>
              <a:rPr lang="en-US" altLang="ko-KR" dirty="0"/>
              <a:t>, Condor </a:t>
            </a:r>
            <a:r>
              <a:rPr lang="ko-KR" altLang="en-US" dirty="0"/>
              <a:t>또는 </a:t>
            </a:r>
            <a:r>
              <a:rPr lang="en-US" altLang="ko-KR" dirty="0"/>
              <a:t>Torque</a:t>
            </a:r>
            <a:r>
              <a:rPr lang="ko-KR" altLang="en-US" dirty="0"/>
              <a:t>와 같은 클러스터 관리 소프트웨어가 도움이 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     이 접근 방식은 학습 알고리즘의 개별 실행 속도를 높이지 않습니다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b="1" dirty="0"/>
              <a:t>다음으로 학습 알고리즘을 통계 쿼리의 적응 시퀀스로 분해하고 샘플에 대한 쿼리를 병렬화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단점은 특정 느린 알고리즘의 속도를 높이는 데에만 탁월하다는 것입니다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빠른 순차 알고리즘의 한 예는 </a:t>
            </a:r>
            <a:r>
              <a:rPr lang="ko-KR" altLang="en-US" dirty="0" err="1"/>
              <a:t>퍼셉트론입니다</a:t>
            </a:r>
            <a:r>
              <a:rPr lang="en-US" altLang="ko-KR" dirty="0"/>
              <a:t>. </a:t>
            </a:r>
            <a:r>
              <a:rPr lang="ko-KR" altLang="en-US" dirty="0" err="1"/>
              <a:t>퍼셉트론은</a:t>
            </a:r>
            <a:r>
              <a:rPr lang="ko-KR" altLang="en-US" dirty="0"/>
              <a:t> 예제별로 작동하여 개별 업데이트를 매우 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 err="1"/>
              <a:t>르게</a:t>
            </a:r>
            <a:r>
              <a:rPr lang="ko-KR" altLang="en-US" dirty="0"/>
              <a:t> 만듭니다</a:t>
            </a:r>
            <a:r>
              <a:rPr lang="en-US" altLang="ko-KR" dirty="0"/>
              <a:t>. </a:t>
            </a:r>
            <a:r>
              <a:rPr lang="ko-KR" altLang="en-US" dirty="0"/>
              <a:t>명시적으로 통계 쿼리 알고리즘이 아닙니다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 startAt="2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3.   </a:t>
            </a:r>
            <a:r>
              <a:rPr lang="ko-KR" altLang="en-US" b="1" dirty="0"/>
              <a:t>세분화된 구조적 병렬 처리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b="0" dirty="0"/>
              <a:t>     각 개별 뉴런은 자체적으로 작동합니다</a:t>
            </a:r>
            <a:r>
              <a:rPr lang="en-US" altLang="ko-KR" b="0" dirty="0"/>
              <a:t>. </a:t>
            </a:r>
            <a:r>
              <a:rPr lang="ko-KR" altLang="en-US" b="0" dirty="0"/>
              <a:t>이것이 어려운 이유는 프로그래밍이 특히 까다롭기 때문입니다</a:t>
            </a:r>
            <a:r>
              <a:rPr lang="en-US" altLang="ko-KR" b="0" dirty="0"/>
              <a:t>.    </a:t>
            </a:r>
          </a:p>
          <a:p>
            <a:pPr marL="0" indent="0">
              <a:buNone/>
            </a:pPr>
            <a:r>
              <a:rPr lang="en-US" altLang="ko-KR" b="0" dirty="0"/>
              <a:t>     </a:t>
            </a:r>
            <a:r>
              <a:rPr lang="ko-KR" altLang="en-US" b="0" dirty="0"/>
              <a:t>네트워크 통신에서 대기 시간을 피하기 위해 신중하게 최적화해야 합니다</a:t>
            </a:r>
            <a:r>
              <a:rPr lang="en-US" altLang="ko-KR" b="0" dirty="0"/>
              <a:t>. </a:t>
            </a:r>
            <a:r>
              <a:rPr lang="ko-KR" altLang="en-US" b="0" dirty="0"/>
              <a:t>병렬 프로그래밍의 전체 복잡   </a:t>
            </a:r>
            <a:endParaRPr lang="en-US" altLang="ko-KR" b="0" dirty="0"/>
          </a:p>
          <a:p>
            <a:pPr marL="0" indent="0">
              <a:buNone/>
            </a:pPr>
            <a:r>
              <a:rPr lang="en-US" altLang="ko-KR" b="0" dirty="0"/>
              <a:t>     </a:t>
            </a:r>
            <a:r>
              <a:rPr lang="ko-KR" altLang="en-US" b="0" dirty="0"/>
              <a:t>성이 노출됩니다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2DDEF-4135-4113-8F31-AF7FF36C311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51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Bagging</a:t>
            </a:r>
          </a:p>
          <a:p>
            <a:pPr marL="0" indent="0">
              <a:buNone/>
            </a:pPr>
            <a:r>
              <a:rPr lang="en-US" altLang="ko-KR" dirty="0"/>
              <a:t>Bootstrap </a:t>
            </a:r>
            <a:r>
              <a:rPr lang="en-US" altLang="ko-KR" dirty="0" err="1"/>
              <a:t>Aggregeating</a:t>
            </a:r>
            <a:r>
              <a:rPr lang="ko-KR" altLang="en-US" dirty="0"/>
              <a:t>의 줄임말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Decision Tree variance</a:t>
            </a:r>
            <a:r>
              <a:rPr lang="ko-KR" altLang="en-US" dirty="0"/>
              <a:t>를 줄이기 위한 앙상블 기법 중</a:t>
            </a:r>
            <a:r>
              <a:rPr lang="en-US" altLang="ko-KR" dirty="0"/>
              <a:t> </a:t>
            </a:r>
            <a:r>
              <a:rPr lang="ko-KR" altLang="en-US" dirty="0"/>
              <a:t>하나이다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Bootstrap</a:t>
            </a:r>
            <a:r>
              <a:rPr lang="ko-KR" altLang="en-US" dirty="0"/>
              <a:t>은 하나의 큰 데이터를 무작위로 </a:t>
            </a:r>
            <a:r>
              <a:rPr lang="ko-KR" altLang="en-US" dirty="0" err="1"/>
              <a:t>샘플링하는</a:t>
            </a:r>
            <a:r>
              <a:rPr lang="ko-KR" altLang="en-US" dirty="0"/>
              <a:t> 기법을 의미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Aggregating</a:t>
            </a:r>
            <a:r>
              <a:rPr lang="ko-KR" altLang="en-US" dirty="0"/>
              <a:t>은 </a:t>
            </a:r>
            <a:r>
              <a:rPr lang="en-US" altLang="ko-KR" dirty="0"/>
              <a:t>Bootstrap</a:t>
            </a:r>
            <a:r>
              <a:rPr lang="ko-KR" altLang="en-US" dirty="0"/>
              <a:t>된 데이터로 학습한 </a:t>
            </a:r>
            <a:r>
              <a:rPr lang="en-US" altLang="ko-KR" dirty="0"/>
              <a:t>leak</a:t>
            </a:r>
            <a:r>
              <a:rPr lang="ko-KR" altLang="en-US" dirty="0"/>
              <a:t> 모델들을 합치는 것을 뜻함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Bagging</a:t>
            </a:r>
            <a:r>
              <a:rPr lang="ko-KR" altLang="en-US" dirty="0"/>
              <a:t>은 작은 데이터로 나눠 여러 개의 모델을 만들기 때문에 </a:t>
            </a:r>
            <a:r>
              <a:rPr lang="en-US" altLang="ko-KR" dirty="0"/>
              <a:t>Parallel ML</a:t>
            </a:r>
            <a:r>
              <a:rPr lang="ko-KR" altLang="en-US" dirty="0"/>
              <a:t>에 사용될 수 있음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각각의 프로세서에서 </a:t>
            </a:r>
            <a:r>
              <a:rPr lang="en-US" altLang="ko-KR" dirty="0"/>
              <a:t>bootstrap</a:t>
            </a:r>
            <a:r>
              <a:rPr lang="ko-KR" altLang="en-US" dirty="0"/>
              <a:t>된 데이터를 따로 학습시킨 다음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ko-KR" altLang="en-US" dirty="0"/>
              <a:t>학습이 완료된 후에 다시 합치면 되기 때문에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병렬 구조에서 큰 데이터를 좀 더 빠르게 학습시킬 수 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가장 대표적인 알고리즘은 </a:t>
            </a:r>
            <a:r>
              <a:rPr lang="ko-KR" altLang="en-US" dirty="0" err="1"/>
              <a:t>디시젼</a:t>
            </a:r>
            <a:r>
              <a:rPr lang="ko-KR" altLang="en-US" dirty="0"/>
              <a:t> 트리를 베이스 모델로 사용하는 </a:t>
            </a:r>
            <a:r>
              <a:rPr lang="ko-KR" altLang="en-US" dirty="0" err="1"/>
              <a:t>랜덤포레스트가</a:t>
            </a:r>
            <a:r>
              <a:rPr lang="ko-KR" altLang="en-US" dirty="0"/>
              <a:t> 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https://towardsdatascience.com/ensemble-learning-bagging-boosting-3098079e5422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2DDEF-4135-4113-8F31-AF7FF36C311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420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구글에서 웹 </a:t>
            </a:r>
            <a:r>
              <a:rPr lang="ko-KR" altLang="en-US" dirty="0" err="1"/>
              <a:t>크롤링</a:t>
            </a:r>
            <a:r>
              <a:rPr lang="en-US" altLang="ko-KR" dirty="0"/>
              <a:t>. </a:t>
            </a:r>
            <a:r>
              <a:rPr lang="ko-KR" altLang="en-US" dirty="0"/>
              <a:t>쿼리 검색 등을 위해 개발된 방법이다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분산된 데이터를 중앙 시스템에서 모아서 처리하는 것이 아니라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각각의 분산된 시스템에서 데이터를 처리하는 방식임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데이터를 중앙으로 모으는 비용이 들지 않음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Map</a:t>
            </a:r>
            <a:r>
              <a:rPr lang="ko-KR" altLang="en-US" dirty="0"/>
              <a:t> 에서는 </a:t>
            </a:r>
            <a:r>
              <a:rPr lang="en-US" altLang="ko-KR" dirty="0"/>
              <a:t>Key. value </a:t>
            </a:r>
            <a:r>
              <a:rPr lang="ko-KR" altLang="en-US" dirty="0"/>
              <a:t>형식을 사용하여 데이터를 가공하는 단계이다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Shuffle </a:t>
            </a:r>
            <a:r>
              <a:rPr lang="ko-KR" altLang="en-US" dirty="0"/>
              <a:t>단계에서 같은 </a:t>
            </a:r>
            <a:r>
              <a:rPr lang="en-US" altLang="ko-KR" dirty="0"/>
              <a:t>key</a:t>
            </a:r>
            <a:r>
              <a:rPr lang="ko-KR" altLang="en-US" dirty="0"/>
              <a:t>를 가지는 데이터끼리 정리되어 </a:t>
            </a:r>
            <a:r>
              <a:rPr lang="en-US" altLang="ko-KR" dirty="0"/>
              <a:t>reduce</a:t>
            </a:r>
            <a:r>
              <a:rPr lang="ko-KR" altLang="en-US" dirty="0"/>
              <a:t>로 보내진다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Reduced</a:t>
            </a:r>
            <a:r>
              <a:rPr lang="ko-KR" altLang="en-US" dirty="0"/>
              <a:t>에서는 각</a:t>
            </a:r>
            <a:r>
              <a:rPr lang="en-US" altLang="ko-KR" dirty="0"/>
              <a:t> key </a:t>
            </a:r>
            <a:r>
              <a:rPr lang="ko-KR" altLang="en-US" dirty="0"/>
              <a:t>별로 빈도수를 합산에서 출력해준다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https://velog.io/@kimdukbae/MapReduce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2DDEF-4135-4113-8F31-AF7FF36C311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706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설명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데이터를 분산시킴</a:t>
            </a:r>
            <a:r>
              <a:rPr lang="en-US" altLang="ko-KR" dirty="0"/>
              <a:t>(Splitting)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분산된 데이터를 각각의 시스템에서 </a:t>
            </a:r>
            <a:r>
              <a:rPr lang="en-US" altLang="ko-KR" dirty="0"/>
              <a:t>key value</a:t>
            </a:r>
            <a:r>
              <a:rPr lang="ko-KR" altLang="en-US" dirty="0"/>
              <a:t>로 </a:t>
            </a:r>
            <a:r>
              <a:rPr lang="en-US" altLang="ko-KR" dirty="0"/>
              <a:t>mapping </a:t>
            </a:r>
            <a:r>
              <a:rPr lang="ko-KR" altLang="en-US" dirty="0"/>
              <a:t>시킴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mapping</a:t>
            </a:r>
            <a:r>
              <a:rPr lang="ko-KR" altLang="en-US" dirty="0"/>
              <a:t>된 데이터를 같은 </a:t>
            </a:r>
            <a:r>
              <a:rPr lang="en-US" altLang="ko-KR" dirty="0"/>
              <a:t>key</a:t>
            </a:r>
            <a:r>
              <a:rPr lang="ko-KR" altLang="en-US" dirty="0"/>
              <a:t>를 갖는 것끼리 모은다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reduce</a:t>
            </a:r>
            <a:r>
              <a:rPr lang="ko-KR" altLang="en-US" dirty="0"/>
              <a:t>단계에서 빈도수를 추출함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https://velog.io/@kimdukbae/MapReduce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2DDEF-4135-4113-8F31-AF7FF36C311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929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iki/%ED%85%90%EC%84%9C%ED%94%8C%EB%A1%9C" TargetMode="External"/><Relationship Id="rId13" Type="http://schemas.openxmlformats.org/officeDocument/2006/relationships/hyperlink" Target="https://www.itworld.co.kr/news/174729" TargetMode="External"/><Relationship Id="rId3" Type="http://schemas.openxmlformats.org/officeDocument/2006/relationships/hyperlink" Target="https://ydseo.tistory.com/40" TargetMode="External"/><Relationship Id="rId7" Type="http://schemas.openxmlformats.org/officeDocument/2006/relationships/hyperlink" Target="https://tensorflowkorea.gitbooks.io/tensorflow-kr/content/g3doc/" TargetMode="External"/><Relationship Id="rId12" Type="http://schemas.openxmlformats.org/officeDocument/2006/relationships/hyperlink" Target="https://www.epnc.co.kr/news/articleView.html?idxno=9175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runch.co.kr/@linecard/564" TargetMode="External"/><Relationship Id="rId11" Type="http://schemas.openxmlformats.org/officeDocument/2006/relationships/hyperlink" Target="https://blog.naver.com/PostView.nhn?blogId=hobbang143&amp;logNo=221527266369" TargetMode="External"/><Relationship Id="rId5" Type="http://schemas.openxmlformats.org/officeDocument/2006/relationships/hyperlink" Target="https://www.koreascience.or.kr/article/JAKO201864236535528.pdf" TargetMode="External"/><Relationship Id="rId15" Type="http://schemas.openxmlformats.org/officeDocument/2006/relationships/hyperlink" Target="https://medium.com/@gaurav2proud/what-is-the-need-of-parallel-processing-for-machine-learning-in-real-time-7bfc9b66e40c" TargetMode="External"/><Relationship Id="rId10" Type="http://schemas.openxmlformats.org/officeDocument/2006/relationships/hyperlink" Target="https://www.itworld.co.kr/insight/109825" TargetMode="External"/><Relationship Id="rId4" Type="http://schemas.openxmlformats.org/officeDocument/2006/relationships/hyperlink" Target="https://hunch.net/?p=249" TargetMode="External"/><Relationship Id="rId9" Type="http://schemas.openxmlformats.org/officeDocument/2006/relationships/hyperlink" Target="https://terms.naver.com/entry.naver?docId=3434677&amp;cid=40942&amp;categoryId=32837" TargetMode="External"/><Relationship Id="rId14" Type="http://schemas.openxmlformats.org/officeDocument/2006/relationships/hyperlink" Target="https://towardsdatascience.com/ensemble-learning-bagging-boosting-3098079e5422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2403976" y="1796902"/>
            <a:ext cx="72433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ko-KR" sz="5400" dirty="0">
                <a:solidFill>
                  <a:schemeClr val="bg1"/>
                </a:solidFill>
              </a:rPr>
              <a:t>Parallel Machine Learning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4260406" y="3917911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정두화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이정명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 err="1">
                <a:solidFill>
                  <a:schemeClr val="bg1"/>
                </a:solidFill>
              </a:rPr>
              <a:t>최찬영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허서윤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4A9571-1809-4E84-848C-68AB7CC6CF3F}"/>
              </a:ext>
            </a:extLst>
          </p:cNvPr>
          <p:cNvSpPr/>
          <p:nvPr/>
        </p:nvSpPr>
        <p:spPr>
          <a:xfrm>
            <a:off x="9840286" y="6425967"/>
            <a:ext cx="2351714" cy="364921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78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Technical challenges</a:t>
            </a:r>
            <a:endParaRPr lang="en-US" altLang="ko-KR" sz="3200" spc="-300" dirty="0">
              <a:solidFill>
                <a:schemeClr val="tx1">
                  <a:lumMod val="85000"/>
                  <a:lumOff val="1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C516ACC-3006-47F5-8A60-380A7145BF53}"/>
              </a:ext>
            </a:extLst>
          </p:cNvPr>
          <p:cNvSpPr/>
          <p:nvPr/>
        </p:nvSpPr>
        <p:spPr>
          <a:xfrm>
            <a:off x="9722840" y="6358855"/>
            <a:ext cx="2469160" cy="499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307F70-5A64-4D33-B9F9-FBF5B75E94E5}"/>
              </a:ext>
            </a:extLst>
          </p:cNvPr>
          <p:cNvSpPr txBox="1"/>
          <p:nvPr/>
        </p:nvSpPr>
        <p:spPr>
          <a:xfrm>
            <a:off x="578840" y="1132514"/>
            <a:ext cx="110343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b="1"/>
              <a:t>Data set sizes appear to be growing substantially faster than computation</a:t>
            </a:r>
          </a:p>
          <a:p>
            <a:pPr marL="457200" indent="-457200">
              <a:buAutoNum type="arabicPeriod"/>
            </a:pPr>
            <a:endParaRPr lang="en-US" altLang="ko-KR" sz="2400" b="1"/>
          </a:p>
          <a:p>
            <a:pPr marL="457200" indent="-457200">
              <a:buAutoNum type="arabicPeriod"/>
            </a:pPr>
            <a:endParaRPr lang="en-US" altLang="ko-KR" sz="2400" b="1"/>
          </a:p>
          <a:p>
            <a:pPr marL="457200" indent="-457200">
              <a:buAutoNum type="arabicPeriod"/>
            </a:pPr>
            <a:r>
              <a:rPr lang="en-US" altLang="ko-KR" sz="2400" b="1"/>
              <a:t>Serial speedups of processors seem are relatively stalled </a:t>
            </a:r>
          </a:p>
          <a:p>
            <a:r>
              <a:rPr lang="en-US" altLang="ko-KR" sz="2400" b="1"/>
              <a:t>       </a:t>
            </a:r>
            <a:r>
              <a:rPr lang="en-US" altLang="ko-KR" sz="2000"/>
              <a:t>-&gt; The new trend is to make processors more powerful by making them multicore.</a:t>
            </a:r>
            <a:endParaRPr lang="en-US" altLang="ko-KR" sz="2400" dirty="0"/>
          </a:p>
        </p:txBody>
      </p:sp>
      <p:pic>
        <p:nvPicPr>
          <p:cNvPr id="1028" name="Picture 4" descr="Big Data – for better or worse - SINTEF">
            <a:extLst>
              <a:ext uri="{FF2B5EF4-FFF2-40B4-BE49-F238E27FC236}">
                <a16:creationId xmlns:a16="http://schemas.microsoft.com/office/drawing/2014/main" id="{66605084-6AD7-4354-8F69-B8D495146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434" y="3564466"/>
            <a:ext cx="3826932" cy="2870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48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78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Technical challenges</a:t>
            </a:r>
            <a:endParaRPr lang="en-US" altLang="ko-KR" sz="3200" spc="-300" dirty="0">
              <a:solidFill>
                <a:schemeClr val="tx1">
                  <a:lumMod val="85000"/>
                  <a:lumOff val="1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C516ACC-3006-47F5-8A60-380A7145BF53}"/>
              </a:ext>
            </a:extLst>
          </p:cNvPr>
          <p:cNvSpPr/>
          <p:nvPr/>
        </p:nvSpPr>
        <p:spPr>
          <a:xfrm>
            <a:off x="9722840" y="6358855"/>
            <a:ext cx="2469160" cy="499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D481F3-2B6E-46F5-AC0D-D19852648484}"/>
              </a:ext>
            </a:extLst>
          </p:cNvPr>
          <p:cNvSpPr txBox="1"/>
          <p:nvPr/>
        </p:nvSpPr>
        <p:spPr>
          <a:xfrm>
            <a:off x="578840" y="1132514"/>
            <a:ext cx="110343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b="1"/>
              <a:t>Simply run the same learning algorithm with different parameters on different processors</a:t>
            </a:r>
          </a:p>
          <a:p>
            <a:r>
              <a:rPr lang="en-US" altLang="ko-KR" sz="2400" b="1"/>
              <a:t>      </a:t>
            </a:r>
            <a:r>
              <a:rPr lang="en-US" altLang="ko-KR" sz="2000"/>
              <a:t>ex) OpenMosix, Condor, Torque</a:t>
            </a:r>
            <a:r>
              <a:rPr lang="en-US" altLang="ko-KR" sz="3200"/>
              <a:t> </a:t>
            </a:r>
            <a:endParaRPr lang="en-US" altLang="ko-KR" sz="2400" b="1"/>
          </a:p>
          <a:p>
            <a:pPr marL="457200" indent="-457200">
              <a:buAutoNum type="arabicPeriod"/>
            </a:pPr>
            <a:endParaRPr lang="en-US" altLang="ko-KR" sz="2400" b="1"/>
          </a:p>
          <a:p>
            <a:r>
              <a:rPr lang="en-US" altLang="ko-KR" sz="2400" b="1"/>
              <a:t>2.  Decompose a learning algorithm into an adaptive sequence of statistical queries  </a:t>
            </a:r>
          </a:p>
          <a:p>
            <a:r>
              <a:rPr lang="en-US" altLang="ko-KR" sz="2400" b="1"/>
              <a:t>      and parallelize the queris over the sample</a:t>
            </a:r>
          </a:p>
          <a:p>
            <a:pPr marL="457200" indent="-457200">
              <a:buAutoNum type="arabicPeriod"/>
            </a:pPr>
            <a:endParaRPr lang="en-US" altLang="ko-KR" sz="2400" b="1"/>
          </a:p>
          <a:p>
            <a:pPr marL="457200" indent="-457200">
              <a:buAutoNum type="arabicPeriod"/>
            </a:pPr>
            <a:endParaRPr lang="en-US" altLang="ko-KR" sz="2400" b="1"/>
          </a:p>
          <a:p>
            <a:r>
              <a:rPr lang="en-US" altLang="ko-KR" sz="2400" b="1"/>
              <a:t>3.   Fine-grained structural parallelism</a:t>
            </a:r>
          </a:p>
        </p:txBody>
      </p:sp>
      <p:pic>
        <p:nvPicPr>
          <p:cNvPr id="2050" name="Picture 2" descr="openMosix, an Open Source Linux Cluster Project">
            <a:extLst>
              <a:ext uri="{FF2B5EF4-FFF2-40B4-BE49-F238E27FC236}">
                <a16:creationId xmlns:a16="http://schemas.microsoft.com/office/drawing/2014/main" id="{9E15063D-6C18-44DD-B28A-BD28FD418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304" y="5324335"/>
            <a:ext cx="24193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orque Digital">
            <a:extLst>
              <a:ext uri="{FF2B5EF4-FFF2-40B4-BE49-F238E27FC236}">
                <a16:creationId xmlns:a16="http://schemas.microsoft.com/office/drawing/2014/main" id="{8807A398-F1F6-4338-A564-C6729BAE6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347" y="5324335"/>
            <a:ext cx="3591581" cy="91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1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2893133" y="2408982"/>
            <a:ext cx="64057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Related algorithms and solutions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22F26F-4C1F-4FDC-ABDD-456FA325440D}"/>
              </a:ext>
            </a:extLst>
          </p:cNvPr>
          <p:cNvSpPr/>
          <p:nvPr/>
        </p:nvSpPr>
        <p:spPr>
          <a:xfrm>
            <a:off x="9940954" y="6451134"/>
            <a:ext cx="2251046" cy="335560"/>
          </a:xfrm>
          <a:prstGeom prst="rect">
            <a:avLst/>
          </a:prstGeom>
          <a:solidFill>
            <a:srgbClr val="32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464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926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Related Algorithms &amp; Solutions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C516ACC-3006-47F5-8A60-380A7145BF53}"/>
              </a:ext>
            </a:extLst>
          </p:cNvPr>
          <p:cNvSpPr/>
          <p:nvPr/>
        </p:nvSpPr>
        <p:spPr>
          <a:xfrm>
            <a:off x="9722840" y="6358855"/>
            <a:ext cx="2469160" cy="499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307F70-5A64-4D33-B9F9-FBF5B75E94E5}"/>
              </a:ext>
            </a:extLst>
          </p:cNvPr>
          <p:cNvSpPr txBox="1"/>
          <p:nvPr/>
        </p:nvSpPr>
        <p:spPr>
          <a:xfrm>
            <a:off x="578840" y="1132514"/>
            <a:ext cx="11034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Bagging (Bootstrap aggregating)</a:t>
            </a:r>
          </a:p>
          <a:p>
            <a:endParaRPr lang="en-US" altLang="ko-KR" sz="2400" b="1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altLang="ko-KR" sz="2400" i="0" dirty="0">
                <a:solidFill>
                  <a:srgbClr val="292929"/>
                </a:solidFill>
                <a:effectLst/>
                <a:latin typeface="charter"/>
              </a:rPr>
              <a:t>Ensemble Learning </a:t>
            </a:r>
            <a:r>
              <a:rPr lang="en-US" altLang="ko-KR" sz="2400" b="0" i="0" dirty="0">
                <a:solidFill>
                  <a:srgbClr val="292929"/>
                </a:solidFill>
                <a:effectLst/>
                <a:latin typeface="charter"/>
              </a:rPr>
              <a:t>technique which aims to reduce the error learning through </a:t>
            </a:r>
          </a:p>
          <a:p>
            <a:r>
              <a:rPr lang="en-US" altLang="ko-KR" sz="2400" b="0" i="0" dirty="0">
                <a:solidFill>
                  <a:srgbClr val="292929"/>
                </a:solidFill>
                <a:effectLst/>
                <a:latin typeface="charter"/>
              </a:rPr>
              <a:t>the implementation of a set of homogeneous machine learning algorithms</a:t>
            </a:r>
            <a:endParaRPr lang="en-US" altLang="ko-KR" sz="24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E790691-D169-458C-AE3C-007402988942}"/>
              </a:ext>
            </a:extLst>
          </p:cNvPr>
          <p:cNvGrpSpPr/>
          <p:nvPr/>
        </p:nvGrpSpPr>
        <p:grpSpPr>
          <a:xfrm>
            <a:off x="6893915" y="2787523"/>
            <a:ext cx="4600576" cy="3944319"/>
            <a:chOff x="7012584" y="1963511"/>
            <a:chExt cx="4600576" cy="3944319"/>
          </a:xfrm>
        </p:grpSpPr>
        <p:pic>
          <p:nvPicPr>
            <p:cNvPr id="1028" name="Picture 4" descr="Ensemble Learning: Bagging &amp;amp; Boosting | by Fernando López | Towards Data  Science">
              <a:extLst>
                <a:ext uri="{FF2B5EF4-FFF2-40B4-BE49-F238E27FC236}">
                  <a16:creationId xmlns:a16="http://schemas.microsoft.com/office/drawing/2014/main" id="{ABFEA1C7-2E47-4933-ADF6-8564BE396E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012584" y="1963511"/>
              <a:ext cx="4600576" cy="3761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3569AC8-01F4-4F90-8D60-233DED9FF264}"/>
                </a:ext>
              </a:extLst>
            </p:cNvPr>
            <p:cNvSpPr/>
            <p:nvPr/>
          </p:nvSpPr>
          <p:spPr>
            <a:xfrm>
              <a:off x="7012584" y="2171700"/>
              <a:ext cx="1831379" cy="3343275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7B9376A-A310-4BBD-ADF4-1CCEB0CF9A36}"/>
                </a:ext>
              </a:extLst>
            </p:cNvPr>
            <p:cNvSpPr/>
            <p:nvPr/>
          </p:nvSpPr>
          <p:spPr>
            <a:xfrm>
              <a:off x="9372600" y="2171699"/>
              <a:ext cx="1971675" cy="3343275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4C7213D-D6B3-424E-82F1-0E8BF96160EF}"/>
                </a:ext>
              </a:extLst>
            </p:cNvPr>
            <p:cNvSpPr txBox="1"/>
            <p:nvPr/>
          </p:nvSpPr>
          <p:spPr>
            <a:xfrm>
              <a:off x="7012585" y="5538498"/>
              <a:ext cx="1831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Bootstrap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34303C-A716-493A-9ED1-908EFD84C6C9}"/>
                </a:ext>
              </a:extLst>
            </p:cNvPr>
            <p:cNvSpPr txBox="1"/>
            <p:nvPr/>
          </p:nvSpPr>
          <p:spPr>
            <a:xfrm>
              <a:off x="9372601" y="5503403"/>
              <a:ext cx="1971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Aggregating</a:t>
              </a:r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8A15559-5951-459E-9291-556DEA41C96A}"/>
              </a:ext>
            </a:extLst>
          </p:cNvPr>
          <p:cNvSpPr txBox="1"/>
          <p:nvPr/>
        </p:nvSpPr>
        <p:spPr>
          <a:xfrm>
            <a:off x="578840" y="2995711"/>
            <a:ext cx="615076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292929"/>
                </a:solidFill>
                <a:latin typeface="charter"/>
              </a:rPr>
              <a:t>Bootstrap</a:t>
            </a:r>
            <a:r>
              <a:rPr lang="en-US" altLang="ko-KR" sz="2400" dirty="0">
                <a:solidFill>
                  <a:srgbClr val="292929"/>
                </a:solidFill>
                <a:latin typeface="charter"/>
              </a:rPr>
              <a:t>: sampling technique that create multiple random sample from dataset</a:t>
            </a:r>
          </a:p>
          <a:p>
            <a:endParaRPr lang="en-US" altLang="ko-KR" dirty="0"/>
          </a:p>
          <a:p>
            <a:r>
              <a:rPr lang="en-US" altLang="ko-KR" sz="2400" b="1" dirty="0">
                <a:solidFill>
                  <a:srgbClr val="292929"/>
                </a:solidFill>
                <a:latin typeface="charter"/>
              </a:rPr>
              <a:t>Aggregating</a:t>
            </a:r>
            <a:r>
              <a:rPr lang="en-US" altLang="ko-KR" sz="2400" dirty="0">
                <a:solidFill>
                  <a:srgbClr val="292929"/>
                </a:solidFill>
                <a:latin typeface="charter"/>
              </a:rPr>
              <a:t>: Merging the result of homogeneous machine learning algorithms</a:t>
            </a:r>
          </a:p>
          <a:p>
            <a:endParaRPr lang="en-US" altLang="ko-KR" sz="2400" dirty="0">
              <a:solidFill>
                <a:srgbClr val="292929"/>
              </a:solidFill>
              <a:latin typeface="charter"/>
            </a:endParaRPr>
          </a:p>
          <a:p>
            <a:r>
              <a:rPr lang="en-US" altLang="ko-KR" sz="2400" b="1" dirty="0">
                <a:solidFill>
                  <a:srgbClr val="292929"/>
                </a:solidFill>
                <a:latin typeface="charter"/>
              </a:rPr>
              <a:t>Random Forest </a:t>
            </a:r>
            <a:r>
              <a:rPr lang="en-US" altLang="ko-KR" sz="2400" dirty="0">
                <a:solidFill>
                  <a:srgbClr val="292929"/>
                </a:solidFill>
                <a:latin typeface="charter"/>
              </a:rPr>
              <a:t>represents bagging </a:t>
            </a:r>
            <a:endParaRPr lang="ko-KR" altLang="en-US" sz="2400" dirty="0">
              <a:solidFill>
                <a:srgbClr val="292929"/>
              </a:solidFill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201873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926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Related Algorithms &amp; Solutions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C516ACC-3006-47F5-8A60-380A7145BF53}"/>
              </a:ext>
            </a:extLst>
          </p:cNvPr>
          <p:cNvSpPr/>
          <p:nvPr/>
        </p:nvSpPr>
        <p:spPr>
          <a:xfrm>
            <a:off x="9722840" y="6358855"/>
            <a:ext cx="2469160" cy="499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307F70-5A64-4D33-B9F9-FBF5B75E94E5}"/>
              </a:ext>
            </a:extLst>
          </p:cNvPr>
          <p:cNvSpPr txBox="1"/>
          <p:nvPr/>
        </p:nvSpPr>
        <p:spPr>
          <a:xfrm>
            <a:off x="578840" y="1132514"/>
            <a:ext cx="110343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Map Reduce</a:t>
            </a:r>
          </a:p>
          <a:p>
            <a:endParaRPr lang="en-US" altLang="ko-KR" sz="2400" b="1" dirty="0"/>
          </a:p>
          <a:p>
            <a:r>
              <a:rPr lang="en-US" altLang="ko-KR" sz="2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Method of processing data in each system </a:t>
            </a:r>
          </a:p>
          <a:p>
            <a:r>
              <a:rPr lang="en-US" altLang="ko-KR" sz="2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without collecting distributed data into one place</a:t>
            </a:r>
            <a:endParaRPr lang="en-US" altLang="ko-KR" sz="2400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r>
              <a:rPr lang="en-US" altLang="ko-KR" sz="2400" b="1" dirty="0"/>
              <a:t>Map </a:t>
            </a:r>
            <a:r>
              <a:rPr lang="en-US" altLang="ko-KR" sz="2400" b="1" dirty="0">
                <a:sym typeface="Wingdings" panose="05000000000000000000" pitchFamily="2" charset="2"/>
              </a:rPr>
              <a:t> Shuffle  Reduce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/>
              <a:t>Mapping: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Processing data using </a:t>
            </a:r>
            <a:r>
              <a:rPr lang="en-US" altLang="ko-KR" sz="2400" dirty="0">
                <a:solidFill>
                  <a:srgbClr val="000000"/>
                </a:solidFill>
                <a:latin typeface="Noto Sans" panose="020B0502040504020204" pitchFamily="34" charset="0"/>
              </a:rPr>
              <a:t>(key, value)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/>
              <a:t>Shuffling: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Organize data with the same key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/>
              <a:t>Reducing: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Output by summing the frequencies for each key</a:t>
            </a:r>
            <a:endParaRPr lang="en-US" altLang="ko-KR" sz="24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A1996C-2355-440C-A4B0-31325516E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515" y="61157"/>
            <a:ext cx="5340685" cy="227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37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926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Related Algorithms &amp; Solutions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C516ACC-3006-47F5-8A60-380A7145BF53}"/>
              </a:ext>
            </a:extLst>
          </p:cNvPr>
          <p:cNvSpPr/>
          <p:nvPr/>
        </p:nvSpPr>
        <p:spPr>
          <a:xfrm>
            <a:off x="9722840" y="6358855"/>
            <a:ext cx="2469160" cy="499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307F70-5A64-4D33-B9F9-FBF5B75E94E5}"/>
              </a:ext>
            </a:extLst>
          </p:cNvPr>
          <p:cNvSpPr txBox="1"/>
          <p:nvPr/>
        </p:nvSpPr>
        <p:spPr>
          <a:xfrm>
            <a:off x="706696" y="1148065"/>
            <a:ext cx="1103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Map Reduce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A1996C-2355-440C-A4B0-31325516E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86" y="1899686"/>
            <a:ext cx="10336427" cy="440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2893133" y="2598003"/>
            <a:ext cx="6405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Applications and systems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22F26F-4C1F-4FDC-ABDD-456FA325440D}"/>
              </a:ext>
            </a:extLst>
          </p:cNvPr>
          <p:cNvSpPr/>
          <p:nvPr/>
        </p:nvSpPr>
        <p:spPr>
          <a:xfrm>
            <a:off x="9940954" y="6451134"/>
            <a:ext cx="2251046" cy="335560"/>
          </a:xfrm>
          <a:prstGeom prst="rect">
            <a:avLst/>
          </a:prstGeom>
          <a:solidFill>
            <a:srgbClr val="32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56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977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Applications and systems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C516ACC-3006-47F5-8A60-380A7145BF53}"/>
              </a:ext>
            </a:extLst>
          </p:cNvPr>
          <p:cNvSpPr/>
          <p:nvPr/>
        </p:nvSpPr>
        <p:spPr>
          <a:xfrm>
            <a:off x="9722840" y="6358855"/>
            <a:ext cx="2469160" cy="499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307F70-5A64-4D33-B9F9-FBF5B75E94E5}"/>
              </a:ext>
            </a:extLst>
          </p:cNvPr>
          <p:cNvSpPr txBox="1"/>
          <p:nvPr/>
        </p:nvSpPr>
        <p:spPr>
          <a:xfrm>
            <a:off x="578840" y="1132514"/>
            <a:ext cx="89388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TensorFlow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Open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Source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Software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library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Used for machine learning or deep learning, such as artificial neural networks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It is composed of a flexible architecture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runs calculations using CPU or GPU on desktop, server, or mobile device without code modification.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Abstraction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Working from the basics when creating a deep learning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i="0" dirty="0" err="1">
                <a:solidFill>
                  <a:srgbClr val="333333"/>
                </a:solidFill>
                <a:effectLst/>
                <a:latin typeface="Helvetica Neue"/>
              </a:rPr>
              <a:t>RankBrain</a:t>
            </a:r>
            <a:r>
              <a:rPr lang="en-US" altLang="ko-KR" sz="2400" b="1" i="0" dirty="0">
                <a:solidFill>
                  <a:srgbClr val="333333"/>
                </a:solidFill>
                <a:effectLst/>
                <a:latin typeface="Helvetica Neue"/>
              </a:rPr>
              <a:t>, Inception Image Classification Model, </a:t>
            </a:r>
            <a:r>
              <a:rPr lang="en-US" altLang="ko-KR" sz="2400" b="1" i="0" dirty="0" err="1">
                <a:solidFill>
                  <a:srgbClr val="333333"/>
                </a:solidFill>
                <a:effectLst/>
                <a:latin typeface="Helvetica Neue"/>
              </a:rPr>
              <a:t>SmartReply</a:t>
            </a:r>
            <a:r>
              <a:rPr lang="en-US" altLang="ko-KR" sz="2400" b="1" i="0" dirty="0">
                <a:solidFill>
                  <a:srgbClr val="333333"/>
                </a:solidFill>
                <a:effectLst/>
                <a:latin typeface="Helvetica Neue"/>
              </a:rPr>
              <a:t> and ETC…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FB7CC92-DC2F-4295-884D-6B659E0FA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660" y="1594179"/>
            <a:ext cx="20955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0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977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Applications and systems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C516ACC-3006-47F5-8A60-380A7145BF53}"/>
              </a:ext>
            </a:extLst>
          </p:cNvPr>
          <p:cNvSpPr/>
          <p:nvPr/>
        </p:nvSpPr>
        <p:spPr>
          <a:xfrm>
            <a:off x="9722840" y="6358855"/>
            <a:ext cx="2469160" cy="499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307F70-5A64-4D33-B9F9-FBF5B75E94E5}"/>
              </a:ext>
            </a:extLst>
          </p:cNvPr>
          <p:cNvSpPr txBox="1"/>
          <p:nvPr/>
        </p:nvSpPr>
        <p:spPr>
          <a:xfrm>
            <a:off x="578840" y="1132514"/>
            <a:ext cx="76395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Pytorch</a:t>
            </a:r>
            <a:endParaRPr lang="en-US" altLang="ko-KR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Open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Source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Software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library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Used for applications such as natural language processing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Python-based open source machine learning library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It has high compatibility with Python libraries (</a:t>
            </a:r>
            <a:r>
              <a:rPr lang="en-US" altLang="ko-KR" sz="2400" b="1" dirty="0" err="1"/>
              <a:t>Numpy</a:t>
            </a:r>
            <a:r>
              <a:rPr lang="en-US" altLang="ko-KR" sz="2400" b="1" dirty="0"/>
              <a:t>, </a:t>
            </a:r>
            <a:r>
              <a:rPr lang="en-US" altLang="ko-KR" sz="2400" b="1" dirty="0" err="1"/>
              <a:t>Scipy</a:t>
            </a:r>
            <a:r>
              <a:rPr lang="en-US" altLang="ko-KR" sz="2400" b="1" dirty="0"/>
              <a:t>, </a:t>
            </a:r>
            <a:r>
              <a:rPr lang="en-US" altLang="ko-KR" sz="2400" b="1" dirty="0" err="1"/>
              <a:t>Cython</a:t>
            </a:r>
            <a:r>
              <a:rPr lang="en-US" altLang="ko-KR" sz="2400" b="1" dirty="0"/>
              <a:t>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Shallow user 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Disney's animated face identification, Blue River Technology's weeding robot, Cloud-Based Image Analysis for Mining in </a:t>
            </a:r>
            <a:r>
              <a:rPr lang="en-US" altLang="ko-KR" sz="2400" b="1" dirty="0" err="1"/>
              <a:t>Datalock</a:t>
            </a:r>
            <a:r>
              <a:rPr lang="en-US" altLang="ko-KR" sz="2400" b="1" dirty="0"/>
              <a:t> and ETC…</a:t>
            </a:r>
          </a:p>
          <a:p>
            <a:pPr lvl="1"/>
            <a:endParaRPr lang="en-US" altLang="ko-KR" sz="2400" b="1" dirty="0"/>
          </a:p>
          <a:p>
            <a:pPr marL="971550" lvl="1" indent="-514350">
              <a:buFont typeface="+mj-lt"/>
              <a:buAutoNum type="romanUcPeriod"/>
            </a:pPr>
            <a:endParaRPr lang="en-US" altLang="ko-KR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E406F2-8744-4F02-ABC4-BCFB068B5AC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420" y="1594179"/>
            <a:ext cx="3394740" cy="84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3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2893133" y="2598003"/>
            <a:ext cx="6405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Reference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22F26F-4C1F-4FDC-ABDD-456FA325440D}"/>
              </a:ext>
            </a:extLst>
          </p:cNvPr>
          <p:cNvSpPr/>
          <p:nvPr/>
        </p:nvSpPr>
        <p:spPr>
          <a:xfrm>
            <a:off x="9940954" y="6451134"/>
            <a:ext cx="2251046" cy="335560"/>
          </a:xfrm>
          <a:prstGeom prst="rect">
            <a:avLst/>
          </a:prstGeom>
          <a:solidFill>
            <a:srgbClr val="32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285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8285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Contents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0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1124321" y="1199587"/>
            <a:ext cx="1034793" cy="774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2534020" y="1199587"/>
            <a:ext cx="8711459" cy="774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C0DB1C-243D-4CFD-8B78-1FE7E01F71D0}"/>
              </a:ext>
            </a:extLst>
          </p:cNvPr>
          <p:cNvSpPr/>
          <p:nvPr/>
        </p:nvSpPr>
        <p:spPr>
          <a:xfrm>
            <a:off x="9982899" y="6509857"/>
            <a:ext cx="2209101" cy="348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7B8012-EA3C-4CA1-83C6-8642DE60DD68}"/>
              </a:ext>
            </a:extLst>
          </p:cNvPr>
          <p:cNvGrpSpPr/>
          <p:nvPr/>
        </p:nvGrpSpPr>
        <p:grpSpPr>
          <a:xfrm>
            <a:off x="1124321" y="1265567"/>
            <a:ext cx="10121158" cy="4973944"/>
            <a:chOff x="1586416" y="1104462"/>
            <a:chExt cx="10121158" cy="497394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C314329-C635-4D26-B07F-D3530E7FDACB}"/>
                </a:ext>
              </a:extLst>
            </p:cNvPr>
            <p:cNvSpPr txBox="1"/>
            <p:nvPr/>
          </p:nvSpPr>
          <p:spPr>
            <a:xfrm>
              <a:off x="1896094" y="1104462"/>
              <a:ext cx="3495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spc="-3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3600" spc="-3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38D731-D30D-4CD5-998D-867D2C15C15F}"/>
                </a:ext>
              </a:extLst>
            </p:cNvPr>
            <p:cNvSpPr txBox="1"/>
            <p:nvPr/>
          </p:nvSpPr>
          <p:spPr>
            <a:xfrm>
              <a:off x="3212051" y="1150752"/>
              <a:ext cx="45614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Brief description</a:t>
              </a:r>
              <a:endParaRPr lang="ko-KR" altLang="en-US" sz="2800" spc="-3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87E0D8A-DD27-4A53-A279-753B49A4E136}"/>
                </a:ext>
              </a:extLst>
            </p:cNvPr>
            <p:cNvSpPr/>
            <p:nvPr/>
          </p:nvSpPr>
          <p:spPr>
            <a:xfrm>
              <a:off x="1586416" y="2104859"/>
              <a:ext cx="1034793" cy="7747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F192B7F-CF9B-4CE2-81F8-827E779C4742}"/>
                </a:ext>
              </a:extLst>
            </p:cNvPr>
            <p:cNvSpPr/>
            <p:nvPr/>
          </p:nvSpPr>
          <p:spPr>
            <a:xfrm>
              <a:off x="2996116" y="2104859"/>
              <a:ext cx="8711458" cy="7747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1E2D36A-7646-4481-8FD3-C7DE69DFE174}"/>
                </a:ext>
              </a:extLst>
            </p:cNvPr>
            <p:cNvSpPr txBox="1"/>
            <p:nvPr/>
          </p:nvSpPr>
          <p:spPr>
            <a:xfrm>
              <a:off x="1906728" y="2181177"/>
              <a:ext cx="349530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spc="-3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3600" spc="-3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6E7130C-A8D2-4182-9379-C3BC60E1958A}"/>
                </a:ext>
              </a:extLst>
            </p:cNvPr>
            <p:cNvSpPr txBox="1"/>
            <p:nvPr/>
          </p:nvSpPr>
          <p:spPr>
            <a:xfrm>
              <a:off x="3212051" y="2195866"/>
              <a:ext cx="8495521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Backgrounds and reason </a:t>
              </a:r>
              <a:r>
                <a:rPr lang="en-US" altLang="ko-KR" sz="2800" spc="-30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to exist</a:t>
              </a:r>
              <a:endParaRPr lang="ko-KR" altLang="en-US" sz="2800" spc="-3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215329A-A686-4974-A482-CF46E001D756}"/>
                </a:ext>
              </a:extLst>
            </p:cNvPr>
            <p:cNvSpPr/>
            <p:nvPr/>
          </p:nvSpPr>
          <p:spPr>
            <a:xfrm>
              <a:off x="1586416" y="3171236"/>
              <a:ext cx="1034793" cy="7747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45BF32E-3D4D-416C-8E66-F898CB17E0F5}"/>
                </a:ext>
              </a:extLst>
            </p:cNvPr>
            <p:cNvSpPr/>
            <p:nvPr/>
          </p:nvSpPr>
          <p:spPr>
            <a:xfrm>
              <a:off x="2996115" y="3171236"/>
              <a:ext cx="8711457" cy="7747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8E1275-5489-405E-8689-CBBC2527C00C}"/>
                </a:ext>
              </a:extLst>
            </p:cNvPr>
            <p:cNvSpPr txBox="1"/>
            <p:nvPr/>
          </p:nvSpPr>
          <p:spPr>
            <a:xfrm>
              <a:off x="1906728" y="3260273"/>
              <a:ext cx="3495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spc="-3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3600" spc="-3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7132537-D9AC-4919-8A6E-B052AD40CF34}"/>
                </a:ext>
              </a:extLst>
            </p:cNvPr>
            <p:cNvSpPr txBox="1"/>
            <p:nvPr/>
          </p:nvSpPr>
          <p:spPr>
            <a:xfrm>
              <a:off x="3212052" y="3274962"/>
              <a:ext cx="5420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Technical challenges</a:t>
              </a:r>
              <a:endParaRPr lang="ko-KR" altLang="en-US" sz="2800" spc="-3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15035A8-73FC-42F5-9805-E5E1293F74C3}"/>
                </a:ext>
              </a:extLst>
            </p:cNvPr>
            <p:cNvSpPr/>
            <p:nvPr/>
          </p:nvSpPr>
          <p:spPr>
            <a:xfrm>
              <a:off x="1586416" y="4237437"/>
              <a:ext cx="1034793" cy="7747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9C262F2-3219-47DE-ADC6-A630EEF99457}"/>
                </a:ext>
              </a:extLst>
            </p:cNvPr>
            <p:cNvSpPr/>
            <p:nvPr/>
          </p:nvSpPr>
          <p:spPr>
            <a:xfrm>
              <a:off x="2996116" y="4237437"/>
              <a:ext cx="8711456" cy="7747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F277F3A-8201-48D5-84A5-254CDCD297B9}"/>
                </a:ext>
              </a:extLst>
            </p:cNvPr>
            <p:cNvSpPr txBox="1"/>
            <p:nvPr/>
          </p:nvSpPr>
          <p:spPr>
            <a:xfrm>
              <a:off x="1906728" y="4313755"/>
              <a:ext cx="3495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spc="-300" dirty="0">
                  <a:solidFill>
                    <a:schemeClr val="bg1"/>
                  </a:solidFill>
                  <a:latin typeface="+mn-ea"/>
                </a:rPr>
                <a:t>4</a:t>
              </a:r>
              <a:endParaRPr lang="ko-KR" altLang="en-US" sz="3600" spc="-3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8FD1632-4E43-4507-AA9F-1A6FCA1D9695}"/>
                </a:ext>
              </a:extLst>
            </p:cNvPr>
            <p:cNvSpPr txBox="1"/>
            <p:nvPr/>
          </p:nvSpPr>
          <p:spPr>
            <a:xfrm>
              <a:off x="3212051" y="4328444"/>
              <a:ext cx="51946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Related algorithms and solutions</a:t>
              </a:r>
              <a:endParaRPr lang="ko-KR" altLang="en-US" sz="2800" spc="-3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BC2DBEB-4827-4622-A8B1-7F6A5331023C}"/>
                </a:ext>
              </a:extLst>
            </p:cNvPr>
            <p:cNvSpPr/>
            <p:nvPr/>
          </p:nvSpPr>
          <p:spPr>
            <a:xfrm>
              <a:off x="1586416" y="5303638"/>
              <a:ext cx="1034793" cy="7747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2F3FBB9-4573-43D3-95A6-2379EADA08D5}"/>
                </a:ext>
              </a:extLst>
            </p:cNvPr>
            <p:cNvSpPr/>
            <p:nvPr/>
          </p:nvSpPr>
          <p:spPr>
            <a:xfrm>
              <a:off x="2996116" y="5303638"/>
              <a:ext cx="8711456" cy="7747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A4AAD1D-F938-42EF-A410-4FF8CB070215}"/>
                </a:ext>
              </a:extLst>
            </p:cNvPr>
            <p:cNvSpPr txBox="1"/>
            <p:nvPr/>
          </p:nvSpPr>
          <p:spPr>
            <a:xfrm>
              <a:off x="1906728" y="5379956"/>
              <a:ext cx="3495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spc="-300" dirty="0">
                  <a:solidFill>
                    <a:schemeClr val="bg1"/>
                  </a:solidFill>
                  <a:latin typeface="+mn-ea"/>
                </a:rPr>
                <a:t>5</a:t>
              </a:r>
              <a:endParaRPr lang="ko-KR" altLang="en-US" sz="3600" spc="-3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41490F6-B463-45F3-A222-7772A88384C5}"/>
                </a:ext>
              </a:extLst>
            </p:cNvPr>
            <p:cNvSpPr txBox="1"/>
            <p:nvPr/>
          </p:nvSpPr>
          <p:spPr>
            <a:xfrm>
              <a:off x="3212052" y="5394645"/>
              <a:ext cx="5420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Applications and systems</a:t>
              </a:r>
              <a:endParaRPr lang="ko-KR" altLang="en-US" sz="2800" spc="-3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3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655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Reference</a:t>
            </a:r>
            <a:endParaRPr lang="en-US" altLang="ko-KR" sz="3200" spc="-300" dirty="0">
              <a:solidFill>
                <a:schemeClr val="tx1">
                  <a:lumMod val="85000"/>
                  <a:lumOff val="1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C516ACC-3006-47F5-8A60-380A7145BF53}"/>
              </a:ext>
            </a:extLst>
          </p:cNvPr>
          <p:cNvSpPr/>
          <p:nvPr/>
        </p:nvSpPr>
        <p:spPr>
          <a:xfrm>
            <a:off x="9722840" y="6358855"/>
            <a:ext cx="2469160" cy="499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hlinkClick r:id="rId3"/>
            <a:extLst>
              <a:ext uri="{FF2B5EF4-FFF2-40B4-BE49-F238E27FC236}">
                <a16:creationId xmlns:a16="http://schemas.microsoft.com/office/drawing/2014/main" id="{49839316-2CC0-424D-9967-439B0EBFC9EE}"/>
              </a:ext>
            </a:extLst>
          </p:cNvPr>
          <p:cNvSpPr txBox="1"/>
          <p:nvPr/>
        </p:nvSpPr>
        <p:spPr>
          <a:xfrm>
            <a:off x="578840" y="1152600"/>
            <a:ext cx="110343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https://hunch.net/?p=249</a:t>
            </a:r>
            <a:endParaRPr lang="en-US" altLang="ko-KR" sz="2400" b="1" dirty="0"/>
          </a:p>
          <a:p>
            <a:r>
              <a:rPr lang="en-US" altLang="ko-KR" sz="2400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https://www.koreascience.or.kr/article/JAKO201864236535528.pdf</a:t>
            </a:r>
            <a:endParaRPr lang="en-US" altLang="ko-KR" sz="2400" b="1" dirty="0"/>
          </a:p>
          <a:p>
            <a:r>
              <a:rPr lang="en-US" altLang="ko-KR" sz="2400" b="1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https://brunch.co.kr/@linecard/564</a:t>
            </a:r>
            <a:endParaRPr lang="en-US" altLang="ko-KR" sz="2400" b="1" dirty="0"/>
          </a:p>
          <a:p>
            <a:r>
              <a:rPr lang="en-US" altLang="ko-KR" sz="2400" b="1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https://tensorflowkorea.gitbooks.io/tensorflow-kr/content/g3doc/</a:t>
            </a:r>
            <a:endParaRPr lang="en-US" altLang="ko-KR" sz="2400" b="1" dirty="0"/>
          </a:p>
          <a:p>
            <a:r>
              <a:rPr lang="en-US" altLang="ko-KR" sz="2400" b="1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https://ko.wikipedia.org/wiki/%ED%85%90%EC%84%9C%ED%94%8C%EB%A1%9C</a:t>
            </a:r>
            <a:endParaRPr lang="en-US" altLang="ko-KR" sz="2400" b="1" dirty="0"/>
          </a:p>
          <a:p>
            <a:r>
              <a:rPr lang="en-US" altLang="ko-KR" sz="2400" b="1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https://terms.naver.com/entry.naver?docId=3434677&amp;cid=40942&amp;categoryId=32837</a:t>
            </a:r>
            <a:endParaRPr lang="en-US" altLang="ko-KR" sz="2400" b="1" dirty="0"/>
          </a:p>
          <a:p>
            <a:r>
              <a:rPr lang="en-US" altLang="ko-KR" sz="2400" b="1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https://www.itworld.co.kr/insight/109825</a:t>
            </a:r>
            <a:endParaRPr lang="en-US" altLang="ko-KR" sz="2400" b="1" dirty="0"/>
          </a:p>
          <a:p>
            <a:r>
              <a:rPr lang="en-US" altLang="ko-KR" sz="2400" b="1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https://blog.naver.com/PostView.nhn?blogId=hobbang143&amp;logNo=221527266369</a:t>
            </a:r>
            <a:endParaRPr lang="en-US" altLang="ko-KR" sz="2400" b="1" dirty="0"/>
          </a:p>
          <a:p>
            <a:r>
              <a:rPr lang="en-US" altLang="ko-KR" sz="2400" b="1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https://www.epnc.co.kr/news/articleView.html?idxno=91752</a:t>
            </a:r>
            <a:endParaRPr lang="en-US" altLang="ko-KR" sz="2400" b="1" dirty="0"/>
          </a:p>
          <a:p>
            <a:r>
              <a:rPr lang="en-US" altLang="ko-KR" sz="2400" b="1" dirty="0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https://www.itworld.co.kr/news/174729</a:t>
            </a:r>
            <a:endParaRPr lang="en-US" altLang="ko-KR" sz="2400" b="1" dirty="0"/>
          </a:p>
          <a:p>
            <a:r>
              <a:rPr lang="en-US" altLang="ko-KR" sz="2400" b="1" dirty="0">
                <a:hlinkClick r:id="rId14"/>
              </a:rPr>
              <a:t>https://towardsdatascience.com/ensemble-learning-bagging-boosting-3098079e5422</a:t>
            </a:r>
            <a:endParaRPr lang="en-US" altLang="ko-KR" sz="2400" b="1" dirty="0"/>
          </a:p>
          <a:p>
            <a:r>
              <a:rPr lang="en-US" altLang="ko-KR" sz="2400" b="1" dirty="0">
                <a:hlinkClick r:id="rId15"/>
              </a:rPr>
              <a:t>https://medium.com/@gaurav2proud/what-is-the-need-of-parallel-processing-for-machine-learning-in-real-time-7bfc9b66e40c</a:t>
            </a:r>
            <a:endParaRPr lang="en-US" altLang="ko-KR" sz="2400" b="1" dirty="0"/>
          </a:p>
          <a:p>
            <a:r>
              <a:rPr lang="en-US" altLang="ko-KR" sz="2400" b="1" dirty="0"/>
              <a:t>https://medium.com/dunnhumby-data-science-engineering/parallel-processing-of-machine-learning-algorithms-e1cff1151bef</a:t>
            </a:r>
            <a:endParaRPr lang="ko-KR" altLang="en-US" sz="2400" b="1" dirty="0"/>
          </a:p>
          <a:p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14756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57443-236A-4B97-AB90-9C203498A48B}"/>
              </a:ext>
            </a:extLst>
          </p:cNvPr>
          <p:cNvSpPr txBox="1"/>
          <p:nvPr/>
        </p:nvSpPr>
        <p:spPr>
          <a:xfrm>
            <a:off x="3372738" y="2512103"/>
            <a:ext cx="5446528" cy="1582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200" spc="-150" dirty="0">
                <a:solidFill>
                  <a:schemeClr val="bg1"/>
                </a:solidFill>
              </a:rPr>
              <a:t>Thank you</a:t>
            </a:r>
            <a:endParaRPr lang="ko-KR" altLang="en-US" sz="7200" spc="-15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95980-B21E-481E-BF88-C25A52D77758}"/>
              </a:ext>
            </a:extLst>
          </p:cNvPr>
          <p:cNvSpPr txBox="1"/>
          <p:nvPr/>
        </p:nvSpPr>
        <p:spPr>
          <a:xfrm>
            <a:off x="2745641" y="2331038"/>
            <a:ext cx="627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“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731745-2D9B-45F6-B722-FA1241EA55BE}"/>
              </a:ext>
            </a:extLst>
          </p:cNvPr>
          <p:cNvSpPr/>
          <p:nvPr/>
        </p:nvSpPr>
        <p:spPr>
          <a:xfrm>
            <a:off x="9423400" y="6121400"/>
            <a:ext cx="2768600" cy="7366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78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3256140" y="2408982"/>
            <a:ext cx="56797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</a:rPr>
              <a:t>Brief description (concepts)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65CFAF-EE2A-4BC2-BCF3-BFB8BA71333A}"/>
              </a:ext>
            </a:extLst>
          </p:cNvPr>
          <p:cNvSpPr/>
          <p:nvPr/>
        </p:nvSpPr>
        <p:spPr>
          <a:xfrm>
            <a:off x="9940954" y="6451134"/>
            <a:ext cx="2251046" cy="335560"/>
          </a:xfrm>
          <a:prstGeom prst="rect">
            <a:avLst/>
          </a:prstGeom>
          <a:solidFill>
            <a:srgbClr val="32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2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6442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Brief description (concepts)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C516ACC-3006-47F5-8A60-380A7145BF53}"/>
              </a:ext>
            </a:extLst>
          </p:cNvPr>
          <p:cNvSpPr/>
          <p:nvPr/>
        </p:nvSpPr>
        <p:spPr>
          <a:xfrm>
            <a:off x="9722840" y="6358855"/>
            <a:ext cx="2469160" cy="499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839316-2CC0-424D-9967-439B0EBFC9EE}"/>
              </a:ext>
            </a:extLst>
          </p:cNvPr>
          <p:cNvSpPr txBox="1"/>
          <p:nvPr/>
        </p:nvSpPr>
        <p:spPr>
          <a:xfrm>
            <a:off x="578840" y="1132514"/>
            <a:ext cx="11034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What is Parallel Processing?</a:t>
            </a: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At the same time, it is a method of calculating a lot</a:t>
            </a:r>
          </a:p>
          <a:p>
            <a:pPr marL="285750" indent="-285750">
              <a:buFontTx/>
              <a:buChar char="-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It is a way to handle many things faster at the same time</a:t>
            </a:r>
            <a:r>
              <a:rPr lang="en-US" altLang="ko-KR" dirty="0">
                <a:latin typeface="+mn-ea"/>
              </a:rPr>
              <a:t>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78C0C0-F34E-4F86-B79B-9A1D9E1A6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212" y="3203175"/>
            <a:ext cx="65055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2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6442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Brief description (concepts)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C516ACC-3006-47F5-8A60-380A7145BF53}"/>
              </a:ext>
            </a:extLst>
          </p:cNvPr>
          <p:cNvSpPr/>
          <p:nvPr/>
        </p:nvSpPr>
        <p:spPr>
          <a:xfrm>
            <a:off x="9722840" y="6358855"/>
            <a:ext cx="2469160" cy="499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839316-2CC0-424D-9967-439B0EBFC9EE}"/>
              </a:ext>
            </a:extLst>
          </p:cNvPr>
          <p:cNvSpPr txBox="1"/>
          <p:nvPr/>
        </p:nvSpPr>
        <p:spPr>
          <a:xfrm>
            <a:off x="578840" y="1132514"/>
            <a:ext cx="110343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What is Parallel Machine Learning? (&lt;-&gt; Sequential Machine Learning)</a:t>
            </a: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By splitting a job in different tasks and executing them simultaneously in parallel, a significant boost in performance can be achieved</a:t>
            </a:r>
          </a:p>
          <a:p>
            <a:pPr marL="285750" indent="-285750">
              <a:buFontTx/>
              <a:buChar char="-"/>
            </a:pP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Potential of dramatic time-savings related to algorithm execution</a:t>
            </a:r>
          </a:p>
          <a:p>
            <a:pPr marL="285750" indent="-285750">
              <a:buFontTx/>
              <a:buChar char="-"/>
            </a:pP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Parallel Processing simply means algorithms are deployed across the multiple processors 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213E176-78C2-4126-B4AC-FA12D93C1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525" y="3137870"/>
            <a:ext cx="5060950" cy="341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3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2893133" y="2598003"/>
            <a:ext cx="6405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Backgrounds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22F26F-4C1F-4FDC-ABDD-456FA325440D}"/>
              </a:ext>
            </a:extLst>
          </p:cNvPr>
          <p:cNvSpPr/>
          <p:nvPr/>
        </p:nvSpPr>
        <p:spPr>
          <a:xfrm>
            <a:off x="9940954" y="6451134"/>
            <a:ext cx="2251046" cy="335560"/>
          </a:xfrm>
          <a:prstGeom prst="rect">
            <a:avLst/>
          </a:prstGeom>
          <a:solidFill>
            <a:srgbClr val="32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74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198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Background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C516ACC-3006-47F5-8A60-380A7145BF53}"/>
              </a:ext>
            </a:extLst>
          </p:cNvPr>
          <p:cNvSpPr/>
          <p:nvPr/>
        </p:nvSpPr>
        <p:spPr>
          <a:xfrm>
            <a:off x="9722840" y="6358855"/>
            <a:ext cx="2469160" cy="499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839316-2CC0-424D-9967-439B0EBFC9EE}"/>
              </a:ext>
            </a:extLst>
          </p:cNvPr>
          <p:cNvSpPr txBox="1"/>
          <p:nvPr/>
        </p:nvSpPr>
        <p:spPr>
          <a:xfrm>
            <a:off x="578840" y="1132514"/>
            <a:ext cx="1103432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Problem of Machine Learning</a:t>
            </a: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+mn-ea"/>
              </a:rPr>
              <a:t>Have to try several algorithms for the accuracy of the algorithm</a:t>
            </a:r>
          </a:p>
          <a:p>
            <a:pPr marL="342900" indent="-342900">
              <a:buAutoNum type="arabicPeriod"/>
            </a:pPr>
            <a:endParaRPr lang="en-US" altLang="ko-KR" sz="2000" b="0" i="0" dirty="0">
              <a:solidFill>
                <a:srgbClr val="000000"/>
              </a:solidFill>
              <a:effectLst/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+mn-ea"/>
              </a:rPr>
              <a:t>The model's learning process requires hyperparameters, so hundreds of repetitions are required</a:t>
            </a:r>
          </a:p>
          <a:p>
            <a:pPr marL="342900" indent="-342900">
              <a:buAutoNum type="arabicPeriod"/>
            </a:pPr>
            <a:endParaRPr lang="en-US" altLang="ko-KR" sz="2000" b="0" i="0" dirty="0">
              <a:solidFill>
                <a:srgbClr val="000000"/>
              </a:solidFill>
              <a:effectLst/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+mn-ea"/>
              </a:rPr>
              <a:t>Flexible frameworks have a risk of overfitting when a model learns data noise. Therefore, education and evaluation must be conducted through cross-validation</a:t>
            </a: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latin typeface="+mn-ea"/>
              </a:rPr>
              <a:t>Most of them require significant amount of CPU, RAM and sometimes GPU in order to be applied efficiently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+mn-ea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63195E5-E0E9-48E1-A4CB-86D7F3EAAA82}"/>
              </a:ext>
            </a:extLst>
          </p:cNvPr>
          <p:cNvSpPr/>
          <p:nvPr/>
        </p:nvSpPr>
        <p:spPr>
          <a:xfrm>
            <a:off x="838200" y="5372100"/>
            <a:ext cx="571500" cy="37674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D5546A-E13C-4AAE-84D5-87496CA5A0A3}"/>
              </a:ext>
            </a:extLst>
          </p:cNvPr>
          <p:cNvSpPr txBox="1"/>
          <p:nvPr/>
        </p:nvSpPr>
        <p:spPr>
          <a:xfrm>
            <a:off x="1409700" y="5348738"/>
            <a:ext cx="299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2A345C"/>
                </a:solidFill>
              </a:rPr>
              <a:t>Parallel Machine Learning</a:t>
            </a:r>
            <a:endParaRPr lang="ko-KR" altLang="en-US" sz="2000" b="1" dirty="0">
              <a:solidFill>
                <a:srgbClr val="2A34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90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198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Background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C516ACC-3006-47F5-8A60-380A7145BF53}"/>
              </a:ext>
            </a:extLst>
          </p:cNvPr>
          <p:cNvSpPr/>
          <p:nvPr/>
        </p:nvSpPr>
        <p:spPr>
          <a:xfrm>
            <a:off x="9722840" y="6358855"/>
            <a:ext cx="2469160" cy="499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839316-2CC0-424D-9967-439B0EBFC9EE}"/>
              </a:ext>
            </a:extLst>
          </p:cNvPr>
          <p:cNvSpPr txBox="1"/>
          <p:nvPr/>
        </p:nvSpPr>
        <p:spPr>
          <a:xfrm>
            <a:off x="578840" y="1132514"/>
            <a:ext cx="11034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Differences another Machine Learning</a:t>
            </a:r>
          </a:p>
          <a:p>
            <a:endParaRPr lang="en-US" altLang="ko-KR" sz="2400" b="1" dirty="0">
              <a:latin typeface="+mn-ea"/>
            </a:endParaRPr>
          </a:p>
          <a:p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1. Sequential Machine Learning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Processing multiple tasks one by one in order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en-US" altLang="ko-KR" sz="2400" dirty="0">
                <a:solidFill>
                  <a:schemeClr val="dk1"/>
                </a:solidFill>
              </a:rPr>
              <a:t>2. Parallel Machine Learning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dk1"/>
                </a:solidFill>
              </a:rPr>
              <a:t>"At the same time" with multiple tasks.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dk1"/>
                </a:solidFill>
              </a:rPr>
              <a:t>GPU algorithms are highly required for large-scale deep learning algorithms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dk1"/>
                </a:solidFill>
              </a:rPr>
              <a:t>Need a lot of CPUs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68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2893133" y="2408982"/>
            <a:ext cx="64057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Technical challenges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>
                <a:solidFill>
                  <a:prstClr val="white"/>
                </a:solidFill>
                <a:latin typeface="마루 부리 Beta"/>
              </a:rPr>
              <a:t>(Difficulties)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22F26F-4C1F-4FDC-ABDD-456FA325440D}"/>
              </a:ext>
            </a:extLst>
          </p:cNvPr>
          <p:cNvSpPr/>
          <p:nvPr/>
        </p:nvSpPr>
        <p:spPr>
          <a:xfrm>
            <a:off x="9940954" y="6451134"/>
            <a:ext cx="2251046" cy="335560"/>
          </a:xfrm>
          <a:prstGeom prst="rect">
            <a:avLst/>
          </a:prstGeom>
          <a:solidFill>
            <a:srgbClr val="32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471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1537</Words>
  <Application>Microsoft Office PowerPoint</Application>
  <PresentationFormat>와이드스크린</PresentationFormat>
  <Paragraphs>243</Paragraphs>
  <Slides>21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charter</vt:lpstr>
      <vt:lpstr>Helvetica Neue</vt:lpstr>
      <vt:lpstr>Noto Sans KR</vt:lpstr>
      <vt:lpstr>나눔스퀘어_ac ExtraBold</vt:lpstr>
      <vt:lpstr>마루 부리 Beta</vt:lpstr>
      <vt:lpstr>맑은 고딕</vt:lpstr>
      <vt:lpstr>Arial</vt:lpstr>
      <vt:lpstr>Noto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seoyoon130@gmail.com</cp:lastModifiedBy>
  <cp:revision>36</cp:revision>
  <dcterms:created xsi:type="dcterms:W3CDTF">2020-11-18T01:48:02Z</dcterms:created>
  <dcterms:modified xsi:type="dcterms:W3CDTF">2021-11-07T11:32:21Z</dcterms:modified>
</cp:coreProperties>
</file>