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0" r:id="rId2"/>
    <p:sldId id="279" r:id="rId3"/>
    <p:sldId id="296" r:id="rId4"/>
    <p:sldId id="278" r:id="rId5"/>
    <p:sldId id="280" r:id="rId6"/>
    <p:sldId id="297" r:id="rId7"/>
    <p:sldId id="287" r:id="rId8"/>
    <p:sldId id="288" r:id="rId9"/>
    <p:sldId id="298" r:id="rId10"/>
    <p:sldId id="289" r:id="rId11"/>
    <p:sldId id="290" r:id="rId12"/>
    <p:sldId id="299" r:id="rId13"/>
    <p:sldId id="291" r:id="rId14"/>
    <p:sldId id="292" r:id="rId15"/>
    <p:sldId id="30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35F"/>
    <a:srgbClr val="63E7EA"/>
    <a:srgbClr val="557544"/>
    <a:srgbClr val="F6C160"/>
    <a:srgbClr val="F09E6D"/>
    <a:srgbClr val="8F7CA9"/>
    <a:srgbClr val="EE8CB7"/>
    <a:srgbClr val="BA32A1"/>
    <a:srgbClr val="579D9B"/>
    <a:srgbClr val="EB5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1926"/>
  </p:normalViewPr>
  <p:slideViewPr>
    <p:cSldViewPr snapToGrid="0" snapToObjects="1">
      <p:cViewPr varScale="1">
        <p:scale>
          <a:sx n="66" d="100"/>
          <a:sy n="66" d="100"/>
        </p:scale>
        <p:origin x="772" y="52"/>
      </p:cViewPr>
      <p:guideLst/>
    </p:cSldViewPr>
  </p:slideViewPr>
  <p:outlineViewPr>
    <p:cViewPr>
      <p:scale>
        <a:sx n="45" d="100"/>
        <a:sy n="4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t>2020-11-18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424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9374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227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8447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9690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704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690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5917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5157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614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6442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6546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0017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6336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091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2020-11-18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2020-11-18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2020-11-18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2020-11-18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2020-11-18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2020-11-18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2020-11-18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2020-11-18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2020-11-18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2020-11-18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2020-11-18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t>2020-11-18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3E791E0-1E9E-554D-8993-95EB764D7FC2}"/>
              </a:ext>
            </a:extLst>
          </p:cNvPr>
          <p:cNvSpPr/>
          <p:nvPr/>
        </p:nvSpPr>
        <p:spPr>
          <a:xfrm>
            <a:off x="2331133" y="2267210"/>
            <a:ext cx="350728" cy="350728"/>
          </a:xfrm>
          <a:prstGeom prst="rect">
            <a:avLst/>
          </a:prstGeom>
          <a:solidFill>
            <a:srgbClr val="EB5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3521DA-D960-7A4B-B9FE-836642C73572}"/>
              </a:ext>
            </a:extLst>
          </p:cNvPr>
          <p:cNvSpPr/>
          <p:nvPr/>
        </p:nvSpPr>
        <p:spPr>
          <a:xfrm>
            <a:off x="2683949" y="2617938"/>
            <a:ext cx="350728" cy="350728"/>
          </a:xfrm>
          <a:prstGeom prst="rect">
            <a:avLst/>
          </a:prstGeom>
          <a:solidFill>
            <a:srgbClr val="F09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39EBC7-D2FE-2343-944D-6BBD4F596216}"/>
              </a:ext>
            </a:extLst>
          </p:cNvPr>
          <p:cNvSpPr/>
          <p:nvPr/>
        </p:nvSpPr>
        <p:spPr>
          <a:xfrm>
            <a:off x="2508585" y="3319394"/>
            <a:ext cx="350728" cy="350728"/>
          </a:xfrm>
          <a:prstGeom prst="rect">
            <a:avLst/>
          </a:prstGeom>
          <a:solidFill>
            <a:srgbClr val="8F7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4D6C6D-FF22-5C40-9858-D397D3402D83}"/>
              </a:ext>
            </a:extLst>
          </p:cNvPr>
          <p:cNvSpPr/>
          <p:nvPr/>
        </p:nvSpPr>
        <p:spPr>
          <a:xfrm>
            <a:off x="2859313" y="3670122"/>
            <a:ext cx="350728" cy="350728"/>
          </a:xfrm>
          <a:prstGeom prst="rect">
            <a:avLst/>
          </a:prstGeom>
          <a:solidFill>
            <a:srgbClr val="EE8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D8006E-FF80-7C48-87C9-9A49CE90F175}"/>
              </a:ext>
            </a:extLst>
          </p:cNvPr>
          <p:cNvSpPr/>
          <p:nvPr/>
        </p:nvSpPr>
        <p:spPr>
          <a:xfrm>
            <a:off x="2331133" y="2968666"/>
            <a:ext cx="350728" cy="350728"/>
          </a:xfrm>
          <a:prstGeom prst="rect">
            <a:avLst/>
          </a:prstGeom>
          <a:solidFill>
            <a:srgbClr val="579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5C1262-B370-2F44-9C11-A225CE7D28BE}"/>
              </a:ext>
            </a:extLst>
          </p:cNvPr>
          <p:cNvSpPr/>
          <p:nvPr/>
        </p:nvSpPr>
        <p:spPr>
          <a:xfrm>
            <a:off x="2683949" y="2968666"/>
            <a:ext cx="350728" cy="350728"/>
          </a:xfrm>
          <a:prstGeom prst="rect">
            <a:avLst/>
          </a:prstGeom>
          <a:solidFill>
            <a:srgbClr val="467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3BEAF2-18AA-8543-8239-7563D30C3280}"/>
              </a:ext>
            </a:extLst>
          </p:cNvPr>
          <p:cNvSpPr txBox="1"/>
          <p:nvPr/>
        </p:nvSpPr>
        <p:spPr>
          <a:xfrm>
            <a:off x="3736133" y="2578878"/>
            <a:ext cx="5656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Group name : </a:t>
            </a:r>
            <a:r>
              <a:rPr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Tempcad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E9295-B778-BA48-A649-F08EF95451A4}"/>
              </a:ext>
            </a:extLst>
          </p:cNvPr>
          <p:cNvSpPr txBox="1"/>
          <p:nvPr/>
        </p:nvSpPr>
        <p:spPr>
          <a:xfrm>
            <a:off x="6306078" y="5544967"/>
            <a:ext cx="5656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201632314 </a:t>
            </a:r>
            <a:r>
              <a:rPr lang="ko-KR" altLang="en-US" sz="1600" b="1" dirty="0" err="1">
                <a:solidFill>
                  <a:schemeClr val="bg1">
                    <a:lumMod val="8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허승효</a:t>
            </a:r>
            <a:endParaRPr lang="en-US" altLang="ko-KR" sz="1600" b="1" dirty="0">
              <a:solidFill>
                <a:schemeClr val="bg1">
                  <a:lumMod val="8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dist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201634930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박상우</a:t>
            </a:r>
            <a:endParaRPr lang="en-US" altLang="ko-KR" sz="1600" b="1" dirty="0">
              <a:solidFill>
                <a:schemeClr val="bg1">
                  <a:lumMod val="8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dist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201634936 </a:t>
            </a:r>
            <a:r>
              <a:rPr lang="ko-KR" altLang="en-US" sz="1600" b="1" dirty="0" err="1">
                <a:solidFill>
                  <a:schemeClr val="bg1">
                    <a:lumMod val="8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백정웅</a:t>
            </a:r>
            <a:endParaRPr lang="en-US" altLang="ko-KR" sz="1600" b="1" dirty="0">
              <a:solidFill>
                <a:schemeClr val="bg1">
                  <a:lumMod val="8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dist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201635840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이정명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30720-FA53-B44D-82C2-D2F24799EAA4}"/>
              </a:ext>
            </a:extLst>
          </p:cNvPr>
          <p:cNvSpPr txBox="1"/>
          <p:nvPr/>
        </p:nvSpPr>
        <p:spPr>
          <a:xfrm>
            <a:off x="3722431" y="2993825"/>
            <a:ext cx="5774500" cy="707886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rgbClr val="F6C35F"/>
                </a:solidFill>
                <a:latin typeface="PureunJeonnam" panose="020B0503000000000000" pitchFamily="34" charset="-127"/>
                <a:ea typeface="PureunJeonnam" panose="020B0503000000000000" pitchFamily="34" charset="-127"/>
                <a:cs typeface="ChosunilboNM" panose="02030304000000000000" pitchFamily="18" charset="-128"/>
              </a:rPr>
              <a:t>Robotics </a:t>
            </a:r>
            <a:r>
              <a:rPr lang="en-US" altLang="ko-KR" sz="4000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  <a:cs typeface="ChosunilboNM" panose="02030304000000000000" pitchFamily="18" charset="-128"/>
              </a:rPr>
              <a:t>Term Project</a:t>
            </a:r>
            <a:endParaRPr lang="ko-KR" altLang="en-US" sz="4000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  <a:cs typeface="ChosunilboNM" panose="02030304000000000000" pitchFamily="18" charset="-12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6EBF73-263F-ED4B-BE5D-07064C6611D4}"/>
              </a:ext>
            </a:extLst>
          </p:cNvPr>
          <p:cNvSpPr/>
          <p:nvPr/>
        </p:nvSpPr>
        <p:spPr>
          <a:xfrm>
            <a:off x="2506497" y="4020227"/>
            <a:ext cx="350728" cy="350728"/>
          </a:xfrm>
          <a:prstGeom prst="rect">
            <a:avLst/>
          </a:prstGeom>
          <a:solidFill>
            <a:srgbClr val="BA3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19A53E-C7B3-1446-B8EF-6E7843DBB8BF}"/>
              </a:ext>
            </a:extLst>
          </p:cNvPr>
          <p:cNvSpPr/>
          <p:nvPr/>
        </p:nvSpPr>
        <p:spPr>
          <a:xfrm>
            <a:off x="3034677" y="2391962"/>
            <a:ext cx="350728" cy="350728"/>
          </a:xfrm>
          <a:prstGeom prst="rect">
            <a:avLst/>
          </a:prstGeom>
          <a:solidFill>
            <a:srgbClr val="F6C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125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 flipV="1">
            <a:off x="3936733" y="410125"/>
            <a:ext cx="8255267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6" y="187211"/>
            <a:ext cx="3409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03. Pros. and Cons.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C7E0C3B-E40D-FC44-911C-62475CE1F03F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D7E44-A1CB-4589-A635-B1D9EA250231}"/>
              </a:ext>
            </a:extLst>
          </p:cNvPr>
          <p:cNvSpPr txBox="1"/>
          <p:nvPr/>
        </p:nvSpPr>
        <p:spPr>
          <a:xfrm>
            <a:off x="1412561" y="2556674"/>
            <a:ext cx="4420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6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sz="16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Reduces the number of masks in the building by automatically providing masks to those who need masks</a:t>
            </a:r>
          </a:p>
          <a:p>
            <a:endParaRPr kumimoji="1" lang="en-US" altLang="ko-KR" sz="16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sz="16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Relatively hygienic than hand-handed</a:t>
            </a:r>
            <a:endParaRPr kumimoji="1" lang="ko-KR" altLang="en-US" sz="12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BB9A7-B8DD-4D4B-9DE3-E44EF828FDB1}"/>
              </a:ext>
            </a:extLst>
          </p:cNvPr>
          <p:cNvSpPr txBox="1"/>
          <p:nvPr/>
        </p:nvSpPr>
        <p:spPr>
          <a:xfrm>
            <a:off x="1412561" y="2135781"/>
            <a:ext cx="28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Pros.</a:t>
            </a:r>
            <a:endParaRPr lang="ko-KR" altLang="en-US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14CF7-2128-49FB-AA40-39E3312A50CA}"/>
              </a:ext>
            </a:extLst>
          </p:cNvPr>
          <p:cNvSpPr txBox="1"/>
          <p:nvPr/>
        </p:nvSpPr>
        <p:spPr>
          <a:xfrm>
            <a:off x="6705601" y="2556674"/>
            <a:ext cx="44203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6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sz="16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Unlike infrared measurement, the object to be measured must contact the thermometer</a:t>
            </a:r>
          </a:p>
          <a:p>
            <a:endParaRPr kumimoji="1" lang="en-US" altLang="ko-KR" sz="16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sz="16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is slower than the hand-passing process</a:t>
            </a:r>
            <a:endParaRPr kumimoji="1" lang="ko-KR" altLang="en-US" sz="12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6CC3D4-DD3A-48B4-BEE0-0D98BEFA1EB1}"/>
              </a:ext>
            </a:extLst>
          </p:cNvPr>
          <p:cNvSpPr txBox="1"/>
          <p:nvPr/>
        </p:nvSpPr>
        <p:spPr>
          <a:xfrm>
            <a:off x="6705601" y="2135781"/>
            <a:ext cx="28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Cons.</a:t>
            </a:r>
            <a:endParaRPr lang="ko-KR" altLang="en-US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8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3669475" y="364407"/>
            <a:ext cx="852252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6" y="187211"/>
            <a:ext cx="329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03. Special points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C7E0C3B-E40D-FC44-911C-62475CE1F03F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774DB-20AC-4791-8642-B68AB9A333A8}"/>
              </a:ext>
            </a:extLst>
          </p:cNvPr>
          <p:cNvSpPr txBox="1"/>
          <p:nvPr/>
        </p:nvSpPr>
        <p:spPr>
          <a:xfrm>
            <a:off x="625441" y="2237612"/>
            <a:ext cx="6740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is best to use an infrared sensor, but currently it is difficult to obtain an infrared sensor, and the temperature sensor that was used in class must be used.</a:t>
            </a:r>
          </a:p>
          <a:p>
            <a:endParaRPr kumimoji="1" lang="en-US" altLang="ko-KR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is questionable whether a single mask can be accurately taken out with the power of the servo motor.</a:t>
            </a:r>
            <a:endParaRPr kumimoji="1" lang="ko-KR" altLang="en-US" sz="14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B70557-F104-44FA-9B5F-A5029FE0C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298" y="1924924"/>
            <a:ext cx="2181225" cy="1466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43FF9A-E6C7-457A-A323-80E663302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297" y="3912155"/>
            <a:ext cx="2181225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0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 flipV="1">
            <a:off x="1" y="410126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048433" y="2875002"/>
            <a:ext cx="20951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>
                    <a:lumMod val="95000"/>
                  </a:schemeClr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Final</a:t>
            </a:r>
            <a:endParaRPr lang="ko-KR" altLang="en-US" sz="6600" b="1" dirty="0">
              <a:solidFill>
                <a:schemeClr val="bg1">
                  <a:lumMod val="95000"/>
                </a:schemeClr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C7E0C3B-E40D-FC44-911C-62475CE1F03F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027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 flipV="1">
            <a:off x="2800953" y="410126"/>
            <a:ext cx="9391048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6" y="187211"/>
            <a:ext cx="329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04. Progress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C7E0C3B-E40D-FC44-911C-62475CE1F03F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AADDC-6EA0-488E-92E9-3276BD5C36DE}"/>
              </a:ext>
            </a:extLst>
          </p:cNvPr>
          <p:cNvSpPr txBox="1"/>
          <p:nvPr/>
        </p:nvSpPr>
        <p:spPr>
          <a:xfrm>
            <a:off x="605889" y="1164399"/>
            <a:ext cx="39136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Ideation</a:t>
            </a:r>
          </a:p>
          <a:p>
            <a:endParaRPr lang="en-US" altLang="ko-KR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We had 3 ideas.</a:t>
            </a:r>
          </a:p>
          <a:p>
            <a:endParaRPr lang="en-US" altLang="ko-KR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MP3 player</a:t>
            </a: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Temperature</a:t>
            </a: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Cane for the blind</a:t>
            </a:r>
          </a:p>
          <a:p>
            <a:endParaRPr lang="en-US" altLang="ko-KR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As a result of the vote, 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we decide to do a thermometer.</a:t>
            </a:r>
          </a:p>
          <a:p>
            <a:endParaRPr lang="en-US" altLang="ko-KR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Because we thought it was the most issue in these days, and it was an idea that could mobilize all the things we've learned so far.</a:t>
            </a:r>
            <a:endParaRPr lang="ko-KR" altLang="en-US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A41628E-5BF3-4DA2-904C-EBF574BA0643}"/>
              </a:ext>
            </a:extLst>
          </p:cNvPr>
          <p:cNvSpPr/>
          <p:nvPr/>
        </p:nvSpPr>
        <p:spPr>
          <a:xfrm>
            <a:off x="605889" y="2920419"/>
            <a:ext cx="1915428" cy="38664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EA99A-5927-4D36-AD2E-FF38E7B29850}"/>
              </a:ext>
            </a:extLst>
          </p:cNvPr>
          <p:cNvSpPr txBox="1"/>
          <p:nvPr/>
        </p:nvSpPr>
        <p:spPr>
          <a:xfrm>
            <a:off x="6096000" y="1703414"/>
            <a:ext cx="3913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Circuit Wiring Design</a:t>
            </a:r>
          </a:p>
          <a:p>
            <a:endParaRPr lang="en-US" altLang="ko-KR" sz="2400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Code Sketch</a:t>
            </a:r>
          </a:p>
        </p:txBody>
      </p:sp>
      <p:pic>
        <p:nvPicPr>
          <p:cNvPr id="1026" name="Picture 2" descr="Not Yet Message - Free image on Pixabay">
            <a:extLst>
              <a:ext uri="{FF2B5EF4-FFF2-40B4-BE49-F238E27FC236}">
                <a16:creationId xmlns:a16="http://schemas.microsoft.com/office/drawing/2014/main" id="{E8D6668A-DE7E-4658-9B4C-FE96C3505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0312"/>
            <a:ext cx="1433782" cy="148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ot Yet Message - Free image on Pixabay">
            <a:extLst>
              <a:ext uri="{FF2B5EF4-FFF2-40B4-BE49-F238E27FC236}">
                <a16:creationId xmlns:a16="http://schemas.microsoft.com/office/drawing/2014/main" id="{1E4B51B0-EA26-4A29-B357-644468F3B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03279"/>
            <a:ext cx="1433782" cy="148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22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 flipV="1">
            <a:off x="3166713" y="410126"/>
            <a:ext cx="9025288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6" y="187211"/>
            <a:ext cx="329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04. Participant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C7E0C3B-E40D-FC44-911C-62475CE1F03F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래픽 2" descr="남자 옆모습">
            <a:extLst>
              <a:ext uri="{FF2B5EF4-FFF2-40B4-BE49-F238E27FC236}">
                <a16:creationId xmlns:a16="http://schemas.microsoft.com/office/drawing/2014/main" id="{07D4A50F-ED57-47BC-897F-EB3EF46FE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3319" y="1338714"/>
            <a:ext cx="914400" cy="914400"/>
          </a:xfrm>
          <a:prstGeom prst="rect">
            <a:avLst/>
          </a:prstGeom>
        </p:spPr>
      </p:pic>
      <p:pic>
        <p:nvPicPr>
          <p:cNvPr id="4" name="그래픽 3" descr="남자 옆모습">
            <a:extLst>
              <a:ext uri="{FF2B5EF4-FFF2-40B4-BE49-F238E27FC236}">
                <a16:creationId xmlns:a16="http://schemas.microsoft.com/office/drawing/2014/main" id="{5919962A-E8E2-4C48-9E0D-3F345362E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8235" y="1338714"/>
            <a:ext cx="914400" cy="914400"/>
          </a:xfrm>
          <a:prstGeom prst="rect">
            <a:avLst/>
          </a:prstGeom>
        </p:spPr>
      </p:pic>
      <p:pic>
        <p:nvPicPr>
          <p:cNvPr id="5" name="그래픽 4" descr="남자 옆모습">
            <a:extLst>
              <a:ext uri="{FF2B5EF4-FFF2-40B4-BE49-F238E27FC236}">
                <a16:creationId xmlns:a16="http://schemas.microsoft.com/office/drawing/2014/main" id="{2E7F991D-E96F-4FF4-B1B7-6979B7FEF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3152" y="1338714"/>
            <a:ext cx="914400" cy="914400"/>
          </a:xfrm>
          <a:prstGeom prst="rect">
            <a:avLst/>
          </a:prstGeom>
        </p:spPr>
      </p:pic>
      <p:pic>
        <p:nvPicPr>
          <p:cNvPr id="6" name="그래픽 5" descr="남자 옆모습">
            <a:extLst>
              <a:ext uri="{FF2B5EF4-FFF2-40B4-BE49-F238E27FC236}">
                <a16:creationId xmlns:a16="http://schemas.microsoft.com/office/drawing/2014/main" id="{924DF18D-025D-4353-8D04-1E43D9A83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8069" y="133871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51298B-C3DD-48A4-8449-4512A45103E9}"/>
              </a:ext>
            </a:extLst>
          </p:cNvPr>
          <p:cNvSpPr txBox="1"/>
          <p:nvPr/>
        </p:nvSpPr>
        <p:spPr>
          <a:xfrm>
            <a:off x="2483320" y="225391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허승효</a:t>
            </a:r>
            <a:endParaRPr lang="ko-KR" altLang="en-US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370995-3DC2-4B4D-BDC0-4776B91D6418}"/>
              </a:ext>
            </a:extLst>
          </p:cNvPr>
          <p:cNvSpPr txBox="1"/>
          <p:nvPr/>
        </p:nvSpPr>
        <p:spPr>
          <a:xfrm>
            <a:off x="4667862" y="225391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박상우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58876E-C0AC-49F6-BFA0-024D702F6FB8}"/>
              </a:ext>
            </a:extLst>
          </p:cNvPr>
          <p:cNvSpPr txBox="1"/>
          <p:nvPr/>
        </p:nvSpPr>
        <p:spPr>
          <a:xfrm>
            <a:off x="6852404" y="225391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백정웅</a:t>
            </a:r>
            <a:endParaRPr lang="ko-KR" altLang="en-US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4539C-8865-4228-A5DB-A29A23F2F8C4}"/>
              </a:ext>
            </a:extLst>
          </p:cNvPr>
          <p:cNvSpPr txBox="1"/>
          <p:nvPr/>
        </p:nvSpPr>
        <p:spPr>
          <a:xfrm>
            <a:off x="9046575" y="2255535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이정명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5E231F-F718-444B-AEA8-5EB33805A8E3}"/>
              </a:ext>
            </a:extLst>
          </p:cNvPr>
          <p:cNvSpPr txBox="1"/>
          <p:nvPr/>
        </p:nvSpPr>
        <p:spPr>
          <a:xfrm>
            <a:off x="2483319" y="2789692"/>
            <a:ext cx="1405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Coding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Circuit wiring</a:t>
            </a: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25%</a:t>
            </a:r>
            <a:endParaRPr lang="ko-KR" altLang="en-US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52923D-AEB6-40B5-AE0C-8800C25FCAC7}"/>
              </a:ext>
            </a:extLst>
          </p:cNvPr>
          <p:cNvSpPr txBox="1"/>
          <p:nvPr/>
        </p:nvSpPr>
        <p:spPr>
          <a:xfrm>
            <a:off x="4667860" y="2789692"/>
            <a:ext cx="1405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Coding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Circuit wiring</a:t>
            </a:r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25%</a:t>
            </a:r>
            <a:endParaRPr lang="ko-KR" altLang="en-US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3A9A70-3F46-4768-A332-F1212788D5C9}"/>
              </a:ext>
            </a:extLst>
          </p:cNvPr>
          <p:cNvSpPr txBox="1"/>
          <p:nvPr/>
        </p:nvSpPr>
        <p:spPr>
          <a:xfrm>
            <a:off x="6852404" y="2789692"/>
            <a:ext cx="1405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Coding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Presentation</a:t>
            </a:r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25%</a:t>
            </a:r>
            <a:endParaRPr lang="ko-KR" altLang="en-US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1EFE41-96EF-4CFA-87B4-625BFBE38C47}"/>
              </a:ext>
            </a:extLst>
          </p:cNvPr>
          <p:cNvSpPr txBox="1"/>
          <p:nvPr/>
        </p:nvSpPr>
        <p:spPr>
          <a:xfrm>
            <a:off x="9006037" y="2789692"/>
            <a:ext cx="1405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Coding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Making PPT</a:t>
            </a:r>
            <a:endParaRPr lang="en-US" altLang="ko-KR" sz="2000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25%</a:t>
            </a:r>
            <a:endParaRPr lang="ko-KR" altLang="en-US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27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 flipV="1">
            <a:off x="1" y="410126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3797959" y="2875002"/>
            <a:ext cx="45960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>
                    <a:lumMod val="95000"/>
                  </a:schemeClr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Thank you</a:t>
            </a:r>
            <a:endParaRPr lang="ko-KR" altLang="en-US" sz="6600" b="1" dirty="0">
              <a:solidFill>
                <a:schemeClr val="bg1">
                  <a:lumMod val="95000"/>
                </a:schemeClr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C7E0C3B-E40D-FC44-911C-62475CE1F03F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48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0" y="141669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1ECE0C-EEA9-964F-9FCB-2F8734A050E1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2395C-AC59-9946-B66C-7A07294B35B9}"/>
              </a:ext>
            </a:extLst>
          </p:cNvPr>
          <p:cNvSpPr txBox="1"/>
          <p:nvPr/>
        </p:nvSpPr>
        <p:spPr>
          <a:xfrm>
            <a:off x="3763623" y="1875772"/>
            <a:ext cx="3448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Introduction</a:t>
            </a:r>
            <a:endParaRPr kumimoji="1" lang="ko-KR" altLang="en-US" sz="2400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64E76-71BA-AE4A-A1F4-DEDFEB7412E8}"/>
              </a:ext>
            </a:extLst>
          </p:cNvPr>
          <p:cNvSpPr txBox="1"/>
          <p:nvPr/>
        </p:nvSpPr>
        <p:spPr>
          <a:xfrm>
            <a:off x="7511104" y="1875772"/>
            <a:ext cx="2392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Project Title</a:t>
            </a:r>
            <a:endParaRPr kumimoji="1" lang="ko-KR" altLang="en-US" sz="1050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62675-568A-E04A-B33C-E7CBC8A24989}"/>
              </a:ext>
            </a:extLst>
          </p:cNvPr>
          <p:cNvSpPr txBox="1"/>
          <p:nvPr/>
        </p:nvSpPr>
        <p:spPr>
          <a:xfrm>
            <a:off x="2704750" y="1629551"/>
            <a:ext cx="106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54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01</a:t>
            </a:r>
            <a:endParaRPr kumimoji="1" lang="ko-KR" altLang="en-US" sz="4400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540C23-218A-E941-876A-6C993026F53D}"/>
              </a:ext>
            </a:extLst>
          </p:cNvPr>
          <p:cNvSpPr txBox="1"/>
          <p:nvPr/>
        </p:nvSpPr>
        <p:spPr>
          <a:xfrm>
            <a:off x="7511103" y="2099163"/>
            <a:ext cx="2392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Motivation &amp; Goal</a:t>
            </a:r>
            <a:endParaRPr kumimoji="1" lang="ko-KR" altLang="en-US" sz="1050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DCFE3-BC20-CC43-BAB8-E7A6ECB472F4}"/>
              </a:ext>
            </a:extLst>
          </p:cNvPr>
          <p:cNvSpPr txBox="1"/>
          <p:nvPr/>
        </p:nvSpPr>
        <p:spPr>
          <a:xfrm>
            <a:off x="3801721" y="2739072"/>
            <a:ext cx="3559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System &amp; Architecture</a:t>
            </a:r>
            <a:endParaRPr kumimoji="1" lang="ko-KR" altLang="en-US" sz="2400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09F0A-F132-F846-9190-EA8D5EC68FBF}"/>
              </a:ext>
            </a:extLst>
          </p:cNvPr>
          <p:cNvSpPr txBox="1"/>
          <p:nvPr/>
        </p:nvSpPr>
        <p:spPr>
          <a:xfrm>
            <a:off x="7549203" y="2739072"/>
            <a:ext cx="2392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Value</a:t>
            </a:r>
            <a:endParaRPr kumimoji="1" lang="ko-KR" altLang="en-US" sz="1050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AF253-2DC7-6340-821E-8FF115C6F9B2}"/>
              </a:ext>
            </a:extLst>
          </p:cNvPr>
          <p:cNvSpPr txBox="1"/>
          <p:nvPr/>
        </p:nvSpPr>
        <p:spPr>
          <a:xfrm>
            <a:off x="2742849" y="2492851"/>
            <a:ext cx="106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54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02</a:t>
            </a:r>
            <a:endParaRPr kumimoji="1" lang="ko-KR" altLang="en-US" sz="4400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CDB9F-4B5B-6544-93D2-802DEA16ECF7}"/>
              </a:ext>
            </a:extLst>
          </p:cNvPr>
          <p:cNvSpPr txBox="1"/>
          <p:nvPr/>
        </p:nvSpPr>
        <p:spPr>
          <a:xfrm>
            <a:off x="7549202" y="2962463"/>
            <a:ext cx="2392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Hardware component</a:t>
            </a:r>
            <a:endParaRPr kumimoji="1" lang="ko-KR" altLang="en-US" sz="1050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790755-E474-C24C-B0AA-015B1297E167}"/>
              </a:ext>
            </a:extLst>
          </p:cNvPr>
          <p:cNvSpPr txBox="1"/>
          <p:nvPr/>
        </p:nvSpPr>
        <p:spPr>
          <a:xfrm>
            <a:off x="3801721" y="3577028"/>
            <a:ext cx="3448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Feature</a:t>
            </a:r>
            <a:endParaRPr kumimoji="1" lang="ko-KR" altLang="en-US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4401D4-3BC3-DF49-BD3F-6E73730CD66F}"/>
              </a:ext>
            </a:extLst>
          </p:cNvPr>
          <p:cNvSpPr txBox="1"/>
          <p:nvPr/>
        </p:nvSpPr>
        <p:spPr>
          <a:xfrm>
            <a:off x="7549202" y="3577028"/>
            <a:ext cx="2392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Pros. and Cons.</a:t>
            </a:r>
            <a:endParaRPr kumimoji="1" lang="ko-KR" altLang="en-US" sz="1050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A9B7E-5914-D343-ADA6-6D4B6271E6FC}"/>
              </a:ext>
            </a:extLst>
          </p:cNvPr>
          <p:cNvSpPr txBox="1"/>
          <p:nvPr/>
        </p:nvSpPr>
        <p:spPr>
          <a:xfrm>
            <a:off x="2742848" y="3330807"/>
            <a:ext cx="106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54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03</a:t>
            </a:r>
            <a:endParaRPr kumimoji="1" lang="ko-KR" altLang="en-US" sz="4400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712309-17BE-7C43-9D5A-704F05EF30A8}"/>
              </a:ext>
            </a:extLst>
          </p:cNvPr>
          <p:cNvSpPr txBox="1"/>
          <p:nvPr/>
        </p:nvSpPr>
        <p:spPr>
          <a:xfrm>
            <a:off x="7549201" y="3800419"/>
            <a:ext cx="2392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Special points</a:t>
            </a:r>
            <a:endParaRPr kumimoji="1" lang="ko-KR" altLang="en-US" sz="1050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1E80FF-1CE8-E944-9ADD-52C97DB2DA8F}"/>
              </a:ext>
            </a:extLst>
          </p:cNvPr>
          <p:cNvSpPr txBox="1"/>
          <p:nvPr/>
        </p:nvSpPr>
        <p:spPr>
          <a:xfrm>
            <a:off x="3801719" y="4447331"/>
            <a:ext cx="3448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Final</a:t>
            </a:r>
            <a:endParaRPr kumimoji="1" lang="ko-KR" altLang="en-US" sz="2400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10DD5-911D-3245-9FA3-575938AAA93C}"/>
              </a:ext>
            </a:extLst>
          </p:cNvPr>
          <p:cNvSpPr txBox="1"/>
          <p:nvPr/>
        </p:nvSpPr>
        <p:spPr>
          <a:xfrm>
            <a:off x="7549200" y="4447331"/>
            <a:ext cx="2392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Progress</a:t>
            </a:r>
            <a:endParaRPr kumimoji="1" lang="ko-KR" altLang="en-US" sz="1050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DA1F9E-8F90-944C-938A-F3B1A33434DC}"/>
              </a:ext>
            </a:extLst>
          </p:cNvPr>
          <p:cNvSpPr txBox="1"/>
          <p:nvPr/>
        </p:nvSpPr>
        <p:spPr>
          <a:xfrm>
            <a:off x="2742846" y="4201110"/>
            <a:ext cx="106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54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04</a:t>
            </a:r>
            <a:endParaRPr kumimoji="1" lang="ko-KR" altLang="en-US" sz="4400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59569D-77FD-2242-BDFE-92B855A1F801}"/>
              </a:ext>
            </a:extLst>
          </p:cNvPr>
          <p:cNvSpPr txBox="1"/>
          <p:nvPr/>
        </p:nvSpPr>
        <p:spPr>
          <a:xfrm>
            <a:off x="7549199" y="4670722"/>
            <a:ext cx="2392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Participation</a:t>
            </a:r>
            <a:endParaRPr kumimoji="1" lang="ko-KR" altLang="en-US" sz="1050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74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 flipV="1">
            <a:off x="1" y="410126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3469062" y="2875002"/>
            <a:ext cx="5253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>
                    <a:lumMod val="95000"/>
                  </a:schemeClr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Introduction</a:t>
            </a:r>
            <a:endParaRPr lang="ko-KR" altLang="en-US" sz="6600" b="1" dirty="0">
              <a:solidFill>
                <a:schemeClr val="bg1">
                  <a:lumMod val="95000"/>
                </a:schemeClr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C7E0C3B-E40D-FC44-911C-62475CE1F03F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106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3669475" y="364407"/>
            <a:ext cx="852252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6" y="187211"/>
            <a:ext cx="329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01. Project Title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C7E0C3B-E40D-FC44-911C-62475CE1F03F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050" name="Picture 2" descr="★ 내가 사용해본 체온계 솔찍후기★  브라운체온계, 마이크로라이프 체온계, 오므론체온계, 휴비딕 체온계">
            <a:extLst>
              <a:ext uri="{FF2B5EF4-FFF2-40B4-BE49-F238E27FC236}">
                <a16:creationId xmlns:a16="http://schemas.microsoft.com/office/drawing/2014/main" id="{8328BA45-F8C5-4509-B1C0-C36DD8D36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071" y="1751258"/>
            <a:ext cx="2584379" cy="349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C27046B-0BFD-4EA8-AC7D-9D81E76F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52" y="1751259"/>
            <a:ext cx="2521557" cy="3491987"/>
          </a:xfrm>
          <a:prstGeom prst="rect">
            <a:avLst/>
          </a:prstGeom>
        </p:spPr>
      </p:pic>
      <p:pic>
        <p:nvPicPr>
          <p:cNvPr id="6" name="그래픽 5" descr="추가">
            <a:extLst>
              <a:ext uri="{FF2B5EF4-FFF2-40B4-BE49-F238E27FC236}">
                <a16:creationId xmlns:a16="http://schemas.microsoft.com/office/drawing/2014/main" id="{01C4E867-FAF9-4A81-9B9C-86582B7334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1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 flipV="1">
            <a:off x="3996891" y="410125"/>
            <a:ext cx="8195109" cy="92324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6" y="187211"/>
            <a:ext cx="3469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01. Motivation &amp; Goal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9F32EC-5A0B-6141-93BB-71F5ADDE1CF6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E7E6C8-E788-5B4D-8C2B-CD302BD8E913}"/>
              </a:ext>
            </a:extLst>
          </p:cNvPr>
          <p:cNvSpPr/>
          <p:nvPr/>
        </p:nvSpPr>
        <p:spPr>
          <a:xfrm>
            <a:off x="981682" y="1847829"/>
            <a:ext cx="4189073" cy="40907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rgbClr val="63E7E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22DA248-3F6D-5647-911E-5833B6183EF4}"/>
              </a:ext>
            </a:extLst>
          </p:cNvPr>
          <p:cNvCxnSpPr>
            <a:cxnSpLocks/>
          </p:cNvCxnSpPr>
          <p:nvPr/>
        </p:nvCxnSpPr>
        <p:spPr>
          <a:xfrm>
            <a:off x="5242404" y="2074583"/>
            <a:ext cx="1327224" cy="0"/>
          </a:xfrm>
          <a:prstGeom prst="line">
            <a:avLst/>
          </a:prstGeom>
          <a:ln w="38100">
            <a:solidFill>
              <a:srgbClr val="63E7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AE1AC0-07A4-3942-9E99-3968D3C7F981}"/>
              </a:ext>
            </a:extLst>
          </p:cNvPr>
          <p:cNvSpPr txBox="1"/>
          <p:nvPr/>
        </p:nvSpPr>
        <p:spPr>
          <a:xfrm>
            <a:off x="6766125" y="1920042"/>
            <a:ext cx="28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Motivation</a:t>
            </a:r>
            <a:endParaRPr lang="ko-KR" altLang="en-US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2A2CC1-991C-644A-A863-2CEA01F8B1D1}"/>
              </a:ext>
            </a:extLst>
          </p:cNvPr>
          <p:cNvSpPr txBox="1"/>
          <p:nvPr/>
        </p:nvSpPr>
        <p:spPr>
          <a:xfrm>
            <a:off x="6076365" y="2421787"/>
            <a:ext cx="5014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From the beginning of this year, the COVID-19 has spread.</a:t>
            </a:r>
          </a:p>
          <a:p>
            <a:r>
              <a:rPr kumimoji="1"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So we thought the importance of measuring body temperature.</a:t>
            </a:r>
            <a:endParaRPr kumimoji="1" lang="ko-KR" altLang="en-US" sz="11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AA5BCF-2F95-BB46-8134-88D474F5377F}"/>
              </a:ext>
            </a:extLst>
          </p:cNvPr>
          <p:cNvSpPr/>
          <p:nvPr/>
        </p:nvSpPr>
        <p:spPr>
          <a:xfrm>
            <a:off x="6577482" y="2032784"/>
            <a:ext cx="92325" cy="92325"/>
          </a:xfrm>
          <a:prstGeom prst="ellipse">
            <a:avLst/>
          </a:prstGeom>
          <a:noFill/>
          <a:ln w="38100">
            <a:solidFill>
              <a:srgbClr val="63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76C605-9DDE-4A49-A0CE-91574080B4F9}"/>
              </a:ext>
            </a:extLst>
          </p:cNvPr>
          <p:cNvSpPr txBox="1"/>
          <p:nvPr/>
        </p:nvSpPr>
        <p:spPr>
          <a:xfrm>
            <a:off x="1669211" y="3599721"/>
            <a:ext cx="280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PureunJeonnam" panose="020B0503000000000000" pitchFamily="34" charset="-127"/>
                <a:ea typeface="PureunJeonnam" panose="020B0503000000000000" pitchFamily="34" charset="-127"/>
              </a:rPr>
              <a:t>그래프 혹은 그림을</a:t>
            </a:r>
            <a:endParaRPr lang="en-US" altLang="ko-KR" dirty="0">
              <a:latin typeface="PureunJeonnam" panose="020B0503000000000000" pitchFamily="34" charset="-127"/>
              <a:ea typeface="PureunJeonnam" panose="020B0503000000000000" pitchFamily="34" charset="-127"/>
            </a:endParaRPr>
          </a:p>
          <a:p>
            <a:pPr algn="ctr"/>
            <a:r>
              <a:rPr lang="ko-KR" altLang="en-US" dirty="0">
                <a:latin typeface="PureunJeonnam" panose="020B0503000000000000" pitchFamily="34" charset="-127"/>
                <a:ea typeface="PureunJeonnam" panose="020B0503000000000000" pitchFamily="34" charset="-127"/>
              </a:rPr>
              <a:t>넣어주세요</a:t>
            </a:r>
            <a:r>
              <a:rPr lang="en-US" altLang="ko-KR" dirty="0">
                <a:latin typeface="PureunJeonnam" panose="020B0503000000000000" pitchFamily="34" charset="-127"/>
                <a:ea typeface="PureunJeonnam" panose="020B0503000000000000" pitchFamily="34" charset="-127"/>
              </a:rPr>
              <a:t>.</a:t>
            </a:r>
            <a:endParaRPr lang="ko-KR" altLang="en-US" dirty="0"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1E46B911-EFCE-5145-8D4A-F2C17F89FFAF}"/>
              </a:ext>
            </a:extLst>
          </p:cNvPr>
          <p:cNvCxnSpPr>
            <a:cxnSpLocks/>
          </p:cNvCxnSpPr>
          <p:nvPr/>
        </p:nvCxnSpPr>
        <p:spPr>
          <a:xfrm>
            <a:off x="5242404" y="4291784"/>
            <a:ext cx="1327224" cy="0"/>
          </a:xfrm>
          <a:prstGeom prst="line">
            <a:avLst/>
          </a:prstGeom>
          <a:ln w="38100">
            <a:solidFill>
              <a:srgbClr val="63E7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244BCD-9403-394B-8BA2-5DD01967DD00}"/>
              </a:ext>
            </a:extLst>
          </p:cNvPr>
          <p:cNvSpPr txBox="1"/>
          <p:nvPr/>
        </p:nvSpPr>
        <p:spPr>
          <a:xfrm>
            <a:off x="6766125" y="4137243"/>
            <a:ext cx="28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Goal</a:t>
            </a:r>
            <a:endParaRPr lang="ko-KR" altLang="en-US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682BEB-0D00-7342-A105-6B3AF1FB59E0}"/>
              </a:ext>
            </a:extLst>
          </p:cNvPr>
          <p:cNvSpPr txBox="1"/>
          <p:nvPr/>
        </p:nvSpPr>
        <p:spPr>
          <a:xfrm>
            <a:off x="6076365" y="4638988"/>
            <a:ext cx="484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Prevention of access to buildings for non-mask users</a:t>
            </a:r>
            <a:endParaRPr kumimoji="1" lang="ko-KR" altLang="en-US" sz="11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F2647D8-9B5D-E84C-816E-184FD722FE10}"/>
              </a:ext>
            </a:extLst>
          </p:cNvPr>
          <p:cNvSpPr/>
          <p:nvPr/>
        </p:nvSpPr>
        <p:spPr>
          <a:xfrm>
            <a:off x="6577482" y="4249985"/>
            <a:ext cx="92325" cy="92325"/>
          </a:xfrm>
          <a:prstGeom prst="ellipse">
            <a:avLst/>
          </a:prstGeom>
          <a:noFill/>
          <a:ln w="38100">
            <a:solidFill>
              <a:srgbClr val="63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서울구치소 직원 1명 코로나 19 확진자 판명 … 변호인 접견 중지">
            <a:extLst>
              <a:ext uri="{FF2B5EF4-FFF2-40B4-BE49-F238E27FC236}">
                <a16:creationId xmlns:a16="http://schemas.microsoft.com/office/drawing/2014/main" id="{BDC3D650-C01E-4791-9B76-FA55D7464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82" y="1819275"/>
            <a:ext cx="4226714" cy="411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25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 flipV="1">
            <a:off x="1" y="410126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3469062" y="1859339"/>
            <a:ext cx="52538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>
                    <a:lumMod val="95000"/>
                  </a:schemeClr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System </a:t>
            </a:r>
          </a:p>
          <a:p>
            <a:pPr algn="ctr"/>
            <a:r>
              <a:rPr lang="en-US" altLang="ko-KR" sz="6600" b="1" dirty="0">
                <a:solidFill>
                  <a:schemeClr val="bg1">
                    <a:lumMod val="95000"/>
                  </a:schemeClr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&amp; Architecture</a:t>
            </a:r>
            <a:endParaRPr lang="ko-KR" altLang="en-US" sz="6600" b="1" dirty="0">
              <a:solidFill>
                <a:schemeClr val="bg1">
                  <a:lumMod val="95000"/>
                </a:schemeClr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C7E0C3B-E40D-FC44-911C-62475CE1F03F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875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 flipV="1">
            <a:off x="2242687" y="410126"/>
            <a:ext cx="9949314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6" y="187211"/>
            <a:ext cx="329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02. Value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C7E0C3B-E40D-FC44-911C-62475CE1F03F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1CB70-A2D3-4DF6-8FE7-7F23528B1163}"/>
              </a:ext>
            </a:extLst>
          </p:cNvPr>
          <p:cNvSpPr txBox="1"/>
          <p:nvPr/>
        </p:nvSpPr>
        <p:spPr>
          <a:xfrm>
            <a:off x="377544" y="1881001"/>
            <a:ext cx="28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Relative work</a:t>
            </a:r>
            <a:endParaRPr lang="ko-KR" altLang="en-US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FE693-E897-4B4D-9FD4-72EBF6F115DB}"/>
              </a:ext>
            </a:extLst>
          </p:cNvPr>
          <p:cNvSpPr txBox="1"/>
          <p:nvPr/>
        </p:nvSpPr>
        <p:spPr>
          <a:xfrm>
            <a:off x="5360522" y="2369737"/>
            <a:ext cx="501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By automatically dispensing masks, the number of people who do not have masks in the building can be reduced.</a:t>
            </a:r>
            <a:endParaRPr kumimoji="1" lang="ko-KR" altLang="en-US" sz="11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8A9B2A-2366-4596-8B34-0652F0422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44" y="2363683"/>
            <a:ext cx="3802644" cy="38369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F6A36-3EFF-4F55-9810-C7E9C56BC2C3}"/>
              </a:ext>
            </a:extLst>
          </p:cNvPr>
          <p:cNvSpPr txBox="1"/>
          <p:nvPr/>
        </p:nvSpPr>
        <p:spPr>
          <a:xfrm>
            <a:off x="5360524" y="1881001"/>
            <a:ext cx="28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Practical aspects</a:t>
            </a:r>
            <a:endParaRPr lang="ko-KR" altLang="en-US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527D7-FAD7-4687-A2B0-48841BAEFC3A}"/>
              </a:ext>
            </a:extLst>
          </p:cNvPr>
          <p:cNvSpPr txBox="1"/>
          <p:nvPr/>
        </p:nvSpPr>
        <p:spPr>
          <a:xfrm>
            <a:off x="5360520" y="4164225"/>
            <a:ext cx="5014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 the mask supply method, it will be possible to provide one by one while the servomotor rotates by imitating the existing method of providing disposable cups for water purifiers.</a:t>
            </a:r>
            <a:endParaRPr kumimoji="1" lang="ko-KR" altLang="en-US" sz="11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E50EF-6A69-49DB-82AB-8F7DE6BD6EFD}"/>
              </a:ext>
            </a:extLst>
          </p:cNvPr>
          <p:cNvSpPr txBox="1"/>
          <p:nvPr/>
        </p:nvSpPr>
        <p:spPr>
          <a:xfrm>
            <a:off x="5360522" y="3675489"/>
            <a:ext cx="28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Creative aspects</a:t>
            </a:r>
            <a:endParaRPr lang="ko-KR" altLang="en-US" b="1" dirty="0">
              <a:solidFill>
                <a:schemeClr val="bg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pic>
        <p:nvPicPr>
          <p:cNvPr id="1026" name="Picture 2" descr="A6759 사무실 음식점 식당 정수기 종이컵 컵 홀더 디스펜서 : 코알라의 열린 시장">
            <a:extLst>
              <a:ext uri="{FF2B5EF4-FFF2-40B4-BE49-F238E27FC236}">
                <a16:creationId xmlns:a16="http://schemas.microsoft.com/office/drawing/2014/main" id="{A0EEACF6-F5FD-44B6-8649-E01B7A1E6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941" y="4165408"/>
            <a:ext cx="1581950" cy="158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정부, '마스크 대란' 해결 총력···중복구매 제한·공급 확대 등 방침">
            <a:extLst>
              <a:ext uri="{FF2B5EF4-FFF2-40B4-BE49-F238E27FC236}">
                <a16:creationId xmlns:a16="http://schemas.microsoft.com/office/drawing/2014/main" id="{8963CE6B-0E8D-436D-A7A6-A1F603A7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943" y="2363683"/>
            <a:ext cx="1581950" cy="159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2A3B3-8B29-49E4-96E8-68BDB25294EB}"/>
              </a:ext>
            </a:extLst>
          </p:cNvPr>
          <p:cNvSpPr txBox="1"/>
          <p:nvPr/>
        </p:nvSpPr>
        <p:spPr>
          <a:xfrm>
            <a:off x="377544" y="6158822"/>
            <a:ext cx="431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https://m.blog.naver.com/PostView.nhn?blogId=wwsoptic&amp;logNo=221392174974&amp;proxyReferer=https:%2F%2Fwww.google.com%2F</a:t>
            </a:r>
            <a:endParaRPr lang="ko-KR" altLang="en-US" sz="1000" b="1" dirty="0">
              <a:solidFill>
                <a:schemeClr val="accent1"/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43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 flipV="1">
            <a:off x="4398744" y="410125"/>
            <a:ext cx="779325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6" y="187211"/>
            <a:ext cx="436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02. Hardware component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C7E0C3B-E40D-FC44-911C-62475CE1F03F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E5002C-8E86-4DFF-95A7-C7C5E68E8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45" y="1472045"/>
            <a:ext cx="11636310" cy="446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5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 flipV="1">
            <a:off x="1" y="410126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4462982" y="2875002"/>
            <a:ext cx="32660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>
                    <a:lumMod val="95000"/>
                  </a:schemeClr>
                </a:solidFill>
                <a:latin typeface="PureunJeonnam" panose="020B0503000000000000" pitchFamily="34" charset="-127"/>
                <a:ea typeface="PureunJeonnam" panose="020B0503000000000000" pitchFamily="34" charset="-127"/>
              </a:rPr>
              <a:t>Feature</a:t>
            </a:r>
            <a:endParaRPr lang="ko-KR" altLang="en-US" sz="6600" b="1" dirty="0">
              <a:solidFill>
                <a:schemeClr val="bg1">
                  <a:lumMod val="95000"/>
                </a:schemeClr>
              </a:solidFill>
              <a:latin typeface="PureunJeonnam" panose="020B0503000000000000" pitchFamily="34" charset="-127"/>
              <a:ea typeface="PureunJeonnam" panose="020B0503000000000000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C7E0C3B-E40D-FC44-911C-62475CE1F03F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668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410</Words>
  <Application>Microsoft Office PowerPoint</Application>
  <PresentationFormat>와이드스크린</PresentationFormat>
  <Paragraphs>135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Nanum Gothic</vt:lpstr>
      <vt:lpstr>PureunJeonnam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myung0616@outlook.kr</cp:lastModifiedBy>
  <cp:revision>66</cp:revision>
  <dcterms:created xsi:type="dcterms:W3CDTF">2018-10-06T07:20:02Z</dcterms:created>
  <dcterms:modified xsi:type="dcterms:W3CDTF">2020-11-18T07:43:39Z</dcterms:modified>
</cp:coreProperties>
</file>