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8" r:id="rId2"/>
    <p:sldId id="299" r:id="rId3"/>
    <p:sldId id="300" r:id="rId4"/>
    <p:sldId id="301" r:id="rId5"/>
    <p:sldId id="290" r:id="rId6"/>
    <p:sldId id="291" r:id="rId7"/>
    <p:sldId id="274" r:id="rId8"/>
    <p:sldId id="280" r:id="rId9"/>
    <p:sldId id="294" r:id="rId10"/>
    <p:sldId id="284" r:id="rId11"/>
    <p:sldId id="302" r:id="rId12"/>
    <p:sldId id="304" r:id="rId13"/>
    <p:sldId id="30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6A27C-ACD9-624A-A6FF-20B7BAD7E570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1220-D05D-354F-A0AB-A9F960125D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95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86C0330-38B8-8345-8043-2821AE4E20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FF4F1DF-838B-5942-8213-18CA25A29E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아름답고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단순하고 명료한 개발 언어입니다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개인적으로는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비주얼베이직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swift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같은 개발 언어들을 좋아했는데 지금은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참 좋아합니다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함수형 언어이면서 객체지향 언어로 사용할 수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최근의 개발언어의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트렌드를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잘 반영하고 있다고 할 수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간단하게 개발하는 경우는 함수기반으로 작업을 하고 복잡한 개발에는 객체 기반의 언어로 사용할 수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개발에 사용되는 언어에도 생명주기가 있어서 오래된 언어들을 사용해서 개발하기 보다는 최근에 각 도메인 별로 만들어지는 언어에 주목할 필요가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데이터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사이언스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(Data Science),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인공지능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(Machine Learning, Deep Learning)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분야에서 인기를 끌고 있는 언어입니다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다른 언어에 비해서 높은 생산성과 쉬운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접근성을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보여주는 인터프리터 기반의 언어입니다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최근의 애플리케이션 개발에서는 다양한 개발 언어를 혼합해서 사용하는 개발자들을 많은 회사들이 원하고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조금은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오픈된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마인드로 새로운 언어들을 배워보는 것도 좋습니다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많은 개발자들이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JavaScript, python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같은 스크립트 기반의 언어로 다양한 애플리케이션을 개발하고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그런 이유들을 한번 고민해 보는 것도 필요합니다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947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6743D12-D6A7-274F-B5E5-A8DF3858F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4FEC81DF-4888-B14C-AA34-F01E67FCD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IT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업계의 흐름을 보면 대략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 단위로 큰 흐름의 변화가 나타나는 것을 관찰할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1980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년대의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PC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기반의 시대에서 인터넷과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SNS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열풍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그리고 지금은 플랫폼 전쟁을 넘어서 인공지능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사물 인터넷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로봇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블럭체인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양자컴퓨팅과 같은 기술들이 엄청난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콜레보레이션을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일으키고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강사들도 기술을 따라 가기가 쉽지 않은 시대입니다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현업에 있는 엔지니어들과 개발자들도 사실 일을 하면서 공부를 병행하기가 어렵습니다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기술이 폭발적으로 나오면서 지수 형태의 그림이 그려지고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변화가 너무 빠르다 보니 모든 내용들을 처음부터 이해하면서 코딩하고 개발하는 것이 점점 불가능해 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일단은 기본 내용들을 빠르게 파악하고 조립하는 형태의 접근이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개발자가 모든 것을 만들 수 는 없으니 필요한 부품들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기반 기술들을 조금씩 익혀서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레고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쌓아가는 것처럼 개발하는 접근방식이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6868" name="Group 8">
            <a:extLst>
              <a:ext uri="{FF2B5EF4-FFF2-40B4-BE49-F238E27FC236}">
                <a16:creationId xmlns:a16="http://schemas.microsoft.com/office/drawing/2014/main" id="{5E8856E0-3195-8346-92FC-C14ECD70D39F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36869" name="Rectangle 9">
              <a:extLst>
                <a:ext uri="{FF2B5EF4-FFF2-40B4-BE49-F238E27FC236}">
                  <a16:creationId xmlns:a16="http://schemas.microsoft.com/office/drawing/2014/main" id="{B2E085BE-FBBE-F646-9C2A-F1B4121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0" name="Line 19">
              <a:extLst>
                <a:ext uri="{FF2B5EF4-FFF2-40B4-BE49-F238E27FC236}">
                  <a16:creationId xmlns:a16="http://schemas.microsoft.com/office/drawing/2014/main" id="{90BCBC19-F9B2-C046-850E-D0880C67D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6871" name="Text Box 20">
              <a:extLst>
                <a:ext uri="{FF2B5EF4-FFF2-40B4-BE49-F238E27FC236}">
                  <a16:creationId xmlns:a16="http://schemas.microsoft.com/office/drawing/2014/main" id="{31CF59F9-C6B2-5641-942C-FCDC92CB0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6743D12-D6A7-274F-B5E5-A8DF3858F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4FEC81DF-4888-B14C-AA34-F01E67FCD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IT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업계의 흐름을 보면 대략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 단위로 큰 흐름의 변화가 나타나는 것을 관찰할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1980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년대의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PC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기반의 시대에서 인터넷과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SNS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열풍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그리고 지금은 플랫폼 전쟁을 넘어서 인공지능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사물 인터넷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로봇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블럭체인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양자컴퓨팅과 같은 기술들이 엄청난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콜레보레이션을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일으키고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강사들도 기술을 따라 가기가 쉽지 않은 시대입니다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현업에 있는 엔지니어들과 개발자들도 사실 일을 하면서 공부를 병행하기가 어렵습니다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기술이 폭발적으로 나오면서 지수 형태의 그림이 그려지고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변화가 너무 빠르다 보니 모든 내용들을 처음부터 이해하면서 코딩하고 개발하는 것이 점점 불가능해 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일단은 기본 내용들을 빠르게 파악하고 조립하는 형태의 접근이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개발자가 모든 것을 만들 수 는 없으니 필요한 부품들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기반 기술들을 조금씩 익혀서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레고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쌓아가는 것처럼 개발하는 접근방식이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6868" name="Group 8">
            <a:extLst>
              <a:ext uri="{FF2B5EF4-FFF2-40B4-BE49-F238E27FC236}">
                <a16:creationId xmlns:a16="http://schemas.microsoft.com/office/drawing/2014/main" id="{5E8856E0-3195-8346-92FC-C14ECD70D39F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36869" name="Rectangle 9">
              <a:extLst>
                <a:ext uri="{FF2B5EF4-FFF2-40B4-BE49-F238E27FC236}">
                  <a16:creationId xmlns:a16="http://schemas.microsoft.com/office/drawing/2014/main" id="{B2E085BE-FBBE-F646-9C2A-F1B4121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0" name="Line 19">
              <a:extLst>
                <a:ext uri="{FF2B5EF4-FFF2-40B4-BE49-F238E27FC236}">
                  <a16:creationId xmlns:a16="http://schemas.microsoft.com/office/drawing/2014/main" id="{90BCBC19-F9B2-C046-850E-D0880C67D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6871" name="Text Box 20">
              <a:extLst>
                <a:ext uri="{FF2B5EF4-FFF2-40B4-BE49-F238E27FC236}">
                  <a16:creationId xmlns:a16="http://schemas.microsoft.com/office/drawing/2014/main" id="{31CF59F9-C6B2-5641-942C-FCDC92CB0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89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6743D12-D6A7-274F-B5E5-A8DF3858F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4FEC81DF-4888-B14C-AA34-F01E67FCD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IT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업계의 흐름을 보면 대략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 단위로 큰 흐름의 변화가 나타나는 것을 관찰할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1980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년대의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PC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기반의 시대에서 인터넷과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SNS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열풍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그리고 지금은 플랫폼 전쟁을 넘어서 인공지능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사물 인터넷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로봇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블럭체인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양자컴퓨팅과 같은 기술들이 엄청난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콜레보레이션을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일으키고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강사들도 기술을 따라 가기가 쉽지 않은 시대입니다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현업에 있는 엔지니어들과 개발자들도 사실 일을 하면서 공부를 병행하기가 어렵습니다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기술이 폭발적으로 나오면서 지수 형태의 그림이 그려지고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변화가 너무 빠르다 보니 모든 내용들을 처음부터 이해하면서 코딩하고 개발하는 것이 점점 불가능해 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일단은 기본 내용들을 빠르게 파악하고 조립하는 형태의 접근이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개발자가 모든 것을 만들 수 는 없으니 필요한 부품들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기반 기술들을 조금씩 익혀서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레고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쌓아가는 것처럼 개발하는 접근방식이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6868" name="Group 8">
            <a:extLst>
              <a:ext uri="{FF2B5EF4-FFF2-40B4-BE49-F238E27FC236}">
                <a16:creationId xmlns:a16="http://schemas.microsoft.com/office/drawing/2014/main" id="{5E8856E0-3195-8346-92FC-C14ECD70D39F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36869" name="Rectangle 9">
              <a:extLst>
                <a:ext uri="{FF2B5EF4-FFF2-40B4-BE49-F238E27FC236}">
                  <a16:creationId xmlns:a16="http://schemas.microsoft.com/office/drawing/2014/main" id="{B2E085BE-FBBE-F646-9C2A-F1B4121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0" name="Line 19">
              <a:extLst>
                <a:ext uri="{FF2B5EF4-FFF2-40B4-BE49-F238E27FC236}">
                  <a16:creationId xmlns:a16="http://schemas.microsoft.com/office/drawing/2014/main" id="{90BCBC19-F9B2-C046-850E-D0880C67D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6871" name="Text Box 20">
              <a:extLst>
                <a:ext uri="{FF2B5EF4-FFF2-40B4-BE49-F238E27FC236}">
                  <a16:creationId xmlns:a16="http://schemas.microsoft.com/office/drawing/2014/main" id="{31CF59F9-C6B2-5641-942C-FCDC92CB0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5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6743D12-D6A7-274F-B5E5-A8DF3858F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4FEC81DF-4888-B14C-AA34-F01E67FCD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IT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업계의 흐름을 보면 대략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 단위로 큰 흐름의 변화가 나타나는 것을 관찰할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1980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년대의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PC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기반의 시대에서 인터넷과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SNS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열풍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그리고 지금은 플랫폼 전쟁을 넘어서 인공지능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사물 인터넷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로봇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블럭체인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양자컴퓨팅과 같은 기술들이 엄청난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콜레보레이션을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일으키고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강사들도 기술을 따라 가기가 쉽지 않은 시대입니다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현업에 있는 엔지니어들과 개발자들도 사실 일을 하면서 공부를 병행하기가 어렵습니다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기술이 폭발적으로 나오면서 지수 형태의 그림이 그려지고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변화가 너무 빠르다 보니 모든 내용들을 처음부터 이해하면서 코딩하고 개발하는 것이 점점 불가능해 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일단은 기본 내용들을 빠르게 파악하고 조립하는 형태의 접근이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개발자가 모든 것을 만들 수 는 없으니 필요한 부품들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기반 기술들을 조금씩 익혀서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레고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쌓아가는 것처럼 개발하는 접근방식이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6868" name="Group 8">
            <a:extLst>
              <a:ext uri="{FF2B5EF4-FFF2-40B4-BE49-F238E27FC236}">
                <a16:creationId xmlns:a16="http://schemas.microsoft.com/office/drawing/2014/main" id="{5E8856E0-3195-8346-92FC-C14ECD70D39F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36869" name="Rectangle 9">
              <a:extLst>
                <a:ext uri="{FF2B5EF4-FFF2-40B4-BE49-F238E27FC236}">
                  <a16:creationId xmlns:a16="http://schemas.microsoft.com/office/drawing/2014/main" id="{B2E085BE-FBBE-F646-9C2A-F1B4121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0" name="Line 19">
              <a:extLst>
                <a:ext uri="{FF2B5EF4-FFF2-40B4-BE49-F238E27FC236}">
                  <a16:creationId xmlns:a16="http://schemas.microsoft.com/office/drawing/2014/main" id="{90BCBC19-F9B2-C046-850E-D0880C67D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6871" name="Text Box 20">
              <a:extLst>
                <a:ext uri="{FF2B5EF4-FFF2-40B4-BE49-F238E27FC236}">
                  <a16:creationId xmlns:a16="http://schemas.microsoft.com/office/drawing/2014/main" id="{31CF59F9-C6B2-5641-942C-FCDC92CB0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4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E38669E-0934-744C-BFB5-17D70597CC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6C2DF5F-6E20-E441-9F92-5722559AE7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차산업혁명의 시대가 되면서 이제는 우리 주변에 데이터 사이언스나 인공지능 관련 기술들이 일상속으로 들어오고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전세계 시가총액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등까지의 업체들을 보면 약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개의 업체가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업체인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애플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마이크로소프트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아마존 등을 보면 향후에도 소프트웨어 기반의 거대한 플랫폼을 차지하는 기업들이 꾸준히 상승세를 탈 것으로 예상됩니다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이제는 전통적인 제조업 기반이 아닌 소프트웨어 기반의 서비스에 대한 공부와 투자가 더 중요한 시대로 변한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개인적으로 앞으로의 추세를 알고 전략을 짜기가 힘들지만 글로벌한 기업들이 투자하고 연구하는 모습들을 보면 약간이나마 미래에 대한 인사이트를 얻을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11660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E38669E-0934-744C-BFB5-17D70597CC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6C2DF5F-6E20-E441-9F92-5722559AE7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차산업혁명의 시대가 되면서 이제는 우리 주변에 데이터 사이언스나 인공지능 관련 기술들이 일상속으로 들어오고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전세계 시가총액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등까지의 업체들을 보면 약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개의 업체가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업체인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애플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마이크로소프트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아마존 등을 보면 향후에도 소프트웨어 기반의 거대한 플랫폼을 차지하는 기업들이 꾸준히 상승세를 탈 것으로 예상됩니다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이제는 전통적인 제조업 기반이 아닌 소프트웨어 기반의 서비스에 대한 공부와 투자가 더 중요한 시대로 변한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개인적으로 앞으로의 추세를 알고 전략을 짜기가 힘들지만 글로벌한 기업들이 투자하고 연구하는 모습들을 보면 약간이나마 미래에 대한 인사이트를 얻을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19227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E38669E-0934-744C-BFB5-17D70597CC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6C2DF5F-6E20-E441-9F92-5722559AE7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차산업혁명의 시대가 되면서 이제는 우리 주변에 데이터 사이언스나 인공지능 관련 기술들이 일상속으로 들어오고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전세계 시가총액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등까지의 업체들을 보면 약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개의 업체가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업체인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애플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마이크로소프트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아마존 등을 보면 향후에도 소프트웨어 기반의 거대한 플랫폼을 차지하는 기업들이 꾸준히 상승세를 탈 것으로 예상됩니다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이제는 전통적인 제조업 기반이 아닌 소프트웨어 기반의 서비스에 대한 공부와 투자가 더 중요한 시대로 변한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개인적으로 앞으로의 추세를 알고 전략을 짜기가 힘들지만 글로벌한 기업들이 투자하고 연구하는 모습들을 보면 약간이나마 미래에 대한 인사이트를 얻을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27133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E38669E-0934-744C-BFB5-17D70597CC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6C2DF5F-6E20-E441-9F92-5722559AE7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차산업혁명의 시대가 되면서 이제는 우리 주변에 데이터 사이언스나 인공지능 관련 기술들이 일상속으로 들어오고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전세계 시가총액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등까지의 업체들을 보면 약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개의 업체가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업체인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애플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마이크로소프트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아마존 등을 보면 향후에도 소프트웨어 기반의 거대한 플랫폼을 차지하는 기업들이 꾸준히 상승세를 탈 것으로 예상됩니다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이제는 전통적인 제조업 기반이 아닌 소프트웨어 기반의 서비스에 대한 공부와 투자가 더 중요한 시대로 변한 것을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개인적으로 앞으로의 추세를 알고 전략을 짜기가 힘들지만 글로벌한 기업들이 투자하고 연구하는 모습들을 보면 약간이나마 미래에 대한 인사이트를 얻을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E4D999D-66B9-7545-9EA9-DBA595405B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A522B64-4D5A-314B-98E7-B2AE18B23D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2018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년과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2019, 2020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년을 보면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FAANG(Facebook, Apple,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아마존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넷플렉스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구글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 눈에 띄게 성장한 것을 볼 수 있습니다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최근에는 마이크로소프트와 애플의 주가가 많이 오르면서 시장에서 탄탄하게 성장을 하는 것을 볼 수 있습니다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최근에 성장하고 있는 클라우드 시장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사물인터넷 시장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데이터 사이언스 분야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머신러닝과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시장을 보면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파이썬에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이런 분야에서 꽤 인기를 끌며 사용되는 것을 볼 수 있습니다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자율주행 시장이 만들어 지면서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테슬라와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같은 업체는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통한 자율주행 기술의 선두를 달리고 있고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자동차를 자동으로 업데이트되는 전장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전자 장치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 만들고 있습니다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앞으로 개발자들과 엔지니어들이 공부하고 사용해야 할 분야라고 생각됩니다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최근에 경쟁이 되고 있는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같은 언어와 비교해 보아도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보다 확장성이 있고 더 넓은 분야에서 활용되고 있습니다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수업에서 제가 많이 받는 질문이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파이썬이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좋아요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? 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 좋아요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와 같은 질문입니다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파이썬이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보다 많은 분야에서 세력을 얻고 있습니다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51AB2D42-CBB5-E349-AC25-DA4A0B4B7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78215CDE-221B-D147-83AE-EA4B1FFCE8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국내에도 코딩 교육에 대한 인기가 날로 늘어나고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초중고 또는 대학생들에게 배우도록 유도하는 첫번째 개발 언어가 자바나 닷넷이 아닌 파이썬이 인기를 끌고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처음 접하고 배우는 과정에서 가장 만만해 보이는 언어가 파이썬입니다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하지만 파이썬은 계속 접해보면 작성하는 스타일에 따라서 난이도가 있는 개발언어입니다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수업을 진행하면서 개인적으로 생각하기에는 개발자가 아님에도 불구하고 비전공자가 접하기에는 파이썬이 그래도 진입장벽이 낮은 언어라고 생각합니다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전공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비전공을 따지지 않고 많은 분들이 파이썬의 세계로 넘어오고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최근에는 생활 코딩이라는 말이 유행할 정도로 개발 언어의 시장이 대중화되고 규모가 커지고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또한 최근 개발자들에게도 가장 핫한 언어가 파이썬이라고 말할 정도입니다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grpSp>
        <p:nvGrpSpPr>
          <p:cNvPr id="18436" name="Group 8">
            <a:extLst>
              <a:ext uri="{FF2B5EF4-FFF2-40B4-BE49-F238E27FC236}">
                <a16:creationId xmlns:a16="http://schemas.microsoft.com/office/drawing/2014/main" id="{01188DA0-1D4F-9C45-A806-1B4A2746CA81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18437" name="Rectangle 9">
              <a:extLst>
                <a:ext uri="{FF2B5EF4-FFF2-40B4-BE49-F238E27FC236}">
                  <a16:creationId xmlns:a16="http://schemas.microsoft.com/office/drawing/2014/main" id="{5D44F644-E50D-A84F-B65B-DB18F2576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8438" name="Line 19">
              <a:extLst>
                <a:ext uri="{FF2B5EF4-FFF2-40B4-BE49-F238E27FC236}">
                  <a16:creationId xmlns:a16="http://schemas.microsoft.com/office/drawing/2014/main" id="{83156441-B5AB-144F-AD2C-703679764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8439" name="Text Box 20">
              <a:extLst>
                <a:ext uri="{FF2B5EF4-FFF2-40B4-BE49-F238E27FC236}">
                  <a16:creationId xmlns:a16="http://schemas.microsoft.com/office/drawing/2014/main" id="{70AE033B-D886-0D4E-A4EA-035B20FA1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8E77971-BB17-CE4F-B51D-8A549DC2EC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4F32100-647D-704B-8649-29CFF10773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개발자들의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Q&amp;A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놀이터로 불리는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Stackoverflow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에서는 매년 개발자들을 대상으로 설문을 한 결과를 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개발을 하시게 되면 앞으로 자주 방문할 웹사이트중에 하나입니다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개발자들이 좋아하는 인기 있는 개발언어에 상단에 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JavaScript, HTML, CSS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같은 웹기반의 기술과 언어들이 인기를 끌고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웹과 모바일이 기반이 되는 환경이 눈에 들어옵니다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파이썬과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C#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같은 언어들이 개발자들이 매우 선호하는 언어로 올라가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국내에서만 파이썬이 인기를 끌고 있는 것이 아닌 전세계적으로 파이썬의 열풍이 거세게 불고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 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8B52345-7F00-6048-A0A2-CD380828B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E2546E40-8854-4B45-8F20-6F686CBCCB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우리는 앞으로의 전망에 민감합니다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개인은 미래를 알 수 없지만 글로벌 기업들은 개인보다는 좀 더 많은 데이터를 수집해서 미래를 대비하고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세계적인 글로벌 기업들을 보면 향후 전망을 살짝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글래스도어에 나온 기사를 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2021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 유망직업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선에서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 이상이 대부분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관련된 개발자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 사이언스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인공 지능 관련된 직업군들임을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정말 개발자 전성시대가 오고 있는 느낌이 듭니다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A74D-BD2E-5A47-8329-0F40B602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F7AC0-DEC2-2848-87B8-89A6FAAEF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8584C-B6C0-A448-9A31-D7598343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E779B-43DD-B84D-A4B6-DE317BAE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0C505-30FD-A84A-816E-CE8A1797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30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557DB-9113-DF41-B246-77ABD13B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DFF90-A256-064B-8518-2C5C43D80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C9ECC-779B-B748-B731-A3F14593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53176-8C34-7041-A978-6DD47018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672AD-B3A5-154D-988F-8D208100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28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9697D-D88B-D446-924D-E9D394926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C7E71-CF45-4947-B4DE-C1EA5288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F235-4E49-0845-934E-455CC4B2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88BD3-663C-F44A-BECC-1546C92E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588A9-3BF4-FF44-9EB0-1393BDC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39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63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0F70-CD18-7340-BD3A-966FFCA3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4BF09-1017-1447-9E3A-FB67005C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98DEF-7082-A741-B460-39A8EC58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0C0D1-EB05-F943-9B6E-A1B9F1A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A4153-E586-AD49-99A9-17A7E3BD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824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58A9-C10A-3D45-8547-D4059C24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ABDB2-A0D9-6D4A-A9EF-1BEAB6BE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DE490-244E-7F42-96A3-CC91197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48C80-FA87-BD44-BFBF-30C6370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1A77F-3D04-0A41-A450-F1503534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34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411E-B8CD-4749-854F-5F05027C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A5418-91DA-C045-829B-215F0D26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4039C-3C8F-2248-8FD5-80F1C5C5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281EB-6668-584B-BC2E-685B871B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59329-EDC9-BE46-AD42-0762B4BB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7019E-8658-C64C-BBFA-5E7EB6DD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88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DF4EF-7B18-5145-8F23-343B26F6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48B89-56DB-D248-9721-FD59F616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35486-B0C8-BD4B-8F22-54615DA20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FF04D-FFA1-7A4A-978A-7896FCBC6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816011-17A0-A440-AED7-1BAF3DB08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1360B-DD16-1B48-8AD7-EA522FA6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E0880-D92C-7447-970C-1B3880D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8D5AB-BBE4-714E-8B65-E899CCF4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60D5-7277-A545-8C00-7D3DAFB2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0787-427C-8245-BF89-55A3AEE6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87F16-76A4-4A40-BC16-EFC68DCF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82FDF-084C-784B-BED5-84D5EDF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5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58B502-3A2F-2E4C-8863-3B59C041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8B5F0-DCD0-2147-BAAF-2F8B2047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A92B3-0329-A348-9CCA-0D08C8AB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61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73A47-3402-9446-94D8-DED665DE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CDC4A-B420-CD4A-94F1-9FD13126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899FC-41B4-AB47-8C0E-81661119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87199-744A-E148-8944-BBE055F4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B9357-AED1-F640-AB2D-B63DF48F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3022C-59F7-9F44-98D0-97C6E571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4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11CAB-7EBB-794D-B803-80EF9F7A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0C4A69-CD1C-FE4B-B378-6BEA2FB8C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2D1DA-0791-474D-9E80-F2C82811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C7D26-E69F-7846-845A-88E2C717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D4BC-CB13-1249-AF94-81D1028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D47DA-808B-834F-A35B-053CA310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8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75D18-C9FC-8E46-8174-54233C02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21A31-EE34-5C4F-8C56-DBE2EFD7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72F2E-6AD5-0044-8AD7-9CFCF4DF7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5AAF-D388-D847-89AA-F28CC23A8516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AD2D7-7878-5149-B518-8325C869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72E16-33C8-D941-98BE-BD93F2CD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49A8-D719-6D4A-B452-E5C5727185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746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FBCD59-7BA7-4D4D-A00A-558D36BC3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454" y="2147008"/>
            <a:ext cx="9372989" cy="1754326"/>
          </a:xfrm>
        </p:spPr>
        <p:txBody>
          <a:bodyPr vert="horz" wrap="square" lIns="90000" tIns="45720" rIns="91440" bIns="45720" rtlCol="0" anchor="t">
            <a:spAutoFit/>
          </a:bodyPr>
          <a:lstStyle/>
          <a:p>
            <a:pPr eaLnBrk="1" hangingPunct="1"/>
            <a:r>
              <a:rPr lang="en-US" altLang="ko-KR" sz="6000" dirty="0">
                <a:latin typeface="+mj-ea"/>
              </a:rPr>
              <a:t>1</a:t>
            </a:r>
            <a:r>
              <a:rPr lang="ko-KR" altLang="en-US" sz="6000" dirty="0">
                <a:latin typeface="+mj-ea"/>
              </a:rPr>
              <a:t>장 </a:t>
            </a:r>
            <a:r>
              <a:rPr lang="en-US" altLang="ko-KR" sz="6000" dirty="0">
                <a:latin typeface="+mj-ea"/>
              </a:rPr>
              <a:t>IT</a:t>
            </a:r>
            <a:r>
              <a:rPr lang="ko-KR" altLang="en-US" sz="6000" dirty="0">
                <a:latin typeface="+mj-ea"/>
              </a:rPr>
              <a:t>기술 최신 트렌드 와 </a:t>
            </a:r>
            <a:r>
              <a:rPr lang="ko-KR" altLang="en-US" sz="6000" dirty="0" err="1">
                <a:latin typeface="+mj-ea"/>
              </a:rPr>
              <a:t>웹기술</a:t>
            </a:r>
            <a:r>
              <a:rPr lang="ko-KR" altLang="en-US" sz="6000" dirty="0">
                <a:latin typeface="+mj-ea"/>
              </a:rPr>
              <a:t> 트렌드 </a:t>
            </a:r>
          </a:p>
        </p:txBody>
      </p:sp>
    </p:spTree>
    <p:extLst>
      <p:ext uri="{BB962C8B-B14F-4D97-AF65-F5344CB8AC3E}">
        <p14:creationId xmlns:p14="http://schemas.microsoft.com/office/powerpoint/2010/main" val="149296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4">
            <a:extLst>
              <a:ext uri="{FF2B5EF4-FFF2-40B4-BE49-F238E27FC236}">
                <a16:creationId xmlns:a16="http://schemas.microsoft.com/office/drawing/2014/main" id="{AE7CDEA6-5AE5-8648-A39F-78B977C6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2384426"/>
            <a:ext cx="7129463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AEEAB674-3DDF-C345-BCFA-14E181247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797079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Exponential Technology: </a:t>
            </a: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기술의 변화가 너무 빠르다</a:t>
            </a: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. </a:t>
            </a:r>
            <a:br>
              <a:rPr lang="en-US" altLang="ko-KR" sz="2000" b="1">
                <a:latin typeface="나눔고딕" pitchFamily="2" charset="-127"/>
                <a:ea typeface="나눔고딕" pitchFamily="2" charset="-127"/>
              </a:rPr>
            </a:b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개발자에게는 늘 시간이 부족</a:t>
            </a:r>
            <a:r>
              <a:rPr lang="en-US" altLang="ko-KR" sz="2000" b="1">
                <a:latin typeface="맑은 고딕" panose="020B0503020000020004" pitchFamily="34" charset="-127"/>
                <a:ea typeface="나눔고딕" pitchFamily="2" charset="-127"/>
              </a:rPr>
              <a:t>…</a:t>
            </a:r>
            <a:endParaRPr lang="en-US" altLang="ko-KR" sz="2000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844" name="Title 1">
            <a:extLst>
              <a:ext uri="{FF2B5EF4-FFF2-40B4-BE49-F238E27FC236}">
                <a16:creationId xmlns:a16="http://schemas.microsoft.com/office/drawing/2014/main" id="{542EEB34-473A-984D-A8AA-37FFB59DDB29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AEEAB674-3DDF-C345-BCFA-14E181247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https://</a:t>
            </a:r>
            <a:r>
              <a:rPr lang="en-US" altLang="ko-KR" sz="2000" b="1" dirty="0" err="1">
                <a:latin typeface="나눔고딕" pitchFamily="2" charset="-127"/>
                <a:ea typeface="나눔고딕" pitchFamily="2" charset="-127"/>
              </a:rPr>
              <a:t>github.com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/Han-</a:t>
            </a:r>
            <a:r>
              <a:rPr lang="en-US" altLang="ko-KR" sz="2000" b="1" dirty="0" err="1">
                <a:latin typeface="나눔고딕" pitchFamily="2" charset="-127"/>
                <a:ea typeface="나눔고딕" pitchFamily="2" charset="-127"/>
              </a:rPr>
              <a:t>Kyeol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/developer-roadmap-</a:t>
            </a:r>
            <a:r>
              <a:rPr lang="en-US" altLang="ko-KR" sz="2000" b="1" dirty="0" err="1">
                <a:latin typeface="나눔고딕" pitchFamily="2" charset="-127"/>
                <a:ea typeface="나눔고딕" pitchFamily="2" charset="-127"/>
              </a:rPr>
              <a:t>kr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-</a:t>
            </a:r>
          </a:p>
        </p:txBody>
      </p:sp>
      <p:sp>
        <p:nvSpPr>
          <p:cNvPr id="35844" name="Title 1">
            <a:extLst>
              <a:ext uri="{FF2B5EF4-FFF2-40B4-BE49-F238E27FC236}">
                <a16:creationId xmlns:a16="http://schemas.microsoft.com/office/drawing/2014/main" id="{542EEB34-473A-984D-A8AA-37FFB59DDB29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kumimoji="0" lang="en-US" altLang="ko-KR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Front-end</a:t>
            </a:r>
            <a:r>
              <a:rPr kumimoji="0" lang="ko-KR" altLang="en-US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와 </a:t>
            </a:r>
            <a:r>
              <a:rPr kumimoji="0" lang="en-US" altLang="ko-KR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Back-end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4DE887-BAD1-8448-A0C2-8F05907A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00" y="2320905"/>
            <a:ext cx="8793399" cy="36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3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itle 1">
            <a:extLst>
              <a:ext uri="{FF2B5EF4-FFF2-40B4-BE49-F238E27FC236}">
                <a16:creationId xmlns:a16="http://schemas.microsoft.com/office/drawing/2014/main" id="{542EEB34-473A-984D-A8AA-37FFB59DDB29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kumimoji="0" lang="en-US" altLang="ko-KR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Front-end</a:t>
            </a:r>
            <a:r>
              <a:rPr kumimoji="0" lang="ko-KR" altLang="en-US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와 </a:t>
            </a:r>
            <a:r>
              <a:rPr kumimoji="0" lang="en-US" altLang="ko-KR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Back-end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4B7565-AEFD-774A-86A6-A9A61931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79" y="1299690"/>
            <a:ext cx="6054872" cy="52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itle 1">
            <a:extLst>
              <a:ext uri="{FF2B5EF4-FFF2-40B4-BE49-F238E27FC236}">
                <a16:creationId xmlns:a16="http://schemas.microsoft.com/office/drawing/2014/main" id="{542EEB34-473A-984D-A8AA-37FFB59DDB29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kumimoji="0" lang="en-US" altLang="ko-KR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Front-end</a:t>
            </a:r>
            <a:r>
              <a:rPr kumimoji="0" lang="ko-KR" altLang="en-US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와 </a:t>
            </a:r>
            <a:r>
              <a:rPr kumimoji="0" lang="en-US" altLang="ko-KR" sz="3600" dirty="0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Back-end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D90C9-9B5C-8546-A16C-84D365AB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23" y="1284051"/>
            <a:ext cx="5933559" cy="55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A24196-E0DA-374C-8954-C42DC2EC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4932362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CF776FA4-A45E-5C41-B81C-77FB7EFA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314" y="1254835"/>
            <a:ext cx="9359900" cy="492603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400" b="1" dirty="0">
                <a:latin typeface="+mj-ea"/>
                <a:ea typeface="+mj-ea"/>
              </a:rPr>
              <a:t>DT(Digital Transformation):</a:t>
            </a:r>
            <a:r>
              <a:rPr lang="ko-KR" altLang="en-US" sz="2400" b="1" dirty="0">
                <a:latin typeface="+mj-ea"/>
                <a:ea typeface="+mj-ea"/>
              </a:rPr>
              <a:t> 모든 산업에서 디지털 </a:t>
            </a:r>
            <a:r>
              <a:rPr lang="ko-KR" altLang="en-US" sz="2400" b="1" dirty="0" err="1">
                <a:latin typeface="+mj-ea"/>
                <a:ea typeface="+mj-ea"/>
              </a:rPr>
              <a:t>트랜스포메이션이</a:t>
            </a:r>
            <a:r>
              <a:rPr lang="ko-KR" altLang="en-US" sz="2400" b="1" dirty="0">
                <a:latin typeface="+mj-ea"/>
                <a:ea typeface="+mj-ea"/>
              </a:rPr>
              <a:t> 나타나고 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400" b="1" dirty="0" err="1">
                <a:latin typeface="+mj-ea"/>
                <a:ea typeface="+mj-ea"/>
              </a:rPr>
              <a:t>메타버스의</a:t>
            </a:r>
            <a:r>
              <a:rPr lang="ko-KR" altLang="en-US" sz="2400" b="1" dirty="0">
                <a:latin typeface="+mj-ea"/>
                <a:ea typeface="+mj-ea"/>
              </a:rPr>
              <a:t> 시대 </a:t>
            </a:r>
            <a:r>
              <a:rPr lang="en-US" altLang="ko-KR" sz="2400" b="1" dirty="0">
                <a:latin typeface="+mj-ea"/>
                <a:ea typeface="+mj-ea"/>
              </a:rPr>
              <a:t>:</a:t>
            </a:r>
            <a:r>
              <a:rPr lang="ko-KR" altLang="en-US" sz="2400" b="1" dirty="0">
                <a:latin typeface="+mj-ea"/>
                <a:ea typeface="+mj-ea"/>
              </a:rPr>
              <a:t> 이미 우리는 디지털 세상에서 시간을 더 많이 보내고 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400" b="1" dirty="0">
                <a:latin typeface="+mj-ea"/>
                <a:ea typeface="+mj-ea"/>
              </a:rPr>
              <a:t>De-Fi(Decentralized finance):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latin typeface="+mj-ea"/>
                <a:ea typeface="+mj-ea"/>
              </a:rPr>
              <a:t>탈중앙화된</a:t>
            </a:r>
            <a:r>
              <a:rPr lang="ko-KR" altLang="en-US" sz="2400" b="1" dirty="0">
                <a:latin typeface="+mj-ea"/>
                <a:ea typeface="+mj-ea"/>
              </a:rPr>
              <a:t> 금융시장을 뜻한다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400" b="1" dirty="0">
                <a:latin typeface="+mj-ea"/>
                <a:ea typeface="+mj-ea"/>
              </a:rPr>
              <a:t>NFT(Non-Fungible Token):</a:t>
            </a:r>
            <a:r>
              <a:rPr lang="ko-KR" altLang="en-US" sz="2400" b="1" dirty="0">
                <a:latin typeface="+mj-ea"/>
                <a:ea typeface="+mj-ea"/>
              </a:rPr>
              <a:t> 대체 불가능한 토큰을 뜻하는데 최근에 음반</a:t>
            </a:r>
            <a:r>
              <a:rPr lang="en-US" altLang="ko-KR" sz="2400" b="1" dirty="0">
                <a:latin typeface="+mj-ea"/>
                <a:ea typeface="+mj-ea"/>
              </a:rPr>
              <a:t>,</a:t>
            </a:r>
            <a:r>
              <a:rPr lang="ko-KR" altLang="en-US" sz="2400" b="1" dirty="0">
                <a:latin typeface="+mj-ea"/>
                <a:ea typeface="+mj-ea"/>
              </a:rPr>
              <a:t> 예술품</a:t>
            </a:r>
            <a:r>
              <a:rPr lang="en-US" altLang="ko-KR" sz="2400" b="1" dirty="0">
                <a:latin typeface="+mj-ea"/>
                <a:ea typeface="+mj-ea"/>
              </a:rPr>
              <a:t>,</a:t>
            </a:r>
            <a:r>
              <a:rPr lang="ko-KR" altLang="en-US" sz="2400" b="1" dirty="0">
                <a:latin typeface="+mj-ea"/>
                <a:ea typeface="+mj-ea"/>
              </a:rPr>
              <a:t> 게임의 </a:t>
            </a:r>
            <a:r>
              <a:rPr lang="ko-KR" altLang="en-US" sz="2400" b="1" dirty="0" err="1">
                <a:latin typeface="+mj-ea"/>
                <a:ea typeface="+mj-ea"/>
              </a:rPr>
              <a:t>아이템등이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NFT</a:t>
            </a:r>
            <a:r>
              <a:rPr lang="ko-KR" altLang="en-US" sz="2400" b="1" dirty="0">
                <a:latin typeface="+mj-ea"/>
                <a:ea typeface="+mj-ea"/>
              </a:rPr>
              <a:t>기반으로 출시되고 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400" b="1" dirty="0">
                <a:latin typeface="+mj-ea"/>
                <a:ea typeface="+mj-ea"/>
              </a:rPr>
              <a:t>Web 3.0</a:t>
            </a:r>
            <a:r>
              <a:rPr lang="ko-KR" altLang="en-US" sz="2400" b="1" dirty="0">
                <a:latin typeface="+mj-ea"/>
                <a:ea typeface="+mj-ea"/>
              </a:rPr>
              <a:t>의 시대</a:t>
            </a:r>
            <a:r>
              <a:rPr lang="en-US" altLang="ko-KR" sz="2400" b="1" dirty="0">
                <a:latin typeface="+mj-ea"/>
                <a:ea typeface="+mj-ea"/>
              </a:rPr>
              <a:t>:</a:t>
            </a:r>
            <a:r>
              <a:rPr lang="ko-KR" altLang="en-US" sz="2400" b="1" dirty="0">
                <a:latin typeface="+mj-ea"/>
                <a:ea typeface="+mj-ea"/>
              </a:rPr>
              <a:t> 읽기 </a:t>
            </a:r>
            <a:r>
              <a:rPr lang="en-US" altLang="ko-KR" sz="2400" b="1" dirty="0">
                <a:latin typeface="+mj-ea"/>
                <a:ea typeface="+mj-ea"/>
              </a:rPr>
              <a:t>+</a:t>
            </a:r>
            <a:r>
              <a:rPr lang="ko-KR" altLang="en-US" sz="2400" b="1" dirty="0">
                <a:latin typeface="+mj-ea"/>
                <a:ea typeface="+mj-ea"/>
              </a:rPr>
              <a:t> 쓰기 </a:t>
            </a:r>
            <a:r>
              <a:rPr lang="en-US" altLang="ko-KR" sz="2400" b="1" dirty="0">
                <a:latin typeface="+mj-ea"/>
                <a:ea typeface="+mj-ea"/>
              </a:rPr>
              <a:t>+</a:t>
            </a:r>
            <a:r>
              <a:rPr lang="ko-KR" altLang="en-US" sz="2400" b="1" dirty="0">
                <a:latin typeface="+mj-ea"/>
                <a:ea typeface="+mj-ea"/>
              </a:rPr>
              <a:t> 소유권을 개인이 가지는 탈 </a:t>
            </a:r>
            <a:r>
              <a:rPr lang="ko-KR" altLang="en-US" sz="2400" b="1" dirty="0" err="1">
                <a:latin typeface="+mj-ea"/>
                <a:ea typeface="+mj-ea"/>
              </a:rPr>
              <a:t>중앙화의</a:t>
            </a:r>
            <a:r>
              <a:rPr lang="ko-KR" altLang="en-US" sz="2400" b="1" dirty="0">
                <a:latin typeface="+mj-ea"/>
                <a:ea typeface="+mj-ea"/>
              </a:rPr>
              <a:t> 시대가 되고 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887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A24196-E0DA-374C-8954-C42DC2EC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4932362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40AE0-0A8E-B943-8784-6132D8A5DB38}"/>
              </a:ext>
            </a:extLst>
          </p:cNvPr>
          <p:cNvSpPr txBox="1"/>
          <p:nvPr/>
        </p:nvSpPr>
        <p:spPr>
          <a:xfrm>
            <a:off x="2120629" y="5787957"/>
            <a:ext cx="836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securities.miraeasset.com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bbs</a:t>
            </a:r>
            <a:r>
              <a:rPr kumimoji="1" lang="en" altLang="ko-Kore-KR" dirty="0"/>
              <a:t>/download/2089496.pdf?attachmentId=2089496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6FB8A-D7C9-A74E-B9DD-BC9FF42C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9" y="1377418"/>
            <a:ext cx="9730902" cy="36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A24196-E0DA-374C-8954-C42DC2EC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4932362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E6945-618A-E14F-924D-7FCCEAFC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1" y="1296486"/>
            <a:ext cx="8269287" cy="529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7A24196-E0DA-374C-8954-C42DC2EC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4932362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CF776FA4-A45E-5C41-B81C-77FB7EFA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84613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전세계 시총 </a:t>
            </a: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1 ~ 10</a:t>
            </a: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등까지의 업체 순위 </a:t>
            </a:r>
            <a:endParaRPr lang="en-US" altLang="ko-KR" sz="2000" b="1">
              <a:latin typeface="나눔고딕" pitchFamily="2" charset="-127"/>
              <a:ea typeface="나눔고딕" pitchFamily="2" charset="-127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ko-KR" altLang="en-US" sz="180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0D4B7652-B6E1-7A46-B2D4-585F766F5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952626"/>
            <a:ext cx="68754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68C24B4-DAE6-A442-923D-3EAEF227B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4932362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89327AD4-DEB1-614D-8BBB-248C3E137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84613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전세계 시총 </a:t>
            </a: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1 ~ 10</a:t>
            </a: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등까지의 업체 순위 </a:t>
            </a:r>
            <a:endParaRPr lang="en-US" altLang="ko-KR" sz="2000" b="1">
              <a:latin typeface="나눔고딕" pitchFamily="2" charset="-127"/>
              <a:ea typeface="나눔고딕" pitchFamily="2" charset="-127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ko-KR" altLang="en-US" sz="180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364" name="그림 2">
            <a:extLst>
              <a:ext uri="{FF2B5EF4-FFF2-40B4-BE49-F238E27FC236}">
                <a16:creationId xmlns:a16="http://schemas.microsoft.com/office/drawing/2014/main" id="{F4A12C69-7FDD-9541-804C-77BF2074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9" y="2205039"/>
            <a:ext cx="696118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2932ED17-C26A-8948-8A78-E7E55283D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8794750" cy="83612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첫 번째로 선택되는 개발 언어 </a:t>
            </a:r>
            <a:endParaRPr lang="en-US" altLang="ko-KR" sz="2000" b="1">
              <a:latin typeface="나눔고딕" pitchFamily="2" charset="-127"/>
              <a:ea typeface="나눔고딕" pitchFamily="2" charset="-127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>
                <a:latin typeface="나눔고딕" pitchFamily="2" charset="-127"/>
                <a:ea typeface="나눔고딕" pitchFamily="2" charset="-127"/>
              </a:rPr>
              <a:t>미국 대학 중 상위 </a:t>
            </a:r>
            <a:r>
              <a:rPr lang="en-US" altLang="ko-KR" sz="1800">
                <a:latin typeface="나눔고딕" pitchFamily="2" charset="-127"/>
                <a:ea typeface="나눔고딕" pitchFamily="2" charset="-127"/>
              </a:rPr>
              <a:t>39</a:t>
            </a:r>
            <a:r>
              <a:rPr lang="ko-KR" altLang="en-US" sz="1800">
                <a:latin typeface="나눔고딕" pitchFamily="2" charset="-127"/>
                <a:ea typeface="나눔고딕" pitchFamily="2" charset="-127"/>
              </a:rPr>
              <a:t>개 컴퓨터 학과에서 첫 프로그래밍 언어로 파이썬을 채택 </a:t>
            </a:r>
          </a:p>
        </p:txBody>
      </p:sp>
      <p:pic>
        <p:nvPicPr>
          <p:cNvPr id="17411" name="Picture 2" descr="\\.psf\Home\Desktop\스크린샷 2016-02-20 오전 10.25.03.png">
            <a:extLst>
              <a:ext uri="{FF2B5EF4-FFF2-40B4-BE49-F238E27FC236}">
                <a16:creationId xmlns:a16="http://schemas.microsoft.com/office/drawing/2014/main" id="{51AD5F09-3EF8-D64D-B3C8-E7F3C363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2420939"/>
            <a:ext cx="67183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>
            <a:extLst>
              <a:ext uri="{FF2B5EF4-FFF2-40B4-BE49-F238E27FC236}">
                <a16:creationId xmlns:a16="http://schemas.microsoft.com/office/drawing/2014/main" id="{99135B23-1ECD-DA42-8D27-D5EEC836A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6400800"/>
            <a:ext cx="324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 sz="1400">
                <a:latin typeface="나눔고딕" pitchFamily="2" charset="-127"/>
                <a:ea typeface="나눔고딕" pitchFamily="2" charset="-127"/>
                <a:cs typeface="Segoe UI" panose="020B0502040204020203" pitchFamily="34" charset="0"/>
              </a:rPr>
              <a:t>http://techholic.co.kr/archives/19246</a:t>
            </a:r>
            <a:endParaRPr kumimoji="0" lang="ko-KR" altLang="en-US" sz="1400">
              <a:latin typeface="나눔고딕" pitchFamily="2" charset="-127"/>
              <a:ea typeface="나눔고딕" pitchFamily="2" charset="-127"/>
              <a:cs typeface="Segoe UI" panose="020B0502040204020203" pitchFamily="34" charset="0"/>
            </a:endParaRPr>
          </a:p>
        </p:txBody>
      </p:sp>
      <p:sp>
        <p:nvSpPr>
          <p:cNvPr id="17413" name="Title 1">
            <a:extLst>
              <a:ext uri="{FF2B5EF4-FFF2-40B4-BE49-F238E27FC236}">
                <a16:creationId xmlns:a16="http://schemas.microsoft.com/office/drawing/2014/main" id="{359949D5-DFC4-4449-B903-0003984370FD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E4AD0D34-E413-FD40-AAE8-5351F3478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84613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전세계 개발자 설문 통계</a:t>
            </a:r>
            <a:endParaRPr lang="en-US" altLang="ko-KR" sz="2000" b="1">
              <a:latin typeface="나눔고딕" pitchFamily="2" charset="-127"/>
              <a:ea typeface="나눔고딕" pitchFamily="2" charset="-127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>
                <a:latin typeface="나눔고딕" pitchFamily="2" charset="-127"/>
                <a:ea typeface="나눔고딕" pitchFamily="2" charset="-127"/>
              </a:rPr>
              <a:t>Stackoverflow.com</a:t>
            </a:r>
            <a:r>
              <a:rPr lang="ko-KR" altLang="en-US" sz="1800">
                <a:latin typeface="나눔고딕" pitchFamily="2" charset="-127"/>
                <a:ea typeface="나눔고딕" pitchFamily="2" charset="-127"/>
              </a:rPr>
              <a:t>에 </a:t>
            </a:r>
            <a:r>
              <a:rPr lang="en-US" altLang="ko-KR" sz="1800">
                <a:latin typeface="나눔고딕" pitchFamily="2" charset="-127"/>
                <a:ea typeface="나눔고딕" pitchFamily="2" charset="-127"/>
              </a:rPr>
              <a:t>2021</a:t>
            </a:r>
            <a:r>
              <a:rPr lang="ko-KR" altLang="en-US" sz="1800">
                <a:latin typeface="나눔고딕" pitchFamily="2" charset="-127"/>
                <a:ea typeface="나눔고딕" pitchFamily="2" charset="-127"/>
              </a:rPr>
              <a:t>에 올라온 통계</a:t>
            </a:r>
            <a:endParaRPr lang="en-US" altLang="ko-KR" sz="180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E34FD49A-4ECF-C049-84F9-80B8B130715E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  <p:pic>
        <p:nvPicPr>
          <p:cNvPr id="19460" name="그림 3">
            <a:extLst>
              <a:ext uri="{FF2B5EF4-FFF2-40B4-BE49-F238E27FC236}">
                <a16:creationId xmlns:a16="http://schemas.microsoft.com/office/drawing/2014/main" id="{1EEA6CE7-CCF8-0A4F-A6C4-3DFA033D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295525"/>
            <a:ext cx="4573588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13CB607F-7194-4B4B-A958-2FAE7B943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8794750" cy="43338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글래스도어에 실린 </a:t>
            </a: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2021</a:t>
            </a: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년 유망직업 </a:t>
            </a: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10</a:t>
            </a: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선에서 </a:t>
            </a:r>
            <a:r>
              <a:rPr lang="en-US" altLang="ko-KR" sz="2000" b="1">
                <a:latin typeface="나눔고딕" pitchFamily="2" charset="-127"/>
                <a:ea typeface="나눔고딕" pitchFamily="2" charset="-127"/>
              </a:rPr>
              <a:t>7</a:t>
            </a:r>
            <a:r>
              <a:rPr lang="ko-KR" altLang="en-US" sz="2000" b="1">
                <a:latin typeface="나눔고딕" pitchFamily="2" charset="-127"/>
                <a:ea typeface="나눔고딕" pitchFamily="2" charset="-127"/>
              </a:rPr>
              <a:t>개 이상이 개발관련 직업 </a:t>
            </a:r>
            <a:endParaRPr lang="en-US" altLang="ko-KR" sz="2000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E548E006-815F-EA4D-8B93-6C9A46903713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85000"/>
              </a:lnSpc>
              <a:buClr>
                <a:srgbClr val="DC0081"/>
              </a:buClr>
            </a:pPr>
            <a:r>
              <a:rPr lang="en-US" altLang="ko-KR" sz="36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3600" dirty="0">
                <a:latin typeface="KoPub돋움체 Bold" pitchFamily="18" charset="-127"/>
                <a:ea typeface="KoPub돋움체 Bold" pitchFamily="18" charset="-127"/>
              </a:rPr>
              <a:t>기술 </a:t>
            </a:r>
            <a:endParaRPr kumimoji="0" lang="ko-KR" altLang="en-US" sz="3600" dirty="0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  <p:pic>
        <p:nvPicPr>
          <p:cNvPr id="25604" name="그림 1">
            <a:extLst>
              <a:ext uri="{FF2B5EF4-FFF2-40B4-BE49-F238E27FC236}">
                <a16:creationId xmlns:a16="http://schemas.microsoft.com/office/drawing/2014/main" id="{13E8607B-FD31-B540-BA97-B51DA3A5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1989139"/>
            <a:ext cx="4284662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1696</Words>
  <Application>Microsoft Macintosh PowerPoint</Application>
  <PresentationFormat>와이드스크린</PresentationFormat>
  <Paragraphs>85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굴림체</vt:lpstr>
      <vt:lpstr>KoPub돋움체 Bold</vt:lpstr>
      <vt:lpstr>맑은 고딕</vt:lpstr>
      <vt:lpstr>나눔고딕</vt:lpstr>
      <vt:lpstr>Arial</vt:lpstr>
      <vt:lpstr>Calibri</vt:lpstr>
      <vt:lpstr>Calibri Light</vt:lpstr>
      <vt:lpstr>Verdana</vt:lpstr>
      <vt:lpstr>Wingdings</vt:lpstr>
      <vt:lpstr>Office 테마</vt:lpstr>
      <vt:lpstr>1장 IT기술 최신 트렌드 와 웹기술 트렌드 </vt:lpstr>
      <vt:lpstr>IT기술 </vt:lpstr>
      <vt:lpstr>IT기술 </vt:lpstr>
      <vt:lpstr>IT기술 </vt:lpstr>
      <vt:lpstr>IT기술 </vt:lpstr>
      <vt:lpstr>IT기술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IT기술 최신 트렌드 와 웹기술 트렌드 </dc:title>
  <dc:creator>Microsoft Office User</dc:creator>
  <cp:lastModifiedBy>Microsoft Office User</cp:lastModifiedBy>
  <cp:revision>6</cp:revision>
  <dcterms:created xsi:type="dcterms:W3CDTF">2022-01-19T00:43:00Z</dcterms:created>
  <dcterms:modified xsi:type="dcterms:W3CDTF">2022-01-19T04:06:27Z</dcterms:modified>
</cp:coreProperties>
</file>