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9" r:id="rId3"/>
    <p:sldId id="260" r:id="rId4"/>
    <p:sldId id="261" r:id="rId5"/>
    <p:sldId id="262" r:id="rId6"/>
    <p:sldId id="263" r:id="rId7"/>
    <p:sldId id="264" r:id="rId8"/>
    <p:sldId id="265" r:id="rId9"/>
    <p:sldId id="266" r:id="rId10"/>
    <p:sldId id="267" r:id="rId11"/>
    <p:sldId id="268" r:id="rId12"/>
    <p:sldId id="270" r:id="rId13"/>
    <p:sldId id="272" r:id="rId14"/>
    <p:sldId id="274" r:id="rId15"/>
  </p:sldIdLst>
  <p:sldSz cx="12192000" cy="6858000"/>
  <p:notesSz cx="6858000" cy="9144000"/>
  <p:defaultText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405"/>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ore-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6B922B-A3FF-EF40-ACC7-776D93C3E353}" type="datetimeFigureOut">
              <a:rPr kumimoji="1" lang="ko-Kore-KR" altLang="en-US" smtClean="0"/>
              <a:t>2022. 1. 19.</a:t>
            </a:fld>
            <a:endParaRPr kumimoji="1" lang="ko-Kore-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ore-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ore-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E48F08-91B6-5548-8857-9CD3FA583171}" type="slidenum">
              <a:rPr kumimoji="1" lang="ko-Kore-KR" altLang="en-US" smtClean="0"/>
              <a:t>‹#›</a:t>
            </a:fld>
            <a:endParaRPr kumimoji="1" lang="ko-Kore-KR" altLang="en-US"/>
          </a:p>
        </p:txBody>
      </p:sp>
    </p:spTree>
    <p:extLst>
      <p:ext uri="{BB962C8B-B14F-4D97-AF65-F5344CB8AC3E}">
        <p14:creationId xmlns:p14="http://schemas.microsoft.com/office/powerpoint/2010/main" val="1030470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Much of the material in this lesson should be revision. Do not spend too much time on this material, but use it to get a feel for how familiar the students are with HTML.</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pPr/>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234954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Be prepared to take extra time over this topic. The syntax of concatenated selectors and attribute selectors can be confusing at first, so be prepared to give further examples.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pPr/>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228314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course places styles in a set of separate style sheets. The HTML pages in the lab application use &lt;link&gt; elements to reference the style sheets.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pPr/>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608856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Mention that IntelliSense® and snippets in the Visual Studio editors now fully support HTML5, WAI-ARIA, CSS3, jQuery, and the DOM.</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demonstration in the next topic provides a platform for a more detailed discussion of the features of Visual Studio 2012.</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pPr/>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1379264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If time allows, re-run the DemoWebSite application from the previous application and show the F12 Developer Tools in action. For example, show the HTML markup for the ContactUs form, use the HTML tab to make a change to part of the text on the page, and then click Refresh in the HTML toolbar to update the page displayed in Internet Explorer.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pPr/>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1190392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Do not spend too long on this topic. The important points to get across are that an HTML page should include a DOCTYPE declaration to enable the browser to determine how to interpret the HTML markup in the page, and if you are using HTML5 you simply need to specify a DOCTYPE of </a:t>
            </a:r>
            <a:r>
              <a:rPr lang="en-US" sz="1000" b="1" dirty="0">
                <a:latin typeface="Arial"/>
                <a:ea typeface="Calibri"/>
                <a:cs typeface="Times New Roman"/>
              </a:rPr>
              <a:t>html</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Note the inclusion of &lt;meta charset="utf-8"/&gt; in the first 512 bytes of the code example to prevent a security risk.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Note also that while including the HTML5 DOCTYPE is not mandatory, not doing so means the following:</a:t>
            </a:r>
            <a:endParaRPr lang="en-US" sz="1000" dirty="0">
              <a:latin typeface="Arial"/>
              <a:ea typeface="Calibri"/>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Segoe UI"/>
              </a:rPr>
              <a:t>Browsers don't recognize that the document is HTML5, and some browsers will ignore the new elements. </a:t>
            </a:r>
            <a:endParaRPr lang="en-US"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Segoe UI"/>
              </a:rPr>
              <a:t>Browsers start working in quirks mode.</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pPr/>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838101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global attributes from HTML4 are id, dir, title, lang, class, and style. HTML5 adds 15 more, including accesskey, hidden, spellcheck, tabindex, and translate.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pPr/>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400594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Do not spend too long on this topic as much of it should be review for students. Simply highlight the functionality and refer students to the W3C website (http://go.microsoft.com/fwlink/?LinkID=267709) if they need detailed information.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pPr/>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2859516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key point is to explain to students that links provide a means to connect pages and other content.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pPr/>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3917584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Keep this topic short. It is tempting to go into all the nuances of the different types of input available, but save this discussion for module 4, which covers forms and validation in more detail.</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pPr/>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2530445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A complete version of the </a:t>
            </a:r>
            <a:r>
              <a:rPr lang="en-US" sz="1000" b="1" dirty="0">
                <a:latin typeface="Arial"/>
                <a:ea typeface="Calibri"/>
                <a:cs typeface="Times New Roman"/>
              </a:rPr>
              <a:t>ContactUs.html</a:t>
            </a:r>
            <a:r>
              <a:rPr lang="en-US" sz="1000" dirty="0">
                <a:latin typeface="Arial"/>
                <a:ea typeface="Calibri"/>
                <a:cs typeface="Segoe UI"/>
              </a:rPr>
              <a:t> file is available in the </a:t>
            </a:r>
            <a:r>
              <a:rPr lang="en-US" sz="1000" b="1" dirty="0">
                <a:latin typeface="Arial"/>
                <a:ea typeface="Calibri"/>
                <a:cs typeface="Times New Roman"/>
              </a:rPr>
              <a:t>ContactUs – Complete.html</a:t>
            </a:r>
            <a:r>
              <a:rPr lang="en-US" sz="1000" dirty="0">
                <a:latin typeface="Arial"/>
                <a:ea typeface="Calibri"/>
                <a:cs typeface="Segoe UI"/>
              </a:rPr>
              <a:t> file, in the </a:t>
            </a:r>
            <a:r>
              <a:rPr lang="en-US" sz="1000" b="1" dirty="0">
                <a:latin typeface="Arial"/>
                <a:ea typeface="Calibri"/>
                <a:cs typeface="Times New Roman"/>
              </a:rPr>
              <a:t>E:\Mod01\Democode</a:t>
            </a:r>
            <a:r>
              <a:rPr lang="en-US" sz="1000" dirty="0">
                <a:latin typeface="Arial"/>
                <a:ea typeface="Calibri"/>
                <a:cs typeface="Segoe UI"/>
              </a:rPr>
              <a:t> folder. If necessary, copy and paste the HTML markup from this file to save typing during the demonstration.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Start the </a:t>
            </a:r>
            <a:r>
              <a:rPr lang="en-US" sz="1000" b="1" dirty="0">
                <a:effectLst/>
                <a:latin typeface="Arial"/>
                <a:ea typeface="Times New Roman"/>
                <a:cs typeface="Times New Roman"/>
              </a:rPr>
              <a:t>MSL-TMG1</a:t>
            </a:r>
            <a:r>
              <a:rPr lang="en-US" sz="1000" dirty="0">
                <a:effectLst/>
                <a:latin typeface="Arial"/>
                <a:ea typeface="Times New Roman"/>
                <a:cs typeface="Times New Roman"/>
              </a:rPr>
              <a:t> virtual machine if it is not already running.</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Start the </a:t>
            </a:r>
            <a:r>
              <a:rPr lang="en-US" sz="1000" b="1" dirty="0">
                <a:effectLst/>
                <a:latin typeface="Arial"/>
                <a:ea typeface="Times New Roman"/>
                <a:cs typeface="Times New Roman"/>
              </a:rPr>
              <a:t>20480B-SEA-DEV11</a:t>
            </a:r>
            <a:r>
              <a:rPr lang="en-US" sz="1000" dirty="0">
                <a:effectLst/>
                <a:latin typeface="Arial"/>
                <a:ea typeface="Times New Roman"/>
                <a:cs typeface="Times New Roman"/>
              </a:rPr>
              <a:t> virtual machine if it is not already running, and log in as </a:t>
            </a:r>
            <a:r>
              <a:rPr lang="en-US" sz="1000" b="1" dirty="0">
                <a:effectLst/>
                <a:latin typeface="Arial"/>
                <a:ea typeface="Times New Roman"/>
                <a:cs typeface="Times New Roman"/>
              </a:rPr>
              <a:t>Student</a:t>
            </a:r>
            <a:r>
              <a:rPr lang="en-US" sz="1000" dirty="0">
                <a:effectLst/>
                <a:latin typeface="Arial"/>
                <a:ea typeface="Times New Roman"/>
                <a:cs typeface="Times New Roman"/>
              </a:rPr>
              <a:t> with the password </a:t>
            </a:r>
            <a:r>
              <a:rPr lang="en-US" sz="1000" b="1" dirty="0">
                <a:effectLst/>
                <a:latin typeface="Arial"/>
                <a:ea typeface="Times New Roman"/>
                <a:cs typeface="Times New Roman"/>
              </a:rPr>
              <a:t>Pa$$w0rd</a:t>
            </a:r>
            <a:endParaRPr lang="en-US" sz="1000" dirty="0">
              <a:effectLst/>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Create an HTML Page</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On the Windows 8 </a:t>
            </a:r>
            <a:r>
              <a:rPr lang="en-US" sz="1000" b="1" dirty="0">
                <a:effectLst/>
                <a:latin typeface="Arial"/>
                <a:ea typeface="Times New Roman"/>
                <a:cs typeface="Times New Roman"/>
              </a:rPr>
              <a:t>Start</a:t>
            </a:r>
            <a:r>
              <a:rPr lang="en-US" sz="1000" dirty="0">
                <a:solidFill>
                  <a:srgbClr val="000000"/>
                </a:solidFill>
                <a:effectLst/>
                <a:latin typeface="Arial"/>
                <a:ea typeface="Times New Roman"/>
                <a:cs typeface="Segoe UI"/>
              </a:rPr>
              <a:t> screen, right-click outside of any tile, and in the task bar click </a:t>
            </a:r>
            <a:r>
              <a:rPr lang="en-US" sz="1000" b="1" dirty="0">
                <a:effectLst/>
                <a:latin typeface="Arial"/>
                <a:ea typeface="Times New Roman"/>
                <a:cs typeface="Times New Roman"/>
              </a:rPr>
              <a:t>All apps</a:t>
            </a:r>
            <a:r>
              <a:rPr lang="en-US" sz="1000" dirty="0">
                <a:solidFill>
                  <a:srgbClr val="000000"/>
                </a:solidFill>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On the Windows 8 </a:t>
            </a:r>
            <a:r>
              <a:rPr lang="en-US" sz="1000" b="1" dirty="0">
                <a:effectLst/>
                <a:latin typeface="Arial"/>
                <a:ea typeface="Times New Roman"/>
                <a:cs typeface="Times New Roman"/>
              </a:rPr>
              <a:t>Start</a:t>
            </a:r>
            <a:r>
              <a:rPr lang="en-US" sz="1000" dirty="0">
                <a:solidFill>
                  <a:srgbClr val="000000"/>
                </a:solidFill>
                <a:effectLst/>
                <a:latin typeface="Arial"/>
                <a:ea typeface="Times New Roman"/>
                <a:cs typeface="Segoe UI"/>
              </a:rPr>
              <a:t> screen, in the </a:t>
            </a:r>
            <a:r>
              <a:rPr lang="en-US" sz="1000" b="1" dirty="0">
                <a:effectLst/>
                <a:latin typeface="Arial"/>
                <a:ea typeface="Times New Roman"/>
                <a:cs typeface="Times New Roman"/>
              </a:rPr>
              <a:t>Windows Accessories</a:t>
            </a:r>
            <a:r>
              <a:rPr lang="en-US" sz="1000" dirty="0">
                <a:solidFill>
                  <a:srgbClr val="000000"/>
                </a:solidFill>
                <a:effectLst/>
                <a:latin typeface="Arial"/>
                <a:ea typeface="Times New Roman"/>
                <a:cs typeface="Segoe UI"/>
              </a:rPr>
              <a:t> section, click </a:t>
            </a:r>
            <a:r>
              <a:rPr lang="en-US" sz="1000" b="1" dirty="0">
                <a:effectLst/>
                <a:latin typeface="Arial"/>
                <a:ea typeface="Times New Roman"/>
                <a:cs typeface="Times New Roman"/>
              </a:rPr>
              <a:t>Notepad</a:t>
            </a:r>
            <a:r>
              <a:rPr lang="en-US" sz="1000" dirty="0">
                <a:solidFill>
                  <a:srgbClr val="000000"/>
                </a:solidFill>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Add the following basic HTML structure to the blank text file.</a:t>
            </a:r>
            <a:endParaRPr lang="en-US" sz="1000" dirty="0">
              <a:effectLst/>
              <a:latin typeface="Arial"/>
              <a:ea typeface="Times New Roman"/>
              <a:cs typeface="Times New Roman"/>
            </a:endParaRPr>
          </a:p>
          <a:p>
            <a:pPr marL="100330" marR="100330">
              <a:lnSpc>
                <a:spcPts val="1000"/>
              </a:lnSpc>
              <a:spcAft>
                <a:spcPts val="600"/>
              </a:spcAft>
            </a:pPr>
            <a:r>
              <a:rPr lang="nb-NO" sz="1000" dirty="0">
                <a:effectLst/>
                <a:latin typeface="Arial"/>
                <a:ea typeface="Times New Roman"/>
                <a:cs typeface="Times New Roman"/>
              </a:rPr>
              <a:t>&lt;!DOCTYPE HTML&gt;</a:t>
            </a:r>
            <a:endParaRPr lang="en-US" sz="1000" dirty="0">
              <a:effectLst/>
              <a:latin typeface="Arial"/>
              <a:ea typeface="Times New Roman"/>
              <a:cs typeface="Times New Roman"/>
            </a:endParaRPr>
          </a:p>
          <a:p>
            <a:pPr marL="100330" marR="100330">
              <a:lnSpc>
                <a:spcPts val="1000"/>
              </a:lnSpc>
              <a:spcAft>
                <a:spcPts val="600"/>
              </a:spcAft>
            </a:pPr>
            <a:r>
              <a:rPr lang="nb-NO" sz="1000" dirty="0">
                <a:effectLst/>
                <a:latin typeface="Arial"/>
                <a:ea typeface="Times New Roman"/>
                <a:cs typeface="Times New Roman"/>
              </a:rPr>
              <a:t>&lt;html lang="en"&gt;</a:t>
            </a:r>
            <a:endParaRPr lang="en-US" sz="1000" dirty="0">
              <a:effectLst/>
              <a:latin typeface="Arial"/>
              <a:ea typeface="Times New Roman"/>
              <a:cs typeface="Times New Roman"/>
            </a:endParaRPr>
          </a:p>
          <a:p>
            <a:pPr marL="100330" marR="100330">
              <a:lnSpc>
                <a:spcPts val="1000"/>
              </a:lnSpc>
              <a:spcAft>
                <a:spcPts val="600"/>
              </a:spcAft>
            </a:pPr>
            <a:r>
              <a:rPr lang="nb-NO" sz="1000" dirty="0">
                <a:effectLst/>
                <a:latin typeface="Arial"/>
                <a:ea typeface="Times New Roman"/>
                <a:cs typeface="Times New Roman"/>
              </a:rPr>
              <a:t>  &lt;head&gt;</a:t>
            </a:r>
            <a:endParaRPr lang="en-US" sz="1000" dirty="0">
              <a:effectLst/>
              <a:latin typeface="Arial"/>
              <a:ea typeface="Times New Roman"/>
              <a:cs typeface="Times New Roman"/>
            </a:endParaRPr>
          </a:p>
          <a:p>
            <a:pPr marL="100330" marR="100330">
              <a:lnSpc>
                <a:spcPts val="1000"/>
              </a:lnSpc>
              <a:spcAft>
                <a:spcPts val="600"/>
              </a:spcAft>
            </a:pPr>
            <a:r>
              <a:rPr lang="nb-NO" sz="1000" dirty="0">
                <a:effectLst/>
                <a:latin typeface="Arial"/>
                <a:ea typeface="Times New Roman"/>
                <a:cs typeface="Times New Roman"/>
              </a:rPr>
              <a:t>    &lt;meta charset="UTF-8" /&gt;</a:t>
            </a:r>
            <a:endParaRPr lang="en-US" sz="1000" dirty="0">
              <a:effectLst/>
              <a:latin typeface="Arial"/>
              <a:ea typeface="Times New Roman"/>
              <a:cs typeface="Times New Roman"/>
            </a:endParaRPr>
          </a:p>
          <a:p>
            <a:pPr marL="100330" marR="100330">
              <a:lnSpc>
                <a:spcPts val="1000"/>
              </a:lnSpc>
              <a:spcAft>
                <a:spcPts val="600"/>
              </a:spcAft>
            </a:pPr>
            <a:r>
              <a:rPr lang="nb-NO" sz="1000" dirty="0">
                <a:effectLst/>
                <a:latin typeface="Arial"/>
                <a:ea typeface="Times New Roman"/>
                <a:cs typeface="Times New Roman"/>
              </a:rPr>
              <a:t>    </a:t>
            </a:r>
            <a:r>
              <a:rPr lang="en-US" sz="1000" dirty="0">
                <a:effectLst/>
                <a:latin typeface="Arial"/>
                <a:ea typeface="Times New Roman"/>
                <a:cs typeface="Times New Roman"/>
              </a:rPr>
              <a:t>&lt;title&gt;Contact Us&lt;/title&gt;</a:t>
            </a:r>
          </a:p>
          <a:p>
            <a:pPr marL="100330" marR="100330">
              <a:lnSpc>
                <a:spcPts val="1000"/>
              </a:lnSpc>
              <a:spcAft>
                <a:spcPts val="600"/>
              </a:spcAft>
            </a:pPr>
            <a:r>
              <a:rPr lang="en-US" sz="1000" dirty="0">
                <a:effectLst/>
                <a:latin typeface="Arial"/>
                <a:ea typeface="Times New Roman"/>
                <a:cs typeface="Times New Roman"/>
              </a:rPr>
              <a:t>  &lt;/head&gt;</a:t>
            </a:r>
          </a:p>
          <a:p>
            <a:pPr marL="100330" marR="100330">
              <a:lnSpc>
                <a:spcPts val="1000"/>
              </a:lnSpc>
              <a:spcAft>
                <a:spcPts val="600"/>
              </a:spcAft>
            </a:pPr>
            <a:r>
              <a:rPr lang="en-US" sz="1000" dirty="0">
                <a:effectLst/>
                <a:latin typeface="Arial"/>
                <a:ea typeface="Times New Roman"/>
                <a:cs typeface="Times New Roman"/>
              </a:rPr>
              <a:t>  &lt;body&gt;</a:t>
            </a:r>
          </a:p>
          <a:p>
            <a:pPr marL="100330" marR="100330">
              <a:lnSpc>
                <a:spcPts val="1000"/>
              </a:lnSpc>
              <a:spcAft>
                <a:spcPts val="600"/>
              </a:spcAft>
            </a:pPr>
            <a:r>
              <a:rPr lang="en-US" sz="1000" dirty="0">
                <a:effectLst/>
                <a:latin typeface="Arial"/>
                <a:ea typeface="Times New Roman"/>
                <a:cs typeface="Times New Roman"/>
              </a:rPr>
              <a:t>  &lt;/body&gt;</a:t>
            </a:r>
          </a:p>
          <a:p>
            <a:pPr marL="100330" marR="100330">
              <a:lnSpc>
                <a:spcPts val="1000"/>
              </a:lnSpc>
              <a:spcAft>
                <a:spcPts val="600"/>
              </a:spcAft>
            </a:pPr>
            <a:r>
              <a:rPr lang="en-US" sz="1000" dirty="0">
                <a:effectLst/>
                <a:latin typeface="Arial"/>
                <a:ea typeface="Times New Roman"/>
                <a:cs typeface="Times New Roman"/>
              </a:rPr>
              <a:t>&lt;/html&gt;</a:t>
            </a:r>
          </a:p>
          <a:p>
            <a:pPr>
              <a:lnSpc>
                <a:spcPct val="115000"/>
              </a:lnSpc>
              <a:spcAft>
                <a:spcPts val="1000"/>
              </a:spcAft>
            </a:pPr>
            <a:r>
              <a:rPr lang="en-US" sz="1000" dirty="0">
                <a:latin typeface="Arial"/>
                <a:ea typeface="Calibri"/>
                <a:cs typeface="Segoe UI"/>
              </a:rPr>
              <a:t>4.     Save the file as </a:t>
            </a:r>
            <a:r>
              <a:rPr lang="en-US" sz="1000" b="1" dirty="0">
                <a:latin typeface="Arial"/>
                <a:ea typeface="Calibri"/>
                <a:cs typeface="Times New Roman"/>
              </a:rPr>
              <a:t>E:\Mod01\Democode\ ContactUs.html</a:t>
            </a:r>
            <a:r>
              <a:rPr lang="en-US" sz="1000" dirty="0">
                <a:latin typeface="Arial"/>
                <a:ea typeface="Calibri"/>
                <a:cs typeface="Segoe UI"/>
              </a:rPr>
              <a:t>.Add a Form with Input Controls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pPr/>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 Overview of HTML and CSS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2184063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As with lesson 1, much of the material in this lesson should be review. However, students are likely to be less familiar with CSS than with HTML, so you may need to spend a little time to ensure that students understand the principles of styling and how CSS works. In particular, emphasize the importance of understanding cascading and inheritance in style sheets.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pPr/>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3533101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Make sure that students understand the basic CSS selector/rule syntax. Be prepared to give them further examples if necessary.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pPr/>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3821204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07766A8-0EA3-7441-9F18-5DA318E93E61}"/>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endParaRPr kumimoji="1" lang="ko-Kore-KR" altLang="en-US"/>
          </a:p>
        </p:txBody>
      </p:sp>
      <p:sp>
        <p:nvSpPr>
          <p:cNvPr id="3" name="부제목 2">
            <a:extLst>
              <a:ext uri="{FF2B5EF4-FFF2-40B4-BE49-F238E27FC236}">
                <a16:creationId xmlns:a16="http://schemas.microsoft.com/office/drawing/2014/main" id="{776E792D-A43D-5043-8F10-B541AEB2C8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endParaRPr kumimoji="1" lang="ko-Kore-KR" altLang="en-US"/>
          </a:p>
        </p:txBody>
      </p:sp>
      <p:sp>
        <p:nvSpPr>
          <p:cNvPr id="4" name="날짜 개체 틀 3">
            <a:extLst>
              <a:ext uri="{FF2B5EF4-FFF2-40B4-BE49-F238E27FC236}">
                <a16:creationId xmlns:a16="http://schemas.microsoft.com/office/drawing/2014/main" id="{EA190652-24AF-1145-A880-136D6929671B}"/>
              </a:ext>
            </a:extLst>
          </p:cNvPr>
          <p:cNvSpPr>
            <a:spLocks noGrp="1"/>
          </p:cNvSpPr>
          <p:nvPr>
            <p:ph type="dt" sz="half" idx="10"/>
          </p:nvPr>
        </p:nvSpPr>
        <p:spPr/>
        <p:txBody>
          <a:bodyPr/>
          <a:lstStyle/>
          <a:p>
            <a:fld id="{4FCC1BAE-82E0-2F45-B427-93B8F96B55AB}" type="datetimeFigureOut">
              <a:rPr kumimoji="1" lang="ko-Kore-KR" altLang="en-US" smtClean="0"/>
              <a:t>2022. 1. 19.</a:t>
            </a:fld>
            <a:endParaRPr kumimoji="1" lang="ko-Kore-KR" altLang="en-US"/>
          </a:p>
        </p:txBody>
      </p:sp>
      <p:sp>
        <p:nvSpPr>
          <p:cNvPr id="5" name="바닥글 개체 틀 4">
            <a:extLst>
              <a:ext uri="{FF2B5EF4-FFF2-40B4-BE49-F238E27FC236}">
                <a16:creationId xmlns:a16="http://schemas.microsoft.com/office/drawing/2014/main" id="{DA73C2D1-8C04-024A-8D6F-919FB14BBB28}"/>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144D1D43-C2B4-224A-B20C-C6A96F14AEBC}"/>
              </a:ext>
            </a:extLst>
          </p:cNvPr>
          <p:cNvSpPr>
            <a:spLocks noGrp="1"/>
          </p:cNvSpPr>
          <p:nvPr>
            <p:ph type="sldNum" sz="quarter" idx="12"/>
          </p:nvPr>
        </p:nvSpPr>
        <p:spPr/>
        <p:txBody>
          <a:bodyPr/>
          <a:lstStyle/>
          <a:p>
            <a:fld id="{128B9FCA-91CF-4D45-A5E2-674A71618348}" type="slidenum">
              <a:rPr kumimoji="1" lang="ko-Kore-KR" altLang="en-US" smtClean="0"/>
              <a:t>‹#›</a:t>
            </a:fld>
            <a:endParaRPr kumimoji="1" lang="ko-Kore-KR" altLang="en-US"/>
          </a:p>
        </p:txBody>
      </p:sp>
    </p:spTree>
    <p:extLst>
      <p:ext uri="{BB962C8B-B14F-4D97-AF65-F5344CB8AC3E}">
        <p14:creationId xmlns:p14="http://schemas.microsoft.com/office/powerpoint/2010/main" val="3629452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AA5DC12-1F5C-9440-B7FB-AE133C1FE323}"/>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세로 텍스트 개체 틀 2">
            <a:extLst>
              <a:ext uri="{FF2B5EF4-FFF2-40B4-BE49-F238E27FC236}">
                <a16:creationId xmlns:a16="http://schemas.microsoft.com/office/drawing/2014/main" id="{BFE5AC5E-50A7-1841-8473-C6CAA7BFDFBC}"/>
              </a:ext>
            </a:extLst>
          </p:cNvPr>
          <p:cNvSpPr>
            <a:spLocks noGrp="1"/>
          </p:cNvSpPr>
          <p:nvPr>
            <p:ph type="body" orient="vert" idx="1"/>
          </p:nvPr>
        </p:nvSpPr>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E03D4F88-AA01-584E-88AC-5476EE81602C}"/>
              </a:ext>
            </a:extLst>
          </p:cNvPr>
          <p:cNvSpPr>
            <a:spLocks noGrp="1"/>
          </p:cNvSpPr>
          <p:nvPr>
            <p:ph type="dt" sz="half" idx="10"/>
          </p:nvPr>
        </p:nvSpPr>
        <p:spPr/>
        <p:txBody>
          <a:bodyPr/>
          <a:lstStyle/>
          <a:p>
            <a:fld id="{4FCC1BAE-82E0-2F45-B427-93B8F96B55AB}" type="datetimeFigureOut">
              <a:rPr kumimoji="1" lang="ko-Kore-KR" altLang="en-US" smtClean="0"/>
              <a:t>2022. 1. 19.</a:t>
            </a:fld>
            <a:endParaRPr kumimoji="1" lang="ko-Kore-KR" altLang="en-US"/>
          </a:p>
        </p:txBody>
      </p:sp>
      <p:sp>
        <p:nvSpPr>
          <p:cNvPr id="5" name="바닥글 개체 틀 4">
            <a:extLst>
              <a:ext uri="{FF2B5EF4-FFF2-40B4-BE49-F238E27FC236}">
                <a16:creationId xmlns:a16="http://schemas.microsoft.com/office/drawing/2014/main" id="{EBD81CEE-3AF4-9841-90A7-80D20BB3F7A0}"/>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33DDE975-8379-6C4F-8504-E75B58DB657B}"/>
              </a:ext>
            </a:extLst>
          </p:cNvPr>
          <p:cNvSpPr>
            <a:spLocks noGrp="1"/>
          </p:cNvSpPr>
          <p:nvPr>
            <p:ph type="sldNum" sz="quarter" idx="12"/>
          </p:nvPr>
        </p:nvSpPr>
        <p:spPr/>
        <p:txBody>
          <a:bodyPr/>
          <a:lstStyle/>
          <a:p>
            <a:fld id="{128B9FCA-91CF-4D45-A5E2-674A71618348}" type="slidenum">
              <a:rPr kumimoji="1" lang="ko-Kore-KR" altLang="en-US" smtClean="0"/>
              <a:t>‹#›</a:t>
            </a:fld>
            <a:endParaRPr kumimoji="1" lang="ko-Kore-KR" altLang="en-US"/>
          </a:p>
        </p:txBody>
      </p:sp>
    </p:spTree>
    <p:extLst>
      <p:ext uri="{BB962C8B-B14F-4D97-AF65-F5344CB8AC3E}">
        <p14:creationId xmlns:p14="http://schemas.microsoft.com/office/powerpoint/2010/main" val="2678715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1AFC339D-8D88-B045-BFB8-6B7081CF2E2C}"/>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endParaRPr kumimoji="1" lang="ko-Kore-KR" altLang="en-US"/>
          </a:p>
        </p:txBody>
      </p:sp>
      <p:sp>
        <p:nvSpPr>
          <p:cNvPr id="3" name="세로 텍스트 개체 틀 2">
            <a:extLst>
              <a:ext uri="{FF2B5EF4-FFF2-40B4-BE49-F238E27FC236}">
                <a16:creationId xmlns:a16="http://schemas.microsoft.com/office/drawing/2014/main" id="{FBE9770E-8826-1B4D-864F-346EE2FF4BE0}"/>
              </a:ext>
            </a:extLst>
          </p:cNvPr>
          <p:cNvSpPr>
            <a:spLocks noGrp="1"/>
          </p:cNvSpPr>
          <p:nvPr>
            <p:ph type="body" orient="vert" idx="1"/>
          </p:nvPr>
        </p:nvSpPr>
        <p:spPr>
          <a:xfrm>
            <a:off x="838200" y="365125"/>
            <a:ext cx="7734300" cy="5811838"/>
          </a:xfrm>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BDEE756F-AD2F-034E-BD59-EC4B5BC5A828}"/>
              </a:ext>
            </a:extLst>
          </p:cNvPr>
          <p:cNvSpPr>
            <a:spLocks noGrp="1"/>
          </p:cNvSpPr>
          <p:nvPr>
            <p:ph type="dt" sz="half" idx="10"/>
          </p:nvPr>
        </p:nvSpPr>
        <p:spPr/>
        <p:txBody>
          <a:bodyPr/>
          <a:lstStyle/>
          <a:p>
            <a:fld id="{4FCC1BAE-82E0-2F45-B427-93B8F96B55AB}" type="datetimeFigureOut">
              <a:rPr kumimoji="1" lang="ko-Kore-KR" altLang="en-US" smtClean="0"/>
              <a:t>2022. 1. 19.</a:t>
            </a:fld>
            <a:endParaRPr kumimoji="1" lang="ko-Kore-KR" altLang="en-US"/>
          </a:p>
        </p:txBody>
      </p:sp>
      <p:sp>
        <p:nvSpPr>
          <p:cNvPr id="5" name="바닥글 개체 틀 4">
            <a:extLst>
              <a:ext uri="{FF2B5EF4-FFF2-40B4-BE49-F238E27FC236}">
                <a16:creationId xmlns:a16="http://schemas.microsoft.com/office/drawing/2014/main" id="{B8275A47-EC7B-B047-914C-0BD1239E6BA2}"/>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E5AA7D2C-F1D3-0F47-BF7D-215ADEB4C2BB}"/>
              </a:ext>
            </a:extLst>
          </p:cNvPr>
          <p:cNvSpPr>
            <a:spLocks noGrp="1"/>
          </p:cNvSpPr>
          <p:nvPr>
            <p:ph type="sldNum" sz="quarter" idx="12"/>
          </p:nvPr>
        </p:nvSpPr>
        <p:spPr/>
        <p:txBody>
          <a:bodyPr/>
          <a:lstStyle/>
          <a:p>
            <a:fld id="{128B9FCA-91CF-4D45-A5E2-674A71618348}" type="slidenum">
              <a:rPr kumimoji="1" lang="ko-Kore-KR" altLang="en-US" smtClean="0"/>
              <a:t>‹#›</a:t>
            </a:fld>
            <a:endParaRPr kumimoji="1" lang="ko-Kore-KR" altLang="en-US"/>
          </a:p>
        </p:txBody>
      </p:sp>
    </p:spTree>
    <p:extLst>
      <p:ext uri="{BB962C8B-B14F-4D97-AF65-F5344CB8AC3E}">
        <p14:creationId xmlns:p14="http://schemas.microsoft.com/office/powerpoint/2010/main" val="3742012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1889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D5DCA8-EE95-DD42-A2F3-FB2E1142EC71}"/>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68D61F5A-E9F7-E949-9CC9-FA63575A8186}"/>
              </a:ext>
            </a:extLst>
          </p:cNvPr>
          <p:cNvSpPr>
            <a:spLocks noGrp="1"/>
          </p:cNvSpPr>
          <p:nvPr>
            <p:ph idx="1"/>
          </p:nvPr>
        </p:nvSpPr>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4DB0C6DC-B748-7A4C-B97C-9BBDFAA3DAF6}"/>
              </a:ext>
            </a:extLst>
          </p:cNvPr>
          <p:cNvSpPr>
            <a:spLocks noGrp="1"/>
          </p:cNvSpPr>
          <p:nvPr>
            <p:ph type="dt" sz="half" idx="10"/>
          </p:nvPr>
        </p:nvSpPr>
        <p:spPr/>
        <p:txBody>
          <a:bodyPr/>
          <a:lstStyle/>
          <a:p>
            <a:fld id="{4FCC1BAE-82E0-2F45-B427-93B8F96B55AB}" type="datetimeFigureOut">
              <a:rPr kumimoji="1" lang="ko-Kore-KR" altLang="en-US" smtClean="0"/>
              <a:t>2022. 1. 19.</a:t>
            </a:fld>
            <a:endParaRPr kumimoji="1" lang="ko-Kore-KR" altLang="en-US"/>
          </a:p>
        </p:txBody>
      </p:sp>
      <p:sp>
        <p:nvSpPr>
          <p:cNvPr id="5" name="바닥글 개체 틀 4">
            <a:extLst>
              <a:ext uri="{FF2B5EF4-FFF2-40B4-BE49-F238E27FC236}">
                <a16:creationId xmlns:a16="http://schemas.microsoft.com/office/drawing/2014/main" id="{0AA383A2-EFF8-214F-841E-5571B9094005}"/>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2EF6E057-3FDC-E44D-98A8-CC622C1E8B29}"/>
              </a:ext>
            </a:extLst>
          </p:cNvPr>
          <p:cNvSpPr>
            <a:spLocks noGrp="1"/>
          </p:cNvSpPr>
          <p:nvPr>
            <p:ph type="sldNum" sz="quarter" idx="12"/>
          </p:nvPr>
        </p:nvSpPr>
        <p:spPr/>
        <p:txBody>
          <a:bodyPr/>
          <a:lstStyle/>
          <a:p>
            <a:fld id="{128B9FCA-91CF-4D45-A5E2-674A71618348}" type="slidenum">
              <a:rPr kumimoji="1" lang="ko-Kore-KR" altLang="en-US" smtClean="0"/>
              <a:t>‹#›</a:t>
            </a:fld>
            <a:endParaRPr kumimoji="1" lang="ko-Kore-KR" altLang="en-US"/>
          </a:p>
        </p:txBody>
      </p:sp>
    </p:spTree>
    <p:extLst>
      <p:ext uri="{BB962C8B-B14F-4D97-AF65-F5344CB8AC3E}">
        <p14:creationId xmlns:p14="http://schemas.microsoft.com/office/powerpoint/2010/main" val="3666082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DFB3123-4535-1549-81FB-0E136D44A266}"/>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012205F0-5F41-6043-80E7-FED3F058E7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ko-KR" altLang="en-US"/>
              <a:t>마스터 텍스트 스타일을 편집하려면 클릭</a:t>
            </a:r>
          </a:p>
        </p:txBody>
      </p:sp>
      <p:sp>
        <p:nvSpPr>
          <p:cNvPr id="4" name="날짜 개체 틀 3">
            <a:extLst>
              <a:ext uri="{FF2B5EF4-FFF2-40B4-BE49-F238E27FC236}">
                <a16:creationId xmlns:a16="http://schemas.microsoft.com/office/drawing/2014/main" id="{5D02FC54-D500-124C-9900-CEA10091E1AA}"/>
              </a:ext>
            </a:extLst>
          </p:cNvPr>
          <p:cNvSpPr>
            <a:spLocks noGrp="1"/>
          </p:cNvSpPr>
          <p:nvPr>
            <p:ph type="dt" sz="half" idx="10"/>
          </p:nvPr>
        </p:nvSpPr>
        <p:spPr/>
        <p:txBody>
          <a:bodyPr/>
          <a:lstStyle/>
          <a:p>
            <a:fld id="{4FCC1BAE-82E0-2F45-B427-93B8F96B55AB}" type="datetimeFigureOut">
              <a:rPr kumimoji="1" lang="ko-Kore-KR" altLang="en-US" smtClean="0"/>
              <a:t>2022. 1. 19.</a:t>
            </a:fld>
            <a:endParaRPr kumimoji="1" lang="ko-Kore-KR" altLang="en-US"/>
          </a:p>
        </p:txBody>
      </p:sp>
      <p:sp>
        <p:nvSpPr>
          <p:cNvPr id="5" name="바닥글 개체 틀 4">
            <a:extLst>
              <a:ext uri="{FF2B5EF4-FFF2-40B4-BE49-F238E27FC236}">
                <a16:creationId xmlns:a16="http://schemas.microsoft.com/office/drawing/2014/main" id="{0865CE6B-CC94-EF47-A18F-EE884F09B4DD}"/>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B62FA3C9-2BC3-0B44-8352-35A0BF9C33D7}"/>
              </a:ext>
            </a:extLst>
          </p:cNvPr>
          <p:cNvSpPr>
            <a:spLocks noGrp="1"/>
          </p:cNvSpPr>
          <p:nvPr>
            <p:ph type="sldNum" sz="quarter" idx="12"/>
          </p:nvPr>
        </p:nvSpPr>
        <p:spPr/>
        <p:txBody>
          <a:bodyPr/>
          <a:lstStyle/>
          <a:p>
            <a:fld id="{128B9FCA-91CF-4D45-A5E2-674A71618348}" type="slidenum">
              <a:rPr kumimoji="1" lang="ko-Kore-KR" altLang="en-US" smtClean="0"/>
              <a:t>‹#›</a:t>
            </a:fld>
            <a:endParaRPr kumimoji="1" lang="ko-Kore-KR" altLang="en-US"/>
          </a:p>
        </p:txBody>
      </p:sp>
    </p:spTree>
    <p:extLst>
      <p:ext uri="{BB962C8B-B14F-4D97-AF65-F5344CB8AC3E}">
        <p14:creationId xmlns:p14="http://schemas.microsoft.com/office/powerpoint/2010/main" val="3244233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0D2736-FDFA-C04A-B8CE-96EF1FB0D146}"/>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DEB62906-D6A1-BF45-AAED-00F56F8A5F6A}"/>
              </a:ext>
            </a:extLst>
          </p:cNvPr>
          <p:cNvSpPr>
            <a:spLocks noGrp="1"/>
          </p:cNvSpPr>
          <p:nvPr>
            <p:ph sz="half" idx="1"/>
          </p:nvPr>
        </p:nvSpPr>
        <p:spPr>
          <a:xfrm>
            <a:off x="838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내용 개체 틀 3">
            <a:extLst>
              <a:ext uri="{FF2B5EF4-FFF2-40B4-BE49-F238E27FC236}">
                <a16:creationId xmlns:a16="http://schemas.microsoft.com/office/drawing/2014/main" id="{2B698D38-AE99-4945-937B-23BB4C7F0C14}"/>
              </a:ext>
            </a:extLst>
          </p:cNvPr>
          <p:cNvSpPr>
            <a:spLocks noGrp="1"/>
          </p:cNvSpPr>
          <p:nvPr>
            <p:ph sz="half" idx="2"/>
          </p:nvPr>
        </p:nvSpPr>
        <p:spPr>
          <a:xfrm>
            <a:off x="6172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5" name="날짜 개체 틀 4">
            <a:extLst>
              <a:ext uri="{FF2B5EF4-FFF2-40B4-BE49-F238E27FC236}">
                <a16:creationId xmlns:a16="http://schemas.microsoft.com/office/drawing/2014/main" id="{9AFB52B8-7B50-344A-AD08-741A45DBFC27}"/>
              </a:ext>
            </a:extLst>
          </p:cNvPr>
          <p:cNvSpPr>
            <a:spLocks noGrp="1"/>
          </p:cNvSpPr>
          <p:nvPr>
            <p:ph type="dt" sz="half" idx="10"/>
          </p:nvPr>
        </p:nvSpPr>
        <p:spPr/>
        <p:txBody>
          <a:bodyPr/>
          <a:lstStyle/>
          <a:p>
            <a:fld id="{4FCC1BAE-82E0-2F45-B427-93B8F96B55AB}" type="datetimeFigureOut">
              <a:rPr kumimoji="1" lang="ko-Kore-KR" altLang="en-US" smtClean="0"/>
              <a:t>2022. 1. 19.</a:t>
            </a:fld>
            <a:endParaRPr kumimoji="1" lang="ko-Kore-KR" altLang="en-US"/>
          </a:p>
        </p:txBody>
      </p:sp>
      <p:sp>
        <p:nvSpPr>
          <p:cNvPr id="6" name="바닥글 개체 틀 5">
            <a:extLst>
              <a:ext uri="{FF2B5EF4-FFF2-40B4-BE49-F238E27FC236}">
                <a16:creationId xmlns:a16="http://schemas.microsoft.com/office/drawing/2014/main" id="{A5239840-E739-DC45-BBB1-0D8EB299F969}"/>
              </a:ext>
            </a:extLst>
          </p:cNvPr>
          <p:cNvSpPr>
            <a:spLocks noGrp="1"/>
          </p:cNvSpPr>
          <p:nvPr>
            <p:ph type="ftr" sz="quarter" idx="11"/>
          </p:nvPr>
        </p:nvSpPr>
        <p:spPr/>
        <p:txBody>
          <a:bodyPr/>
          <a:lstStyle/>
          <a:p>
            <a:endParaRPr kumimoji="1" lang="ko-Kore-KR" altLang="en-US"/>
          </a:p>
        </p:txBody>
      </p:sp>
      <p:sp>
        <p:nvSpPr>
          <p:cNvPr id="7" name="슬라이드 번호 개체 틀 6">
            <a:extLst>
              <a:ext uri="{FF2B5EF4-FFF2-40B4-BE49-F238E27FC236}">
                <a16:creationId xmlns:a16="http://schemas.microsoft.com/office/drawing/2014/main" id="{C1A08887-4CB3-2E40-B7CC-E31DF9305594}"/>
              </a:ext>
            </a:extLst>
          </p:cNvPr>
          <p:cNvSpPr>
            <a:spLocks noGrp="1"/>
          </p:cNvSpPr>
          <p:nvPr>
            <p:ph type="sldNum" sz="quarter" idx="12"/>
          </p:nvPr>
        </p:nvSpPr>
        <p:spPr/>
        <p:txBody>
          <a:bodyPr/>
          <a:lstStyle/>
          <a:p>
            <a:fld id="{128B9FCA-91CF-4D45-A5E2-674A71618348}" type="slidenum">
              <a:rPr kumimoji="1" lang="ko-Kore-KR" altLang="en-US" smtClean="0"/>
              <a:t>‹#›</a:t>
            </a:fld>
            <a:endParaRPr kumimoji="1" lang="ko-Kore-KR" altLang="en-US"/>
          </a:p>
        </p:txBody>
      </p:sp>
    </p:spTree>
    <p:extLst>
      <p:ext uri="{BB962C8B-B14F-4D97-AF65-F5344CB8AC3E}">
        <p14:creationId xmlns:p14="http://schemas.microsoft.com/office/powerpoint/2010/main" val="806787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6906BFA-F6FF-E942-8027-92F89D20EF32}"/>
              </a:ext>
            </a:extLst>
          </p:cNvPr>
          <p:cNvSpPr>
            <a:spLocks noGrp="1"/>
          </p:cNvSpPr>
          <p:nvPr>
            <p:ph type="title"/>
          </p:nvPr>
        </p:nvSpPr>
        <p:spPr>
          <a:xfrm>
            <a:off x="839788" y="365125"/>
            <a:ext cx="10515600" cy="1325563"/>
          </a:xfrm>
        </p:spPr>
        <p:txBody>
          <a:body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D56197A0-3EC7-0343-8BA3-EE12625FC3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4" name="내용 개체 틀 3">
            <a:extLst>
              <a:ext uri="{FF2B5EF4-FFF2-40B4-BE49-F238E27FC236}">
                <a16:creationId xmlns:a16="http://schemas.microsoft.com/office/drawing/2014/main" id="{9E1D008C-240B-924E-8B36-8B5BA270C58A}"/>
              </a:ext>
            </a:extLst>
          </p:cNvPr>
          <p:cNvSpPr>
            <a:spLocks noGrp="1"/>
          </p:cNvSpPr>
          <p:nvPr>
            <p:ph sz="half" idx="2"/>
          </p:nvPr>
        </p:nvSpPr>
        <p:spPr>
          <a:xfrm>
            <a:off x="839788" y="2505075"/>
            <a:ext cx="5157787"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5" name="텍스트 개체 틀 4">
            <a:extLst>
              <a:ext uri="{FF2B5EF4-FFF2-40B4-BE49-F238E27FC236}">
                <a16:creationId xmlns:a16="http://schemas.microsoft.com/office/drawing/2014/main" id="{E34BD3B1-4C16-CA4A-ACC6-36A86BAEFB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6" name="내용 개체 틀 5">
            <a:extLst>
              <a:ext uri="{FF2B5EF4-FFF2-40B4-BE49-F238E27FC236}">
                <a16:creationId xmlns:a16="http://schemas.microsoft.com/office/drawing/2014/main" id="{E058FA28-A921-BE4D-9B7C-AEA9C228FF95}"/>
              </a:ext>
            </a:extLst>
          </p:cNvPr>
          <p:cNvSpPr>
            <a:spLocks noGrp="1"/>
          </p:cNvSpPr>
          <p:nvPr>
            <p:ph sz="quarter" idx="4"/>
          </p:nvPr>
        </p:nvSpPr>
        <p:spPr>
          <a:xfrm>
            <a:off x="6172200" y="2505075"/>
            <a:ext cx="5183188"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7" name="날짜 개체 틀 6">
            <a:extLst>
              <a:ext uri="{FF2B5EF4-FFF2-40B4-BE49-F238E27FC236}">
                <a16:creationId xmlns:a16="http://schemas.microsoft.com/office/drawing/2014/main" id="{EE5278E8-E72D-134A-9311-F5BBC045432B}"/>
              </a:ext>
            </a:extLst>
          </p:cNvPr>
          <p:cNvSpPr>
            <a:spLocks noGrp="1"/>
          </p:cNvSpPr>
          <p:nvPr>
            <p:ph type="dt" sz="half" idx="10"/>
          </p:nvPr>
        </p:nvSpPr>
        <p:spPr/>
        <p:txBody>
          <a:bodyPr/>
          <a:lstStyle/>
          <a:p>
            <a:fld id="{4FCC1BAE-82E0-2F45-B427-93B8F96B55AB}" type="datetimeFigureOut">
              <a:rPr kumimoji="1" lang="ko-Kore-KR" altLang="en-US" smtClean="0"/>
              <a:t>2022. 1. 19.</a:t>
            </a:fld>
            <a:endParaRPr kumimoji="1" lang="ko-Kore-KR" altLang="en-US"/>
          </a:p>
        </p:txBody>
      </p:sp>
      <p:sp>
        <p:nvSpPr>
          <p:cNvPr id="8" name="바닥글 개체 틀 7">
            <a:extLst>
              <a:ext uri="{FF2B5EF4-FFF2-40B4-BE49-F238E27FC236}">
                <a16:creationId xmlns:a16="http://schemas.microsoft.com/office/drawing/2014/main" id="{8EA45F7A-B5DC-264F-91CC-DA3876540F8B}"/>
              </a:ext>
            </a:extLst>
          </p:cNvPr>
          <p:cNvSpPr>
            <a:spLocks noGrp="1"/>
          </p:cNvSpPr>
          <p:nvPr>
            <p:ph type="ftr" sz="quarter" idx="11"/>
          </p:nvPr>
        </p:nvSpPr>
        <p:spPr/>
        <p:txBody>
          <a:bodyPr/>
          <a:lstStyle/>
          <a:p>
            <a:endParaRPr kumimoji="1" lang="ko-Kore-KR" altLang="en-US"/>
          </a:p>
        </p:txBody>
      </p:sp>
      <p:sp>
        <p:nvSpPr>
          <p:cNvPr id="9" name="슬라이드 번호 개체 틀 8">
            <a:extLst>
              <a:ext uri="{FF2B5EF4-FFF2-40B4-BE49-F238E27FC236}">
                <a16:creationId xmlns:a16="http://schemas.microsoft.com/office/drawing/2014/main" id="{5C882B82-495B-734D-AC3E-E897F70F8B79}"/>
              </a:ext>
            </a:extLst>
          </p:cNvPr>
          <p:cNvSpPr>
            <a:spLocks noGrp="1"/>
          </p:cNvSpPr>
          <p:nvPr>
            <p:ph type="sldNum" sz="quarter" idx="12"/>
          </p:nvPr>
        </p:nvSpPr>
        <p:spPr/>
        <p:txBody>
          <a:bodyPr/>
          <a:lstStyle/>
          <a:p>
            <a:fld id="{128B9FCA-91CF-4D45-A5E2-674A71618348}" type="slidenum">
              <a:rPr kumimoji="1" lang="ko-Kore-KR" altLang="en-US" smtClean="0"/>
              <a:t>‹#›</a:t>
            </a:fld>
            <a:endParaRPr kumimoji="1" lang="ko-Kore-KR" altLang="en-US"/>
          </a:p>
        </p:txBody>
      </p:sp>
    </p:spTree>
    <p:extLst>
      <p:ext uri="{BB962C8B-B14F-4D97-AF65-F5344CB8AC3E}">
        <p14:creationId xmlns:p14="http://schemas.microsoft.com/office/powerpoint/2010/main" val="333655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BE4156-F6F6-C14F-8BA1-1AFE5D7EF388}"/>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날짜 개체 틀 2">
            <a:extLst>
              <a:ext uri="{FF2B5EF4-FFF2-40B4-BE49-F238E27FC236}">
                <a16:creationId xmlns:a16="http://schemas.microsoft.com/office/drawing/2014/main" id="{B90FDDEE-89A6-D943-AC65-08FB5FA5AB8E}"/>
              </a:ext>
            </a:extLst>
          </p:cNvPr>
          <p:cNvSpPr>
            <a:spLocks noGrp="1"/>
          </p:cNvSpPr>
          <p:nvPr>
            <p:ph type="dt" sz="half" idx="10"/>
          </p:nvPr>
        </p:nvSpPr>
        <p:spPr/>
        <p:txBody>
          <a:bodyPr/>
          <a:lstStyle/>
          <a:p>
            <a:fld id="{4FCC1BAE-82E0-2F45-B427-93B8F96B55AB}" type="datetimeFigureOut">
              <a:rPr kumimoji="1" lang="ko-Kore-KR" altLang="en-US" smtClean="0"/>
              <a:t>2022. 1. 19.</a:t>
            </a:fld>
            <a:endParaRPr kumimoji="1" lang="ko-Kore-KR" altLang="en-US"/>
          </a:p>
        </p:txBody>
      </p:sp>
      <p:sp>
        <p:nvSpPr>
          <p:cNvPr id="4" name="바닥글 개체 틀 3">
            <a:extLst>
              <a:ext uri="{FF2B5EF4-FFF2-40B4-BE49-F238E27FC236}">
                <a16:creationId xmlns:a16="http://schemas.microsoft.com/office/drawing/2014/main" id="{0E01A1A7-02CA-ED4D-96CF-62B4BA164488}"/>
              </a:ext>
            </a:extLst>
          </p:cNvPr>
          <p:cNvSpPr>
            <a:spLocks noGrp="1"/>
          </p:cNvSpPr>
          <p:nvPr>
            <p:ph type="ftr" sz="quarter" idx="11"/>
          </p:nvPr>
        </p:nvSpPr>
        <p:spPr/>
        <p:txBody>
          <a:bodyPr/>
          <a:lstStyle/>
          <a:p>
            <a:endParaRPr kumimoji="1" lang="ko-Kore-KR" altLang="en-US"/>
          </a:p>
        </p:txBody>
      </p:sp>
      <p:sp>
        <p:nvSpPr>
          <p:cNvPr id="5" name="슬라이드 번호 개체 틀 4">
            <a:extLst>
              <a:ext uri="{FF2B5EF4-FFF2-40B4-BE49-F238E27FC236}">
                <a16:creationId xmlns:a16="http://schemas.microsoft.com/office/drawing/2014/main" id="{8E346191-A17F-F544-BD77-839E37BDA663}"/>
              </a:ext>
            </a:extLst>
          </p:cNvPr>
          <p:cNvSpPr>
            <a:spLocks noGrp="1"/>
          </p:cNvSpPr>
          <p:nvPr>
            <p:ph type="sldNum" sz="quarter" idx="12"/>
          </p:nvPr>
        </p:nvSpPr>
        <p:spPr/>
        <p:txBody>
          <a:bodyPr/>
          <a:lstStyle/>
          <a:p>
            <a:fld id="{128B9FCA-91CF-4D45-A5E2-674A71618348}" type="slidenum">
              <a:rPr kumimoji="1" lang="ko-Kore-KR" altLang="en-US" smtClean="0"/>
              <a:t>‹#›</a:t>
            </a:fld>
            <a:endParaRPr kumimoji="1" lang="ko-Kore-KR" altLang="en-US"/>
          </a:p>
        </p:txBody>
      </p:sp>
    </p:spTree>
    <p:extLst>
      <p:ext uri="{BB962C8B-B14F-4D97-AF65-F5344CB8AC3E}">
        <p14:creationId xmlns:p14="http://schemas.microsoft.com/office/powerpoint/2010/main" val="755487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463C3990-5D31-0F47-96B4-8E0D4817C8BD}"/>
              </a:ext>
            </a:extLst>
          </p:cNvPr>
          <p:cNvSpPr>
            <a:spLocks noGrp="1"/>
          </p:cNvSpPr>
          <p:nvPr>
            <p:ph type="dt" sz="half" idx="10"/>
          </p:nvPr>
        </p:nvSpPr>
        <p:spPr/>
        <p:txBody>
          <a:bodyPr/>
          <a:lstStyle/>
          <a:p>
            <a:fld id="{4FCC1BAE-82E0-2F45-B427-93B8F96B55AB}" type="datetimeFigureOut">
              <a:rPr kumimoji="1" lang="ko-Kore-KR" altLang="en-US" smtClean="0"/>
              <a:t>2022. 1. 19.</a:t>
            </a:fld>
            <a:endParaRPr kumimoji="1" lang="ko-Kore-KR" altLang="en-US"/>
          </a:p>
        </p:txBody>
      </p:sp>
      <p:sp>
        <p:nvSpPr>
          <p:cNvPr id="3" name="바닥글 개체 틀 2">
            <a:extLst>
              <a:ext uri="{FF2B5EF4-FFF2-40B4-BE49-F238E27FC236}">
                <a16:creationId xmlns:a16="http://schemas.microsoft.com/office/drawing/2014/main" id="{0516E65B-D517-E04F-873B-8291D8F6EDC3}"/>
              </a:ext>
            </a:extLst>
          </p:cNvPr>
          <p:cNvSpPr>
            <a:spLocks noGrp="1"/>
          </p:cNvSpPr>
          <p:nvPr>
            <p:ph type="ftr" sz="quarter" idx="11"/>
          </p:nvPr>
        </p:nvSpPr>
        <p:spPr/>
        <p:txBody>
          <a:bodyPr/>
          <a:lstStyle/>
          <a:p>
            <a:endParaRPr kumimoji="1" lang="ko-Kore-KR" altLang="en-US"/>
          </a:p>
        </p:txBody>
      </p:sp>
      <p:sp>
        <p:nvSpPr>
          <p:cNvPr id="4" name="슬라이드 번호 개체 틀 3">
            <a:extLst>
              <a:ext uri="{FF2B5EF4-FFF2-40B4-BE49-F238E27FC236}">
                <a16:creationId xmlns:a16="http://schemas.microsoft.com/office/drawing/2014/main" id="{93658599-D95C-6841-8595-2200623EB144}"/>
              </a:ext>
            </a:extLst>
          </p:cNvPr>
          <p:cNvSpPr>
            <a:spLocks noGrp="1"/>
          </p:cNvSpPr>
          <p:nvPr>
            <p:ph type="sldNum" sz="quarter" idx="12"/>
          </p:nvPr>
        </p:nvSpPr>
        <p:spPr/>
        <p:txBody>
          <a:bodyPr/>
          <a:lstStyle/>
          <a:p>
            <a:fld id="{128B9FCA-91CF-4D45-A5E2-674A71618348}" type="slidenum">
              <a:rPr kumimoji="1" lang="ko-Kore-KR" altLang="en-US" smtClean="0"/>
              <a:t>‹#›</a:t>
            </a:fld>
            <a:endParaRPr kumimoji="1" lang="ko-Kore-KR" altLang="en-US"/>
          </a:p>
        </p:txBody>
      </p:sp>
    </p:spTree>
    <p:extLst>
      <p:ext uri="{BB962C8B-B14F-4D97-AF65-F5344CB8AC3E}">
        <p14:creationId xmlns:p14="http://schemas.microsoft.com/office/powerpoint/2010/main" val="2000279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2F5360D-63AE-D641-B953-486EB61FE6A7}"/>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4E9E2D66-D188-454B-8CA7-D52905288B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텍스트 개체 틀 3">
            <a:extLst>
              <a:ext uri="{FF2B5EF4-FFF2-40B4-BE49-F238E27FC236}">
                <a16:creationId xmlns:a16="http://schemas.microsoft.com/office/drawing/2014/main" id="{3940A652-2C43-DD42-B8C8-557EC1AF6B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0E0305E7-54B1-1842-B8F4-30339340982B}"/>
              </a:ext>
            </a:extLst>
          </p:cNvPr>
          <p:cNvSpPr>
            <a:spLocks noGrp="1"/>
          </p:cNvSpPr>
          <p:nvPr>
            <p:ph type="dt" sz="half" idx="10"/>
          </p:nvPr>
        </p:nvSpPr>
        <p:spPr/>
        <p:txBody>
          <a:bodyPr/>
          <a:lstStyle/>
          <a:p>
            <a:fld id="{4FCC1BAE-82E0-2F45-B427-93B8F96B55AB}" type="datetimeFigureOut">
              <a:rPr kumimoji="1" lang="ko-Kore-KR" altLang="en-US" smtClean="0"/>
              <a:t>2022. 1. 19.</a:t>
            </a:fld>
            <a:endParaRPr kumimoji="1" lang="ko-Kore-KR" altLang="en-US"/>
          </a:p>
        </p:txBody>
      </p:sp>
      <p:sp>
        <p:nvSpPr>
          <p:cNvPr id="6" name="바닥글 개체 틀 5">
            <a:extLst>
              <a:ext uri="{FF2B5EF4-FFF2-40B4-BE49-F238E27FC236}">
                <a16:creationId xmlns:a16="http://schemas.microsoft.com/office/drawing/2014/main" id="{784A4065-1EFB-C74F-A677-DE94C5EB7736}"/>
              </a:ext>
            </a:extLst>
          </p:cNvPr>
          <p:cNvSpPr>
            <a:spLocks noGrp="1"/>
          </p:cNvSpPr>
          <p:nvPr>
            <p:ph type="ftr" sz="quarter" idx="11"/>
          </p:nvPr>
        </p:nvSpPr>
        <p:spPr/>
        <p:txBody>
          <a:bodyPr/>
          <a:lstStyle/>
          <a:p>
            <a:endParaRPr kumimoji="1" lang="ko-Kore-KR" altLang="en-US"/>
          </a:p>
        </p:txBody>
      </p:sp>
      <p:sp>
        <p:nvSpPr>
          <p:cNvPr id="7" name="슬라이드 번호 개체 틀 6">
            <a:extLst>
              <a:ext uri="{FF2B5EF4-FFF2-40B4-BE49-F238E27FC236}">
                <a16:creationId xmlns:a16="http://schemas.microsoft.com/office/drawing/2014/main" id="{DA1C1018-A98D-B647-810D-74B45EF468BB}"/>
              </a:ext>
            </a:extLst>
          </p:cNvPr>
          <p:cNvSpPr>
            <a:spLocks noGrp="1"/>
          </p:cNvSpPr>
          <p:nvPr>
            <p:ph type="sldNum" sz="quarter" idx="12"/>
          </p:nvPr>
        </p:nvSpPr>
        <p:spPr/>
        <p:txBody>
          <a:bodyPr/>
          <a:lstStyle/>
          <a:p>
            <a:fld id="{128B9FCA-91CF-4D45-A5E2-674A71618348}" type="slidenum">
              <a:rPr kumimoji="1" lang="ko-Kore-KR" altLang="en-US" smtClean="0"/>
              <a:t>‹#›</a:t>
            </a:fld>
            <a:endParaRPr kumimoji="1" lang="ko-Kore-KR" altLang="en-US"/>
          </a:p>
        </p:txBody>
      </p:sp>
    </p:spTree>
    <p:extLst>
      <p:ext uri="{BB962C8B-B14F-4D97-AF65-F5344CB8AC3E}">
        <p14:creationId xmlns:p14="http://schemas.microsoft.com/office/powerpoint/2010/main" val="2956276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17D8DB3-3DFF-744B-B4DE-4DF6D5C55562}"/>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endParaRPr kumimoji="1" lang="ko-Kore-KR" altLang="en-US"/>
          </a:p>
        </p:txBody>
      </p:sp>
      <p:sp>
        <p:nvSpPr>
          <p:cNvPr id="3" name="그림 개체 틀 2">
            <a:extLst>
              <a:ext uri="{FF2B5EF4-FFF2-40B4-BE49-F238E27FC236}">
                <a16:creationId xmlns:a16="http://schemas.microsoft.com/office/drawing/2014/main" id="{89F0585A-B581-6E43-AFBB-9C3DF46B7E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ore-KR" altLang="en-US"/>
          </a:p>
        </p:txBody>
      </p:sp>
      <p:sp>
        <p:nvSpPr>
          <p:cNvPr id="4" name="텍스트 개체 틀 3">
            <a:extLst>
              <a:ext uri="{FF2B5EF4-FFF2-40B4-BE49-F238E27FC236}">
                <a16:creationId xmlns:a16="http://schemas.microsoft.com/office/drawing/2014/main" id="{2F8957A0-AF89-E048-B99E-1AA303D19A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EA05CB33-4C91-934B-B385-2DE9F2238B3E}"/>
              </a:ext>
            </a:extLst>
          </p:cNvPr>
          <p:cNvSpPr>
            <a:spLocks noGrp="1"/>
          </p:cNvSpPr>
          <p:nvPr>
            <p:ph type="dt" sz="half" idx="10"/>
          </p:nvPr>
        </p:nvSpPr>
        <p:spPr/>
        <p:txBody>
          <a:bodyPr/>
          <a:lstStyle/>
          <a:p>
            <a:fld id="{4FCC1BAE-82E0-2F45-B427-93B8F96B55AB}" type="datetimeFigureOut">
              <a:rPr kumimoji="1" lang="ko-Kore-KR" altLang="en-US" smtClean="0"/>
              <a:t>2022. 1. 19.</a:t>
            </a:fld>
            <a:endParaRPr kumimoji="1" lang="ko-Kore-KR" altLang="en-US"/>
          </a:p>
        </p:txBody>
      </p:sp>
      <p:sp>
        <p:nvSpPr>
          <p:cNvPr id="6" name="바닥글 개체 틀 5">
            <a:extLst>
              <a:ext uri="{FF2B5EF4-FFF2-40B4-BE49-F238E27FC236}">
                <a16:creationId xmlns:a16="http://schemas.microsoft.com/office/drawing/2014/main" id="{F2F71A60-D519-A045-8FE2-93D2F129BD27}"/>
              </a:ext>
            </a:extLst>
          </p:cNvPr>
          <p:cNvSpPr>
            <a:spLocks noGrp="1"/>
          </p:cNvSpPr>
          <p:nvPr>
            <p:ph type="ftr" sz="quarter" idx="11"/>
          </p:nvPr>
        </p:nvSpPr>
        <p:spPr/>
        <p:txBody>
          <a:bodyPr/>
          <a:lstStyle/>
          <a:p>
            <a:endParaRPr kumimoji="1" lang="ko-Kore-KR" altLang="en-US"/>
          </a:p>
        </p:txBody>
      </p:sp>
      <p:sp>
        <p:nvSpPr>
          <p:cNvPr id="7" name="슬라이드 번호 개체 틀 6">
            <a:extLst>
              <a:ext uri="{FF2B5EF4-FFF2-40B4-BE49-F238E27FC236}">
                <a16:creationId xmlns:a16="http://schemas.microsoft.com/office/drawing/2014/main" id="{C351727C-9642-BF43-BB7D-D0D2B8F229AD}"/>
              </a:ext>
            </a:extLst>
          </p:cNvPr>
          <p:cNvSpPr>
            <a:spLocks noGrp="1"/>
          </p:cNvSpPr>
          <p:nvPr>
            <p:ph type="sldNum" sz="quarter" idx="12"/>
          </p:nvPr>
        </p:nvSpPr>
        <p:spPr/>
        <p:txBody>
          <a:bodyPr/>
          <a:lstStyle/>
          <a:p>
            <a:fld id="{128B9FCA-91CF-4D45-A5E2-674A71618348}" type="slidenum">
              <a:rPr kumimoji="1" lang="ko-Kore-KR" altLang="en-US" smtClean="0"/>
              <a:t>‹#›</a:t>
            </a:fld>
            <a:endParaRPr kumimoji="1" lang="ko-Kore-KR" altLang="en-US"/>
          </a:p>
        </p:txBody>
      </p:sp>
    </p:spTree>
    <p:extLst>
      <p:ext uri="{BB962C8B-B14F-4D97-AF65-F5344CB8AC3E}">
        <p14:creationId xmlns:p14="http://schemas.microsoft.com/office/powerpoint/2010/main" val="1882432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9FC20871-DD90-A846-8AE4-B18F6C8FCB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92AE2CA8-7827-C84B-BA59-958EF0AA37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25623CA5-A7F0-334D-B9B7-37DFCA61F9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CC1BAE-82E0-2F45-B427-93B8F96B55AB}" type="datetimeFigureOut">
              <a:rPr kumimoji="1" lang="ko-Kore-KR" altLang="en-US" smtClean="0"/>
              <a:t>2022. 1. 19.</a:t>
            </a:fld>
            <a:endParaRPr kumimoji="1" lang="ko-Kore-KR" altLang="en-US"/>
          </a:p>
        </p:txBody>
      </p:sp>
      <p:sp>
        <p:nvSpPr>
          <p:cNvPr id="5" name="바닥글 개체 틀 4">
            <a:extLst>
              <a:ext uri="{FF2B5EF4-FFF2-40B4-BE49-F238E27FC236}">
                <a16:creationId xmlns:a16="http://schemas.microsoft.com/office/drawing/2014/main" id="{E57C8A90-EF6E-7A49-915A-DFDBC9B9C5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ore-KR" altLang="en-US"/>
          </a:p>
        </p:txBody>
      </p:sp>
      <p:sp>
        <p:nvSpPr>
          <p:cNvPr id="6" name="슬라이드 번호 개체 틀 5">
            <a:extLst>
              <a:ext uri="{FF2B5EF4-FFF2-40B4-BE49-F238E27FC236}">
                <a16:creationId xmlns:a16="http://schemas.microsoft.com/office/drawing/2014/main" id="{DC45850A-C267-7C45-874E-28D4288FDA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8B9FCA-91CF-4D45-A5E2-674A71618348}" type="slidenum">
              <a:rPr kumimoji="1" lang="ko-Kore-KR" altLang="en-US" smtClean="0"/>
              <a:t>‹#›</a:t>
            </a:fld>
            <a:endParaRPr kumimoji="1" lang="ko-Kore-KR" altLang="en-US"/>
          </a:p>
        </p:txBody>
      </p:sp>
    </p:spTree>
    <p:extLst>
      <p:ext uri="{BB962C8B-B14F-4D97-AF65-F5344CB8AC3E}">
        <p14:creationId xmlns:p14="http://schemas.microsoft.com/office/powerpoint/2010/main" val="4263335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1AA8CBC-9B1C-BD47-8669-2E663CA2B4C1}"/>
              </a:ext>
            </a:extLst>
          </p:cNvPr>
          <p:cNvSpPr>
            <a:spLocks noGrp="1"/>
          </p:cNvSpPr>
          <p:nvPr>
            <p:ph type="ctrTitle"/>
          </p:nvPr>
        </p:nvSpPr>
        <p:spPr/>
        <p:txBody>
          <a:bodyPr/>
          <a:lstStyle/>
          <a:p>
            <a:r>
              <a:rPr kumimoji="1" lang="en-US" altLang="ko-KR" dirty="0">
                <a:latin typeface="+mj-ea"/>
              </a:rPr>
              <a:t>2</a:t>
            </a:r>
            <a:r>
              <a:rPr kumimoji="1" lang="ko-KR" altLang="en-US" dirty="0">
                <a:latin typeface="+mj-ea"/>
              </a:rPr>
              <a:t>장 </a:t>
            </a:r>
            <a:r>
              <a:rPr kumimoji="1" lang="en-US" altLang="ko-KR" dirty="0">
                <a:latin typeface="+mj-ea"/>
              </a:rPr>
              <a:t>HTML5</a:t>
            </a:r>
            <a:r>
              <a:rPr kumimoji="1" lang="ko-KR" altLang="en-US" dirty="0">
                <a:latin typeface="+mj-ea"/>
              </a:rPr>
              <a:t>와 </a:t>
            </a:r>
            <a:r>
              <a:rPr kumimoji="1" lang="en-US" altLang="ko-KR" dirty="0">
                <a:latin typeface="+mj-ea"/>
              </a:rPr>
              <a:t>CSS</a:t>
            </a:r>
            <a:r>
              <a:rPr kumimoji="1" lang="ko-KR" altLang="en-US" dirty="0">
                <a:latin typeface="+mj-ea"/>
              </a:rPr>
              <a:t>에 대한 소개 </a:t>
            </a:r>
            <a:endParaRPr kumimoji="1" lang="ko-Kore-KR" altLang="en-US" dirty="0">
              <a:latin typeface="+mj-ea"/>
            </a:endParaRPr>
          </a:p>
        </p:txBody>
      </p:sp>
    </p:spTree>
    <p:extLst>
      <p:ext uri="{BB962C8B-B14F-4D97-AF65-F5344CB8AC3E}">
        <p14:creationId xmlns:p14="http://schemas.microsoft.com/office/powerpoint/2010/main" val="2245457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2404"/>
            <a:ext cx="10515600" cy="1325563"/>
          </a:xfrm>
        </p:spPr>
        <p:txBody>
          <a:bodyPr/>
          <a:lstStyle/>
          <a:p>
            <a:r>
              <a:rPr lang="en-US" dirty="0">
                <a:latin typeface="+mj-ea"/>
              </a:rPr>
              <a:t>CSS </a:t>
            </a:r>
            <a:r>
              <a:rPr lang="ko-KR" altLang="en-US" dirty="0">
                <a:latin typeface="+mj-ea"/>
              </a:rPr>
              <a:t>문법 소개</a:t>
            </a:r>
            <a:endParaRPr lang="en-US" dirty="0">
              <a:latin typeface="+mj-ea"/>
            </a:endParaRPr>
          </a:p>
        </p:txBody>
      </p:sp>
      <p:sp>
        <p:nvSpPr>
          <p:cNvPr id="4" name="Content Placeholder 2"/>
          <p:cNvSpPr>
            <a:spLocks noGrp="1"/>
          </p:cNvSpPr>
          <p:nvPr/>
        </p:nvSpPr>
        <p:spPr bwMode="auto">
          <a:xfrm>
            <a:off x="1828800" y="12838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ko-KR" altLang="en-US" dirty="0">
                <a:latin typeface="+mj-ea"/>
                <a:ea typeface="+mj-ea"/>
              </a:rPr>
              <a:t>모든</a:t>
            </a:r>
            <a:r>
              <a:rPr lang="en-US" dirty="0">
                <a:latin typeface="+mj-ea"/>
                <a:ea typeface="+mj-ea"/>
              </a:rPr>
              <a:t> CSS </a:t>
            </a:r>
            <a:r>
              <a:rPr lang="ko-KR" altLang="en-US" dirty="0">
                <a:latin typeface="+mj-ea"/>
                <a:ea typeface="+mj-ea"/>
              </a:rPr>
              <a:t>룰들은 동일한 문법을 사용한다</a:t>
            </a:r>
            <a:r>
              <a:rPr lang="en-US" dirty="0">
                <a:latin typeface="+mj-ea"/>
                <a:ea typeface="+mj-ea"/>
              </a:rPr>
              <a:t>:</a:t>
            </a:r>
          </a:p>
          <a:p>
            <a:pPr marL="0" indent="0">
              <a:buNone/>
            </a:pPr>
            <a:endParaRPr lang="en-US" dirty="0">
              <a:latin typeface="+mj-ea"/>
              <a:ea typeface="+mj-ea"/>
            </a:endParaRPr>
          </a:p>
          <a:p>
            <a:pPr marL="0" indent="0">
              <a:buNone/>
            </a:pPr>
            <a:endParaRPr lang="en-US" dirty="0">
              <a:latin typeface="+mj-ea"/>
              <a:ea typeface="+mj-ea"/>
            </a:endParaRPr>
          </a:p>
          <a:p>
            <a:endParaRPr lang="en-US" dirty="0">
              <a:latin typeface="+mj-ea"/>
              <a:ea typeface="+mj-ea"/>
            </a:endParaRPr>
          </a:p>
          <a:p>
            <a:endParaRPr lang="en-US" dirty="0">
              <a:latin typeface="+mj-ea"/>
              <a:ea typeface="+mj-ea"/>
            </a:endParaRPr>
          </a:p>
          <a:p>
            <a:endParaRPr lang="en-US" dirty="0">
              <a:latin typeface="+mj-ea"/>
              <a:ea typeface="+mj-ea"/>
            </a:endParaRPr>
          </a:p>
          <a:p>
            <a:r>
              <a:rPr lang="ko-KR" altLang="en-US" dirty="0">
                <a:latin typeface="+mj-ea"/>
                <a:ea typeface="+mj-ea"/>
              </a:rPr>
              <a:t>주석들은 </a:t>
            </a:r>
            <a:br>
              <a:rPr lang="en-US" dirty="0">
                <a:latin typeface="+mj-ea"/>
                <a:ea typeface="+mj-ea"/>
              </a:rPr>
            </a:br>
            <a:r>
              <a:rPr lang="en-US" dirty="0">
                <a:latin typeface="+mj-ea"/>
                <a:ea typeface="+mj-ea"/>
              </a:rPr>
              <a:t> /* … */ </a:t>
            </a:r>
            <a:br>
              <a:rPr lang="en-US" dirty="0">
                <a:latin typeface="+mj-ea"/>
                <a:ea typeface="+mj-ea"/>
              </a:rPr>
            </a:br>
            <a:r>
              <a:rPr lang="ko-KR" altLang="en-US" dirty="0">
                <a:latin typeface="+mj-ea"/>
                <a:ea typeface="+mj-ea"/>
              </a:rPr>
              <a:t>로 감싸서 사용한다</a:t>
            </a:r>
            <a:r>
              <a:rPr lang="en-US" altLang="ko-KR" dirty="0">
                <a:latin typeface="+mj-ea"/>
                <a:ea typeface="+mj-ea"/>
              </a:rPr>
              <a:t>. </a:t>
            </a:r>
            <a:endParaRPr lang="en-US" dirty="0">
              <a:latin typeface="+mj-ea"/>
              <a:ea typeface="+mj-ea"/>
            </a:endParaRPr>
          </a:p>
          <a:p>
            <a:pPr marL="0" indent="0">
              <a:buNone/>
            </a:pPr>
            <a:endParaRPr lang="en-US" dirty="0">
              <a:latin typeface="+mj-ea"/>
              <a:ea typeface="+mj-ea"/>
            </a:endParaRPr>
          </a:p>
        </p:txBody>
      </p:sp>
      <p:sp>
        <p:nvSpPr>
          <p:cNvPr id="5" name="Rectangle 4"/>
          <p:cNvSpPr/>
          <p:nvPr/>
        </p:nvSpPr>
        <p:spPr bwMode="auto">
          <a:xfrm>
            <a:off x="1828800" y="1876340"/>
            <a:ext cx="4419600" cy="19812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selector {</a:t>
            </a:r>
          </a:p>
          <a:p>
            <a:r>
              <a:rPr lang="en-US" b="0" dirty="0">
                <a:latin typeface="Lucida Sans Unicode" pitchFamily="34" charset="0"/>
                <a:cs typeface="Lucida Sans Unicode" pitchFamily="34" charset="0"/>
              </a:rPr>
              <a:t>  property1:value;</a:t>
            </a:r>
          </a:p>
          <a:p>
            <a:r>
              <a:rPr lang="en-US" b="0" dirty="0">
                <a:latin typeface="Lucida Sans Unicode" pitchFamily="34" charset="0"/>
                <a:cs typeface="Lucida Sans Unicode" pitchFamily="34" charset="0"/>
              </a:rPr>
              <a:t>  property2:value;</a:t>
            </a:r>
          </a:p>
          <a:p>
            <a:r>
              <a:rPr lang="en-US" b="0" dirty="0">
                <a:latin typeface="Lucida Sans Unicode" pitchFamily="34" charset="0"/>
                <a:cs typeface="Lucida Sans Unicode" pitchFamily="34" charset="0"/>
              </a:rPr>
              <a:t>  ..</a:t>
            </a:r>
          </a:p>
          <a:p>
            <a:r>
              <a:rPr lang="en-US" b="0" dirty="0">
                <a:latin typeface="Lucida Sans Unicode" pitchFamily="34" charset="0"/>
                <a:cs typeface="Lucida Sans Unicode" pitchFamily="34" charset="0"/>
              </a:rPr>
              <a:t>  propertyN:value;</a:t>
            </a:r>
          </a:p>
          <a:p>
            <a:r>
              <a:rPr lang="en-US" b="0" dirty="0">
                <a:latin typeface="Lucida Sans Unicode" pitchFamily="34" charset="0"/>
                <a:cs typeface="Lucida Sans Unicode" pitchFamily="34" charset="0"/>
              </a:rPr>
              <a:t>}</a:t>
            </a:r>
          </a:p>
        </p:txBody>
      </p:sp>
      <p:sp>
        <p:nvSpPr>
          <p:cNvPr id="6" name="Rectangle 5"/>
          <p:cNvSpPr/>
          <p:nvPr/>
        </p:nvSpPr>
        <p:spPr bwMode="auto">
          <a:xfrm>
            <a:off x="5384260" y="4114800"/>
            <a:ext cx="4191000" cy="22098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 Targets level 1 headings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h1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font-size: 42px;</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color: pink;</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font-family: 'Segoe UI';</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42178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a:latin typeface="+mj-ea"/>
              </a:rPr>
              <a:t>어떻게 </a:t>
            </a:r>
            <a:r>
              <a:rPr lang="en-US" dirty="0">
                <a:latin typeface="+mj-ea"/>
              </a:rPr>
              <a:t>CSS Selector</a:t>
            </a:r>
            <a:r>
              <a:rPr lang="ko-KR" altLang="en-US" dirty="0">
                <a:latin typeface="+mj-ea"/>
              </a:rPr>
              <a:t>가 동작하는가</a:t>
            </a:r>
            <a:r>
              <a:rPr lang="en-US" altLang="ko-KR" dirty="0">
                <a:latin typeface="+mj-ea"/>
              </a:rPr>
              <a:t>?</a:t>
            </a:r>
            <a:endParaRPr lang="en-US" dirty="0">
              <a:latin typeface="+mj-ea"/>
            </a:endParaRPr>
          </a:p>
        </p:txBody>
      </p:sp>
      <p:sp>
        <p:nvSpPr>
          <p:cNvPr id="4" name="Content Placeholder 2"/>
          <p:cNvSpPr>
            <a:spLocks noGrp="1"/>
          </p:cNvSpPr>
          <p:nvPr/>
        </p:nvSpPr>
        <p:spPr bwMode="auto">
          <a:xfrm>
            <a:off x="1739597" y="14784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latin typeface="+mj-ea"/>
                <a:ea typeface="+mj-ea"/>
              </a:rPr>
              <a:t>3</a:t>
            </a:r>
            <a:r>
              <a:rPr lang="ko-KR" altLang="en-US" dirty="0">
                <a:latin typeface="+mj-ea"/>
                <a:ea typeface="+mj-ea"/>
              </a:rPr>
              <a:t>개의 기본</a:t>
            </a:r>
            <a:r>
              <a:rPr lang="en-US" dirty="0">
                <a:latin typeface="+mj-ea"/>
                <a:ea typeface="+mj-ea"/>
              </a:rPr>
              <a:t> CSS selector</a:t>
            </a:r>
            <a:r>
              <a:rPr lang="ko-KR" altLang="en-US" dirty="0">
                <a:latin typeface="+mj-ea"/>
                <a:ea typeface="+mj-ea"/>
              </a:rPr>
              <a:t>들이 있다</a:t>
            </a:r>
            <a:r>
              <a:rPr lang="en-US" altLang="ko-KR" dirty="0">
                <a:latin typeface="+mj-ea"/>
                <a:ea typeface="+mj-ea"/>
              </a:rPr>
              <a:t>. </a:t>
            </a:r>
            <a:endParaRPr lang="en-US" dirty="0">
              <a:latin typeface="+mj-ea"/>
              <a:ea typeface="+mj-ea"/>
            </a:endParaRPr>
          </a:p>
          <a:p>
            <a:pPr lvl="1"/>
            <a:r>
              <a:rPr lang="ko-KR" altLang="en-US" dirty="0">
                <a:latin typeface="+mj-ea"/>
                <a:ea typeface="+mj-ea"/>
              </a:rPr>
              <a:t>요소 </a:t>
            </a:r>
            <a:r>
              <a:rPr lang="en-US" dirty="0">
                <a:latin typeface="+mj-ea"/>
                <a:ea typeface="+mj-ea"/>
              </a:rPr>
              <a:t>selector:  h2{}</a:t>
            </a:r>
          </a:p>
          <a:p>
            <a:pPr lvl="1"/>
            <a:r>
              <a:rPr lang="en-US" dirty="0">
                <a:latin typeface="+mj-ea"/>
                <a:ea typeface="+mj-ea"/>
              </a:rPr>
              <a:t>class selector:  .myClass {}</a:t>
            </a:r>
          </a:p>
          <a:p>
            <a:pPr lvl="1"/>
            <a:r>
              <a:rPr lang="en-US" dirty="0">
                <a:latin typeface="+mj-ea"/>
                <a:ea typeface="+mj-ea"/>
              </a:rPr>
              <a:t>id selector:   #thisId {}</a:t>
            </a:r>
          </a:p>
          <a:p>
            <a:pPr lvl="1"/>
            <a:endParaRPr lang="en-US" dirty="0">
              <a:latin typeface="+mj-ea"/>
              <a:ea typeface="+mj-ea"/>
            </a:endParaRPr>
          </a:p>
          <a:p>
            <a:r>
              <a:rPr lang="en-US" dirty="0">
                <a:latin typeface="+mj-ea"/>
                <a:ea typeface="+mj-ea"/>
              </a:rPr>
              <a:t>CSS selector</a:t>
            </a:r>
            <a:r>
              <a:rPr lang="ko-KR" altLang="en-US" dirty="0">
                <a:latin typeface="+mj-ea"/>
                <a:ea typeface="+mj-ea"/>
              </a:rPr>
              <a:t>들은 몇 개의 특별한 룰들을 생성하기 위해 조합될 수 있다</a:t>
            </a:r>
            <a:r>
              <a:rPr lang="en-US" altLang="ko-KR" dirty="0">
                <a:latin typeface="+mj-ea"/>
                <a:ea typeface="+mj-ea"/>
              </a:rPr>
              <a:t>.</a:t>
            </a:r>
            <a:endParaRPr lang="en-US" dirty="0">
              <a:latin typeface="+mj-ea"/>
              <a:ea typeface="+mj-ea"/>
            </a:endParaRPr>
          </a:p>
          <a:p>
            <a:r>
              <a:rPr lang="ko-KR" altLang="en-US" dirty="0">
                <a:latin typeface="+mj-ea"/>
                <a:ea typeface="+mj-ea"/>
              </a:rPr>
              <a:t>와일드카드 </a:t>
            </a:r>
            <a:r>
              <a:rPr lang="en-US" dirty="0">
                <a:latin typeface="+mj-ea"/>
                <a:ea typeface="+mj-ea"/>
              </a:rPr>
              <a:t>* selector</a:t>
            </a:r>
            <a:r>
              <a:rPr lang="ko-KR" altLang="en-US" dirty="0">
                <a:latin typeface="+mj-ea"/>
                <a:ea typeface="+mj-ea"/>
              </a:rPr>
              <a:t>는 모든 요소들의 집합을 리턴한다</a:t>
            </a:r>
            <a:r>
              <a:rPr lang="en-US" altLang="ko-KR" dirty="0">
                <a:latin typeface="+mj-ea"/>
                <a:ea typeface="+mj-ea"/>
              </a:rPr>
              <a:t>.  </a:t>
            </a:r>
            <a:endParaRPr lang="en-US" dirty="0">
              <a:latin typeface="+mj-ea"/>
              <a:ea typeface="+mj-ea"/>
            </a:endParaRPr>
          </a:p>
          <a:p>
            <a:r>
              <a:rPr lang="ko-KR" altLang="en-US" dirty="0">
                <a:latin typeface="+mj-ea"/>
                <a:ea typeface="+mj-ea"/>
              </a:rPr>
              <a:t>속성 값들에 기반한 </a:t>
            </a:r>
            <a:r>
              <a:rPr lang="en-US" dirty="0">
                <a:latin typeface="+mj-ea"/>
                <a:ea typeface="+mj-ea"/>
              </a:rPr>
              <a:t>selector</a:t>
            </a:r>
            <a:r>
              <a:rPr lang="ko-KR" altLang="en-US" dirty="0">
                <a:latin typeface="+mj-ea"/>
                <a:ea typeface="+mj-ea"/>
              </a:rPr>
              <a:t>들을 정의하기 위해 </a:t>
            </a:r>
            <a:r>
              <a:rPr lang="en-US" dirty="0">
                <a:latin typeface="+mj-ea"/>
                <a:ea typeface="+mj-ea"/>
              </a:rPr>
              <a:t>[…] </a:t>
            </a:r>
            <a:r>
              <a:rPr lang="ko-KR" altLang="en-US" dirty="0">
                <a:latin typeface="+mj-ea"/>
                <a:ea typeface="+mj-ea"/>
              </a:rPr>
              <a:t>를 사용한다</a:t>
            </a:r>
            <a:r>
              <a:rPr lang="en-US" altLang="ko-KR" dirty="0">
                <a:latin typeface="+mj-ea"/>
                <a:ea typeface="+mj-ea"/>
              </a:rPr>
              <a:t>.</a:t>
            </a:r>
            <a:endParaRPr lang="en-US" dirty="0">
              <a:latin typeface="+mj-ea"/>
              <a:ea typeface="+mj-ea"/>
            </a:endParaRPr>
          </a:p>
        </p:txBody>
      </p:sp>
    </p:spTree>
    <p:extLst>
      <p:ext uri="{BB962C8B-B14F-4D97-AF65-F5344CB8AC3E}">
        <p14:creationId xmlns:p14="http://schemas.microsoft.com/office/powerpoint/2010/main" val="2427155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744" y="121106"/>
            <a:ext cx="10515600" cy="1325563"/>
          </a:xfrm>
        </p:spPr>
        <p:txBody>
          <a:bodyPr/>
          <a:lstStyle/>
          <a:p>
            <a:r>
              <a:rPr lang="en-GB" dirty="0">
                <a:latin typeface="+mj-ea"/>
              </a:rPr>
              <a:t>HTML Page</a:t>
            </a:r>
            <a:r>
              <a:rPr lang="ko-KR" altLang="en-US" dirty="0">
                <a:latin typeface="+mj-ea"/>
              </a:rPr>
              <a:t>에 스타일 추가하기</a:t>
            </a:r>
            <a:endParaRPr lang="en-US" dirty="0">
              <a:latin typeface="+mj-ea"/>
            </a:endParaRPr>
          </a:p>
        </p:txBody>
      </p:sp>
      <p:sp>
        <p:nvSpPr>
          <p:cNvPr id="4" name="Content Placeholder 2"/>
          <p:cNvSpPr>
            <a:spLocks noGrp="1"/>
          </p:cNvSpPr>
          <p:nvPr/>
        </p:nvSpPr>
        <p:spPr bwMode="auto">
          <a:xfrm>
            <a:off x="1609756" y="128633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ko-KR" altLang="en-US" dirty="0">
                <a:latin typeface="+mj-ea"/>
                <a:ea typeface="+mj-ea"/>
              </a:rPr>
              <a:t>요소에 스타일을 저장할 때</a:t>
            </a:r>
            <a:r>
              <a:rPr lang="en-GB" dirty="0">
                <a:latin typeface="+mj-ea"/>
                <a:ea typeface="+mj-ea"/>
              </a:rPr>
              <a:t> </a:t>
            </a:r>
            <a:br>
              <a:rPr lang="en-GB" dirty="0">
                <a:latin typeface="+mj-ea"/>
                <a:ea typeface="+mj-ea"/>
              </a:rPr>
            </a:br>
            <a:r>
              <a:rPr lang="en-GB" dirty="0">
                <a:latin typeface="+mj-ea"/>
                <a:ea typeface="+mj-ea"/>
              </a:rPr>
              <a:t>style </a:t>
            </a:r>
            <a:r>
              <a:rPr lang="ko-KR" altLang="en-US" dirty="0">
                <a:latin typeface="+mj-ea"/>
                <a:ea typeface="+mj-ea"/>
              </a:rPr>
              <a:t>속성을 사용한다</a:t>
            </a:r>
            <a:r>
              <a:rPr lang="en-GB" dirty="0">
                <a:latin typeface="+mj-ea"/>
                <a:ea typeface="+mj-ea"/>
              </a:rPr>
              <a:t>:</a:t>
            </a:r>
          </a:p>
          <a:p>
            <a:endParaRPr lang="en-GB" dirty="0">
              <a:latin typeface="+mj-ea"/>
              <a:ea typeface="+mj-ea"/>
            </a:endParaRPr>
          </a:p>
          <a:p>
            <a:r>
              <a:rPr lang="ko-KR" altLang="en-US" dirty="0">
                <a:latin typeface="+mj-ea"/>
                <a:ea typeface="+mj-ea"/>
              </a:rPr>
              <a:t>페이지에 스타일들을 포함 </a:t>
            </a:r>
            <a:br>
              <a:rPr lang="en-GB" dirty="0">
                <a:latin typeface="+mj-ea"/>
                <a:ea typeface="+mj-ea"/>
              </a:rPr>
            </a:br>
            <a:r>
              <a:rPr lang="ko-KR" altLang="en-US" dirty="0">
                <a:latin typeface="+mj-ea"/>
                <a:ea typeface="+mj-ea"/>
              </a:rPr>
              <a:t>하기 위해 </a:t>
            </a:r>
            <a:r>
              <a:rPr lang="en-GB" dirty="0">
                <a:latin typeface="+mj-ea"/>
                <a:ea typeface="+mj-ea"/>
              </a:rPr>
              <a:t>&lt;head&gt;</a:t>
            </a:r>
            <a:r>
              <a:rPr lang="ko-KR" altLang="en-US" dirty="0">
                <a:latin typeface="+mj-ea"/>
                <a:ea typeface="+mj-ea"/>
              </a:rPr>
              <a:t>에 </a:t>
            </a:r>
            <a:r>
              <a:rPr lang="en-US" altLang="ko-KR" dirty="0">
                <a:latin typeface="+mj-ea"/>
                <a:ea typeface="+mj-ea"/>
              </a:rPr>
              <a:t>&lt;style&gt;                                         </a:t>
            </a:r>
            <a:endParaRPr lang="en-GB" dirty="0">
              <a:latin typeface="+mj-ea"/>
              <a:ea typeface="+mj-ea"/>
            </a:endParaRPr>
          </a:p>
          <a:p>
            <a:pPr>
              <a:buNone/>
            </a:pPr>
            <a:r>
              <a:rPr lang="en-GB" dirty="0">
                <a:latin typeface="+mj-ea"/>
                <a:ea typeface="+mj-ea"/>
              </a:rPr>
              <a:t>  </a:t>
            </a:r>
            <a:r>
              <a:rPr lang="ko-KR" altLang="en-US" dirty="0">
                <a:latin typeface="+mj-ea"/>
                <a:ea typeface="+mj-ea"/>
              </a:rPr>
              <a:t>태그를 지정한다</a:t>
            </a:r>
            <a:r>
              <a:rPr lang="en-US" altLang="ko-KR" dirty="0">
                <a:latin typeface="+mj-ea"/>
                <a:ea typeface="+mj-ea"/>
              </a:rPr>
              <a:t>: </a:t>
            </a:r>
          </a:p>
          <a:p>
            <a:pPr>
              <a:buNone/>
            </a:pPr>
            <a:endParaRPr lang="en-GB" dirty="0">
              <a:latin typeface="+mj-ea"/>
              <a:ea typeface="+mj-ea"/>
            </a:endParaRPr>
          </a:p>
          <a:p>
            <a:r>
              <a:rPr lang="ko-KR" altLang="en-US" dirty="0">
                <a:latin typeface="+mj-ea"/>
                <a:ea typeface="+mj-ea"/>
              </a:rPr>
              <a:t>외부 스타일 시트를 참조하기 위해 </a:t>
            </a:r>
            <a:r>
              <a:rPr lang="en-US" dirty="0">
                <a:latin typeface="+mj-ea"/>
                <a:ea typeface="+mj-ea"/>
              </a:rPr>
              <a:t>&lt;link&gt; </a:t>
            </a:r>
            <a:r>
              <a:rPr lang="ko-KR" altLang="en-US" dirty="0">
                <a:latin typeface="+mj-ea"/>
                <a:ea typeface="+mj-ea"/>
              </a:rPr>
              <a:t>요소를 사용한다</a:t>
            </a:r>
            <a:r>
              <a:rPr lang="en-US" dirty="0">
                <a:latin typeface="+mj-ea"/>
                <a:ea typeface="+mj-ea"/>
              </a:rPr>
              <a:t>:</a:t>
            </a:r>
          </a:p>
        </p:txBody>
      </p:sp>
      <p:sp>
        <p:nvSpPr>
          <p:cNvPr id="5" name="Rectangle 4"/>
          <p:cNvSpPr/>
          <p:nvPr/>
        </p:nvSpPr>
        <p:spPr bwMode="auto">
          <a:xfrm>
            <a:off x="1609756" y="5600380"/>
            <a:ext cx="8915400" cy="6096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&lt;link rel="stylesheet" type="text/css" href="mystyles.css" media="screen"&gt;</a:t>
            </a:r>
            <a:endParaRPr lang="en-GB" b="0" dirty="0"/>
          </a:p>
        </p:txBody>
      </p:sp>
      <p:sp>
        <p:nvSpPr>
          <p:cNvPr id="6" name="Rectangle 5"/>
          <p:cNvSpPr/>
          <p:nvPr/>
        </p:nvSpPr>
        <p:spPr bwMode="auto">
          <a:xfrm>
            <a:off x="6781800" y="2928026"/>
            <a:ext cx="3352800" cy="12954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&lt;style type="text/css"&gt;</a:t>
            </a:r>
          </a:p>
          <a:p>
            <a:r>
              <a:rPr lang="en-GB" b="0" dirty="0">
                <a:latin typeface="Lucida Sans Unicode" pitchFamily="34" charset="0"/>
                <a:cs typeface="Lucida Sans Unicode" pitchFamily="34" charset="0"/>
              </a:rPr>
              <a:t>    p { color: blue; }</a:t>
            </a:r>
          </a:p>
          <a:p>
            <a:r>
              <a:rPr lang="en-GB" b="0" dirty="0">
                <a:latin typeface="Lucida Sans Unicode" pitchFamily="34" charset="0"/>
                <a:cs typeface="Lucida Sans Unicode" pitchFamily="34" charset="0"/>
              </a:rPr>
              <a:t>&lt;/style&gt;</a:t>
            </a:r>
            <a:endParaRPr lang="en-GB" b="0" dirty="0"/>
          </a:p>
        </p:txBody>
      </p:sp>
      <p:sp>
        <p:nvSpPr>
          <p:cNvPr id="7" name="Rectangle 6"/>
          <p:cNvSpPr/>
          <p:nvPr/>
        </p:nvSpPr>
        <p:spPr bwMode="auto">
          <a:xfrm>
            <a:off x="6780180" y="1066800"/>
            <a:ext cx="3354421" cy="12954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&lt;p style=</a:t>
            </a:r>
            <a:r>
              <a:rPr lang="en-GB" b="0" dirty="0">
                <a:latin typeface="Lucida Sans Unicode" pitchFamily="34" charset="0"/>
                <a:cs typeface="Lucida Sans Unicode" pitchFamily="34" charset="0"/>
              </a:rPr>
              <a:t>"</a:t>
            </a:r>
            <a:r>
              <a:rPr lang="en-US" b="0" dirty="0">
                <a:latin typeface="Lucida Sans Unicode" pitchFamily="34" charset="0"/>
                <a:cs typeface="Lucida Sans Unicode" pitchFamily="34" charset="0"/>
              </a:rPr>
              <a:t>color:blue;</a:t>
            </a:r>
            <a:r>
              <a:rPr lang="en-GB" b="0" dirty="0">
                <a:latin typeface="Lucida Sans Unicode" pitchFamily="34" charset="0"/>
                <a:cs typeface="Lucida Sans Unicode" pitchFamily="34" charset="0"/>
              </a:rPr>
              <a:t>"</a:t>
            </a:r>
            <a:r>
              <a:rPr lang="en-US" b="0" dirty="0">
                <a:latin typeface="Lucida Sans Unicode" pitchFamily="34" charset="0"/>
                <a:cs typeface="Lucida Sans Unicode" pitchFamily="34" charset="0"/>
              </a:rPr>
              <a:t>&gt;</a:t>
            </a:r>
            <a:br>
              <a:rPr lang="en-US" b="0" dirty="0">
                <a:latin typeface="Lucida Sans Unicode" pitchFamily="34" charset="0"/>
                <a:cs typeface="Lucida Sans Unicode" pitchFamily="34" charset="0"/>
              </a:rPr>
            </a:br>
            <a:r>
              <a:rPr lang="en-US" b="0" dirty="0">
                <a:latin typeface="Lucida Sans Unicode" pitchFamily="34" charset="0"/>
                <a:cs typeface="Lucida Sans Unicode" pitchFamily="34" charset="0"/>
              </a:rPr>
              <a:t>some text &lt;/p&gt;</a:t>
            </a:r>
          </a:p>
        </p:txBody>
      </p:sp>
    </p:spTree>
    <p:extLst>
      <p:ext uri="{BB962C8B-B14F-4D97-AF65-F5344CB8AC3E}">
        <p14:creationId xmlns:p14="http://schemas.microsoft.com/office/powerpoint/2010/main" val="974568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1935" y="330739"/>
            <a:ext cx="8648129" cy="740664"/>
          </a:xfrm>
        </p:spPr>
        <p:txBody>
          <a:bodyPr>
            <a:normAutofit fontScale="90000"/>
          </a:bodyPr>
          <a:lstStyle/>
          <a:p>
            <a:r>
              <a:rPr lang="en-GB" dirty="0">
                <a:latin typeface="+mj-ea"/>
              </a:rPr>
              <a:t>Visual Studio 2019</a:t>
            </a:r>
            <a:r>
              <a:rPr lang="ko-KR" altLang="en-US" dirty="0" err="1">
                <a:latin typeface="+mj-ea"/>
              </a:rPr>
              <a:t>를</a:t>
            </a:r>
            <a:r>
              <a:rPr lang="ko-KR" altLang="en-US" dirty="0">
                <a:latin typeface="+mj-ea"/>
              </a:rPr>
              <a:t> 사용해서 </a:t>
            </a:r>
            <a:r>
              <a:rPr lang="en-GB" dirty="0">
                <a:latin typeface="+mj-ea"/>
              </a:rPr>
              <a:t>Web Application </a:t>
            </a:r>
            <a:r>
              <a:rPr lang="ko-KR" altLang="en-US" dirty="0">
                <a:latin typeface="+mj-ea"/>
              </a:rPr>
              <a:t>개발하기 </a:t>
            </a:r>
            <a:endParaRPr lang="en-US" dirty="0">
              <a:latin typeface="+mj-ea"/>
            </a:endParaRPr>
          </a:p>
        </p:txBody>
      </p:sp>
      <p:sp>
        <p:nvSpPr>
          <p:cNvPr id="4" name="Content Placeholder 2"/>
          <p:cNvSpPr>
            <a:spLocks noGrp="1"/>
          </p:cNvSpPr>
          <p:nvPr/>
        </p:nvSpPr>
        <p:spPr bwMode="auto">
          <a:xfrm>
            <a:off x="1895239" y="1536781"/>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latin typeface="+mj-ea"/>
                <a:ea typeface="+mj-ea"/>
              </a:rPr>
              <a:t>Visual Studio 2019</a:t>
            </a:r>
            <a:r>
              <a:rPr lang="ko-KR" altLang="en-US" dirty="0">
                <a:latin typeface="+mj-ea"/>
                <a:ea typeface="+mj-ea"/>
              </a:rPr>
              <a:t>은 툴들을 제공한다</a:t>
            </a:r>
            <a:r>
              <a:rPr lang="en-US" dirty="0">
                <a:latin typeface="+mj-ea"/>
                <a:ea typeface="+mj-ea"/>
              </a:rPr>
              <a:t>:</a:t>
            </a:r>
          </a:p>
          <a:p>
            <a:pPr lvl="1"/>
            <a:r>
              <a:rPr lang="en-US" dirty="0">
                <a:latin typeface="+mj-ea"/>
                <a:ea typeface="+mj-ea"/>
              </a:rPr>
              <a:t>Web application </a:t>
            </a:r>
            <a:r>
              <a:rPr lang="ko-KR" altLang="en-US" dirty="0">
                <a:latin typeface="+mj-ea"/>
                <a:ea typeface="+mj-ea"/>
              </a:rPr>
              <a:t>프로젝트를 생성하고 </a:t>
            </a:r>
            <a:r>
              <a:rPr lang="en-US" dirty="0">
                <a:latin typeface="+mj-ea"/>
                <a:ea typeface="+mj-ea"/>
              </a:rPr>
              <a:t>content</a:t>
            </a:r>
            <a:r>
              <a:rPr lang="ko-KR" altLang="en-US" dirty="0">
                <a:latin typeface="+mj-ea"/>
                <a:ea typeface="+mj-ea"/>
              </a:rPr>
              <a:t>를 구조화 하도록 폴더들을 추가할 수 있다</a:t>
            </a:r>
            <a:r>
              <a:rPr lang="en-US" altLang="ko-KR" dirty="0">
                <a:latin typeface="+mj-ea"/>
                <a:ea typeface="+mj-ea"/>
              </a:rPr>
              <a:t>. </a:t>
            </a:r>
            <a:endParaRPr lang="en-US" dirty="0">
              <a:latin typeface="+mj-ea"/>
              <a:ea typeface="+mj-ea"/>
            </a:endParaRPr>
          </a:p>
          <a:p>
            <a:pPr lvl="1"/>
            <a:r>
              <a:rPr lang="en-US" dirty="0">
                <a:latin typeface="+mj-ea"/>
                <a:ea typeface="+mj-ea"/>
              </a:rPr>
              <a:t>JavaScript </a:t>
            </a:r>
            <a:r>
              <a:rPr lang="ko-KR" altLang="en-US" dirty="0">
                <a:latin typeface="+mj-ea"/>
                <a:ea typeface="+mj-ea"/>
              </a:rPr>
              <a:t>코드를</a:t>
            </a:r>
            <a:r>
              <a:rPr lang="en-US" dirty="0">
                <a:latin typeface="+mj-ea"/>
                <a:ea typeface="+mj-ea"/>
              </a:rPr>
              <a:t> </a:t>
            </a:r>
            <a:r>
              <a:rPr lang="ko-KR" altLang="en-US" dirty="0">
                <a:latin typeface="+mj-ea"/>
                <a:ea typeface="+mj-ea"/>
              </a:rPr>
              <a:t>디버깅하고 변수를 조사하거나 수정하고 호출 </a:t>
            </a:r>
            <a:r>
              <a:rPr lang="ko-KR" altLang="en-US" dirty="0" err="1">
                <a:latin typeface="+mj-ea"/>
                <a:ea typeface="+mj-ea"/>
              </a:rPr>
              <a:t>스택을</a:t>
            </a:r>
            <a:r>
              <a:rPr lang="ko-KR" altLang="en-US" dirty="0">
                <a:latin typeface="+mj-ea"/>
                <a:ea typeface="+mj-ea"/>
              </a:rPr>
              <a:t> 살펴볼 수 있다</a:t>
            </a:r>
            <a:r>
              <a:rPr lang="en-US" altLang="ko-KR" dirty="0">
                <a:latin typeface="+mj-ea"/>
                <a:ea typeface="+mj-ea"/>
              </a:rPr>
              <a:t>.</a:t>
            </a:r>
            <a:endParaRPr lang="en-US" dirty="0">
              <a:latin typeface="+mj-ea"/>
              <a:ea typeface="+mj-ea"/>
            </a:endParaRPr>
          </a:p>
          <a:p>
            <a:pPr lvl="1"/>
            <a:r>
              <a:rPr lang="en-US" dirty="0">
                <a:latin typeface="+mj-ea"/>
                <a:ea typeface="+mj-ea"/>
              </a:rPr>
              <a:t>Web application</a:t>
            </a:r>
            <a:r>
              <a:rPr lang="ko-KR" altLang="en-US" dirty="0">
                <a:latin typeface="+mj-ea"/>
                <a:ea typeface="+mj-ea"/>
              </a:rPr>
              <a:t>을 웹 서버에 배포하거나 클라우드에 배포할 수 있다</a:t>
            </a:r>
            <a:r>
              <a:rPr lang="en-US" altLang="ko-KR" dirty="0">
                <a:latin typeface="+mj-ea"/>
                <a:ea typeface="+mj-ea"/>
              </a:rPr>
              <a:t>.</a:t>
            </a:r>
            <a:endParaRPr lang="en-US" dirty="0">
              <a:latin typeface="+mj-ea"/>
              <a:ea typeface="+mj-ea"/>
            </a:endParaRPr>
          </a:p>
          <a:p>
            <a:r>
              <a:rPr lang="en-US" dirty="0">
                <a:latin typeface="+mj-ea"/>
                <a:ea typeface="+mj-ea"/>
              </a:rPr>
              <a:t>Visual Studio 2019 </a:t>
            </a:r>
            <a:r>
              <a:rPr lang="ko-KR" altLang="en-US" dirty="0">
                <a:latin typeface="+mj-ea"/>
                <a:ea typeface="+mj-ea"/>
              </a:rPr>
              <a:t>에 포함된 특징들</a:t>
            </a:r>
            <a:r>
              <a:rPr lang="en-US" dirty="0">
                <a:latin typeface="+mj-ea"/>
                <a:ea typeface="+mj-ea"/>
              </a:rPr>
              <a:t>:</a:t>
            </a:r>
          </a:p>
          <a:p>
            <a:pPr lvl="1"/>
            <a:r>
              <a:rPr lang="en-US" dirty="0">
                <a:latin typeface="+mj-ea"/>
                <a:ea typeface="+mj-ea"/>
              </a:rPr>
              <a:t>HTML5</a:t>
            </a:r>
            <a:r>
              <a:rPr lang="ko-KR" altLang="en-US" dirty="0">
                <a:latin typeface="+mj-ea"/>
                <a:ea typeface="+mj-ea"/>
              </a:rPr>
              <a:t> 전체를 지원한다</a:t>
            </a:r>
            <a:r>
              <a:rPr lang="en-US" altLang="ko-KR" dirty="0">
                <a:latin typeface="+mj-ea"/>
                <a:ea typeface="+mj-ea"/>
              </a:rPr>
              <a:t>. </a:t>
            </a:r>
            <a:endParaRPr lang="en-US" dirty="0">
              <a:latin typeface="+mj-ea"/>
              <a:ea typeface="+mj-ea"/>
            </a:endParaRPr>
          </a:p>
          <a:p>
            <a:pPr lvl="1"/>
            <a:r>
              <a:rPr lang="en-US" dirty="0">
                <a:latin typeface="+mj-ea"/>
                <a:ea typeface="+mj-ea"/>
              </a:rPr>
              <a:t>JavaScript </a:t>
            </a:r>
            <a:r>
              <a:rPr lang="ko-KR" altLang="en-US" dirty="0">
                <a:latin typeface="+mj-ea"/>
                <a:ea typeface="+mj-ea"/>
              </a:rPr>
              <a:t>코드를 위한 </a:t>
            </a:r>
            <a:r>
              <a:rPr lang="en-US" dirty="0">
                <a:latin typeface="+mj-ea"/>
                <a:ea typeface="+mj-ea"/>
              </a:rPr>
              <a:t>IntelliSense</a:t>
            </a:r>
          </a:p>
          <a:p>
            <a:pPr lvl="1"/>
            <a:r>
              <a:rPr lang="en-US" dirty="0">
                <a:latin typeface="+mj-ea"/>
                <a:ea typeface="+mj-ea"/>
              </a:rPr>
              <a:t>CSS3 </a:t>
            </a:r>
            <a:r>
              <a:rPr lang="ko-KR" altLang="en-US" dirty="0">
                <a:latin typeface="+mj-ea"/>
                <a:ea typeface="+mj-ea"/>
              </a:rPr>
              <a:t>속성들 지원</a:t>
            </a:r>
            <a:endParaRPr lang="en-US" altLang="ko-KR" dirty="0">
              <a:latin typeface="+mj-ea"/>
              <a:ea typeface="+mj-ea"/>
            </a:endParaRPr>
          </a:p>
          <a:p>
            <a:pPr lvl="1"/>
            <a:r>
              <a:rPr lang="en-US" dirty="0">
                <a:latin typeface="+mj-ea"/>
                <a:ea typeface="+mj-ea"/>
              </a:rPr>
              <a:t>CSS color picker</a:t>
            </a:r>
          </a:p>
          <a:p>
            <a:pPr lvl="1"/>
            <a:endParaRPr lang="en-US" dirty="0">
              <a:latin typeface="+mj-ea"/>
              <a:ea typeface="+mj-ea"/>
            </a:endParaRPr>
          </a:p>
          <a:p>
            <a:pPr marL="0" indent="0">
              <a:buNone/>
            </a:pPr>
            <a:endParaRPr lang="en-US" dirty="0">
              <a:latin typeface="+mj-ea"/>
              <a:ea typeface="+mj-ea"/>
            </a:endParaRPr>
          </a:p>
        </p:txBody>
      </p:sp>
    </p:spTree>
    <p:extLst>
      <p:ext uri="{BB962C8B-B14F-4D97-AF65-F5344CB8AC3E}">
        <p14:creationId xmlns:p14="http://schemas.microsoft.com/office/powerpoint/2010/main" val="1156628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458" y="121933"/>
            <a:ext cx="10515600" cy="1325563"/>
          </a:xfrm>
        </p:spPr>
        <p:txBody>
          <a:bodyPr/>
          <a:lstStyle/>
          <a:p>
            <a:r>
              <a:rPr lang="en-GB" dirty="0"/>
              <a:t>Internet Explorer F12 Developer Tool </a:t>
            </a:r>
            <a:r>
              <a:rPr lang="ko-KR" altLang="en-US" dirty="0"/>
              <a:t>사용하기</a:t>
            </a:r>
            <a:endParaRPr lang="en-US" dirty="0"/>
          </a:p>
        </p:txBody>
      </p:sp>
      <p:sp>
        <p:nvSpPr>
          <p:cNvPr id="4" name="Text Placeholder 4"/>
          <p:cNvSpPr>
            <a:spLocks noGrp="1"/>
          </p:cNvSpPr>
          <p:nvPr/>
        </p:nvSpPr>
        <p:spPr bwMode="auto">
          <a:xfrm>
            <a:off x="1556478" y="1447496"/>
            <a:ext cx="8458200" cy="4691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1400">
                <a:solidFill>
                  <a:schemeClr val="tx1"/>
                </a:solidFill>
                <a:latin typeface="Segoe UI" pitchFamily="34" charset="0"/>
                <a:ea typeface="Segoe UI" pitchFamily="34" charset="0"/>
                <a:cs typeface="Segoe UI" pitchFamily="34" charset="0"/>
              </a:defRPr>
            </a:lvl1pPr>
            <a:lvl2pPr marL="457200" indent="0" algn="l" rtl="0" eaLnBrk="1" fontAlgn="base" hangingPunct="1">
              <a:lnSpc>
                <a:spcPct val="100000"/>
              </a:lnSpc>
              <a:spcBef>
                <a:spcPts val="600"/>
              </a:spcBef>
              <a:spcAft>
                <a:spcPct val="0"/>
              </a:spcAft>
              <a:buClr>
                <a:srgbClr val="0070C0"/>
              </a:buClr>
              <a:buSzPct val="80000"/>
              <a:buFont typeface="Arial" pitchFamily="34" charset="0"/>
              <a:buNone/>
              <a:defRPr sz="1200">
                <a:solidFill>
                  <a:schemeClr val="tx1"/>
                </a:solidFill>
                <a:latin typeface="Segoe UI" pitchFamily="34" charset="0"/>
                <a:ea typeface="Segoe UI" pitchFamily="34" charset="0"/>
                <a:cs typeface="Segoe UI" pitchFamily="34" charset="0"/>
              </a:defRPr>
            </a:lvl2pPr>
            <a:lvl3pPr marL="914400" indent="0" algn="l" rtl="0" eaLnBrk="1" fontAlgn="base" hangingPunct="1">
              <a:lnSpc>
                <a:spcPct val="100000"/>
              </a:lnSpc>
              <a:spcBef>
                <a:spcPts val="600"/>
              </a:spcBef>
              <a:spcAft>
                <a:spcPct val="0"/>
              </a:spcAft>
              <a:buClr>
                <a:srgbClr val="0070C0"/>
              </a:buClr>
              <a:buSzPct val="80000"/>
              <a:buFont typeface="Arial" pitchFamily="34" charset="0"/>
              <a:buNone/>
              <a:defRPr sz="1000">
                <a:solidFill>
                  <a:schemeClr val="tx1"/>
                </a:solidFill>
                <a:latin typeface="Segoe UI" pitchFamily="34" charset="0"/>
                <a:ea typeface="Segoe UI" pitchFamily="34" charset="0"/>
                <a:cs typeface="Segoe UI" pitchFamily="34" charset="0"/>
              </a:defRPr>
            </a:lvl3pPr>
            <a:lvl4pPr marL="13716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4pPr>
            <a:lvl5pPr marL="18288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5pPr>
            <a:lvl6pPr marL="22860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6pPr>
            <a:lvl7pPr marL="27432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7pPr>
            <a:lvl8pPr marL="32004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8pPr>
            <a:lvl9pPr marL="36576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9pPr>
          </a:lstStyle>
          <a:p>
            <a:r>
              <a:rPr lang="en-GB" sz="2400" dirty="0"/>
              <a:t>F12 Developer Tool</a:t>
            </a:r>
            <a:r>
              <a:rPr lang="ko-KR" altLang="en-US" sz="2400" dirty="0"/>
              <a:t>을 사용하면 아래와 같이 사용 가능</a:t>
            </a:r>
            <a:r>
              <a:rPr lang="en-GB" sz="2400" dirty="0"/>
              <a:t>:</a:t>
            </a:r>
          </a:p>
          <a:p>
            <a:pPr marL="285750" indent="-285750">
              <a:buFont typeface="Arial" pitchFamily="34" charset="0"/>
              <a:buChar char="•"/>
            </a:pPr>
            <a:r>
              <a:rPr lang="en-GB" sz="2200" dirty="0"/>
              <a:t>HTML </a:t>
            </a:r>
            <a:r>
              <a:rPr lang="ko-KR" altLang="en-US" sz="2200" dirty="0"/>
              <a:t>과</a:t>
            </a:r>
            <a:r>
              <a:rPr lang="en-GB" sz="2200" dirty="0"/>
              <a:t> CSS</a:t>
            </a:r>
            <a:r>
              <a:rPr lang="ko-KR" altLang="en-US" sz="2200" dirty="0"/>
              <a:t>를 검사하고 검증한다</a:t>
            </a:r>
            <a:r>
              <a:rPr lang="en-US" altLang="ko-KR" sz="2200" dirty="0"/>
              <a:t>.</a:t>
            </a:r>
            <a:endParaRPr lang="en-GB" sz="2200" dirty="0"/>
          </a:p>
          <a:p>
            <a:pPr marL="285750" indent="-285750">
              <a:buFont typeface="Arial" pitchFamily="34" charset="0"/>
              <a:buChar char="•"/>
            </a:pPr>
            <a:r>
              <a:rPr lang="en-GB" sz="2200" dirty="0"/>
              <a:t>JavaScript </a:t>
            </a:r>
            <a:r>
              <a:rPr lang="ko-KR" altLang="en-US" sz="2200" dirty="0"/>
              <a:t>를 실행하고 디버깅한다</a:t>
            </a:r>
            <a:r>
              <a:rPr lang="en-US" altLang="ko-KR" sz="2200" dirty="0"/>
              <a:t>. </a:t>
            </a:r>
            <a:endParaRPr lang="en-GB" sz="2200" dirty="0"/>
          </a:p>
          <a:p>
            <a:pPr marL="285750" indent="-285750">
              <a:buFont typeface="Arial" pitchFamily="34" charset="0"/>
              <a:buChar char="•"/>
            </a:pPr>
            <a:r>
              <a:rPr lang="ko-KR" altLang="en-US" sz="2200" dirty="0"/>
              <a:t>페이지 로드                                                                                 시간을</a:t>
            </a:r>
            <a:r>
              <a:rPr lang="en-GB" sz="2200" dirty="0"/>
              <a:t> </a:t>
            </a:r>
            <a:br>
              <a:rPr lang="en-GB" sz="2200" dirty="0"/>
            </a:br>
            <a:r>
              <a:rPr lang="ko-KR" altLang="en-US" sz="2200" dirty="0"/>
              <a:t>조사한다</a:t>
            </a:r>
            <a:r>
              <a:rPr lang="en-US" altLang="ko-KR" sz="2200" dirty="0"/>
              <a:t>. </a:t>
            </a:r>
            <a:endParaRPr lang="en-GB" sz="2200" dirty="0"/>
          </a:p>
          <a:p>
            <a:pPr marL="285750" indent="-285750">
              <a:buFont typeface="Arial" pitchFamily="34" charset="0"/>
              <a:buChar char="•"/>
            </a:pPr>
            <a:r>
              <a:rPr lang="en-GB" sz="2200" dirty="0"/>
              <a:t>Internet </a:t>
            </a:r>
            <a:br>
              <a:rPr lang="en-GB" sz="2200" dirty="0"/>
            </a:br>
            <a:r>
              <a:rPr lang="en-GB" sz="2200" dirty="0"/>
              <a:t>Explorer</a:t>
            </a:r>
            <a:r>
              <a:rPr lang="ko-KR" altLang="en-US" sz="2200" dirty="0"/>
              <a:t>의                                                                                     버전을 </a:t>
            </a:r>
            <a:br>
              <a:rPr lang="en-US" altLang="ko-KR" sz="2200" dirty="0"/>
            </a:br>
            <a:r>
              <a:rPr lang="ko-KR" altLang="en-US" sz="2200" dirty="0"/>
              <a:t>지정해서                                                                                                   </a:t>
            </a:r>
            <a:endParaRPr lang="en-US" altLang="ko-KR" sz="2200" dirty="0"/>
          </a:p>
          <a:p>
            <a:pPr marL="285750" indent="-285750"/>
            <a:r>
              <a:rPr lang="en-GB" sz="2200" dirty="0"/>
              <a:t>    </a:t>
            </a:r>
            <a:r>
              <a:rPr lang="ko-KR" altLang="en-US" sz="2200" dirty="0"/>
              <a:t>페이지를 </a:t>
            </a:r>
            <a:endParaRPr lang="en-US" altLang="ko-KR" sz="2200" dirty="0"/>
          </a:p>
          <a:p>
            <a:pPr marL="285750" indent="-285750"/>
            <a:r>
              <a:rPr lang="en-US" sz="2200" dirty="0"/>
              <a:t>    </a:t>
            </a:r>
            <a:r>
              <a:rPr lang="ko-KR" altLang="en-US" sz="2200" dirty="0"/>
              <a:t>실행해 본다</a:t>
            </a:r>
            <a:r>
              <a:rPr lang="en-US" altLang="ko-KR" sz="2200" dirty="0"/>
              <a:t>.</a:t>
            </a:r>
            <a:endParaRPr lang="en-GB" sz="2200" dirty="0"/>
          </a:p>
        </p:txBody>
      </p:sp>
      <p:pic>
        <p:nvPicPr>
          <p:cNvPr id="5" name="Picture 4" descr="A screen shot of Internet Explorer 10 showing the F12 Developer Tools window"/>
          <p:cNvPicPr>
            <a:picLocks noGrp="1" noChangeAspect="1" noChangeArrowheads="1"/>
          </p:cNvPicPr>
          <p:nvPr/>
        </p:nvPicPr>
        <p:blipFill rotWithShape="1">
          <a:blip r:embed="rId3" cstate="print">
            <a:extLst>
              <a:ext uri="{28A0092B-C50C-407E-A947-70E740481C1C}">
                <a14:useLocalDpi xmlns:a14="http://schemas.microsoft.com/office/drawing/2010/main" val="0"/>
              </a:ext>
            </a:extLst>
          </a:blip>
          <a:srcRect t="50662"/>
          <a:stretch/>
        </p:blipFill>
        <p:spPr bwMode="auto">
          <a:xfrm>
            <a:off x="3941325" y="2773059"/>
            <a:ext cx="6596921" cy="36840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48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j-ea"/>
              </a:rPr>
              <a:t>Lesson 1: HTML </a:t>
            </a:r>
            <a:r>
              <a:rPr lang="ko-KR" altLang="en-US" dirty="0">
                <a:latin typeface="+mj-ea"/>
              </a:rPr>
              <a:t>소개</a:t>
            </a:r>
            <a:endParaRPr lang="en-US" dirty="0">
              <a:latin typeface="+mj-ea"/>
            </a:endParaRPr>
          </a:p>
        </p:txBody>
      </p:sp>
      <p:sp>
        <p:nvSpPr>
          <p:cNvPr id="3" name="Text Placeholder 2"/>
          <p:cNvSpPr>
            <a:spLocks noGrp="1"/>
          </p:cNvSpPr>
          <p:nvPr>
            <p:ph type="body" idx="1"/>
          </p:nvPr>
        </p:nvSpPr>
        <p:spPr/>
        <p:txBody>
          <a:bodyPr/>
          <a:lstStyle/>
          <a:p>
            <a:r>
              <a:rPr lang="en-GB" dirty="0">
                <a:latin typeface="+mj-ea"/>
                <a:ea typeface="+mj-ea"/>
              </a:rPr>
              <a:t>HTML Page</a:t>
            </a:r>
            <a:r>
              <a:rPr lang="ko-KR" altLang="en-US" dirty="0">
                <a:latin typeface="+mj-ea"/>
                <a:ea typeface="+mj-ea"/>
              </a:rPr>
              <a:t>의 구조</a:t>
            </a:r>
            <a:r>
              <a:rPr lang="en-GB" dirty="0">
                <a:latin typeface="+mj-ea"/>
                <a:ea typeface="+mj-ea"/>
              </a:rPr>
              <a:t>
Tags, Elements, Attributes </a:t>
            </a:r>
            <a:r>
              <a:rPr lang="ko-KR" altLang="en-US" dirty="0">
                <a:latin typeface="+mj-ea"/>
                <a:ea typeface="+mj-ea"/>
              </a:rPr>
              <a:t>와</a:t>
            </a:r>
            <a:r>
              <a:rPr lang="en-GB" dirty="0">
                <a:latin typeface="+mj-ea"/>
                <a:ea typeface="+mj-ea"/>
              </a:rPr>
              <a:t> Content
HTML</a:t>
            </a:r>
            <a:r>
              <a:rPr lang="ko-KR" altLang="en-US" dirty="0">
                <a:latin typeface="+mj-ea"/>
                <a:ea typeface="+mj-ea"/>
              </a:rPr>
              <a:t>의 </a:t>
            </a:r>
            <a:r>
              <a:rPr lang="en-US" altLang="ko-KR" dirty="0">
                <a:latin typeface="+mj-ea"/>
                <a:ea typeface="+mj-ea"/>
              </a:rPr>
              <a:t>Text </a:t>
            </a:r>
            <a:r>
              <a:rPr lang="ko-KR" altLang="en-US" dirty="0">
                <a:latin typeface="+mj-ea"/>
                <a:ea typeface="+mj-ea"/>
              </a:rPr>
              <a:t>표시하기</a:t>
            </a:r>
            <a:r>
              <a:rPr lang="en-GB" dirty="0">
                <a:latin typeface="+mj-ea"/>
                <a:ea typeface="+mj-ea"/>
              </a:rPr>
              <a:t>
HTML </a:t>
            </a:r>
            <a:r>
              <a:rPr lang="ko-KR" altLang="en-US" dirty="0">
                <a:latin typeface="+mj-ea"/>
                <a:ea typeface="+mj-ea"/>
              </a:rPr>
              <a:t>이미지들과 링크된 문서들 표시하기</a:t>
            </a:r>
            <a:r>
              <a:rPr lang="en-GB" dirty="0">
                <a:latin typeface="+mj-ea"/>
                <a:ea typeface="+mj-ea"/>
              </a:rPr>
              <a:t>
HTML </a:t>
            </a:r>
            <a:r>
              <a:rPr lang="ko-KR" altLang="en-US" dirty="0">
                <a:latin typeface="+mj-ea"/>
                <a:ea typeface="+mj-ea"/>
              </a:rPr>
              <a:t>폼을 사용해서 사용자 입력을 수집하기</a:t>
            </a:r>
            <a:r>
              <a:rPr lang="en-GB" dirty="0">
                <a:latin typeface="+mj-ea"/>
                <a:ea typeface="+mj-ea"/>
              </a:rPr>
              <a:t>
Demonstration: </a:t>
            </a:r>
            <a:r>
              <a:rPr lang="ko-KR" altLang="en-US" dirty="0">
                <a:latin typeface="+mj-ea"/>
                <a:ea typeface="+mj-ea"/>
              </a:rPr>
              <a:t>간단한 </a:t>
            </a:r>
            <a:r>
              <a:rPr lang="en-GB" dirty="0">
                <a:latin typeface="+mj-ea"/>
                <a:ea typeface="+mj-ea"/>
              </a:rPr>
              <a:t>Contact Form </a:t>
            </a:r>
            <a:r>
              <a:rPr lang="ko-KR" altLang="en-US" dirty="0">
                <a:latin typeface="+mj-ea"/>
                <a:ea typeface="+mj-ea"/>
              </a:rPr>
              <a:t>생성하기</a:t>
            </a:r>
            <a:r>
              <a:rPr lang="en-GB" dirty="0">
                <a:latin typeface="+mj-ea"/>
                <a:ea typeface="+mj-ea"/>
              </a:rPr>
              <a:t>
HTML Page </a:t>
            </a:r>
            <a:r>
              <a:rPr lang="ko-KR" altLang="en-US" dirty="0">
                <a:latin typeface="+mj-ea"/>
                <a:ea typeface="+mj-ea"/>
              </a:rPr>
              <a:t>에 스크립트 붙이기 </a:t>
            </a:r>
            <a:endParaRPr lang="en-US" dirty="0">
              <a:latin typeface="+mj-ea"/>
              <a:ea typeface="+mj-ea"/>
            </a:endParaRPr>
          </a:p>
        </p:txBody>
      </p:sp>
    </p:spTree>
    <p:extLst>
      <p:ext uri="{BB962C8B-B14F-4D97-AF65-F5344CB8AC3E}">
        <p14:creationId xmlns:p14="http://schemas.microsoft.com/office/powerpoint/2010/main" val="3691734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j-ea"/>
              </a:rPr>
              <a:t>HTML Page</a:t>
            </a:r>
            <a:r>
              <a:rPr lang="ko-KR" altLang="en-US" dirty="0">
                <a:latin typeface="+mj-ea"/>
              </a:rPr>
              <a:t>의 구조</a:t>
            </a:r>
            <a:endParaRPr lang="en-US" dirty="0">
              <a:latin typeface="+mj-ea"/>
            </a:endParaRPr>
          </a:p>
        </p:txBody>
      </p:sp>
      <p:sp>
        <p:nvSpPr>
          <p:cNvPr id="4" name="Content Placeholder 2"/>
          <p:cNvSpPr>
            <a:spLocks noGrp="1"/>
          </p:cNvSpPr>
          <p:nvPr/>
        </p:nvSpPr>
        <p:spPr bwMode="auto">
          <a:xfrm>
            <a:off x="1807690" y="144923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ko-KR" altLang="en-US" dirty="0">
                <a:latin typeface="+mj-ea"/>
                <a:ea typeface="+mj-ea"/>
              </a:rPr>
              <a:t>모든</a:t>
            </a:r>
            <a:r>
              <a:rPr lang="en-US" dirty="0">
                <a:latin typeface="+mj-ea"/>
                <a:ea typeface="+mj-ea"/>
              </a:rPr>
              <a:t> HTML page</a:t>
            </a:r>
            <a:r>
              <a:rPr lang="ko-KR" altLang="en-US" dirty="0">
                <a:latin typeface="+mj-ea"/>
                <a:ea typeface="+mj-ea"/>
              </a:rPr>
              <a:t>들은 같은 구조를 가진다</a:t>
            </a:r>
            <a:r>
              <a:rPr lang="en-US" altLang="ko-KR" dirty="0">
                <a:latin typeface="+mj-ea"/>
                <a:ea typeface="+mj-ea"/>
              </a:rPr>
              <a:t>. </a:t>
            </a:r>
            <a:endParaRPr lang="en-US" dirty="0">
              <a:latin typeface="+mj-ea"/>
              <a:ea typeface="+mj-ea"/>
            </a:endParaRPr>
          </a:p>
          <a:p>
            <a:pPr lvl="1"/>
            <a:r>
              <a:rPr lang="en-US" dirty="0">
                <a:latin typeface="+mj-ea"/>
                <a:ea typeface="+mj-ea"/>
              </a:rPr>
              <a:t>DOCTYPE </a:t>
            </a:r>
            <a:r>
              <a:rPr lang="ko-KR" altLang="en-US" dirty="0">
                <a:latin typeface="+mj-ea"/>
                <a:ea typeface="+mj-ea"/>
              </a:rPr>
              <a:t>선언</a:t>
            </a:r>
            <a:endParaRPr lang="en-US" dirty="0">
              <a:latin typeface="+mj-ea"/>
              <a:ea typeface="+mj-ea"/>
            </a:endParaRPr>
          </a:p>
          <a:p>
            <a:pPr lvl="1"/>
            <a:r>
              <a:rPr lang="en-US" dirty="0">
                <a:latin typeface="+mj-ea"/>
                <a:ea typeface="+mj-ea"/>
              </a:rPr>
              <a:t>HTML </a:t>
            </a:r>
            <a:r>
              <a:rPr lang="ko-KR" altLang="en-US" dirty="0">
                <a:latin typeface="+mj-ea"/>
                <a:ea typeface="+mj-ea"/>
              </a:rPr>
              <a:t>섹션 포함</a:t>
            </a:r>
            <a:r>
              <a:rPr lang="en-US" dirty="0">
                <a:latin typeface="+mj-ea"/>
                <a:ea typeface="+mj-ea"/>
              </a:rPr>
              <a:t>:</a:t>
            </a:r>
          </a:p>
          <a:p>
            <a:pPr lvl="2"/>
            <a:r>
              <a:rPr lang="en-US" dirty="0">
                <a:latin typeface="+mj-ea"/>
                <a:ea typeface="+mj-ea"/>
              </a:rPr>
              <a:t>Header </a:t>
            </a:r>
          </a:p>
          <a:p>
            <a:pPr lvl="2"/>
            <a:r>
              <a:rPr lang="en-US" dirty="0">
                <a:latin typeface="+mj-ea"/>
                <a:ea typeface="+mj-ea"/>
              </a:rPr>
              <a:t>Body</a:t>
            </a:r>
          </a:p>
          <a:p>
            <a:endParaRPr lang="en-US" dirty="0">
              <a:latin typeface="+mj-ea"/>
              <a:ea typeface="+mj-ea"/>
            </a:endParaRPr>
          </a:p>
          <a:p>
            <a:r>
              <a:rPr lang="ko-KR" altLang="en-US" dirty="0">
                <a:latin typeface="+mj-ea"/>
                <a:ea typeface="+mj-ea"/>
              </a:rPr>
              <a:t>각 </a:t>
            </a:r>
            <a:r>
              <a:rPr lang="en-US" dirty="0">
                <a:latin typeface="+mj-ea"/>
                <a:ea typeface="+mj-ea"/>
              </a:rPr>
              <a:t>HTML </a:t>
            </a:r>
            <a:r>
              <a:rPr lang="ko-KR" altLang="en-US" dirty="0">
                <a:latin typeface="+mj-ea"/>
                <a:ea typeface="+mj-ea"/>
              </a:rPr>
              <a:t>버전들은 고유의 </a:t>
            </a:r>
            <a:r>
              <a:rPr lang="en-US" dirty="0">
                <a:latin typeface="+mj-ea"/>
                <a:ea typeface="+mj-ea"/>
              </a:rPr>
              <a:t>DOCTYPE</a:t>
            </a:r>
            <a:r>
              <a:rPr lang="ko-KR" altLang="en-US" dirty="0">
                <a:latin typeface="+mj-ea"/>
                <a:ea typeface="+mj-ea"/>
              </a:rPr>
              <a:t>을 사용한다</a:t>
            </a:r>
            <a:r>
              <a:rPr lang="en-US" altLang="ko-KR" dirty="0">
                <a:latin typeface="+mj-ea"/>
                <a:ea typeface="+mj-ea"/>
              </a:rPr>
              <a:t>.</a:t>
            </a:r>
            <a:endParaRPr lang="en-US" dirty="0">
              <a:latin typeface="+mj-ea"/>
              <a:ea typeface="+mj-ea"/>
            </a:endParaRPr>
          </a:p>
          <a:p>
            <a:pPr lvl="1"/>
            <a:r>
              <a:rPr lang="ko-KR" altLang="en-US" dirty="0" err="1">
                <a:latin typeface="+mj-ea"/>
                <a:ea typeface="+mj-ea"/>
              </a:rPr>
              <a:t>브라우져는</a:t>
            </a:r>
            <a:r>
              <a:rPr lang="ko-KR" altLang="en-US" dirty="0">
                <a:latin typeface="+mj-ea"/>
                <a:ea typeface="+mj-ea"/>
              </a:rPr>
              <a:t> </a:t>
            </a:r>
            <a:r>
              <a:rPr lang="en-US" dirty="0">
                <a:latin typeface="+mj-ea"/>
                <a:ea typeface="+mj-ea"/>
              </a:rPr>
              <a:t>HTML </a:t>
            </a:r>
            <a:r>
              <a:rPr lang="ko-KR" altLang="en-US" dirty="0" err="1">
                <a:latin typeface="+mj-ea"/>
                <a:ea typeface="+mj-ea"/>
              </a:rPr>
              <a:t>마크업을</a:t>
            </a:r>
            <a:r>
              <a:rPr lang="ko-KR" altLang="en-US" dirty="0">
                <a:latin typeface="+mj-ea"/>
                <a:ea typeface="+mj-ea"/>
              </a:rPr>
              <a:t> 어떻게 해석할지를 결정할 때 </a:t>
            </a:r>
            <a:r>
              <a:rPr lang="en-US" dirty="0">
                <a:latin typeface="+mj-ea"/>
                <a:ea typeface="+mj-ea"/>
              </a:rPr>
              <a:t>DOCTYPE </a:t>
            </a:r>
            <a:r>
              <a:rPr lang="ko-KR" altLang="en-US" dirty="0">
                <a:latin typeface="+mj-ea"/>
                <a:ea typeface="+mj-ea"/>
              </a:rPr>
              <a:t>선언을 사용한다</a:t>
            </a:r>
            <a:r>
              <a:rPr lang="en-US" altLang="ko-KR" dirty="0">
                <a:latin typeface="+mj-ea"/>
                <a:ea typeface="+mj-ea"/>
              </a:rPr>
              <a:t>. </a:t>
            </a:r>
            <a:endParaRPr lang="en-US" dirty="0">
              <a:latin typeface="+mj-ea"/>
              <a:ea typeface="+mj-ea"/>
            </a:endParaRPr>
          </a:p>
          <a:p>
            <a:pPr lvl="1"/>
            <a:r>
              <a:rPr lang="en-US" dirty="0">
                <a:latin typeface="+mj-ea"/>
                <a:ea typeface="+mj-ea"/>
              </a:rPr>
              <a:t>HTML5 </a:t>
            </a:r>
            <a:r>
              <a:rPr lang="ko-KR" altLang="en-US" dirty="0">
                <a:latin typeface="+mj-ea"/>
                <a:ea typeface="+mj-ea"/>
              </a:rPr>
              <a:t>페이지에서 </a:t>
            </a:r>
            <a:r>
              <a:rPr lang="en-US" dirty="0">
                <a:latin typeface="+mj-ea"/>
                <a:ea typeface="+mj-ea"/>
              </a:rPr>
              <a:t>DOCTYPE</a:t>
            </a:r>
            <a:r>
              <a:rPr lang="ko-KR" altLang="en-US" dirty="0">
                <a:latin typeface="+mj-ea"/>
                <a:ea typeface="+mj-ea"/>
              </a:rPr>
              <a:t>에는 </a:t>
            </a:r>
            <a:r>
              <a:rPr lang="en-US" b="1" dirty="0">
                <a:latin typeface="+mj-ea"/>
                <a:ea typeface="+mj-ea"/>
              </a:rPr>
              <a:t>html</a:t>
            </a:r>
            <a:r>
              <a:rPr lang="ko-KR" altLang="en-US" dirty="0">
                <a:latin typeface="+mj-ea"/>
                <a:ea typeface="+mj-ea"/>
              </a:rPr>
              <a:t>을 지정한다</a:t>
            </a:r>
            <a:r>
              <a:rPr lang="en-US" altLang="ko-KR" dirty="0">
                <a:latin typeface="+mj-ea"/>
                <a:ea typeface="+mj-ea"/>
              </a:rPr>
              <a:t>. </a:t>
            </a:r>
            <a:endParaRPr lang="en-US" dirty="0">
              <a:latin typeface="+mj-ea"/>
              <a:ea typeface="+mj-ea"/>
            </a:endParaRPr>
          </a:p>
        </p:txBody>
      </p:sp>
    </p:spTree>
    <p:extLst>
      <p:ext uri="{BB962C8B-B14F-4D97-AF65-F5344CB8AC3E}">
        <p14:creationId xmlns:p14="http://schemas.microsoft.com/office/powerpoint/2010/main" val="2176184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4681"/>
            <a:ext cx="10515600" cy="1325563"/>
          </a:xfrm>
        </p:spPr>
        <p:txBody>
          <a:bodyPr/>
          <a:lstStyle/>
          <a:p>
            <a:r>
              <a:rPr lang="en-US" dirty="0">
                <a:latin typeface="+mj-ea"/>
              </a:rPr>
              <a:t>Tags, Elements, Attributes </a:t>
            </a:r>
            <a:r>
              <a:rPr lang="ko-KR" altLang="en-US" dirty="0">
                <a:latin typeface="+mj-ea"/>
              </a:rPr>
              <a:t>와</a:t>
            </a:r>
            <a:r>
              <a:rPr lang="en-US" dirty="0">
                <a:latin typeface="+mj-ea"/>
              </a:rPr>
              <a:t> Content</a:t>
            </a:r>
          </a:p>
        </p:txBody>
      </p:sp>
      <p:sp>
        <p:nvSpPr>
          <p:cNvPr id="4" name="Content Placeholder 2"/>
          <p:cNvSpPr>
            <a:spLocks noGrp="1"/>
          </p:cNvSpPr>
          <p:nvPr/>
        </p:nvSpPr>
        <p:spPr bwMode="auto">
          <a:xfrm>
            <a:off x="2011668" y="137374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latin typeface="+mj-ea"/>
                <a:ea typeface="+mj-ea"/>
              </a:rPr>
              <a:t>HTML </a:t>
            </a:r>
            <a:r>
              <a:rPr lang="ko-KR" altLang="en-US" dirty="0">
                <a:latin typeface="+mj-ea"/>
                <a:ea typeface="+mj-ea"/>
              </a:rPr>
              <a:t>요소들은 </a:t>
            </a:r>
            <a:r>
              <a:rPr lang="ko-KR" altLang="en-US" dirty="0" err="1">
                <a:latin typeface="+mj-ea"/>
                <a:ea typeface="+mj-ea"/>
              </a:rPr>
              <a:t>웹페이지의</a:t>
            </a:r>
            <a:r>
              <a:rPr lang="ko-KR" altLang="en-US" dirty="0">
                <a:latin typeface="+mj-ea"/>
                <a:ea typeface="+mj-ea"/>
              </a:rPr>
              <a:t> </a:t>
            </a:r>
            <a:r>
              <a:rPr lang="ko-KR" altLang="en-US" dirty="0" err="1">
                <a:latin typeface="+mj-ea"/>
                <a:ea typeface="+mj-ea"/>
              </a:rPr>
              <a:t>컨텐츠에</a:t>
            </a:r>
            <a:r>
              <a:rPr lang="ko-KR" altLang="en-US" dirty="0">
                <a:latin typeface="+mj-ea"/>
                <a:ea typeface="+mj-ea"/>
              </a:rPr>
              <a:t> 대해 구조와 의미를 정의한다</a:t>
            </a:r>
            <a:r>
              <a:rPr lang="en-US" altLang="ko-KR" dirty="0">
                <a:latin typeface="+mj-ea"/>
                <a:ea typeface="+mj-ea"/>
              </a:rPr>
              <a:t>. </a:t>
            </a:r>
            <a:endParaRPr lang="en-US" dirty="0">
              <a:latin typeface="+mj-ea"/>
              <a:ea typeface="+mj-ea"/>
            </a:endParaRPr>
          </a:p>
          <a:p>
            <a:r>
              <a:rPr lang="ko-KR" altLang="en-US" dirty="0">
                <a:latin typeface="+mj-ea"/>
                <a:ea typeface="+mj-ea"/>
              </a:rPr>
              <a:t>요소들은 시작 태그와 끝 태그로 </a:t>
            </a:r>
            <a:r>
              <a:rPr lang="ko-KR" altLang="en-US" dirty="0" err="1">
                <a:latin typeface="+mj-ea"/>
                <a:ea typeface="+mj-ea"/>
              </a:rPr>
              <a:t>컨텐츠를</a:t>
            </a:r>
            <a:r>
              <a:rPr lang="ko-KR" altLang="en-US" dirty="0">
                <a:latin typeface="+mj-ea"/>
                <a:ea typeface="+mj-ea"/>
              </a:rPr>
              <a:t> 감싸서 사용할 수 있다</a:t>
            </a:r>
            <a:r>
              <a:rPr lang="en-US" altLang="ko-KR" dirty="0">
                <a:latin typeface="+mj-ea"/>
                <a:ea typeface="+mj-ea"/>
              </a:rPr>
              <a:t>:</a:t>
            </a:r>
            <a:endParaRPr lang="en-US" dirty="0">
              <a:latin typeface="+mj-ea"/>
              <a:ea typeface="+mj-ea"/>
            </a:endParaRPr>
          </a:p>
          <a:p>
            <a:endParaRPr lang="en-US" dirty="0">
              <a:latin typeface="+mj-ea"/>
              <a:ea typeface="+mj-ea"/>
            </a:endParaRPr>
          </a:p>
          <a:p>
            <a:endParaRPr lang="en-US" dirty="0">
              <a:latin typeface="+mj-ea"/>
              <a:ea typeface="+mj-ea"/>
            </a:endParaRPr>
          </a:p>
          <a:p>
            <a:endParaRPr lang="en-US" dirty="0">
              <a:latin typeface="+mj-ea"/>
              <a:ea typeface="+mj-ea"/>
            </a:endParaRPr>
          </a:p>
          <a:p>
            <a:endParaRPr lang="en-US" dirty="0">
              <a:latin typeface="+mj-ea"/>
              <a:ea typeface="+mj-ea"/>
            </a:endParaRPr>
          </a:p>
          <a:p>
            <a:r>
              <a:rPr lang="ko-KR" altLang="en-US" dirty="0">
                <a:latin typeface="+mj-ea"/>
                <a:ea typeface="+mj-ea"/>
              </a:rPr>
              <a:t>요소의 </a:t>
            </a:r>
            <a:r>
              <a:rPr lang="ko-KR" altLang="en-US" dirty="0" err="1">
                <a:latin typeface="+mj-ea"/>
                <a:ea typeface="+mj-ea"/>
              </a:rPr>
              <a:t>컨텐츠에</a:t>
            </a:r>
            <a:r>
              <a:rPr lang="ko-KR" altLang="en-US" dirty="0">
                <a:latin typeface="+mj-ea"/>
                <a:ea typeface="+mj-ea"/>
              </a:rPr>
              <a:t> 대해 추가적인 정보를 제공하려면 속성들을 사용한다</a:t>
            </a:r>
            <a:r>
              <a:rPr lang="en-US" altLang="ko-KR" dirty="0">
                <a:latin typeface="+mj-ea"/>
                <a:ea typeface="+mj-ea"/>
              </a:rPr>
              <a:t>. </a:t>
            </a:r>
            <a:endParaRPr lang="en-US" dirty="0">
              <a:latin typeface="+mj-ea"/>
              <a:ea typeface="+mj-ea"/>
            </a:endParaRPr>
          </a:p>
        </p:txBody>
      </p:sp>
      <p:sp>
        <p:nvSpPr>
          <p:cNvPr id="5" name="Rectangle 4"/>
          <p:cNvSpPr/>
          <p:nvPr/>
        </p:nvSpPr>
        <p:spPr bwMode="auto">
          <a:xfrm>
            <a:off x="2061176" y="3257804"/>
            <a:ext cx="7821038" cy="178988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 &lt;p&gt;</a:t>
            </a:r>
          </a:p>
          <a:p>
            <a:r>
              <a:rPr lang="en-GB" b="0" dirty="0">
                <a:latin typeface="Lucida Sans Unicode" pitchFamily="34" charset="0"/>
                <a:cs typeface="Lucida Sans Unicode" pitchFamily="34" charset="0"/>
              </a:rPr>
              <a:t>     &lt;strong&gt;Elements&lt;/strong&gt; consist of  </a:t>
            </a:r>
          </a:p>
          <a:p>
            <a:r>
              <a:rPr lang="en-GB" b="0" dirty="0">
                <a:latin typeface="Lucida Sans Unicode" pitchFamily="34" charset="0"/>
                <a:cs typeface="Lucida Sans Unicode" pitchFamily="34" charset="0"/>
              </a:rPr>
              <a:t>     &lt;strong&gt;content&lt;/strong&gt; bookended by a </a:t>
            </a:r>
          </a:p>
          <a:p>
            <a:r>
              <a:rPr lang="en-GB" b="0" dirty="0">
                <a:latin typeface="Lucida Sans Unicode" pitchFamily="34" charset="0"/>
                <a:cs typeface="Lucida Sans Unicode" pitchFamily="34" charset="0"/>
              </a:rPr>
              <a:t>     &lt;em&gt;start&lt;/em&gt; tag and an &lt;em&gt;end&lt;/em&gt; tag. </a:t>
            </a:r>
          </a:p>
          <a:p>
            <a:r>
              <a:rPr lang="en-GB" b="0" dirty="0">
                <a:latin typeface="Lucida Sans Unicode" pitchFamily="34" charset="0"/>
                <a:cs typeface="Lucida Sans Unicode" pitchFamily="34" charset="0"/>
              </a:rPr>
              <a:t> &lt;/p&gt;</a:t>
            </a:r>
            <a:endParaRPr lang="en-US"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721659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233"/>
            <a:ext cx="10515600" cy="1325563"/>
          </a:xfrm>
        </p:spPr>
        <p:txBody>
          <a:bodyPr/>
          <a:lstStyle/>
          <a:p>
            <a:r>
              <a:rPr lang="en-US" dirty="0">
                <a:latin typeface="+mj-ea"/>
              </a:rPr>
              <a:t>HTML</a:t>
            </a:r>
            <a:r>
              <a:rPr lang="ko-KR" altLang="en-US" dirty="0">
                <a:latin typeface="+mj-ea"/>
              </a:rPr>
              <a:t>에서 </a:t>
            </a:r>
            <a:r>
              <a:rPr lang="en-US" altLang="ko-KR" dirty="0">
                <a:latin typeface="+mj-ea"/>
              </a:rPr>
              <a:t>Text </a:t>
            </a:r>
            <a:r>
              <a:rPr lang="ko-KR" altLang="en-US" dirty="0">
                <a:latin typeface="+mj-ea"/>
              </a:rPr>
              <a:t>표시하기</a:t>
            </a:r>
            <a:endParaRPr lang="en-US" dirty="0">
              <a:latin typeface="+mj-ea"/>
            </a:endParaRPr>
          </a:p>
        </p:txBody>
      </p:sp>
      <p:sp>
        <p:nvSpPr>
          <p:cNvPr id="4" name="Content Placeholder 2"/>
          <p:cNvSpPr>
            <a:spLocks noGrp="1"/>
          </p:cNvSpPr>
          <p:nvPr/>
        </p:nvSpPr>
        <p:spPr bwMode="auto">
          <a:xfrm>
            <a:off x="1828800" y="1225496"/>
            <a:ext cx="896890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latin typeface="+mj-ea"/>
                <a:ea typeface="+mj-ea"/>
              </a:rPr>
              <a:t>HTML </a:t>
            </a:r>
            <a:r>
              <a:rPr lang="ko-KR" altLang="en-US" dirty="0">
                <a:latin typeface="+mj-ea"/>
                <a:ea typeface="+mj-ea"/>
              </a:rPr>
              <a:t>안에 텍스트는 아래와 같이 </a:t>
            </a:r>
            <a:r>
              <a:rPr lang="ko-KR" altLang="en-US" dirty="0" err="1">
                <a:latin typeface="+mj-ea"/>
                <a:ea typeface="+mj-ea"/>
              </a:rPr>
              <a:t>마크업</a:t>
            </a:r>
            <a:r>
              <a:rPr lang="ko-KR" altLang="en-US" dirty="0">
                <a:latin typeface="+mj-ea"/>
                <a:ea typeface="+mj-ea"/>
              </a:rPr>
              <a:t> 된다</a:t>
            </a:r>
            <a:r>
              <a:rPr lang="en-US" dirty="0">
                <a:latin typeface="+mj-ea"/>
                <a:ea typeface="+mj-ea"/>
              </a:rPr>
              <a:t>: </a:t>
            </a:r>
          </a:p>
          <a:p>
            <a:r>
              <a:rPr lang="en-US" dirty="0">
                <a:latin typeface="+mj-ea"/>
                <a:ea typeface="+mj-ea"/>
              </a:rPr>
              <a:t>heading</a:t>
            </a:r>
            <a:r>
              <a:rPr lang="ko-KR" altLang="en-US" dirty="0">
                <a:latin typeface="+mj-ea"/>
                <a:ea typeface="+mj-ea"/>
              </a:rPr>
              <a:t>들과 </a:t>
            </a:r>
            <a:r>
              <a:rPr lang="en-US" dirty="0">
                <a:latin typeface="+mj-ea"/>
                <a:ea typeface="+mj-ea"/>
              </a:rPr>
              <a:t> paragraph</a:t>
            </a:r>
            <a:r>
              <a:rPr lang="ko-KR" altLang="en-US" dirty="0">
                <a:latin typeface="+mj-ea"/>
                <a:ea typeface="+mj-ea"/>
              </a:rPr>
              <a:t>들</a:t>
            </a:r>
            <a:endParaRPr lang="en-US" dirty="0">
              <a:latin typeface="+mj-ea"/>
              <a:ea typeface="+mj-ea"/>
            </a:endParaRPr>
          </a:p>
          <a:p>
            <a:endParaRPr lang="en-US" dirty="0">
              <a:latin typeface="+mj-ea"/>
              <a:ea typeface="+mj-ea"/>
            </a:endParaRPr>
          </a:p>
          <a:p>
            <a:pPr lvl="1"/>
            <a:endParaRPr lang="en-US" dirty="0">
              <a:latin typeface="+mj-ea"/>
              <a:ea typeface="+mj-ea"/>
            </a:endParaRPr>
          </a:p>
          <a:p>
            <a:pPr lvl="1"/>
            <a:endParaRPr lang="en-US" dirty="0">
              <a:latin typeface="+mj-ea"/>
              <a:ea typeface="+mj-ea"/>
            </a:endParaRPr>
          </a:p>
          <a:p>
            <a:r>
              <a:rPr lang="ko-KR" altLang="en-US" dirty="0">
                <a:latin typeface="+mj-ea"/>
                <a:ea typeface="+mj-ea"/>
              </a:rPr>
              <a:t>아래와 같이 강조 </a:t>
            </a:r>
            <a:endParaRPr lang="en-US" dirty="0">
              <a:latin typeface="+mj-ea"/>
              <a:ea typeface="+mj-ea"/>
            </a:endParaRPr>
          </a:p>
          <a:p>
            <a:endParaRPr lang="en-US" dirty="0">
              <a:latin typeface="+mj-ea"/>
              <a:ea typeface="+mj-ea"/>
            </a:endParaRPr>
          </a:p>
          <a:p>
            <a:pPr marL="0" indent="0">
              <a:buNone/>
            </a:pPr>
            <a:endParaRPr lang="en-US" dirty="0">
              <a:latin typeface="+mj-ea"/>
              <a:ea typeface="+mj-ea"/>
            </a:endParaRPr>
          </a:p>
          <a:p>
            <a:r>
              <a:rPr lang="ko-KR" altLang="en-US" dirty="0">
                <a:latin typeface="+mj-ea"/>
                <a:ea typeface="+mj-ea"/>
              </a:rPr>
              <a:t>리스트 </a:t>
            </a:r>
            <a:endParaRPr lang="en-US" dirty="0">
              <a:latin typeface="+mj-ea"/>
              <a:ea typeface="+mj-ea"/>
            </a:endParaRPr>
          </a:p>
        </p:txBody>
      </p:sp>
      <p:sp>
        <p:nvSpPr>
          <p:cNvPr id="5" name="Rectangle 4"/>
          <p:cNvSpPr/>
          <p:nvPr/>
        </p:nvSpPr>
        <p:spPr bwMode="auto">
          <a:xfrm>
            <a:off x="2057400" y="2209800"/>
            <a:ext cx="8229600" cy="11430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&lt;h1&gt;An Introduction to HTML&lt;/h1&gt;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&lt;p&gt;In this module, we look at the history of HTML and CSS.&lt;/p&gt;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&lt;h2&gt;In the Beginning&lt;/h2&gt;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&lt;p&gt;WorldWideWeb was created by Sir Tim Berners-Lee at CERN. &lt;/p&gt;</a:t>
            </a:r>
            <a:endParaRPr lang="en-US" b="0" dirty="0"/>
          </a:p>
        </p:txBody>
      </p:sp>
      <p:sp>
        <p:nvSpPr>
          <p:cNvPr id="6" name="Rectangle 5"/>
          <p:cNvSpPr/>
          <p:nvPr/>
        </p:nvSpPr>
        <p:spPr bwMode="auto">
          <a:xfrm>
            <a:off x="2057400" y="4074757"/>
            <a:ext cx="8229600" cy="9144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To &lt;strong&gt;emphasize&lt;/strong&gt; is to give extra weight to (a communication); &lt;em&gt;"Her gesture emphasized her words"&lt;/em&gt; </a:t>
            </a:r>
            <a:endParaRPr lang="en-GB" b="0" dirty="0">
              <a:latin typeface="Lucida Sans Unicode" pitchFamily="34" charset="0"/>
              <a:cs typeface="Lucida Sans Unicode" pitchFamily="34" charset="0"/>
            </a:endParaRPr>
          </a:p>
        </p:txBody>
      </p:sp>
      <p:sp>
        <p:nvSpPr>
          <p:cNvPr id="7" name="Rectangle 6"/>
          <p:cNvSpPr/>
          <p:nvPr/>
        </p:nvSpPr>
        <p:spPr bwMode="auto">
          <a:xfrm>
            <a:off x="3738664" y="5053367"/>
            <a:ext cx="3200400" cy="16764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lvl="1"/>
            <a:r>
              <a:rPr lang="it-IT" b="0" dirty="0">
                <a:latin typeface="Lucida Sans Unicode" pitchFamily="34" charset="0"/>
                <a:cs typeface="Lucida Sans Unicode" pitchFamily="34" charset="0"/>
              </a:rPr>
              <a:t>&lt;ul&gt;</a:t>
            </a:r>
          </a:p>
          <a:p>
            <a:pPr marL="0" lvl="1"/>
            <a:r>
              <a:rPr lang="it-IT" b="0" dirty="0">
                <a:latin typeface="Lucida Sans Unicode" pitchFamily="34" charset="0"/>
                <a:cs typeface="Lucida Sans Unicode" pitchFamily="34" charset="0"/>
              </a:rPr>
              <a:t>  &lt;li&gt;Notepad&lt;/li&gt;</a:t>
            </a:r>
          </a:p>
          <a:p>
            <a:pPr marL="0" lvl="1"/>
            <a:r>
              <a:rPr lang="it-IT" b="0" dirty="0">
                <a:latin typeface="Lucida Sans Unicode" pitchFamily="34" charset="0"/>
                <a:cs typeface="Lucida Sans Unicode" pitchFamily="34" charset="0"/>
              </a:rPr>
              <a:t>  &lt;li&gt;Textmate&lt;/li&gt;</a:t>
            </a:r>
          </a:p>
          <a:p>
            <a:pPr marL="0" lvl="1"/>
            <a:r>
              <a:rPr lang="it-IT" b="0" dirty="0">
                <a:latin typeface="Lucida Sans Unicode" pitchFamily="34" charset="0"/>
                <a:cs typeface="Lucida Sans Unicode" pitchFamily="34" charset="0"/>
              </a:rPr>
              <a:t>  &lt;li&gt;Visual Studio&lt;/li&gt;</a:t>
            </a:r>
          </a:p>
          <a:p>
            <a:pPr marL="0" lvl="1"/>
            <a:r>
              <a:rPr lang="it-IT" b="0" dirty="0">
                <a:latin typeface="Lucida Sans Unicode" pitchFamily="34" charset="0"/>
                <a:cs typeface="Lucida Sans Unicode" pitchFamily="34" charset="0"/>
              </a:rPr>
              <a:t>&lt;/ul&gt;</a:t>
            </a:r>
          </a:p>
        </p:txBody>
      </p:sp>
    </p:spTree>
    <p:extLst>
      <p:ext uri="{BB962C8B-B14F-4D97-AF65-F5344CB8AC3E}">
        <p14:creationId xmlns:p14="http://schemas.microsoft.com/office/powerpoint/2010/main" val="1951692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2078" y="330738"/>
            <a:ext cx="8234363" cy="933858"/>
          </a:xfrm>
        </p:spPr>
        <p:txBody>
          <a:bodyPr>
            <a:normAutofit fontScale="90000"/>
          </a:bodyPr>
          <a:lstStyle/>
          <a:p>
            <a:r>
              <a:rPr lang="en-GB" dirty="0"/>
              <a:t>HTML</a:t>
            </a:r>
            <a:r>
              <a:rPr lang="ko-KR" altLang="en-US" dirty="0"/>
              <a:t>에서 이미지들과 링크된 문서들 표시하기</a:t>
            </a:r>
            <a:endParaRPr lang="en-US" dirty="0"/>
          </a:p>
        </p:txBody>
      </p:sp>
      <p:sp>
        <p:nvSpPr>
          <p:cNvPr id="4" name="Content Placeholder 2"/>
          <p:cNvSpPr>
            <a:spLocks noGrp="1"/>
          </p:cNvSpPr>
          <p:nvPr/>
        </p:nvSpPr>
        <p:spPr bwMode="auto">
          <a:xfrm>
            <a:off x="1937285" y="1664949"/>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ko-KR" altLang="en-US" dirty="0"/>
              <a:t>이미지를 표시하기 위해 </a:t>
            </a:r>
            <a:r>
              <a:rPr lang="en-US" dirty="0"/>
              <a:t>&lt;</a:t>
            </a:r>
            <a:r>
              <a:rPr lang="en-US" dirty="0" err="1"/>
              <a:t>img</a:t>
            </a:r>
            <a:r>
              <a:rPr lang="en-US" dirty="0"/>
              <a:t>&gt;</a:t>
            </a:r>
            <a:r>
              <a:rPr lang="ko-KR" altLang="en-US" dirty="0"/>
              <a:t>태그 사용</a:t>
            </a:r>
            <a:endParaRPr lang="en-US" dirty="0"/>
          </a:p>
          <a:p>
            <a:pPr lvl="1"/>
            <a:r>
              <a:rPr lang="ko-KR" altLang="en-US" dirty="0"/>
              <a:t>이미지 소스의 </a:t>
            </a:r>
            <a:r>
              <a:rPr lang="en-US" dirty="0"/>
              <a:t>URL</a:t>
            </a:r>
            <a:r>
              <a:rPr lang="ko-KR" altLang="en-US" dirty="0"/>
              <a:t>을 기술하기 위해 </a:t>
            </a:r>
            <a:r>
              <a:rPr lang="en-US" altLang="ko-KR" dirty="0" err="1"/>
              <a:t>src</a:t>
            </a:r>
            <a:r>
              <a:rPr lang="en-US" altLang="ko-KR" dirty="0"/>
              <a:t> </a:t>
            </a:r>
            <a:r>
              <a:rPr lang="ko-KR" altLang="en-US" dirty="0"/>
              <a:t>속성을 사용한다</a:t>
            </a:r>
            <a:r>
              <a:rPr lang="en-US" altLang="ko-KR" dirty="0"/>
              <a:t>.</a:t>
            </a:r>
            <a:endParaRPr lang="en-US" dirty="0"/>
          </a:p>
          <a:p>
            <a:endParaRPr lang="en-US" dirty="0"/>
          </a:p>
          <a:p>
            <a:endParaRPr lang="en-US" dirty="0"/>
          </a:p>
          <a:p>
            <a:r>
              <a:rPr lang="ko-KR" altLang="en-US" dirty="0"/>
              <a:t>링크를 정의하기 위해 </a:t>
            </a:r>
            <a:r>
              <a:rPr lang="en-US" dirty="0"/>
              <a:t>&lt;a&gt; </a:t>
            </a:r>
            <a:r>
              <a:rPr lang="ko-KR" altLang="en-US" dirty="0"/>
              <a:t>태그 사용</a:t>
            </a:r>
            <a:endParaRPr lang="en-US" dirty="0"/>
          </a:p>
          <a:p>
            <a:pPr lvl="1"/>
            <a:r>
              <a:rPr lang="ko-KR" altLang="en-US" dirty="0"/>
              <a:t>링크의 대상을 지정하기 위해 </a:t>
            </a:r>
            <a:r>
              <a:rPr lang="en-US" dirty="0" err="1"/>
              <a:t>href</a:t>
            </a:r>
            <a:r>
              <a:rPr lang="en-US" dirty="0"/>
              <a:t> </a:t>
            </a:r>
            <a:r>
              <a:rPr lang="ko-KR" altLang="en-US" dirty="0"/>
              <a:t>속성을 사용한다</a:t>
            </a:r>
            <a:r>
              <a:rPr lang="en-US" altLang="ko-KR" dirty="0"/>
              <a:t>.</a:t>
            </a:r>
            <a:endParaRPr lang="en-US" dirty="0"/>
          </a:p>
        </p:txBody>
      </p:sp>
      <p:sp>
        <p:nvSpPr>
          <p:cNvPr id="5" name="Rectangle 4"/>
          <p:cNvSpPr/>
          <p:nvPr/>
        </p:nvSpPr>
        <p:spPr bwMode="auto">
          <a:xfrm>
            <a:off x="1962150" y="2165976"/>
            <a:ext cx="8705850" cy="104775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&lt;img src="logo.jpg" alt="My Web site logo" height="100" width="100" /&gt;</a:t>
            </a:r>
          </a:p>
        </p:txBody>
      </p:sp>
      <p:sp>
        <p:nvSpPr>
          <p:cNvPr id="6" name="Rectangle 5"/>
          <p:cNvSpPr/>
          <p:nvPr/>
        </p:nvSpPr>
        <p:spPr bwMode="auto">
          <a:xfrm>
            <a:off x="1962150" y="4134360"/>
            <a:ext cx="8705850" cy="104775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&lt;a href="default.html" alt="Home Page"&gt;Home&lt;/a&gt;</a:t>
            </a:r>
          </a:p>
        </p:txBody>
      </p:sp>
    </p:spTree>
    <p:extLst>
      <p:ext uri="{BB962C8B-B14F-4D97-AF65-F5344CB8AC3E}">
        <p14:creationId xmlns:p14="http://schemas.microsoft.com/office/powerpoint/2010/main" val="3385340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j-ea"/>
              </a:rPr>
              <a:t>HTML</a:t>
            </a:r>
            <a:r>
              <a:rPr lang="ko-KR" altLang="en-US" dirty="0">
                <a:latin typeface="+mj-ea"/>
              </a:rPr>
              <a:t> 폼을 사용해서 사용자 입력 수집하기 </a:t>
            </a:r>
            <a:endParaRPr lang="en-US" dirty="0">
              <a:latin typeface="+mj-ea"/>
            </a:endParaRPr>
          </a:p>
        </p:txBody>
      </p:sp>
      <p:sp>
        <p:nvSpPr>
          <p:cNvPr id="4" name="Content Placeholder 2"/>
          <p:cNvSpPr>
            <a:spLocks noGrp="1"/>
          </p:cNvSpPr>
          <p:nvPr/>
        </p:nvSpPr>
        <p:spPr bwMode="auto">
          <a:xfrm>
            <a:off x="573932" y="1737902"/>
            <a:ext cx="6488349"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latin typeface="+mj-ea"/>
                <a:ea typeface="+mj-ea"/>
              </a:rPr>
              <a:t>&lt;form&gt; </a:t>
            </a:r>
            <a:r>
              <a:rPr lang="ko-KR" altLang="en-US" dirty="0">
                <a:latin typeface="+mj-ea"/>
                <a:ea typeface="+mj-ea"/>
              </a:rPr>
              <a:t>요소는 사용자 입력을 처리할 때 사용한다</a:t>
            </a:r>
            <a:r>
              <a:rPr lang="en-US" altLang="ko-KR" dirty="0">
                <a:latin typeface="+mj-ea"/>
                <a:ea typeface="+mj-ea"/>
              </a:rPr>
              <a:t>.</a:t>
            </a:r>
            <a:endParaRPr lang="en-US" dirty="0">
              <a:latin typeface="+mj-ea"/>
              <a:ea typeface="+mj-ea"/>
            </a:endParaRPr>
          </a:p>
          <a:p>
            <a:pPr lvl="1"/>
            <a:r>
              <a:rPr lang="en-US" dirty="0">
                <a:latin typeface="+mj-ea"/>
                <a:ea typeface="+mj-ea"/>
              </a:rPr>
              <a:t>action </a:t>
            </a:r>
            <a:r>
              <a:rPr lang="ko-KR" altLang="en-US" dirty="0">
                <a:latin typeface="+mj-ea"/>
                <a:ea typeface="+mj-ea"/>
              </a:rPr>
              <a:t>속성은 데이터가 어디로 보내                         어 지는지 지정한다</a:t>
            </a:r>
            <a:r>
              <a:rPr lang="en-US" altLang="ko-KR" dirty="0">
                <a:latin typeface="+mj-ea"/>
                <a:ea typeface="+mj-ea"/>
              </a:rPr>
              <a:t>.</a:t>
            </a:r>
            <a:endParaRPr lang="en-US" dirty="0">
              <a:latin typeface="+mj-ea"/>
              <a:ea typeface="+mj-ea"/>
            </a:endParaRPr>
          </a:p>
          <a:p>
            <a:pPr lvl="1"/>
            <a:r>
              <a:rPr lang="en-US" dirty="0">
                <a:latin typeface="+mj-ea"/>
                <a:ea typeface="+mj-ea"/>
              </a:rPr>
              <a:t>method </a:t>
            </a:r>
            <a:r>
              <a:rPr lang="ko-KR" altLang="en-US" dirty="0">
                <a:latin typeface="+mj-ea"/>
                <a:ea typeface="+mj-ea"/>
              </a:rPr>
              <a:t>속성은 어떻게 데이터를                           보낼지를 지정한다</a:t>
            </a:r>
            <a:r>
              <a:rPr lang="en-US" altLang="ko-KR" dirty="0">
                <a:latin typeface="+mj-ea"/>
                <a:ea typeface="+mj-ea"/>
              </a:rPr>
              <a:t>.</a:t>
            </a:r>
            <a:endParaRPr lang="en-US" dirty="0">
              <a:latin typeface="+mj-ea"/>
              <a:ea typeface="+mj-ea"/>
            </a:endParaRPr>
          </a:p>
          <a:p>
            <a:pPr lvl="1"/>
            <a:r>
              <a:rPr lang="ko-KR" altLang="en-US" dirty="0">
                <a:latin typeface="+mj-ea"/>
                <a:ea typeface="+mj-ea"/>
              </a:rPr>
              <a:t>많은 다른 입력 형식들이 가능하다</a:t>
            </a:r>
            <a:r>
              <a:rPr lang="en-US" altLang="ko-KR" dirty="0">
                <a:latin typeface="+mj-ea"/>
                <a:ea typeface="+mj-ea"/>
              </a:rPr>
              <a:t>.</a:t>
            </a:r>
            <a:endParaRPr lang="en-US" dirty="0">
              <a:latin typeface="+mj-ea"/>
              <a:ea typeface="+mj-ea"/>
            </a:endParaRPr>
          </a:p>
          <a:p>
            <a:endParaRPr lang="en-US" dirty="0">
              <a:latin typeface="+mj-ea"/>
              <a:ea typeface="+mj-ea"/>
            </a:endParaRPr>
          </a:p>
        </p:txBody>
      </p:sp>
      <p:pic>
        <p:nvPicPr>
          <p:cNvPr id="5" name="Picture 4" descr="A screen shot of an HTML5 form at runtime. The user has specified values for first name, last name, email address, password, and blog address.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2566" y="1737902"/>
            <a:ext cx="2990850" cy="5084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55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j-ea"/>
              </a:rPr>
              <a:t>Demonstration: </a:t>
            </a:r>
            <a:r>
              <a:rPr lang="ko-KR" altLang="en-US" dirty="0">
                <a:latin typeface="+mj-ea"/>
              </a:rPr>
              <a:t>간단한 </a:t>
            </a:r>
            <a:r>
              <a:rPr lang="en-GB" dirty="0">
                <a:latin typeface="+mj-ea"/>
              </a:rPr>
              <a:t>Contact Form </a:t>
            </a:r>
            <a:r>
              <a:rPr lang="ko-KR" altLang="en-US" dirty="0">
                <a:latin typeface="+mj-ea"/>
              </a:rPr>
              <a:t>생성하기</a:t>
            </a:r>
            <a:endParaRPr lang="en-US" dirty="0">
              <a:latin typeface="+mj-ea"/>
            </a:endParaRPr>
          </a:p>
        </p:txBody>
      </p:sp>
      <p:sp>
        <p:nvSpPr>
          <p:cNvPr id="4" name="Content Placeholder 2"/>
          <p:cNvSpPr>
            <a:spLocks noGrp="1"/>
          </p:cNvSpPr>
          <p:nvPr/>
        </p:nvSpPr>
        <p:spPr bwMode="auto">
          <a:xfrm>
            <a:off x="1554771" y="1838338"/>
            <a:ext cx="8119156" cy="286984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ko-KR" altLang="en-US" dirty="0">
                <a:latin typeface="+mj-ea"/>
                <a:ea typeface="+mj-ea"/>
              </a:rPr>
              <a:t>이 데모에서 당신은</a:t>
            </a:r>
            <a:r>
              <a:rPr lang="en-US" dirty="0">
                <a:latin typeface="+mj-ea"/>
                <a:ea typeface="+mj-ea"/>
              </a:rPr>
              <a:t>:</a:t>
            </a:r>
          </a:p>
          <a:p>
            <a:r>
              <a:rPr lang="en-US" dirty="0">
                <a:latin typeface="+mj-ea"/>
                <a:ea typeface="+mj-ea"/>
              </a:rPr>
              <a:t>HTML Page</a:t>
            </a:r>
            <a:r>
              <a:rPr lang="ko-KR" altLang="en-US" dirty="0">
                <a:latin typeface="+mj-ea"/>
                <a:ea typeface="+mj-ea"/>
              </a:rPr>
              <a:t>를 생성한다</a:t>
            </a:r>
            <a:r>
              <a:rPr lang="en-US" altLang="ko-KR" dirty="0">
                <a:latin typeface="+mj-ea"/>
                <a:ea typeface="+mj-ea"/>
              </a:rPr>
              <a:t>. </a:t>
            </a:r>
            <a:endParaRPr lang="en-US" dirty="0">
              <a:latin typeface="+mj-ea"/>
              <a:ea typeface="+mj-ea"/>
            </a:endParaRPr>
          </a:p>
          <a:p>
            <a:r>
              <a:rPr lang="en-US" dirty="0">
                <a:latin typeface="+mj-ea"/>
                <a:ea typeface="+mj-ea"/>
              </a:rPr>
              <a:t>Page</a:t>
            </a:r>
            <a:r>
              <a:rPr lang="ko-KR" altLang="en-US" dirty="0">
                <a:latin typeface="+mj-ea"/>
                <a:ea typeface="+mj-ea"/>
              </a:rPr>
              <a:t>에 컨텐츠를 추가한다</a:t>
            </a:r>
            <a:r>
              <a:rPr lang="en-US" altLang="ko-KR" dirty="0">
                <a:latin typeface="+mj-ea"/>
                <a:ea typeface="+mj-ea"/>
              </a:rPr>
              <a:t>.</a:t>
            </a:r>
            <a:endParaRPr lang="en-US" dirty="0">
              <a:latin typeface="+mj-ea"/>
              <a:ea typeface="+mj-ea"/>
            </a:endParaRPr>
          </a:p>
          <a:p>
            <a:r>
              <a:rPr lang="en-US" dirty="0">
                <a:latin typeface="+mj-ea"/>
                <a:ea typeface="+mj-ea"/>
              </a:rPr>
              <a:t>Input Control</a:t>
            </a:r>
            <a:r>
              <a:rPr lang="ko-KR" altLang="en-US" dirty="0">
                <a:latin typeface="+mj-ea"/>
                <a:ea typeface="+mj-ea"/>
              </a:rPr>
              <a:t>들을 폼에 추가한다</a:t>
            </a:r>
            <a:r>
              <a:rPr lang="en-US" altLang="ko-KR" dirty="0">
                <a:latin typeface="+mj-ea"/>
                <a:ea typeface="+mj-ea"/>
              </a:rPr>
              <a:t>.</a:t>
            </a:r>
            <a:endParaRPr lang="en-US" dirty="0">
              <a:latin typeface="+mj-ea"/>
              <a:ea typeface="+mj-ea"/>
            </a:endParaRPr>
          </a:p>
          <a:p>
            <a:r>
              <a:rPr lang="en-US" dirty="0">
                <a:latin typeface="+mj-ea"/>
                <a:ea typeface="+mj-ea"/>
              </a:rPr>
              <a:t>Page</a:t>
            </a:r>
            <a:r>
              <a:rPr lang="ko-KR" altLang="en-US" dirty="0">
                <a:latin typeface="+mj-ea"/>
                <a:ea typeface="+mj-ea"/>
              </a:rPr>
              <a:t>를 살펴본다</a:t>
            </a:r>
            <a:r>
              <a:rPr lang="en-US" altLang="ko-KR" dirty="0">
                <a:latin typeface="+mj-ea"/>
                <a:ea typeface="+mj-ea"/>
              </a:rPr>
              <a:t>. </a:t>
            </a:r>
            <a:endParaRPr lang="en-US" dirty="0">
              <a:latin typeface="+mj-ea"/>
              <a:ea typeface="+mj-ea"/>
            </a:endParaRPr>
          </a:p>
        </p:txBody>
      </p:sp>
    </p:spTree>
    <p:extLst>
      <p:ext uri="{BB962C8B-B14F-4D97-AF65-F5344CB8AC3E}">
        <p14:creationId xmlns:p14="http://schemas.microsoft.com/office/powerpoint/2010/main" val="3893134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j-ea"/>
              </a:rPr>
              <a:t>Lesson 2: CSS </a:t>
            </a:r>
            <a:r>
              <a:rPr lang="ko-KR" altLang="en-US" dirty="0">
                <a:latin typeface="+mj-ea"/>
              </a:rPr>
              <a:t>소개</a:t>
            </a:r>
            <a:endParaRPr lang="en-US" dirty="0">
              <a:latin typeface="+mj-ea"/>
            </a:endParaRPr>
          </a:p>
        </p:txBody>
      </p:sp>
      <p:sp>
        <p:nvSpPr>
          <p:cNvPr id="3" name="Text Placeholder 2"/>
          <p:cNvSpPr>
            <a:spLocks noGrp="1"/>
          </p:cNvSpPr>
          <p:nvPr>
            <p:ph type="body" idx="1"/>
          </p:nvPr>
        </p:nvSpPr>
        <p:spPr/>
        <p:txBody>
          <a:bodyPr/>
          <a:lstStyle/>
          <a:p>
            <a:r>
              <a:rPr lang="en-GB" dirty="0">
                <a:latin typeface="+mj-ea"/>
                <a:ea typeface="+mj-ea"/>
              </a:rPr>
              <a:t>CSS </a:t>
            </a:r>
            <a:r>
              <a:rPr lang="ko-KR" altLang="en-US" dirty="0">
                <a:latin typeface="+mj-ea"/>
                <a:ea typeface="+mj-ea"/>
              </a:rPr>
              <a:t>문법 소개</a:t>
            </a:r>
            <a:r>
              <a:rPr lang="en-GB" dirty="0">
                <a:latin typeface="+mj-ea"/>
                <a:ea typeface="+mj-ea"/>
              </a:rPr>
              <a:t>
</a:t>
            </a:r>
            <a:r>
              <a:rPr lang="ko-KR" altLang="en-US" dirty="0">
                <a:latin typeface="+mj-ea"/>
                <a:ea typeface="+mj-ea"/>
              </a:rPr>
              <a:t>어떻게 </a:t>
            </a:r>
            <a:r>
              <a:rPr lang="en-GB" dirty="0">
                <a:latin typeface="+mj-ea"/>
                <a:ea typeface="+mj-ea"/>
              </a:rPr>
              <a:t>CSS Selector</a:t>
            </a:r>
            <a:r>
              <a:rPr lang="ko-KR" altLang="en-US" dirty="0">
                <a:latin typeface="+mj-ea"/>
                <a:ea typeface="+mj-ea"/>
              </a:rPr>
              <a:t>가 동작하는가</a:t>
            </a:r>
            <a:r>
              <a:rPr lang="en-US" altLang="ko-KR" dirty="0">
                <a:latin typeface="+mj-ea"/>
                <a:ea typeface="+mj-ea"/>
              </a:rPr>
              <a:t>?</a:t>
            </a:r>
          </a:p>
          <a:p>
            <a:r>
              <a:rPr lang="ko-KR" altLang="en-US" dirty="0">
                <a:latin typeface="+mj-ea"/>
                <a:ea typeface="+mj-ea"/>
              </a:rPr>
              <a:t>어떻게 </a:t>
            </a:r>
            <a:r>
              <a:rPr lang="en-GB" dirty="0">
                <a:latin typeface="+mj-ea"/>
                <a:ea typeface="+mj-ea"/>
              </a:rPr>
              <a:t>HTML Inheritance </a:t>
            </a:r>
            <a:r>
              <a:rPr lang="ko-KR" altLang="en-US" dirty="0">
                <a:latin typeface="+mj-ea"/>
                <a:ea typeface="+mj-ea"/>
              </a:rPr>
              <a:t>과</a:t>
            </a:r>
            <a:r>
              <a:rPr lang="en-GB" dirty="0">
                <a:latin typeface="+mj-ea"/>
                <a:ea typeface="+mj-ea"/>
              </a:rPr>
              <a:t> Cascading Styles </a:t>
            </a:r>
            <a:r>
              <a:rPr lang="ko-KR" altLang="en-US" dirty="0">
                <a:latin typeface="+mj-ea"/>
                <a:ea typeface="+mj-ea"/>
              </a:rPr>
              <a:t>로 스타일링 하는가</a:t>
            </a:r>
            <a:r>
              <a:rPr lang="en-US" altLang="ko-KR" dirty="0">
                <a:latin typeface="+mj-ea"/>
                <a:ea typeface="+mj-ea"/>
              </a:rPr>
              <a:t>?</a:t>
            </a:r>
            <a:endParaRPr lang="en-GB" altLang="ko-KR" dirty="0">
              <a:latin typeface="+mj-ea"/>
              <a:ea typeface="+mj-ea"/>
            </a:endParaRPr>
          </a:p>
          <a:p>
            <a:r>
              <a:rPr lang="en-GB" dirty="0">
                <a:latin typeface="+mj-ea"/>
                <a:ea typeface="+mj-ea"/>
              </a:rPr>
              <a:t>HTML Page</a:t>
            </a:r>
            <a:r>
              <a:rPr lang="ko-KR" altLang="en-US" dirty="0">
                <a:latin typeface="+mj-ea"/>
                <a:ea typeface="+mj-ea"/>
              </a:rPr>
              <a:t>에 스타일 추가하기</a:t>
            </a:r>
            <a:endParaRPr lang="en-US" dirty="0">
              <a:latin typeface="+mj-ea"/>
              <a:ea typeface="+mj-ea"/>
            </a:endParaRPr>
          </a:p>
        </p:txBody>
      </p:sp>
    </p:spTree>
    <p:extLst>
      <p:ext uri="{BB962C8B-B14F-4D97-AF65-F5344CB8AC3E}">
        <p14:creationId xmlns:p14="http://schemas.microsoft.com/office/powerpoint/2010/main" val="343923352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1761</Words>
  <Application>Microsoft Macintosh PowerPoint</Application>
  <PresentationFormat>와이드스크린</PresentationFormat>
  <Paragraphs>205</Paragraphs>
  <Slides>14</Slides>
  <Notes>13</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14</vt:i4>
      </vt:variant>
    </vt:vector>
  </HeadingPairs>
  <TitlesOfParts>
    <vt:vector size="23" baseType="lpstr">
      <vt:lpstr>맑은 고딕</vt:lpstr>
      <vt:lpstr>Arial</vt:lpstr>
      <vt:lpstr>Calibri</vt:lpstr>
      <vt:lpstr>Calibri Light</vt:lpstr>
      <vt:lpstr>Lucida Sans Unicode</vt:lpstr>
      <vt:lpstr>Segoe UI</vt:lpstr>
      <vt:lpstr>Symbol</vt:lpstr>
      <vt:lpstr>Verdana</vt:lpstr>
      <vt:lpstr>Office 테마</vt:lpstr>
      <vt:lpstr>2장 HTML5와 CSS에 대한 소개 </vt:lpstr>
      <vt:lpstr>Lesson 1: HTML 소개</vt:lpstr>
      <vt:lpstr>HTML Page의 구조</vt:lpstr>
      <vt:lpstr>Tags, Elements, Attributes 와 Content</vt:lpstr>
      <vt:lpstr>HTML에서 Text 표시하기</vt:lpstr>
      <vt:lpstr>HTML에서 이미지들과 링크된 문서들 표시하기</vt:lpstr>
      <vt:lpstr>HTML 폼을 사용해서 사용자 입력 수집하기 </vt:lpstr>
      <vt:lpstr>Demonstration: 간단한 Contact Form 생성하기</vt:lpstr>
      <vt:lpstr>Lesson 2: CSS 소개</vt:lpstr>
      <vt:lpstr>CSS 문법 소개</vt:lpstr>
      <vt:lpstr>어떻게 CSS Selector가 동작하는가?</vt:lpstr>
      <vt:lpstr>HTML Page에 스타일 추가하기</vt:lpstr>
      <vt:lpstr>Visual Studio 2019를 사용해서 Web Application 개발하기 </vt:lpstr>
      <vt:lpstr>Internet Explorer F12 Developer Tool 사용하기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2장 HTML5와 CSS에 대한 소개 </dc:title>
  <dc:creator>Microsoft Office User</dc:creator>
  <cp:lastModifiedBy>Microsoft Office User</cp:lastModifiedBy>
  <cp:revision>3</cp:revision>
  <dcterms:created xsi:type="dcterms:W3CDTF">2022-01-19T00:59:20Z</dcterms:created>
  <dcterms:modified xsi:type="dcterms:W3CDTF">2022-01-19T01:25:09Z</dcterms:modified>
</cp:coreProperties>
</file>