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4" r:id="rId3"/>
    <p:sldId id="265" r:id="rId4"/>
    <p:sldId id="261" r:id="rId5"/>
    <p:sldId id="266" r:id="rId6"/>
    <p:sldId id="267" r:id="rId7"/>
    <p:sldId id="268" r:id="rId8"/>
    <p:sldId id="269" r:id="rId9"/>
    <p:sldId id="270" r:id="rId10"/>
    <p:sldId id="271" r:id="rId11"/>
    <p:sldId id="272" r:id="rId12"/>
    <p:sldId id="273" r:id="rId13"/>
    <p:sldId id="274" r:id="rId14"/>
    <p:sldId id="275" r:id="rId15"/>
    <p:sldId id="257" r:id="rId16"/>
    <p:sldId id="258" r:id="rId17"/>
    <p:sldId id="259" r:id="rId18"/>
    <p:sldId id="260" r:id="rId19"/>
    <p:sldId id="262" r:id="rId20"/>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99"/>
    <p:restoredTop sz="94568"/>
  </p:normalViewPr>
  <p:slideViewPr>
    <p:cSldViewPr snapToGrid="0" snapToObjects="1">
      <p:cViewPr varScale="1">
        <p:scale>
          <a:sx n="134" d="100"/>
          <a:sy n="134" d="100"/>
        </p:scale>
        <p:origin x="328"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71317-EBA5-B942-B110-6500E92DFF5A}" type="datetimeFigureOut">
              <a:rPr kumimoji="1" lang="ko-Kore-KR" altLang="en-US" smtClean="0"/>
              <a:t>2022. 2. 3.</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ACB51-F853-B648-8D0A-A17B48BAF4F9}" type="slidenum">
              <a:rPr kumimoji="1" lang="ko-Kore-KR" altLang="en-US" smtClean="0"/>
              <a:t>‹#›</a:t>
            </a:fld>
            <a:endParaRPr kumimoji="1" lang="ko-Kore-KR" altLang="en-US"/>
          </a:p>
        </p:txBody>
      </p:sp>
    </p:spTree>
    <p:extLst>
      <p:ext uri="{BB962C8B-B14F-4D97-AF65-F5344CB8AC3E}">
        <p14:creationId xmlns:p14="http://schemas.microsoft.com/office/powerpoint/2010/main" val="1815319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topic sets the scene for JavaScript. Use it to provide motivation for why JavaScript is an important technology for building interactive and dynamic websites.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Remind students that JavaScript code is loaded by a web page. When the page is no longer active (if the user moves to a different page, for example), the JavaScript code for that page is no longer available.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pPr/>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582705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module concentrates on the DOM Core API and the DOM Event Model. Refer students to the W3C website for details of the other DOM APIs.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pPr/>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1155302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a:t>
            </a:r>
            <a:r>
              <a:rPr lang="en-US" sz="1000" b="1" dirty="0">
                <a:latin typeface="Arial"/>
                <a:ea typeface="Calibri"/>
                <a:cs typeface="Times New Roman"/>
              </a:rPr>
              <a:t>getElementById</a:t>
            </a:r>
            <a:r>
              <a:rPr lang="en-US" sz="1000" dirty="0">
                <a:latin typeface="Arial"/>
                <a:ea typeface="Calibri"/>
                <a:cs typeface="Segoe UI"/>
              </a:rPr>
              <a:t> and </a:t>
            </a:r>
            <a:r>
              <a:rPr lang="en-US" sz="1000" b="1" dirty="0">
                <a:latin typeface="Arial"/>
                <a:ea typeface="Calibri"/>
                <a:cs typeface="Times New Roman"/>
              </a:rPr>
              <a:t>getElementsByName</a:t>
            </a:r>
            <a:r>
              <a:rPr lang="en-US" sz="1000" dirty="0">
                <a:latin typeface="Arial"/>
                <a:ea typeface="Calibri"/>
                <a:cs typeface="Segoe UI"/>
              </a:rPr>
              <a:t> methods are the most commonly used ways of obtaining a reference to an element.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pPr/>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2246689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BAA4080-1E01-49D7-8695-F3A34D1AC800}" type="slidenum">
              <a:rPr lang="en-US" smtClean="0"/>
              <a:pPr/>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1259307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Event handling is fundamentally very simple, but emphasize that event handlers should only execute small, discrete pieces of code. Long-running event handlers may impact the responsiveness and usability of a web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how many elements provide callbacks for handling common events, although many JavaScript developers prefer to use the </a:t>
            </a:r>
            <a:r>
              <a:rPr lang="en-US" sz="1000" b="1" dirty="0">
                <a:latin typeface="Arial"/>
                <a:ea typeface="Calibri"/>
                <a:cs typeface="Times New Roman"/>
              </a:rPr>
              <a:t>addEventListener()</a:t>
            </a:r>
            <a:r>
              <a:rPr lang="en-US" sz="1000" dirty="0">
                <a:latin typeface="Arial"/>
                <a:ea typeface="Calibri"/>
                <a:cs typeface="Segoe UI"/>
              </a:rPr>
              <a:t> function because it enables them to add multiple handlers to the same event (assigning to a callback overwrites any existing reference to a method that runs when the callback is invoked).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On the slide, point out that the first example uses an anonymous function. The second example references a named function; </a:t>
            </a:r>
            <a:r>
              <a:rPr lang="en-US" sz="1000" b="1" dirty="0">
                <a:latin typeface="Arial"/>
                <a:ea typeface="Calibri"/>
                <a:cs typeface="Times New Roman"/>
              </a:rPr>
              <a:t>ShowHelpText</a:t>
            </a:r>
            <a:r>
              <a:rPr lang="en-US" sz="1000" dirty="0">
                <a:latin typeface="Arial"/>
                <a:ea typeface="Calibri"/>
                <a:cs typeface="Segoe UI"/>
              </a:rPr>
              <a:t> (the notes show how to add an event handler by using a named function).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pPr/>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1188311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Some students get curious about the optionality of the semicolon at the end of a JavaScript statement. Emphasize that although the statement terminator is optional, and JavaScript code may run perfectly well if the semicolon is omitted, it is always good practice to include it in order to avoid any possible ambiguities.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pPr/>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3866878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variables in JavaScript are essentially typeless; you do not specify the type when you declare a variable. Use the </a:t>
            </a:r>
            <a:r>
              <a:rPr lang="en-US" sz="1000" b="1" dirty="0">
                <a:latin typeface="Arial"/>
                <a:ea typeface="Calibri"/>
                <a:cs typeface="Times New Roman"/>
              </a:rPr>
              <a:t>typeof</a:t>
            </a:r>
            <a:r>
              <a:rPr lang="en-US" sz="1000" dirty="0">
                <a:latin typeface="Arial"/>
                <a:ea typeface="Calibri"/>
                <a:cs typeface="Segoe UI"/>
              </a:rPr>
              <a:t> operator to determine the type of value a variable currently holds.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to C# developers that the scoping rules of variables in JavaScript are different from those of C# (scoping is covered in more detail in Module 7).</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You may want to allow some time to explain the ++ and -- operators when they prefix or suffix a variable. For example, x= ++y will lead to different values of x and y from x= y++ and the same for x= --y and x=y--.</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It is also worth noting that JavaScript code is executed immediately, in the order it is found on the page, unless it is located in a function or it is defining an object. For example, a </a:t>
            </a:r>
            <a:r>
              <a:rPr lang="en-US" sz="1000" b="1" dirty="0">
                <a:latin typeface="Arial"/>
                <a:ea typeface="Calibri"/>
                <a:cs typeface="Times New Roman"/>
              </a:rPr>
              <a:t>document.write</a:t>
            </a:r>
            <a:r>
              <a:rPr lang="en-US" sz="1000" dirty="0">
                <a:solidFill>
                  <a:srgbClr val="000000"/>
                </a:solidFill>
                <a:latin typeface="Arial"/>
                <a:ea typeface="Calibri"/>
                <a:cs typeface="Segoe UI"/>
              </a:rPr>
              <a:t> statement would execute as soon as it is found in a script element on a page.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pPr/>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869150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In this topic, only discuss the pass-by-value mechanism for arguments. Do not go into the details of reference variables, which are covered in a later module.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allows, mention the </a:t>
            </a:r>
            <a:r>
              <a:rPr lang="en-US" sz="1000" b="1" dirty="0">
                <a:latin typeface="Arial"/>
                <a:ea typeface="Calibri"/>
                <a:cs typeface="Times New Roman"/>
              </a:rPr>
              <a:t>arguments</a:t>
            </a:r>
            <a:r>
              <a:rPr lang="en-US" sz="1000" dirty="0">
                <a:latin typeface="Arial"/>
                <a:ea typeface="Calibri"/>
                <a:cs typeface="Segoe UI"/>
              </a:rPr>
              <a:t> array, which enables a developer to create a function that takes a variable number of parameters. Also, highlight to C++, C#, and Visual Basic developers that JavaScript does not implement function overloading. If you define a function that takes two arguments, and then define another function with the same name that takes three arguments, the new function definition replaces the old one.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pPr/>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4089800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the block-structured nature of these statements, and draw attention to the </a:t>
            </a:r>
            <a:r>
              <a:rPr lang="en-US" sz="1000" b="1" dirty="0">
                <a:latin typeface="Arial"/>
                <a:ea typeface="Calibri"/>
                <a:cs typeface="Times New Roman"/>
              </a:rPr>
              <a:t>break</a:t>
            </a:r>
            <a:r>
              <a:rPr lang="en-US" sz="1000" dirty="0">
                <a:latin typeface="Arial"/>
                <a:ea typeface="Calibri"/>
                <a:cs typeface="Segoe UI"/>
              </a:rPr>
              <a:t> statement in a </a:t>
            </a:r>
            <a:r>
              <a:rPr lang="en-US" sz="1000" b="1" dirty="0">
                <a:latin typeface="Arial"/>
                <a:ea typeface="Calibri"/>
                <a:cs typeface="Times New Roman"/>
              </a:rPr>
              <a:t>switch</a:t>
            </a:r>
            <a:r>
              <a:rPr lang="en-US" sz="1000" dirty="0">
                <a:latin typeface="Arial"/>
                <a:ea typeface="Calibri"/>
                <a:cs typeface="Segoe UI"/>
              </a:rPr>
              <a:t> block. Plenty of bugs have occurred as a result of this statement being accidentally omitted, and C# programmers may be surprised to discover that </a:t>
            </a:r>
            <a:r>
              <a:rPr lang="en-US" sz="1000" b="1" dirty="0">
                <a:latin typeface="Arial"/>
                <a:ea typeface="Calibri"/>
                <a:cs typeface="Times New Roman"/>
              </a:rPr>
              <a:t>break</a:t>
            </a:r>
            <a:r>
              <a:rPr lang="en-US" sz="1000" dirty="0">
                <a:latin typeface="Arial"/>
                <a:ea typeface="Calibri"/>
                <a:cs typeface="Segoe UI"/>
              </a:rPr>
              <a:t> is actually optional (although C and C++ developers will not be surprised).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mention the syntax of conditions; they must be enclosed in round brackets.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pPr/>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3052207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the importance of keeping code clear and concise, especially if loops contain nested loops and other programming constructs.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pPr/>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155528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Although the slide cannot cover all the object types in detail, be prepared to give a few examples on the whiteboard. You may also need to explain the use of the </a:t>
            </a:r>
            <a:r>
              <a:rPr lang="en-US" sz="1000" b="1" dirty="0">
                <a:latin typeface="Arial"/>
                <a:ea typeface="Calibri"/>
                <a:cs typeface="Times New Roman"/>
              </a:rPr>
              <a:t>new</a:t>
            </a:r>
            <a:r>
              <a:rPr lang="en-US" sz="1000" dirty="0">
                <a:latin typeface="Arial"/>
                <a:ea typeface="Calibri"/>
                <a:cs typeface="Segoe UI"/>
              </a:rPr>
              <a:t> operator (</a:t>
            </a:r>
            <a:r>
              <a:rPr lang="en-US" sz="1000" i="1" dirty="0">
                <a:latin typeface="Arial"/>
                <a:ea typeface="Calibri"/>
                <a:cs typeface="Times New Roman"/>
              </a:rPr>
              <a:t>briefly</a:t>
            </a:r>
            <a:r>
              <a:rPr lang="en-US" sz="1000" dirty="0">
                <a:latin typeface="Arial"/>
                <a:ea typeface="Calibri"/>
                <a:cs typeface="Segoe UI"/>
              </a:rPr>
              <a:t>), although a more detailed discussion is provided in module 7.</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draw the distinction between the object types that are used to declare variables and the singleton types that act as repositories for functionality.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Make sure that students understand how to use arrays, and find items in an array by using the </a:t>
            </a:r>
            <a:r>
              <a:rPr lang="en-US" sz="1000" b="1" dirty="0">
                <a:latin typeface="Arial"/>
                <a:ea typeface="Calibri"/>
                <a:cs typeface="Times New Roman"/>
              </a:rPr>
              <a:t>indexOf</a:t>
            </a:r>
            <a:r>
              <a:rPr lang="en-US" sz="1000" dirty="0">
                <a:latin typeface="Arial"/>
                <a:ea typeface="Calibri"/>
                <a:cs typeface="Segoe UI"/>
              </a:rPr>
              <a:t> function as this is required by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pPr/>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8901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how JSON uses object literal notation to define an array of objects. Also mention the </a:t>
            </a:r>
            <a:r>
              <a:rPr lang="en-US" sz="1000" b="1" dirty="0">
                <a:latin typeface="Arial"/>
                <a:ea typeface="Calibri"/>
                <a:cs typeface="Times New Roman"/>
              </a:rPr>
              <a:t>JSON.parse()</a:t>
            </a:r>
            <a:r>
              <a:rPr lang="en-US" sz="1000" dirty="0">
                <a:latin typeface="Arial"/>
                <a:ea typeface="Calibri"/>
                <a:cs typeface="Segoe UI"/>
              </a:rPr>
              <a:t> and </a:t>
            </a:r>
            <a:r>
              <a:rPr lang="en-US" sz="1000" b="1" dirty="0">
                <a:latin typeface="Arial"/>
                <a:ea typeface="Calibri"/>
                <a:cs typeface="Times New Roman"/>
              </a:rPr>
              <a:t>JSON.stringify()</a:t>
            </a:r>
            <a:r>
              <a:rPr lang="en-US" sz="1000" dirty="0">
                <a:latin typeface="Arial"/>
                <a:ea typeface="Calibri"/>
                <a:cs typeface="Segoe UI"/>
              </a:rPr>
              <a:t> functions.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pPr/>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1224436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It is worth noting to the class that while HTML5 and CSS3 have been continuing for several years, work on a new version of the DOM for HTML5 and CSS3 documents has only recently begun. As a result, most applications still use the legacy DOM, with all its anachronisms and references to obsolete attributes and elements.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pPr/>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2403464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59DEAF-DE35-994A-8A60-1035DAB76733}"/>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Kore-KR" altLang="en-US"/>
          </a:p>
        </p:txBody>
      </p:sp>
      <p:sp>
        <p:nvSpPr>
          <p:cNvPr id="3" name="부제목 2">
            <a:extLst>
              <a:ext uri="{FF2B5EF4-FFF2-40B4-BE49-F238E27FC236}">
                <a16:creationId xmlns:a16="http://schemas.microsoft.com/office/drawing/2014/main" id="{9349238A-ADE2-484F-B1BC-B7728F42F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Kore-KR" altLang="en-US"/>
          </a:p>
        </p:txBody>
      </p:sp>
      <p:sp>
        <p:nvSpPr>
          <p:cNvPr id="4" name="날짜 개체 틀 3">
            <a:extLst>
              <a:ext uri="{FF2B5EF4-FFF2-40B4-BE49-F238E27FC236}">
                <a16:creationId xmlns:a16="http://schemas.microsoft.com/office/drawing/2014/main" id="{4429161D-42D6-9547-87DA-4A89752F9251}"/>
              </a:ext>
            </a:extLst>
          </p:cNvPr>
          <p:cNvSpPr>
            <a:spLocks noGrp="1"/>
          </p:cNvSpPr>
          <p:nvPr>
            <p:ph type="dt" sz="half" idx="10"/>
          </p:nvPr>
        </p:nvSpPr>
        <p:spPr/>
        <p:txBody>
          <a:bodyPr/>
          <a:lstStyle/>
          <a:p>
            <a:fld id="{ACB64D7C-C1C2-CE46-9EFB-4C0042698F9B}" type="datetimeFigureOut">
              <a:rPr kumimoji="1" lang="ko-Kore-KR" altLang="en-US" smtClean="0"/>
              <a:t>2022. 2. 3.</a:t>
            </a:fld>
            <a:endParaRPr kumimoji="1" lang="ko-Kore-KR" altLang="en-US"/>
          </a:p>
        </p:txBody>
      </p:sp>
      <p:sp>
        <p:nvSpPr>
          <p:cNvPr id="5" name="바닥글 개체 틀 4">
            <a:extLst>
              <a:ext uri="{FF2B5EF4-FFF2-40B4-BE49-F238E27FC236}">
                <a16:creationId xmlns:a16="http://schemas.microsoft.com/office/drawing/2014/main" id="{C7F327A9-94A7-E44E-819A-CD2CB9126C10}"/>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604F6997-544A-9942-B412-60BAFC72E44C}"/>
              </a:ext>
            </a:extLst>
          </p:cNvPr>
          <p:cNvSpPr>
            <a:spLocks noGrp="1"/>
          </p:cNvSpPr>
          <p:nvPr>
            <p:ph type="sldNum" sz="quarter" idx="12"/>
          </p:nvPr>
        </p:nvSpPr>
        <p:spPr/>
        <p:txBody>
          <a:bodyPr/>
          <a:lstStyle/>
          <a:p>
            <a:fld id="{F9D784CA-106F-A049-A1BB-0B14D0F4B502}" type="slidenum">
              <a:rPr kumimoji="1" lang="ko-Kore-KR" altLang="en-US" smtClean="0"/>
              <a:t>‹#›</a:t>
            </a:fld>
            <a:endParaRPr kumimoji="1" lang="ko-Kore-KR" altLang="en-US"/>
          </a:p>
        </p:txBody>
      </p:sp>
    </p:spTree>
    <p:extLst>
      <p:ext uri="{BB962C8B-B14F-4D97-AF65-F5344CB8AC3E}">
        <p14:creationId xmlns:p14="http://schemas.microsoft.com/office/powerpoint/2010/main" val="4278805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D60A33-0BDE-0D4A-BD57-9539C2BD9DE3}"/>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45458023-D94E-7C4B-BB64-3614EC20CBF4}"/>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AD30A686-BCE1-F74A-82F0-E4191D81D182}"/>
              </a:ext>
            </a:extLst>
          </p:cNvPr>
          <p:cNvSpPr>
            <a:spLocks noGrp="1"/>
          </p:cNvSpPr>
          <p:nvPr>
            <p:ph type="dt" sz="half" idx="10"/>
          </p:nvPr>
        </p:nvSpPr>
        <p:spPr/>
        <p:txBody>
          <a:bodyPr/>
          <a:lstStyle/>
          <a:p>
            <a:fld id="{ACB64D7C-C1C2-CE46-9EFB-4C0042698F9B}" type="datetimeFigureOut">
              <a:rPr kumimoji="1" lang="ko-Kore-KR" altLang="en-US" smtClean="0"/>
              <a:t>2022. 2. 3.</a:t>
            </a:fld>
            <a:endParaRPr kumimoji="1" lang="ko-Kore-KR" altLang="en-US"/>
          </a:p>
        </p:txBody>
      </p:sp>
      <p:sp>
        <p:nvSpPr>
          <p:cNvPr id="5" name="바닥글 개체 틀 4">
            <a:extLst>
              <a:ext uri="{FF2B5EF4-FFF2-40B4-BE49-F238E27FC236}">
                <a16:creationId xmlns:a16="http://schemas.microsoft.com/office/drawing/2014/main" id="{2B70F608-B713-6A4E-950C-2EA7B71CC236}"/>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619C74D7-FFEC-A846-8736-B0F52D31EB8A}"/>
              </a:ext>
            </a:extLst>
          </p:cNvPr>
          <p:cNvSpPr>
            <a:spLocks noGrp="1"/>
          </p:cNvSpPr>
          <p:nvPr>
            <p:ph type="sldNum" sz="quarter" idx="12"/>
          </p:nvPr>
        </p:nvSpPr>
        <p:spPr/>
        <p:txBody>
          <a:bodyPr/>
          <a:lstStyle/>
          <a:p>
            <a:fld id="{F9D784CA-106F-A049-A1BB-0B14D0F4B502}" type="slidenum">
              <a:rPr kumimoji="1" lang="ko-Kore-KR" altLang="en-US" smtClean="0"/>
              <a:t>‹#›</a:t>
            </a:fld>
            <a:endParaRPr kumimoji="1" lang="ko-Kore-KR" altLang="en-US"/>
          </a:p>
        </p:txBody>
      </p:sp>
    </p:spTree>
    <p:extLst>
      <p:ext uri="{BB962C8B-B14F-4D97-AF65-F5344CB8AC3E}">
        <p14:creationId xmlns:p14="http://schemas.microsoft.com/office/powerpoint/2010/main" val="3902228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A7E6A31-8962-FE44-A7FF-F6BB49B54DA0}"/>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61A8B1F4-19B8-AD4F-A468-99104A779641}"/>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0FF71B62-E30A-9A4E-8B90-3F7064C5B477}"/>
              </a:ext>
            </a:extLst>
          </p:cNvPr>
          <p:cNvSpPr>
            <a:spLocks noGrp="1"/>
          </p:cNvSpPr>
          <p:nvPr>
            <p:ph type="dt" sz="half" idx="10"/>
          </p:nvPr>
        </p:nvSpPr>
        <p:spPr/>
        <p:txBody>
          <a:bodyPr/>
          <a:lstStyle/>
          <a:p>
            <a:fld id="{ACB64D7C-C1C2-CE46-9EFB-4C0042698F9B}" type="datetimeFigureOut">
              <a:rPr kumimoji="1" lang="ko-Kore-KR" altLang="en-US" smtClean="0"/>
              <a:t>2022. 2. 3.</a:t>
            </a:fld>
            <a:endParaRPr kumimoji="1" lang="ko-Kore-KR" altLang="en-US"/>
          </a:p>
        </p:txBody>
      </p:sp>
      <p:sp>
        <p:nvSpPr>
          <p:cNvPr id="5" name="바닥글 개체 틀 4">
            <a:extLst>
              <a:ext uri="{FF2B5EF4-FFF2-40B4-BE49-F238E27FC236}">
                <a16:creationId xmlns:a16="http://schemas.microsoft.com/office/drawing/2014/main" id="{38D0E1DF-5B4E-1A41-8AD2-5E533A8AAD13}"/>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71F539F2-9182-3A4F-9BF8-2E23EA776F38}"/>
              </a:ext>
            </a:extLst>
          </p:cNvPr>
          <p:cNvSpPr>
            <a:spLocks noGrp="1"/>
          </p:cNvSpPr>
          <p:nvPr>
            <p:ph type="sldNum" sz="quarter" idx="12"/>
          </p:nvPr>
        </p:nvSpPr>
        <p:spPr/>
        <p:txBody>
          <a:bodyPr/>
          <a:lstStyle/>
          <a:p>
            <a:fld id="{F9D784CA-106F-A049-A1BB-0B14D0F4B502}" type="slidenum">
              <a:rPr kumimoji="1" lang="ko-Kore-KR" altLang="en-US" smtClean="0"/>
              <a:t>‹#›</a:t>
            </a:fld>
            <a:endParaRPr kumimoji="1" lang="ko-Kore-KR" altLang="en-US"/>
          </a:p>
        </p:txBody>
      </p:sp>
    </p:spTree>
    <p:extLst>
      <p:ext uri="{BB962C8B-B14F-4D97-AF65-F5344CB8AC3E}">
        <p14:creationId xmlns:p14="http://schemas.microsoft.com/office/powerpoint/2010/main" val="3824080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05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21AB04-B0B0-944D-8F47-BC41AD71FAD1}"/>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A4677752-B733-E240-A591-CCBBE696684F}"/>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BB1100A6-47E4-BC4B-BF67-7FA19D805FA0}"/>
              </a:ext>
            </a:extLst>
          </p:cNvPr>
          <p:cNvSpPr>
            <a:spLocks noGrp="1"/>
          </p:cNvSpPr>
          <p:nvPr>
            <p:ph type="dt" sz="half" idx="10"/>
          </p:nvPr>
        </p:nvSpPr>
        <p:spPr/>
        <p:txBody>
          <a:bodyPr/>
          <a:lstStyle/>
          <a:p>
            <a:fld id="{ACB64D7C-C1C2-CE46-9EFB-4C0042698F9B}" type="datetimeFigureOut">
              <a:rPr kumimoji="1" lang="ko-Kore-KR" altLang="en-US" smtClean="0"/>
              <a:t>2022. 2. 3.</a:t>
            </a:fld>
            <a:endParaRPr kumimoji="1" lang="ko-Kore-KR" altLang="en-US"/>
          </a:p>
        </p:txBody>
      </p:sp>
      <p:sp>
        <p:nvSpPr>
          <p:cNvPr id="5" name="바닥글 개체 틀 4">
            <a:extLst>
              <a:ext uri="{FF2B5EF4-FFF2-40B4-BE49-F238E27FC236}">
                <a16:creationId xmlns:a16="http://schemas.microsoft.com/office/drawing/2014/main" id="{C59A1BA7-7887-7C45-8920-75C82036C162}"/>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9645C74C-2879-0348-B4FF-79419796A342}"/>
              </a:ext>
            </a:extLst>
          </p:cNvPr>
          <p:cNvSpPr>
            <a:spLocks noGrp="1"/>
          </p:cNvSpPr>
          <p:nvPr>
            <p:ph type="sldNum" sz="quarter" idx="12"/>
          </p:nvPr>
        </p:nvSpPr>
        <p:spPr/>
        <p:txBody>
          <a:bodyPr/>
          <a:lstStyle/>
          <a:p>
            <a:fld id="{F9D784CA-106F-A049-A1BB-0B14D0F4B502}" type="slidenum">
              <a:rPr kumimoji="1" lang="ko-Kore-KR" altLang="en-US" smtClean="0"/>
              <a:t>‹#›</a:t>
            </a:fld>
            <a:endParaRPr kumimoji="1" lang="ko-Kore-KR" altLang="en-US"/>
          </a:p>
        </p:txBody>
      </p:sp>
    </p:spTree>
    <p:extLst>
      <p:ext uri="{BB962C8B-B14F-4D97-AF65-F5344CB8AC3E}">
        <p14:creationId xmlns:p14="http://schemas.microsoft.com/office/powerpoint/2010/main" val="2604437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443024-D10C-8344-904C-7B048FF8261C}"/>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FFE59A5A-491C-A348-B2DE-D5BC9B365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F881FADB-70F1-6F43-9659-9544FDFB4966}"/>
              </a:ext>
            </a:extLst>
          </p:cNvPr>
          <p:cNvSpPr>
            <a:spLocks noGrp="1"/>
          </p:cNvSpPr>
          <p:nvPr>
            <p:ph type="dt" sz="half" idx="10"/>
          </p:nvPr>
        </p:nvSpPr>
        <p:spPr/>
        <p:txBody>
          <a:bodyPr/>
          <a:lstStyle/>
          <a:p>
            <a:fld id="{ACB64D7C-C1C2-CE46-9EFB-4C0042698F9B}" type="datetimeFigureOut">
              <a:rPr kumimoji="1" lang="ko-Kore-KR" altLang="en-US" smtClean="0"/>
              <a:t>2022. 2. 3.</a:t>
            </a:fld>
            <a:endParaRPr kumimoji="1" lang="ko-Kore-KR" altLang="en-US"/>
          </a:p>
        </p:txBody>
      </p:sp>
      <p:sp>
        <p:nvSpPr>
          <p:cNvPr id="5" name="바닥글 개체 틀 4">
            <a:extLst>
              <a:ext uri="{FF2B5EF4-FFF2-40B4-BE49-F238E27FC236}">
                <a16:creationId xmlns:a16="http://schemas.microsoft.com/office/drawing/2014/main" id="{FB8291A6-FF1E-E941-B9F5-286E68AAD592}"/>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42251570-41A8-DA49-86A6-F3562846FF4D}"/>
              </a:ext>
            </a:extLst>
          </p:cNvPr>
          <p:cNvSpPr>
            <a:spLocks noGrp="1"/>
          </p:cNvSpPr>
          <p:nvPr>
            <p:ph type="sldNum" sz="quarter" idx="12"/>
          </p:nvPr>
        </p:nvSpPr>
        <p:spPr/>
        <p:txBody>
          <a:bodyPr/>
          <a:lstStyle/>
          <a:p>
            <a:fld id="{F9D784CA-106F-A049-A1BB-0B14D0F4B502}" type="slidenum">
              <a:rPr kumimoji="1" lang="ko-Kore-KR" altLang="en-US" smtClean="0"/>
              <a:t>‹#›</a:t>
            </a:fld>
            <a:endParaRPr kumimoji="1" lang="ko-Kore-KR" altLang="en-US"/>
          </a:p>
        </p:txBody>
      </p:sp>
    </p:spTree>
    <p:extLst>
      <p:ext uri="{BB962C8B-B14F-4D97-AF65-F5344CB8AC3E}">
        <p14:creationId xmlns:p14="http://schemas.microsoft.com/office/powerpoint/2010/main" val="138684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67A719-9E8A-804D-9A80-9E1ADB5CC5F3}"/>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8B615245-2AC4-184F-8DD1-DF18F4469F6F}"/>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E6EE3B09-E5F5-D54F-B213-D9AE6E9958E0}"/>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D81F7170-AB02-294E-A00F-D7A8D1C907E2}"/>
              </a:ext>
            </a:extLst>
          </p:cNvPr>
          <p:cNvSpPr>
            <a:spLocks noGrp="1"/>
          </p:cNvSpPr>
          <p:nvPr>
            <p:ph type="dt" sz="half" idx="10"/>
          </p:nvPr>
        </p:nvSpPr>
        <p:spPr/>
        <p:txBody>
          <a:bodyPr/>
          <a:lstStyle/>
          <a:p>
            <a:fld id="{ACB64D7C-C1C2-CE46-9EFB-4C0042698F9B}" type="datetimeFigureOut">
              <a:rPr kumimoji="1" lang="ko-Kore-KR" altLang="en-US" smtClean="0"/>
              <a:t>2022. 2. 3.</a:t>
            </a:fld>
            <a:endParaRPr kumimoji="1" lang="ko-Kore-KR" altLang="en-US"/>
          </a:p>
        </p:txBody>
      </p:sp>
      <p:sp>
        <p:nvSpPr>
          <p:cNvPr id="6" name="바닥글 개체 틀 5">
            <a:extLst>
              <a:ext uri="{FF2B5EF4-FFF2-40B4-BE49-F238E27FC236}">
                <a16:creationId xmlns:a16="http://schemas.microsoft.com/office/drawing/2014/main" id="{6E89A0C4-3683-CF48-ACB0-AB9731ABAA1B}"/>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9AC22BF1-1802-7245-9AC1-264F9EB60EE7}"/>
              </a:ext>
            </a:extLst>
          </p:cNvPr>
          <p:cNvSpPr>
            <a:spLocks noGrp="1"/>
          </p:cNvSpPr>
          <p:nvPr>
            <p:ph type="sldNum" sz="quarter" idx="12"/>
          </p:nvPr>
        </p:nvSpPr>
        <p:spPr/>
        <p:txBody>
          <a:bodyPr/>
          <a:lstStyle/>
          <a:p>
            <a:fld id="{F9D784CA-106F-A049-A1BB-0B14D0F4B502}" type="slidenum">
              <a:rPr kumimoji="1" lang="ko-Kore-KR" altLang="en-US" smtClean="0"/>
              <a:t>‹#›</a:t>
            </a:fld>
            <a:endParaRPr kumimoji="1" lang="ko-Kore-KR" altLang="en-US"/>
          </a:p>
        </p:txBody>
      </p:sp>
    </p:spTree>
    <p:extLst>
      <p:ext uri="{BB962C8B-B14F-4D97-AF65-F5344CB8AC3E}">
        <p14:creationId xmlns:p14="http://schemas.microsoft.com/office/powerpoint/2010/main" val="1704192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51C7D2-8F76-A74E-A540-AA509F68AF52}"/>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8F9DC96D-972D-F24B-945C-9FBC3A5D68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E0B1C668-D84F-D34F-91BB-F1DDB3749970}"/>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DDA1719A-4714-6346-AA38-B0EC0DF962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5FD8B293-62F4-0447-8032-117461C94C33}"/>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02A625D8-BF18-5643-BAA9-F0E4DF7FC9FF}"/>
              </a:ext>
            </a:extLst>
          </p:cNvPr>
          <p:cNvSpPr>
            <a:spLocks noGrp="1"/>
          </p:cNvSpPr>
          <p:nvPr>
            <p:ph type="dt" sz="half" idx="10"/>
          </p:nvPr>
        </p:nvSpPr>
        <p:spPr/>
        <p:txBody>
          <a:bodyPr/>
          <a:lstStyle/>
          <a:p>
            <a:fld id="{ACB64D7C-C1C2-CE46-9EFB-4C0042698F9B}" type="datetimeFigureOut">
              <a:rPr kumimoji="1" lang="ko-Kore-KR" altLang="en-US" smtClean="0"/>
              <a:t>2022. 2. 3.</a:t>
            </a:fld>
            <a:endParaRPr kumimoji="1" lang="ko-Kore-KR" altLang="en-US"/>
          </a:p>
        </p:txBody>
      </p:sp>
      <p:sp>
        <p:nvSpPr>
          <p:cNvPr id="8" name="바닥글 개체 틀 7">
            <a:extLst>
              <a:ext uri="{FF2B5EF4-FFF2-40B4-BE49-F238E27FC236}">
                <a16:creationId xmlns:a16="http://schemas.microsoft.com/office/drawing/2014/main" id="{49C69560-0E30-D04E-8196-EDA5370632B9}"/>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E09DF6E8-3A56-754F-A800-C5B7338C4FE4}"/>
              </a:ext>
            </a:extLst>
          </p:cNvPr>
          <p:cNvSpPr>
            <a:spLocks noGrp="1"/>
          </p:cNvSpPr>
          <p:nvPr>
            <p:ph type="sldNum" sz="quarter" idx="12"/>
          </p:nvPr>
        </p:nvSpPr>
        <p:spPr/>
        <p:txBody>
          <a:bodyPr/>
          <a:lstStyle/>
          <a:p>
            <a:fld id="{F9D784CA-106F-A049-A1BB-0B14D0F4B502}" type="slidenum">
              <a:rPr kumimoji="1" lang="ko-Kore-KR" altLang="en-US" smtClean="0"/>
              <a:t>‹#›</a:t>
            </a:fld>
            <a:endParaRPr kumimoji="1" lang="ko-Kore-KR" altLang="en-US"/>
          </a:p>
        </p:txBody>
      </p:sp>
    </p:spTree>
    <p:extLst>
      <p:ext uri="{BB962C8B-B14F-4D97-AF65-F5344CB8AC3E}">
        <p14:creationId xmlns:p14="http://schemas.microsoft.com/office/powerpoint/2010/main" val="199001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A51B0C-DA04-D642-AA65-952712E03704}"/>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4D391ADF-EB20-534E-B290-AC232898D6E8}"/>
              </a:ext>
            </a:extLst>
          </p:cNvPr>
          <p:cNvSpPr>
            <a:spLocks noGrp="1"/>
          </p:cNvSpPr>
          <p:nvPr>
            <p:ph type="dt" sz="half" idx="10"/>
          </p:nvPr>
        </p:nvSpPr>
        <p:spPr/>
        <p:txBody>
          <a:bodyPr/>
          <a:lstStyle/>
          <a:p>
            <a:fld id="{ACB64D7C-C1C2-CE46-9EFB-4C0042698F9B}" type="datetimeFigureOut">
              <a:rPr kumimoji="1" lang="ko-Kore-KR" altLang="en-US" smtClean="0"/>
              <a:t>2022. 2. 3.</a:t>
            </a:fld>
            <a:endParaRPr kumimoji="1" lang="ko-Kore-KR" altLang="en-US"/>
          </a:p>
        </p:txBody>
      </p:sp>
      <p:sp>
        <p:nvSpPr>
          <p:cNvPr id="4" name="바닥글 개체 틀 3">
            <a:extLst>
              <a:ext uri="{FF2B5EF4-FFF2-40B4-BE49-F238E27FC236}">
                <a16:creationId xmlns:a16="http://schemas.microsoft.com/office/drawing/2014/main" id="{CB010921-51C4-644F-9D99-A19709E67FDA}"/>
              </a:ext>
            </a:extLst>
          </p:cNvPr>
          <p:cNvSpPr>
            <a:spLocks noGrp="1"/>
          </p:cNvSpPr>
          <p:nvPr>
            <p:ph type="ftr" sz="quarter" idx="11"/>
          </p:nvPr>
        </p:nvSpPr>
        <p:spPr/>
        <p:txBody>
          <a:bodyPr/>
          <a:lstStyle/>
          <a:p>
            <a:endParaRPr kumimoji="1" lang="ko-Kore-KR" altLang="en-US"/>
          </a:p>
        </p:txBody>
      </p:sp>
      <p:sp>
        <p:nvSpPr>
          <p:cNvPr id="5" name="슬라이드 번호 개체 틀 4">
            <a:extLst>
              <a:ext uri="{FF2B5EF4-FFF2-40B4-BE49-F238E27FC236}">
                <a16:creationId xmlns:a16="http://schemas.microsoft.com/office/drawing/2014/main" id="{176108CD-8402-4240-B2A8-B66BA779737F}"/>
              </a:ext>
            </a:extLst>
          </p:cNvPr>
          <p:cNvSpPr>
            <a:spLocks noGrp="1"/>
          </p:cNvSpPr>
          <p:nvPr>
            <p:ph type="sldNum" sz="quarter" idx="12"/>
          </p:nvPr>
        </p:nvSpPr>
        <p:spPr/>
        <p:txBody>
          <a:bodyPr/>
          <a:lstStyle/>
          <a:p>
            <a:fld id="{F9D784CA-106F-A049-A1BB-0B14D0F4B502}" type="slidenum">
              <a:rPr kumimoji="1" lang="ko-Kore-KR" altLang="en-US" smtClean="0"/>
              <a:t>‹#›</a:t>
            </a:fld>
            <a:endParaRPr kumimoji="1" lang="ko-Kore-KR" altLang="en-US"/>
          </a:p>
        </p:txBody>
      </p:sp>
    </p:spTree>
    <p:extLst>
      <p:ext uri="{BB962C8B-B14F-4D97-AF65-F5344CB8AC3E}">
        <p14:creationId xmlns:p14="http://schemas.microsoft.com/office/powerpoint/2010/main" val="193514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36BAF2B-49A4-3847-BC13-EA08F2F0B267}"/>
              </a:ext>
            </a:extLst>
          </p:cNvPr>
          <p:cNvSpPr>
            <a:spLocks noGrp="1"/>
          </p:cNvSpPr>
          <p:nvPr>
            <p:ph type="dt" sz="half" idx="10"/>
          </p:nvPr>
        </p:nvSpPr>
        <p:spPr/>
        <p:txBody>
          <a:bodyPr/>
          <a:lstStyle/>
          <a:p>
            <a:fld id="{ACB64D7C-C1C2-CE46-9EFB-4C0042698F9B}" type="datetimeFigureOut">
              <a:rPr kumimoji="1" lang="ko-Kore-KR" altLang="en-US" smtClean="0"/>
              <a:t>2022. 2. 3.</a:t>
            </a:fld>
            <a:endParaRPr kumimoji="1" lang="ko-Kore-KR" altLang="en-US"/>
          </a:p>
        </p:txBody>
      </p:sp>
      <p:sp>
        <p:nvSpPr>
          <p:cNvPr id="3" name="바닥글 개체 틀 2">
            <a:extLst>
              <a:ext uri="{FF2B5EF4-FFF2-40B4-BE49-F238E27FC236}">
                <a16:creationId xmlns:a16="http://schemas.microsoft.com/office/drawing/2014/main" id="{3B83BD25-E02D-5542-B111-361BB83CFCB6}"/>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AB902888-36BB-4A4B-ADC6-C69A252B39A8}"/>
              </a:ext>
            </a:extLst>
          </p:cNvPr>
          <p:cNvSpPr>
            <a:spLocks noGrp="1"/>
          </p:cNvSpPr>
          <p:nvPr>
            <p:ph type="sldNum" sz="quarter" idx="12"/>
          </p:nvPr>
        </p:nvSpPr>
        <p:spPr/>
        <p:txBody>
          <a:bodyPr/>
          <a:lstStyle/>
          <a:p>
            <a:fld id="{F9D784CA-106F-A049-A1BB-0B14D0F4B502}" type="slidenum">
              <a:rPr kumimoji="1" lang="ko-Kore-KR" altLang="en-US" smtClean="0"/>
              <a:t>‹#›</a:t>
            </a:fld>
            <a:endParaRPr kumimoji="1" lang="ko-Kore-KR" altLang="en-US"/>
          </a:p>
        </p:txBody>
      </p:sp>
    </p:spTree>
    <p:extLst>
      <p:ext uri="{BB962C8B-B14F-4D97-AF65-F5344CB8AC3E}">
        <p14:creationId xmlns:p14="http://schemas.microsoft.com/office/powerpoint/2010/main" val="298932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1388C4-211A-AD44-9536-A47BF9F12FCB}"/>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98AC6FF9-6D67-5A4A-B372-39DE1A1E7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CD4EC87A-378F-314F-B2D2-A7C871D54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9A6494AC-EE8D-C549-B182-B90DD8890714}"/>
              </a:ext>
            </a:extLst>
          </p:cNvPr>
          <p:cNvSpPr>
            <a:spLocks noGrp="1"/>
          </p:cNvSpPr>
          <p:nvPr>
            <p:ph type="dt" sz="half" idx="10"/>
          </p:nvPr>
        </p:nvSpPr>
        <p:spPr/>
        <p:txBody>
          <a:bodyPr/>
          <a:lstStyle/>
          <a:p>
            <a:fld id="{ACB64D7C-C1C2-CE46-9EFB-4C0042698F9B}" type="datetimeFigureOut">
              <a:rPr kumimoji="1" lang="ko-Kore-KR" altLang="en-US" smtClean="0"/>
              <a:t>2022. 2. 3.</a:t>
            </a:fld>
            <a:endParaRPr kumimoji="1" lang="ko-Kore-KR" altLang="en-US"/>
          </a:p>
        </p:txBody>
      </p:sp>
      <p:sp>
        <p:nvSpPr>
          <p:cNvPr id="6" name="바닥글 개체 틀 5">
            <a:extLst>
              <a:ext uri="{FF2B5EF4-FFF2-40B4-BE49-F238E27FC236}">
                <a16:creationId xmlns:a16="http://schemas.microsoft.com/office/drawing/2014/main" id="{BC833CC7-EDC4-CB46-9F14-6904E8560C4B}"/>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A376A435-2034-454D-A2F1-DE218033E1A8}"/>
              </a:ext>
            </a:extLst>
          </p:cNvPr>
          <p:cNvSpPr>
            <a:spLocks noGrp="1"/>
          </p:cNvSpPr>
          <p:nvPr>
            <p:ph type="sldNum" sz="quarter" idx="12"/>
          </p:nvPr>
        </p:nvSpPr>
        <p:spPr/>
        <p:txBody>
          <a:bodyPr/>
          <a:lstStyle/>
          <a:p>
            <a:fld id="{F9D784CA-106F-A049-A1BB-0B14D0F4B502}" type="slidenum">
              <a:rPr kumimoji="1" lang="ko-Kore-KR" altLang="en-US" smtClean="0"/>
              <a:t>‹#›</a:t>
            </a:fld>
            <a:endParaRPr kumimoji="1" lang="ko-Kore-KR" altLang="en-US"/>
          </a:p>
        </p:txBody>
      </p:sp>
    </p:spTree>
    <p:extLst>
      <p:ext uri="{BB962C8B-B14F-4D97-AF65-F5344CB8AC3E}">
        <p14:creationId xmlns:p14="http://schemas.microsoft.com/office/powerpoint/2010/main" val="202418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E0EB2F-6993-A842-975F-85AADA5E70D9}"/>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C6B4E958-68F0-7643-BCAA-B90A75834F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EC2DC971-59B9-2B4A-B94D-61421936B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BAB3E83A-93EC-FF47-9AA4-D77AB20A980F}"/>
              </a:ext>
            </a:extLst>
          </p:cNvPr>
          <p:cNvSpPr>
            <a:spLocks noGrp="1"/>
          </p:cNvSpPr>
          <p:nvPr>
            <p:ph type="dt" sz="half" idx="10"/>
          </p:nvPr>
        </p:nvSpPr>
        <p:spPr/>
        <p:txBody>
          <a:bodyPr/>
          <a:lstStyle/>
          <a:p>
            <a:fld id="{ACB64D7C-C1C2-CE46-9EFB-4C0042698F9B}" type="datetimeFigureOut">
              <a:rPr kumimoji="1" lang="ko-Kore-KR" altLang="en-US" smtClean="0"/>
              <a:t>2022. 2. 3.</a:t>
            </a:fld>
            <a:endParaRPr kumimoji="1" lang="ko-Kore-KR" altLang="en-US"/>
          </a:p>
        </p:txBody>
      </p:sp>
      <p:sp>
        <p:nvSpPr>
          <p:cNvPr id="6" name="바닥글 개체 틀 5">
            <a:extLst>
              <a:ext uri="{FF2B5EF4-FFF2-40B4-BE49-F238E27FC236}">
                <a16:creationId xmlns:a16="http://schemas.microsoft.com/office/drawing/2014/main" id="{60EA8AA6-B1B8-8A46-AE88-25B3974D63F8}"/>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3DF3C05A-FE63-CC4D-ABE0-3862669F3398}"/>
              </a:ext>
            </a:extLst>
          </p:cNvPr>
          <p:cNvSpPr>
            <a:spLocks noGrp="1"/>
          </p:cNvSpPr>
          <p:nvPr>
            <p:ph type="sldNum" sz="quarter" idx="12"/>
          </p:nvPr>
        </p:nvSpPr>
        <p:spPr/>
        <p:txBody>
          <a:bodyPr/>
          <a:lstStyle/>
          <a:p>
            <a:fld id="{F9D784CA-106F-A049-A1BB-0B14D0F4B502}" type="slidenum">
              <a:rPr kumimoji="1" lang="ko-Kore-KR" altLang="en-US" smtClean="0"/>
              <a:t>‹#›</a:t>
            </a:fld>
            <a:endParaRPr kumimoji="1" lang="ko-Kore-KR" altLang="en-US"/>
          </a:p>
        </p:txBody>
      </p:sp>
    </p:spTree>
    <p:extLst>
      <p:ext uri="{BB962C8B-B14F-4D97-AF65-F5344CB8AC3E}">
        <p14:creationId xmlns:p14="http://schemas.microsoft.com/office/powerpoint/2010/main" val="326156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911D60F-681D-4B4C-94FD-62AAA4695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088C5B87-F9A7-3242-B68F-88682F7950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384C4F1F-3F15-044F-979C-B77C687956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64D7C-C1C2-CE46-9EFB-4C0042698F9B}" type="datetimeFigureOut">
              <a:rPr kumimoji="1" lang="ko-Kore-KR" altLang="en-US" smtClean="0"/>
              <a:t>2022. 2. 3.</a:t>
            </a:fld>
            <a:endParaRPr kumimoji="1" lang="ko-Kore-KR" altLang="en-US"/>
          </a:p>
        </p:txBody>
      </p:sp>
      <p:sp>
        <p:nvSpPr>
          <p:cNvPr id="5" name="바닥글 개체 틀 4">
            <a:extLst>
              <a:ext uri="{FF2B5EF4-FFF2-40B4-BE49-F238E27FC236}">
                <a16:creationId xmlns:a16="http://schemas.microsoft.com/office/drawing/2014/main" id="{5966F4CE-84A7-B949-B608-8295949BE7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6B0A1D8F-361A-9D4A-B067-94AD98EE44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784CA-106F-A049-A1BB-0B14D0F4B502}" type="slidenum">
              <a:rPr kumimoji="1" lang="ko-Kore-KR" altLang="en-US" smtClean="0"/>
              <a:t>‹#›</a:t>
            </a:fld>
            <a:endParaRPr kumimoji="1" lang="ko-Kore-KR" altLang="en-US"/>
          </a:p>
        </p:txBody>
      </p:sp>
    </p:spTree>
    <p:extLst>
      <p:ext uri="{BB962C8B-B14F-4D97-AF65-F5344CB8AC3E}">
        <p14:creationId xmlns:p14="http://schemas.microsoft.com/office/powerpoint/2010/main" val="316236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0D0860-875C-E24A-AC1D-34E0A1A3DE37}"/>
              </a:ext>
            </a:extLst>
          </p:cNvPr>
          <p:cNvSpPr>
            <a:spLocks noGrp="1"/>
          </p:cNvSpPr>
          <p:nvPr>
            <p:ph type="ctrTitle"/>
          </p:nvPr>
        </p:nvSpPr>
        <p:spPr/>
        <p:txBody>
          <a:bodyPr>
            <a:normAutofit/>
          </a:bodyPr>
          <a:lstStyle/>
          <a:p>
            <a:r>
              <a:rPr kumimoji="1" lang="en-US" altLang="ko-KR" dirty="0">
                <a:latin typeface="+mj-ea"/>
              </a:rPr>
              <a:t>3</a:t>
            </a:r>
            <a:r>
              <a:rPr kumimoji="1" lang="ko-KR" altLang="en-US" dirty="0">
                <a:latin typeface="+mj-ea"/>
              </a:rPr>
              <a:t>장 </a:t>
            </a:r>
            <a:r>
              <a:rPr kumimoji="1" lang="en-US" altLang="ko-Kore-KR" dirty="0">
                <a:latin typeface="+mj-ea"/>
              </a:rPr>
              <a:t>JavaScript</a:t>
            </a:r>
            <a:r>
              <a:rPr kumimoji="1" lang="ko-KR" altLang="en-US" dirty="0">
                <a:latin typeface="+mj-ea"/>
              </a:rPr>
              <a:t>소개와 </a:t>
            </a:r>
            <a:r>
              <a:rPr kumimoji="1" lang="en-US" altLang="ko-KR" dirty="0">
                <a:latin typeface="+mj-ea"/>
              </a:rPr>
              <a:t>JavaScript</a:t>
            </a:r>
            <a:r>
              <a:rPr kumimoji="1" lang="en-US" altLang="ko-Kore-KR" dirty="0">
                <a:latin typeface="+mj-ea"/>
              </a:rPr>
              <a:t> ES6/7 </a:t>
            </a:r>
            <a:r>
              <a:rPr kumimoji="1" lang="ko-Kore-KR" altLang="en-US" dirty="0">
                <a:latin typeface="+mj-ea"/>
              </a:rPr>
              <a:t>소개</a:t>
            </a:r>
            <a:r>
              <a:rPr kumimoji="1" lang="en-US" altLang="ko-Kore-KR" dirty="0">
                <a:latin typeface="+mj-ea"/>
              </a:rPr>
              <a:t> </a:t>
            </a:r>
            <a:endParaRPr kumimoji="1" lang="ko-Kore-KR" altLang="en-US" dirty="0">
              <a:latin typeface="+mj-ea"/>
            </a:endParaRPr>
          </a:p>
        </p:txBody>
      </p:sp>
    </p:spTree>
    <p:extLst>
      <p:ext uri="{BB962C8B-B14F-4D97-AF65-F5344CB8AC3E}">
        <p14:creationId xmlns:p14="http://schemas.microsoft.com/office/powerpoint/2010/main" val="2333887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338" y="410964"/>
            <a:ext cx="8576121" cy="740664"/>
          </a:xfrm>
        </p:spPr>
        <p:txBody>
          <a:bodyPr>
            <a:normAutofit fontScale="90000"/>
          </a:bodyPr>
          <a:lstStyle/>
          <a:p>
            <a:r>
              <a:rPr lang="en-GB" dirty="0">
                <a:latin typeface="+mj-ea"/>
              </a:rPr>
              <a:t>Lesson 2: Document Object Model </a:t>
            </a:r>
            <a:r>
              <a:rPr lang="ko-KR" altLang="en-US" dirty="0">
                <a:latin typeface="+mj-ea"/>
              </a:rPr>
              <a:t>소개</a:t>
            </a:r>
            <a:endParaRPr lang="en-US" dirty="0">
              <a:latin typeface="+mj-ea"/>
            </a:endParaRPr>
          </a:p>
        </p:txBody>
      </p:sp>
      <p:sp>
        <p:nvSpPr>
          <p:cNvPr id="3" name="Text Placeholder 2"/>
          <p:cNvSpPr>
            <a:spLocks noGrp="1"/>
          </p:cNvSpPr>
          <p:nvPr>
            <p:ph type="body" idx="1"/>
          </p:nvPr>
        </p:nvSpPr>
        <p:spPr/>
        <p:txBody>
          <a:bodyPr/>
          <a:lstStyle/>
          <a:p>
            <a:r>
              <a:rPr lang="en-GB" dirty="0">
                <a:latin typeface="+mj-ea"/>
                <a:ea typeface="+mj-ea"/>
              </a:rPr>
              <a:t>Document Object Model
DOM</a:t>
            </a:r>
            <a:r>
              <a:rPr lang="ko-KR" altLang="en-US" dirty="0">
                <a:latin typeface="+mj-ea"/>
                <a:ea typeface="+mj-ea"/>
              </a:rPr>
              <a:t>에서 요소 검색하기</a:t>
            </a:r>
            <a:r>
              <a:rPr lang="en-GB" dirty="0">
                <a:latin typeface="+mj-ea"/>
                <a:ea typeface="+mj-ea"/>
              </a:rPr>
              <a:t>
DOM</a:t>
            </a:r>
            <a:r>
              <a:rPr lang="ko-KR" altLang="en-US" dirty="0">
                <a:latin typeface="+mj-ea"/>
                <a:ea typeface="+mj-ea"/>
              </a:rPr>
              <a:t>에서 객체들을 추가</a:t>
            </a:r>
            <a:r>
              <a:rPr lang="en-US" altLang="ko-KR" dirty="0">
                <a:latin typeface="+mj-ea"/>
                <a:ea typeface="+mj-ea"/>
              </a:rPr>
              <a:t>, </a:t>
            </a:r>
            <a:r>
              <a:rPr lang="ko-KR" altLang="en-US" dirty="0">
                <a:latin typeface="+mj-ea"/>
                <a:ea typeface="+mj-ea"/>
              </a:rPr>
              <a:t>삭제</a:t>
            </a:r>
            <a:r>
              <a:rPr lang="en-US" altLang="ko-KR" dirty="0">
                <a:latin typeface="+mj-ea"/>
                <a:ea typeface="+mj-ea"/>
              </a:rPr>
              <a:t> </a:t>
            </a:r>
            <a:r>
              <a:rPr lang="ko-KR" altLang="en-US" dirty="0">
                <a:latin typeface="+mj-ea"/>
                <a:ea typeface="+mj-ea"/>
              </a:rPr>
              <a:t>그리고</a:t>
            </a:r>
            <a:r>
              <a:rPr lang="en-US" altLang="ko-KR" dirty="0">
                <a:latin typeface="+mj-ea"/>
                <a:ea typeface="+mj-ea"/>
              </a:rPr>
              <a:t> </a:t>
            </a:r>
            <a:r>
              <a:rPr lang="ko-KR" altLang="en-US" dirty="0">
                <a:latin typeface="+mj-ea"/>
                <a:ea typeface="+mj-ea"/>
              </a:rPr>
              <a:t>다루기 </a:t>
            </a:r>
            <a:r>
              <a:rPr lang="en-GB" dirty="0">
                <a:latin typeface="+mj-ea"/>
                <a:ea typeface="+mj-ea"/>
              </a:rPr>
              <a:t>
DOM</a:t>
            </a:r>
            <a:r>
              <a:rPr lang="ko-KR" altLang="en-US" dirty="0">
                <a:latin typeface="+mj-ea"/>
                <a:ea typeface="+mj-ea"/>
              </a:rPr>
              <a:t>에서 이벤트들 처리하기</a:t>
            </a:r>
            <a:endParaRPr lang="en-US" dirty="0">
              <a:latin typeface="+mj-ea"/>
              <a:ea typeface="+mj-ea"/>
            </a:endParaRPr>
          </a:p>
        </p:txBody>
      </p:sp>
    </p:spTree>
    <p:extLst>
      <p:ext uri="{BB962C8B-B14F-4D97-AF65-F5344CB8AC3E}">
        <p14:creationId xmlns:p14="http://schemas.microsoft.com/office/powerpoint/2010/main" val="128920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642"/>
            <a:ext cx="10515600" cy="1325563"/>
          </a:xfrm>
        </p:spPr>
        <p:txBody>
          <a:bodyPr/>
          <a:lstStyle/>
          <a:p>
            <a:r>
              <a:rPr lang="en-US" dirty="0">
                <a:latin typeface="+mj-ea"/>
              </a:rPr>
              <a:t>Document Object Model</a:t>
            </a:r>
          </a:p>
        </p:txBody>
      </p:sp>
      <p:sp>
        <p:nvSpPr>
          <p:cNvPr id="4" name="Content Placeholder 2"/>
          <p:cNvSpPr>
            <a:spLocks noGrp="1"/>
          </p:cNvSpPr>
          <p:nvPr/>
        </p:nvSpPr>
        <p:spPr bwMode="auto">
          <a:xfrm>
            <a:off x="1818401" y="148520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mj-ea"/>
                <a:ea typeface="+mj-ea"/>
              </a:rPr>
              <a:t>DOM</a:t>
            </a:r>
            <a:r>
              <a:rPr lang="ko-KR" altLang="en-US" dirty="0">
                <a:latin typeface="+mj-ea"/>
                <a:ea typeface="+mj-ea"/>
              </a:rPr>
              <a:t>은 브라우저를 컨트롤하는 프로그래밍 </a:t>
            </a:r>
            <a:r>
              <a:rPr lang="en-US" altLang="ko-KR" dirty="0">
                <a:latin typeface="+mj-ea"/>
                <a:ea typeface="+mj-ea"/>
              </a:rPr>
              <a:t>API</a:t>
            </a:r>
            <a:r>
              <a:rPr lang="ko-KR" altLang="en-US" dirty="0">
                <a:latin typeface="+mj-ea"/>
                <a:ea typeface="+mj-ea"/>
              </a:rPr>
              <a:t>를 제공하고 웹 페이지의 </a:t>
            </a:r>
            <a:r>
              <a:rPr lang="ko-KR" altLang="en-US" dirty="0" err="1">
                <a:latin typeface="+mj-ea"/>
                <a:ea typeface="+mj-ea"/>
              </a:rPr>
              <a:t>컨텐츠를</a:t>
            </a:r>
            <a:r>
              <a:rPr lang="ko-KR" altLang="en-US" dirty="0">
                <a:latin typeface="+mj-ea"/>
                <a:ea typeface="+mj-ea"/>
              </a:rPr>
              <a:t> </a:t>
            </a:r>
            <a:r>
              <a:rPr lang="ko-KR" altLang="en-US" dirty="0" err="1">
                <a:latin typeface="+mj-ea"/>
                <a:ea typeface="+mj-ea"/>
              </a:rPr>
              <a:t>엑세스</a:t>
            </a:r>
            <a:r>
              <a:rPr lang="ko-KR" altLang="en-US" dirty="0">
                <a:latin typeface="+mj-ea"/>
                <a:ea typeface="+mj-ea"/>
              </a:rPr>
              <a:t> 하도록 제공된다</a:t>
            </a:r>
            <a:r>
              <a:rPr lang="en-US" dirty="0">
                <a:latin typeface="+mj-ea"/>
                <a:ea typeface="+mj-ea"/>
              </a:rPr>
              <a:t> :</a:t>
            </a:r>
          </a:p>
          <a:p>
            <a:pPr lvl="1"/>
            <a:r>
              <a:rPr lang="ko-KR" altLang="en-US" dirty="0">
                <a:latin typeface="+mj-ea"/>
                <a:ea typeface="+mj-ea"/>
              </a:rPr>
              <a:t>페이지에 요소들의 값을 검색하고 </a:t>
            </a:r>
            <a:r>
              <a:rPr lang="ko-KR" altLang="en-US" dirty="0" err="1">
                <a:latin typeface="+mj-ea"/>
                <a:ea typeface="+mj-ea"/>
              </a:rPr>
              <a:t>셋팅</a:t>
            </a:r>
            <a:r>
              <a:rPr lang="ko-KR" altLang="en-US" dirty="0">
                <a:latin typeface="+mj-ea"/>
                <a:ea typeface="+mj-ea"/>
              </a:rPr>
              <a:t> 한다</a:t>
            </a:r>
            <a:r>
              <a:rPr lang="en-US" altLang="ko-KR" dirty="0">
                <a:latin typeface="+mj-ea"/>
                <a:ea typeface="+mj-ea"/>
              </a:rPr>
              <a:t>.</a:t>
            </a:r>
            <a:endParaRPr lang="en-US" dirty="0">
              <a:latin typeface="+mj-ea"/>
              <a:ea typeface="+mj-ea"/>
            </a:endParaRPr>
          </a:p>
          <a:p>
            <a:pPr lvl="1"/>
            <a:r>
              <a:rPr lang="ko-KR" altLang="en-US" dirty="0">
                <a:latin typeface="+mj-ea"/>
                <a:ea typeface="+mj-ea"/>
              </a:rPr>
              <a:t>페이지의 컨트롤들에 대한 이벤트를 처리한다</a:t>
            </a:r>
            <a:r>
              <a:rPr lang="en-US" altLang="ko-KR" dirty="0">
                <a:latin typeface="+mj-ea"/>
                <a:ea typeface="+mj-ea"/>
              </a:rPr>
              <a:t>.</a:t>
            </a:r>
            <a:endParaRPr lang="en-US" dirty="0">
              <a:latin typeface="+mj-ea"/>
              <a:ea typeface="+mj-ea"/>
            </a:endParaRPr>
          </a:p>
          <a:p>
            <a:pPr lvl="1"/>
            <a:r>
              <a:rPr lang="ko-KR" altLang="en-US" dirty="0">
                <a:latin typeface="+mj-ea"/>
                <a:ea typeface="+mj-ea"/>
              </a:rPr>
              <a:t>요소들에 연관된 스타일들을 수정한다</a:t>
            </a:r>
            <a:r>
              <a:rPr lang="en-US" altLang="ko-KR" dirty="0">
                <a:latin typeface="+mj-ea"/>
                <a:ea typeface="+mj-ea"/>
              </a:rPr>
              <a:t>.</a:t>
            </a:r>
            <a:endParaRPr lang="en-US" dirty="0">
              <a:latin typeface="+mj-ea"/>
              <a:ea typeface="+mj-ea"/>
            </a:endParaRPr>
          </a:p>
          <a:p>
            <a:pPr lvl="1"/>
            <a:r>
              <a:rPr lang="en-US" dirty="0">
                <a:latin typeface="+mj-ea"/>
                <a:ea typeface="+mj-ea"/>
              </a:rPr>
              <a:t>XML document</a:t>
            </a:r>
            <a:r>
              <a:rPr lang="ko-KR" altLang="en-US" dirty="0">
                <a:latin typeface="+mj-ea"/>
                <a:ea typeface="+mj-ea"/>
              </a:rPr>
              <a:t>로써 페이지를 직렬화하고 </a:t>
            </a:r>
            <a:r>
              <a:rPr lang="ko-KR" altLang="en-US" dirty="0" err="1">
                <a:latin typeface="+mj-ea"/>
                <a:ea typeface="+mj-ea"/>
              </a:rPr>
              <a:t>역직렬화</a:t>
            </a:r>
            <a:r>
              <a:rPr lang="ko-KR" altLang="en-US" dirty="0">
                <a:latin typeface="+mj-ea"/>
                <a:ea typeface="+mj-ea"/>
              </a:rPr>
              <a:t> 한다</a:t>
            </a:r>
            <a:r>
              <a:rPr lang="en-US" altLang="ko-KR" dirty="0">
                <a:latin typeface="+mj-ea"/>
                <a:ea typeface="+mj-ea"/>
              </a:rPr>
              <a:t>. </a:t>
            </a:r>
            <a:endParaRPr lang="en-US" dirty="0">
              <a:latin typeface="+mj-ea"/>
              <a:ea typeface="+mj-ea"/>
            </a:endParaRPr>
          </a:p>
          <a:p>
            <a:pPr lvl="1"/>
            <a:r>
              <a:rPr lang="ko-KR" altLang="en-US" dirty="0" err="1">
                <a:latin typeface="+mj-ea"/>
                <a:ea typeface="+mj-ea"/>
              </a:rPr>
              <a:t>웹페이지들을</a:t>
            </a:r>
            <a:r>
              <a:rPr lang="ko-KR" altLang="en-US" dirty="0">
                <a:latin typeface="+mj-ea"/>
                <a:ea typeface="+mj-ea"/>
              </a:rPr>
              <a:t> 업데이트하고 검증한다</a:t>
            </a:r>
            <a:r>
              <a:rPr lang="en-US" altLang="ko-KR" dirty="0">
                <a:latin typeface="+mj-ea"/>
                <a:ea typeface="+mj-ea"/>
              </a:rPr>
              <a:t>.</a:t>
            </a:r>
            <a:endParaRPr lang="en-US" dirty="0">
              <a:latin typeface="+mj-ea"/>
              <a:ea typeface="+mj-ea"/>
            </a:endParaRPr>
          </a:p>
        </p:txBody>
      </p:sp>
    </p:spTree>
    <p:extLst>
      <p:ext uri="{BB962C8B-B14F-4D97-AF65-F5344CB8AC3E}">
        <p14:creationId xmlns:p14="http://schemas.microsoft.com/office/powerpoint/2010/main" val="26375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819"/>
            <a:ext cx="10515600" cy="1325563"/>
          </a:xfrm>
        </p:spPr>
        <p:txBody>
          <a:bodyPr/>
          <a:lstStyle/>
          <a:p>
            <a:r>
              <a:rPr lang="en-GB" dirty="0">
                <a:latin typeface="+mj-ea"/>
              </a:rPr>
              <a:t>DOM</a:t>
            </a:r>
            <a:r>
              <a:rPr lang="ko-KR" altLang="en-US" dirty="0">
                <a:latin typeface="+mj-ea"/>
              </a:rPr>
              <a:t>에서 요소들을 검색하기</a:t>
            </a:r>
            <a:endParaRPr lang="en-US" dirty="0">
              <a:latin typeface="+mj-ea"/>
            </a:endParaRPr>
          </a:p>
        </p:txBody>
      </p:sp>
      <p:sp>
        <p:nvSpPr>
          <p:cNvPr id="4" name="Content Placeholder 2"/>
          <p:cNvSpPr>
            <a:spLocks noGrp="1"/>
          </p:cNvSpPr>
          <p:nvPr/>
        </p:nvSpPr>
        <p:spPr bwMode="auto">
          <a:xfrm>
            <a:off x="1783316" y="1349988"/>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ko-KR" altLang="en-US" dirty="0">
                <a:latin typeface="+mj-ea"/>
                <a:ea typeface="+mj-ea"/>
              </a:rPr>
              <a:t>아래의 </a:t>
            </a:r>
            <a:r>
              <a:rPr lang="en-US" dirty="0">
                <a:latin typeface="+mj-ea"/>
                <a:ea typeface="+mj-ea"/>
              </a:rPr>
              <a:t>form</a:t>
            </a:r>
            <a:r>
              <a:rPr lang="ko-KR" altLang="en-US" dirty="0">
                <a:latin typeface="+mj-ea"/>
                <a:ea typeface="+mj-ea"/>
              </a:rPr>
              <a:t>에서 보면</a:t>
            </a:r>
            <a:r>
              <a:rPr lang="en-US" dirty="0">
                <a:latin typeface="+mj-ea"/>
                <a:ea typeface="+mj-ea"/>
              </a:rPr>
              <a:t>:</a:t>
            </a:r>
          </a:p>
          <a:p>
            <a:endParaRPr lang="en-US" dirty="0">
              <a:latin typeface="+mj-ea"/>
              <a:ea typeface="+mj-ea"/>
            </a:endParaRPr>
          </a:p>
          <a:p>
            <a:endParaRPr lang="en-US" dirty="0">
              <a:latin typeface="+mj-ea"/>
              <a:ea typeface="+mj-ea"/>
            </a:endParaRPr>
          </a:p>
          <a:p>
            <a:pPr lvl="1"/>
            <a:r>
              <a:rPr lang="en-US" dirty="0">
                <a:latin typeface="+mj-ea"/>
                <a:ea typeface="+mj-ea"/>
              </a:rPr>
              <a:t>form</a:t>
            </a:r>
            <a:r>
              <a:rPr lang="ko-KR" altLang="en-US" dirty="0">
                <a:latin typeface="+mj-ea"/>
                <a:ea typeface="+mj-ea"/>
              </a:rPr>
              <a:t>에서 아래와 같이 참조</a:t>
            </a:r>
            <a:r>
              <a:rPr lang="en-US" dirty="0">
                <a:latin typeface="+mj-ea"/>
                <a:ea typeface="+mj-ea"/>
              </a:rPr>
              <a:t>:</a:t>
            </a:r>
          </a:p>
          <a:p>
            <a:pPr lvl="1"/>
            <a:endParaRPr lang="en-US" dirty="0">
              <a:latin typeface="+mj-ea"/>
              <a:ea typeface="+mj-ea"/>
            </a:endParaRPr>
          </a:p>
          <a:p>
            <a:pPr marL="288925" lvl="1" indent="0">
              <a:buNone/>
            </a:pPr>
            <a:endParaRPr lang="en-US" dirty="0">
              <a:latin typeface="+mj-ea"/>
              <a:ea typeface="+mj-ea"/>
            </a:endParaRPr>
          </a:p>
          <a:p>
            <a:pPr lvl="1"/>
            <a:endParaRPr lang="en-US" dirty="0">
              <a:latin typeface="+mj-ea"/>
              <a:ea typeface="+mj-ea"/>
            </a:endParaRPr>
          </a:p>
          <a:p>
            <a:pPr lvl="1"/>
            <a:r>
              <a:rPr lang="ko-KR" altLang="en-US" b="1" dirty="0">
                <a:latin typeface="+mj-ea"/>
                <a:ea typeface="+mj-ea"/>
              </a:rPr>
              <a:t>다음과 같이 </a:t>
            </a:r>
            <a:r>
              <a:rPr lang="en-US" b="1" dirty="0" err="1">
                <a:latin typeface="+mj-ea"/>
                <a:ea typeface="+mj-ea"/>
              </a:rPr>
              <a:t>nameBox</a:t>
            </a:r>
            <a:r>
              <a:rPr lang="en-US" dirty="0">
                <a:latin typeface="+mj-ea"/>
                <a:ea typeface="+mj-ea"/>
              </a:rPr>
              <a:t> text box</a:t>
            </a:r>
            <a:r>
              <a:rPr lang="ko-KR" altLang="en-US" dirty="0">
                <a:latin typeface="+mj-ea"/>
                <a:ea typeface="+mj-ea"/>
              </a:rPr>
              <a:t>를 참조할 수 있다</a:t>
            </a:r>
            <a:r>
              <a:rPr lang="en-US" dirty="0">
                <a:latin typeface="+mj-ea"/>
                <a:ea typeface="+mj-ea"/>
              </a:rPr>
              <a:t>:</a:t>
            </a:r>
          </a:p>
        </p:txBody>
      </p:sp>
      <p:sp>
        <p:nvSpPr>
          <p:cNvPr id="5" name="TextBox 3"/>
          <p:cNvSpPr txBox="1"/>
          <p:nvPr/>
        </p:nvSpPr>
        <p:spPr>
          <a:xfrm>
            <a:off x="1955307" y="1772336"/>
            <a:ext cx="7364211"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&lt;form name="contactForm"&gt;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&lt;input type="text" name="nameBox"  </a:t>
            </a:r>
            <a:r>
              <a:rPr lang="en-GB" dirty="0"/>
              <a:t> </a:t>
            </a:r>
            <a:r>
              <a:rPr lang="en-US" b="0" dirty="0"/>
              <a:t>id="nameBoxId" </a:t>
            </a:r>
            <a:r>
              <a:rPr lang="en-US" b="0" dirty="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&lt;/form&gt;</a:t>
            </a:r>
            <a:endParaRPr lang="en-GB" b="0" dirty="0">
              <a:latin typeface="Lucida Sans Unicode" pitchFamily="34" charset="0"/>
              <a:cs typeface="Lucida Sans Unicode" pitchFamily="34" charset="0"/>
            </a:endParaRPr>
          </a:p>
        </p:txBody>
      </p:sp>
      <p:sp>
        <p:nvSpPr>
          <p:cNvPr id="6" name="TextBox 4"/>
          <p:cNvSpPr txBox="1"/>
          <p:nvPr/>
        </p:nvSpPr>
        <p:spPr>
          <a:xfrm>
            <a:off x="2160788" y="3283118"/>
            <a:ext cx="7364211"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document.forms[0]   // forms is a zero-based array</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document.contactForm</a:t>
            </a:r>
            <a:endParaRPr lang="en-GB" b="0" dirty="0">
              <a:latin typeface="Lucida Sans Unicode" pitchFamily="34" charset="0"/>
              <a:cs typeface="Lucida Sans Unicode" pitchFamily="34" charset="0"/>
            </a:endParaRPr>
          </a:p>
        </p:txBody>
      </p:sp>
      <p:sp>
        <p:nvSpPr>
          <p:cNvPr id="7" name="TextBox 5"/>
          <p:cNvSpPr txBox="1"/>
          <p:nvPr/>
        </p:nvSpPr>
        <p:spPr>
          <a:xfrm>
            <a:off x="2160787" y="5070899"/>
            <a:ext cx="7364212"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document.forms.contactForm.elements[0]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document.forms.contactForm.elements["nameBox"]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document.forms.contactForm.nameBox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document.contactForm.nameBox</a:t>
            </a:r>
          </a:p>
          <a:p>
            <a:r>
              <a:rPr lang="en-US" b="0" dirty="0">
                <a:latin typeface="Lucida Sans Unicode" pitchFamily="34" charset="0"/>
                <a:cs typeface="Lucida Sans Unicode" pitchFamily="34" charset="0"/>
              </a:rPr>
              <a:t>document.getElementById("nameBoxId")</a:t>
            </a:r>
          </a:p>
        </p:txBody>
      </p:sp>
    </p:spTree>
    <p:extLst>
      <p:ext uri="{BB962C8B-B14F-4D97-AF65-F5344CB8AC3E}">
        <p14:creationId xmlns:p14="http://schemas.microsoft.com/office/powerpoint/2010/main" val="136313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169916"/>
            <a:ext cx="10515600" cy="1325563"/>
          </a:xfrm>
        </p:spPr>
        <p:txBody>
          <a:bodyPr/>
          <a:lstStyle/>
          <a:p>
            <a:r>
              <a:rPr lang="en-GB" dirty="0">
                <a:latin typeface="+mj-ea"/>
              </a:rPr>
              <a:t>DOM</a:t>
            </a:r>
            <a:r>
              <a:rPr lang="ko-KR" altLang="en-US" dirty="0">
                <a:latin typeface="+mj-ea"/>
              </a:rPr>
              <a:t>에서 객체들을 추가</a:t>
            </a:r>
            <a:r>
              <a:rPr lang="en-US" altLang="ko-KR" dirty="0">
                <a:latin typeface="+mj-ea"/>
              </a:rPr>
              <a:t>, </a:t>
            </a:r>
            <a:r>
              <a:rPr lang="ko-KR" altLang="en-US" dirty="0">
                <a:latin typeface="+mj-ea"/>
              </a:rPr>
              <a:t>수정하고 다루기 </a:t>
            </a:r>
            <a:endParaRPr lang="en-US" dirty="0">
              <a:latin typeface="+mj-ea"/>
            </a:endParaRPr>
          </a:p>
        </p:txBody>
      </p:sp>
      <p:sp>
        <p:nvSpPr>
          <p:cNvPr id="4" name="Content Placeholder 2"/>
          <p:cNvSpPr>
            <a:spLocks noGrp="1"/>
          </p:cNvSpPr>
          <p:nvPr/>
        </p:nvSpPr>
        <p:spPr bwMode="auto">
          <a:xfrm>
            <a:off x="1664288" y="1495479"/>
            <a:ext cx="907220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ko-KR" altLang="en-US" dirty="0">
                <a:latin typeface="+mj-ea"/>
                <a:ea typeface="+mj-ea"/>
              </a:rPr>
              <a:t>페이지에서 요소를 수정하기 위해</a:t>
            </a:r>
            <a:r>
              <a:rPr lang="en-US" dirty="0">
                <a:latin typeface="+mj-ea"/>
                <a:ea typeface="+mj-ea"/>
              </a:rPr>
              <a:t>:</a:t>
            </a:r>
          </a:p>
          <a:p>
            <a:pPr marL="514350" indent="-514350">
              <a:buClrTx/>
              <a:buFont typeface="+mj-lt"/>
              <a:buAutoNum type="arabicPeriod"/>
            </a:pPr>
            <a:r>
              <a:rPr lang="ko-KR" altLang="en-US" dirty="0">
                <a:latin typeface="+mj-ea"/>
                <a:ea typeface="+mj-ea"/>
              </a:rPr>
              <a:t>새로운 데이터를 포함한 새로운 객체를 생성한다</a:t>
            </a:r>
            <a:r>
              <a:rPr lang="en-US" altLang="ko-KR" dirty="0">
                <a:latin typeface="+mj-ea"/>
                <a:ea typeface="+mj-ea"/>
              </a:rPr>
              <a:t>.</a:t>
            </a:r>
          </a:p>
          <a:p>
            <a:pPr marL="514350" indent="-514350">
              <a:buClrTx/>
              <a:buFont typeface="+mj-lt"/>
              <a:buAutoNum type="arabicPeriod"/>
            </a:pPr>
            <a:r>
              <a:rPr lang="ko-KR" altLang="en-US" dirty="0">
                <a:latin typeface="+mj-ea"/>
                <a:ea typeface="+mj-ea"/>
              </a:rPr>
              <a:t>새로운 데이터를 포함한 부모 요소를 검색한다</a:t>
            </a:r>
            <a:r>
              <a:rPr lang="en-US" altLang="ko-KR" dirty="0">
                <a:latin typeface="+mj-ea"/>
                <a:ea typeface="+mj-ea"/>
              </a:rPr>
              <a:t>. </a:t>
            </a:r>
            <a:endParaRPr lang="en-US" dirty="0">
              <a:latin typeface="+mj-ea"/>
              <a:ea typeface="+mj-ea"/>
            </a:endParaRPr>
          </a:p>
          <a:p>
            <a:pPr marL="514350" indent="-514350">
              <a:buClrTx/>
              <a:buFont typeface="+mj-lt"/>
              <a:buAutoNum type="arabicPeriod"/>
            </a:pPr>
            <a:r>
              <a:rPr lang="ko-KR" altLang="en-US" dirty="0">
                <a:latin typeface="+mj-ea"/>
                <a:ea typeface="+mj-ea"/>
              </a:rPr>
              <a:t>새로운 데이터가 있는 요소의 데이터를 첨부</a:t>
            </a:r>
            <a:r>
              <a:rPr lang="en-US" altLang="ko-KR" dirty="0">
                <a:latin typeface="+mj-ea"/>
                <a:ea typeface="+mj-ea"/>
              </a:rPr>
              <a:t>, </a:t>
            </a:r>
            <a:r>
              <a:rPr lang="ko-KR" altLang="en-US" dirty="0">
                <a:latin typeface="+mj-ea"/>
                <a:ea typeface="+mj-ea"/>
              </a:rPr>
              <a:t>입력 또는 치환한다</a:t>
            </a:r>
            <a:r>
              <a:rPr lang="en-US" altLang="ko-KR" dirty="0">
                <a:latin typeface="+mj-ea"/>
                <a:ea typeface="+mj-ea"/>
              </a:rPr>
              <a:t>.</a:t>
            </a:r>
            <a:endParaRPr lang="en-US" dirty="0">
              <a:latin typeface="+mj-ea"/>
              <a:ea typeface="+mj-ea"/>
            </a:endParaRPr>
          </a:p>
          <a:p>
            <a:pPr marL="0" indent="0">
              <a:buNone/>
            </a:pPr>
            <a:endParaRPr lang="en-US" dirty="0">
              <a:latin typeface="+mj-ea"/>
              <a:ea typeface="+mj-ea"/>
            </a:endParaRPr>
          </a:p>
          <a:p>
            <a:pPr marL="0" indent="0">
              <a:buNone/>
            </a:pPr>
            <a:r>
              <a:rPr lang="ko-KR" altLang="en-US" dirty="0">
                <a:latin typeface="+mj-ea"/>
                <a:ea typeface="+mj-ea"/>
              </a:rPr>
              <a:t>요소가 속성을 삭제하기 위해</a:t>
            </a:r>
            <a:r>
              <a:rPr lang="en-US" dirty="0">
                <a:latin typeface="+mj-ea"/>
                <a:ea typeface="+mj-ea"/>
              </a:rPr>
              <a:t>:</a:t>
            </a:r>
          </a:p>
          <a:p>
            <a:pPr marL="461962" indent="-457200">
              <a:buClrTx/>
              <a:buFont typeface="+mj-lt"/>
              <a:buAutoNum type="arabicPeriod"/>
            </a:pPr>
            <a:r>
              <a:rPr lang="ko-KR" altLang="en-US" dirty="0">
                <a:latin typeface="+mj-ea"/>
                <a:ea typeface="+mj-ea"/>
              </a:rPr>
              <a:t>부모 요소를 검색한다</a:t>
            </a:r>
            <a:r>
              <a:rPr lang="en-US" altLang="ko-KR" dirty="0">
                <a:latin typeface="+mj-ea"/>
                <a:ea typeface="+mj-ea"/>
              </a:rPr>
              <a:t>.</a:t>
            </a:r>
            <a:endParaRPr lang="en-US" dirty="0">
              <a:latin typeface="+mj-ea"/>
              <a:ea typeface="+mj-ea"/>
            </a:endParaRPr>
          </a:p>
          <a:p>
            <a:pPr marL="461962" indent="-457200">
              <a:buClrTx/>
              <a:buFont typeface="+mj-lt"/>
              <a:buAutoNum type="arabicPeriod"/>
            </a:pPr>
            <a:r>
              <a:rPr lang="ko-KR" altLang="en-US" dirty="0">
                <a:latin typeface="+mj-ea"/>
                <a:ea typeface="+mj-ea"/>
              </a:rPr>
              <a:t>데이터를 제거하기 위해 </a:t>
            </a:r>
            <a:r>
              <a:rPr lang="en-US" b="1" dirty="0" err="1">
                <a:latin typeface="+mj-ea"/>
                <a:ea typeface="+mj-ea"/>
              </a:rPr>
              <a:t>removeChild</a:t>
            </a:r>
            <a:r>
              <a:rPr lang="en-US" dirty="0">
                <a:latin typeface="+mj-ea"/>
                <a:ea typeface="+mj-ea"/>
              </a:rPr>
              <a:t> </a:t>
            </a:r>
            <a:r>
              <a:rPr lang="ko-KR" altLang="en-US" dirty="0">
                <a:latin typeface="+mj-ea"/>
                <a:ea typeface="+mj-ea"/>
              </a:rPr>
              <a:t>나</a:t>
            </a:r>
            <a:r>
              <a:rPr lang="en-US" dirty="0">
                <a:latin typeface="+mj-ea"/>
                <a:ea typeface="+mj-ea"/>
              </a:rPr>
              <a:t> </a:t>
            </a:r>
            <a:r>
              <a:rPr lang="en-US" b="1" dirty="0" err="1">
                <a:latin typeface="+mj-ea"/>
                <a:ea typeface="+mj-ea"/>
              </a:rPr>
              <a:t>removeAttribute</a:t>
            </a:r>
            <a:r>
              <a:rPr lang="ko-KR" altLang="en-US" dirty="0">
                <a:latin typeface="+mj-ea"/>
                <a:ea typeface="+mj-ea"/>
              </a:rPr>
              <a:t>를 사용한다</a:t>
            </a:r>
            <a:r>
              <a:rPr lang="en-US" altLang="ko-KR" dirty="0">
                <a:latin typeface="+mj-ea"/>
                <a:ea typeface="+mj-ea"/>
              </a:rPr>
              <a:t>. </a:t>
            </a:r>
            <a:endParaRPr lang="en-US" dirty="0">
              <a:latin typeface="+mj-ea"/>
              <a:ea typeface="+mj-ea"/>
            </a:endParaRPr>
          </a:p>
        </p:txBody>
      </p:sp>
    </p:spTree>
    <p:extLst>
      <p:ext uri="{BB962C8B-B14F-4D97-AF65-F5344CB8AC3E}">
        <p14:creationId xmlns:p14="http://schemas.microsoft.com/office/powerpoint/2010/main" val="1676293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a:latin typeface="+mj-ea"/>
              </a:rPr>
              <a:t>DOM</a:t>
            </a:r>
            <a:r>
              <a:rPr lang="ko-KR" altLang="en-US" dirty="0">
                <a:latin typeface="+mj-ea"/>
              </a:rPr>
              <a:t>에서 이벤트들을 처리하기</a:t>
            </a:r>
            <a:endParaRPr lang="en-US" dirty="0">
              <a:latin typeface="+mj-ea"/>
            </a:endParaRPr>
          </a:p>
        </p:txBody>
      </p:sp>
      <p:sp>
        <p:nvSpPr>
          <p:cNvPr id="4" name="Content Placeholder 2"/>
          <p:cNvSpPr>
            <a:spLocks noGrp="1"/>
          </p:cNvSpPr>
          <p:nvPr/>
        </p:nvSpPr>
        <p:spPr bwMode="auto">
          <a:xfrm>
            <a:off x="1977371" y="1071522"/>
            <a:ext cx="8119156" cy="578647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latin typeface="+mj-ea"/>
                <a:ea typeface="+mj-ea"/>
              </a:rPr>
              <a:t>DOM</a:t>
            </a:r>
            <a:r>
              <a:rPr lang="ko-KR" altLang="en-US" sz="2400" dirty="0">
                <a:latin typeface="+mj-ea"/>
                <a:ea typeface="+mj-ea"/>
              </a:rPr>
              <a:t>에서는 유저에 의해 또는 브라우져에 의해 </a:t>
            </a:r>
            <a:r>
              <a:rPr lang="ko-KR" altLang="en-US" sz="2400" dirty="0" err="1">
                <a:latin typeface="+mj-ea"/>
                <a:ea typeface="+mj-ea"/>
              </a:rPr>
              <a:t>트리거</a:t>
            </a:r>
            <a:r>
              <a:rPr lang="ko-KR" altLang="en-US" sz="2400" dirty="0">
                <a:latin typeface="+mj-ea"/>
                <a:ea typeface="+mj-ea"/>
              </a:rPr>
              <a:t> 되는 이벤트들을 정의할 수 있다</a:t>
            </a:r>
            <a:r>
              <a:rPr lang="en-US" altLang="ko-KR" sz="2400" dirty="0">
                <a:latin typeface="+mj-ea"/>
                <a:ea typeface="+mj-ea"/>
              </a:rPr>
              <a:t>.</a:t>
            </a:r>
            <a:r>
              <a:rPr lang="en-US" sz="2400" dirty="0">
                <a:latin typeface="+mj-ea"/>
                <a:ea typeface="+mj-ea"/>
              </a:rPr>
              <a:t> </a:t>
            </a:r>
          </a:p>
          <a:p>
            <a:r>
              <a:rPr lang="ko-KR" altLang="en-US" sz="2400" dirty="0">
                <a:latin typeface="+mj-ea"/>
                <a:ea typeface="+mj-ea"/>
              </a:rPr>
              <a:t>많은 </a:t>
            </a:r>
            <a:r>
              <a:rPr lang="en-US" sz="2400" dirty="0">
                <a:latin typeface="+mj-ea"/>
                <a:ea typeface="+mj-ea"/>
              </a:rPr>
              <a:t>HTML </a:t>
            </a:r>
            <a:r>
              <a:rPr lang="ko-KR" altLang="en-US" sz="2400" dirty="0">
                <a:latin typeface="+mj-ea"/>
                <a:ea typeface="+mj-ea"/>
              </a:rPr>
              <a:t>요소들은 이벤트가 발생할 때 실행될 </a:t>
            </a:r>
            <a:r>
              <a:rPr lang="ko-KR" altLang="en-US" sz="2400" dirty="0" err="1">
                <a:latin typeface="+mj-ea"/>
                <a:ea typeface="+mj-ea"/>
              </a:rPr>
              <a:t>콜백들을</a:t>
            </a:r>
            <a:r>
              <a:rPr lang="ko-KR" altLang="en-US" sz="2400" dirty="0">
                <a:latin typeface="+mj-ea"/>
                <a:ea typeface="+mj-ea"/>
              </a:rPr>
              <a:t> 정의할 수 있다</a:t>
            </a:r>
            <a:r>
              <a:rPr lang="en-US" sz="2400" dirty="0">
                <a:latin typeface="+mj-ea"/>
                <a:ea typeface="+mj-ea"/>
              </a:rPr>
              <a:t>:</a:t>
            </a:r>
          </a:p>
          <a:p>
            <a:endParaRPr lang="en-US" sz="2400" dirty="0">
              <a:latin typeface="+mj-ea"/>
              <a:ea typeface="+mj-ea"/>
            </a:endParaRPr>
          </a:p>
          <a:p>
            <a:endParaRPr lang="en-US" sz="2400" dirty="0">
              <a:latin typeface="+mj-ea"/>
              <a:ea typeface="+mj-ea"/>
            </a:endParaRPr>
          </a:p>
          <a:p>
            <a:r>
              <a:rPr lang="ko-KR" altLang="en-US" sz="2400" dirty="0">
                <a:latin typeface="+mj-ea"/>
                <a:ea typeface="+mj-ea"/>
              </a:rPr>
              <a:t>이벤트가 발생할 때 실행될 이벤트 </a:t>
            </a:r>
            <a:r>
              <a:rPr lang="ko-KR" altLang="en-US" sz="2400" dirty="0" err="1">
                <a:latin typeface="+mj-ea"/>
                <a:ea typeface="+mj-ea"/>
              </a:rPr>
              <a:t>리스너들을</a:t>
            </a:r>
            <a:r>
              <a:rPr lang="ko-KR" altLang="en-US" sz="2400" dirty="0">
                <a:latin typeface="+mj-ea"/>
                <a:ea typeface="+mj-ea"/>
              </a:rPr>
              <a:t> 정의할 수 있다</a:t>
            </a:r>
            <a:r>
              <a:rPr lang="en-US" altLang="ko-KR" sz="2400" dirty="0">
                <a:latin typeface="+mj-ea"/>
                <a:ea typeface="+mj-ea"/>
              </a:rPr>
              <a:t>:</a:t>
            </a:r>
            <a:endParaRPr lang="en-US" sz="2400" dirty="0">
              <a:latin typeface="+mj-ea"/>
              <a:ea typeface="+mj-ea"/>
            </a:endParaRPr>
          </a:p>
          <a:p>
            <a:pPr lvl="1"/>
            <a:r>
              <a:rPr lang="ko-KR" altLang="en-US" sz="2000" dirty="0">
                <a:latin typeface="+mj-ea"/>
                <a:ea typeface="+mj-ea"/>
              </a:rPr>
              <a:t>이것은 다중의 액션들을 </a:t>
            </a:r>
            <a:r>
              <a:rPr lang="ko-KR" altLang="en-US" sz="2000" dirty="0" err="1">
                <a:latin typeface="+mj-ea"/>
                <a:ea typeface="+mj-ea"/>
              </a:rPr>
              <a:t>트리거</a:t>
            </a:r>
            <a:r>
              <a:rPr lang="ko-KR" altLang="en-US" sz="2000" dirty="0">
                <a:latin typeface="+mj-ea"/>
                <a:ea typeface="+mj-ea"/>
              </a:rPr>
              <a:t> 할 때 동일한 이벤트를 필요로 하는 경우에 유용하다</a:t>
            </a:r>
            <a:r>
              <a:rPr lang="en-US" altLang="ko-KR" sz="2000" dirty="0">
                <a:latin typeface="+mj-ea"/>
                <a:ea typeface="+mj-ea"/>
              </a:rPr>
              <a:t>.</a:t>
            </a:r>
            <a:endParaRPr lang="en-US" sz="2000" dirty="0">
              <a:latin typeface="+mj-ea"/>
              <a:ea typeface="+mj-ea"/>
            </a:endParaRPr>
          </a:p>
          <a:p>
            <a:pPr marL="0" indent="0">
              <a:buNone/>
            </a:pPr>
            <a:endParaRPr lang="en-US" sz="2400" dirty="0">
              <a:latin typeface="+mj-ea"/>
              <a:ea typeface="+mj-ea"/>
            </a:endParaRPr>
          </a:p>
          <a:p>
            <a:pPr marL="0" indent="0">
              <a:buNone/>
            </a:pPr>
            <a:endParaRPr lang="en-US" sz="2400" dirty="0">
              <a:latin typeface="+mj-ea"/>
              <a:ea typeface="+mj-ea"/>
            </a:endParaRPr>
          </a:p>
          <a:p>
            <a:r>
              <a:rPr lang="ko-KR" altLang="en-US" sz="2400" dirty="0">
                <a:latin typeface="+mj-ea"/>
                <a:ea typeface="+mj-ea"/>
              </a:rPr>
              <a:t>이벤트 </a:t>
            </a:r>
            <a:r>
              <a:rPr lang="ko-KR" altLang="en-US" sz="2400" dirty="0" err="1">
                <a:latin typeface="+mj-ea"/>
                <a:ea typeface="+mj-ea"/>
              </a:rPr>
              <a:t>리스너를</a:t>
            </a:r>
            <a:r>
              <a:rPr lang="ko-KR" altLang="en-US" sz="2400" dirty="0">
                <a:latin typeface="+mj-ea"/>
                <a:ea typeface="+mj-ea"/>
              </a:rPr>
              <a:t> 제거할 수 있다</a:t>
            </a:r>
            <a:r>
              <a:rPr lang="en-US" sz="2400" dirty="0">
                <a:latin typeface="+mj-ea"/>
                <a:ea typeface="+mj-ea"/>
              </a:rPr>
              <a:t>:</a:t>
            </a:r>
          </a:p>
        </p:txBody>
      </p:sp>
      <p:sp>
        <p:nvSpPr>
          <p:cNvPr id="5" name="TextBox 3"/>
          <p:cNvSpPr txBox="1"/>
          <p:nvPr/>
        </p:nvSpPr>
        <p:spPr>
          <a:xfrm>
            <a:off x="2166910" y="5011392"/>
            <a:ext cx="7814037"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helpIcon.addEventListener("mouseover",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function() { window.alert('Some help text'); });</a:t>
            </a:r>
            <a:endParaRPr lang="en-GB" b="0" dirty="0">
              <a:latin typeface="Lucida Sans Unicode" pitchFamily="34" charset="0"/>
              <a:cs typeface="Lucida Sans Unicode" pitchFamily="34" charset="0"/>
            </a:endParaRPr>
          </a:p>
        </p:txBody>
      </p:sp>
      <p:sp>
        <p:nvSpPr>
          <p:cNvPr id="6" name="TextBox 4"/>
          <p:cNvSpPr txBox="1"/>
          <p:nvPr/>
        </p:nvSpPr>
        <p:spPr>
          <a:xfrm>
            <a:off x="2166910" y="6359913"/>
            <a:ext cx="7814037"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helpIcon.removeEventListener("mouseover", </a:t>
            </a:r>
            <a:r>
              <a:rPr lang="en-US" b="0" dirty="0" err="1">
                <a:latin typeface="Lucida Sans Unicode" pitchFamily="34" charset="0"/>
                <a:cs typeface="Lucida Sans Unicode" pitchFamily="34" charset="0"/>
              </a:rPr>
              <a:t>ShowHelpText</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7" name="TextBox 5"/>
          <p:cNvSpPr txBox="1"/>
          <p:nvPr/>
        </p:nvSpPr>
        <p:spPr>
          <a:xfrm>
            <a:off x="2129930" y="2592773"/>
            <a:ext cx="7814037"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helpIcon = document.getElementById("helpIcon");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document.images.helpIcon.onmouseover = </a:t>
            </a:r>
          </a:p>
          <a:p>
            <a:r>
              <a:rPr lang="en-US" b="0" dirty="0">
                <a:latin typeface="Lucida Sans Unicode" pitchFamily="34" charset="0"/>
                <a:cs typeface="Lucida Sans Unicode" pitchFamily="34" charset="0"/>
              </a:rPr>
              <a:t>  function() { window.alert('Some help text'); };</a:t>
            </a:r>
          </a:p>
        </p:txBody>
      </p:sp>
    </p:spTree>
    <p:extLst>
      <p:ext uri="{BB962C8B-B14F-4D97-AF65-F5344CB8AC3E}">
        <p14:creationId xmlns:p14="http://schemas.microsoft.com/office/powerpoint/2010/main" val="130137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858A55-721F-D741-AB64-6961B832850A}"/>
              </a:ext>
            </a:extLst>
          </p:cNvPr>
          <p:cNvSpPr>
            <a:spLocks noGrp="1"/>
          </p:cNvSpPr>
          <p:nvPr>
            <p:ph type="title"/>
          </p:nvPr>
        </p:nvSpPr>
        <p:spPr/>
        <p:txBody>
          <a:bodyPr>
            <a:normAutofit/>
          </a:bodyPr>
          <a:lstStyle/>
          <a:p>
            <a:r>
              <a:rPr kumimoji="1" lang="en-US" altLang="ko-Kore-KR" dirty="0">
                <a:latin typeface="+mj-ea"/>
              </a:rPr>
              <a:t>JavaScript ES</a:t>
            </a:r>
            <a:r>
              <a:rPr kumimoji="1" lang="en-US" altLang="ko-KR" dirty="0">
                <a:latin typeface="+mj-ea"/>
              </a:rPr>
              <a:t>(ECMA Script) </a:t>
            </a:r>
            <a:r>
              <a:rPr kumimoji="1" lang="en-US" altLang="ko-Kore-KR" dirty="0">
                <a:latin typeface="+mj-ea"/>
              </a:rPr>
              <a:t>6/7 </a:t>
            </a:r>
            <a:endParaRPr kumimoji="1" lang="ko-Kore-KR" altLang="en-US" dirty="0">
              <a:latin typeface="+mj-ea"/>
            </a:endParaRPr>
          </a:p>
        </p:txBody>
      </p:sp>
      <p:sp>
        <p:nvSpPr>
          <p:cNvPr id="3" name="내용 개체 틀 2">
            <a:extLst>
              <a:ext uri="{FF2B5EF4-FFF2-40B4-BE49-F238E27FC236}">
                <a16:creationId xmlns:a16="http://schemas.microsoft.com/office/drawing/2014/main" id="{0FB42F9A-12B5-0A46-9266-F796DBBDA236}"/>
              </a:ext>
            </a:extLst>
          </p:cNvPr>
          <p:cNvSpPr>
            <a:spLocks noGrp="1"/>
          </p:cNvSpPr>
          <p:nvPr>
            <p:ph idx="1"/>
          </p:nvPr>
        </p:nvSpPr>
        <p:spPr>
          <a:xfrm>
            <a:off x="838200" y="1846173"/>
            <a:ext cx="10515600" cy="4351338"/>
          </a:xfrm>
        </p:spPr>
        <p:txBody>
          <a:bodyPr>
            <a:normAutofit/>
          </a:bodyPr>
          <a:lstStyle/>
          <a:p>
            <a:pPr>
              <a:lnSpc>
                <a:spcPct val="100000"/>
              </a:lnSpc>
            </a:pPr>
            <a:r>
              <a:rPr lang="en-US" altLang="ko-KR" dirty="0">
                <a:latin typeface="+mj-ea"/>
                <a:ea typeface="+mj-ea"/>
              </a:rPr>
              <a:t>1996</a:t>
            </a:r>
            <a:r>
              <a:rPr lang="ko-KR" altLang="en-US" dirty="0">
                <a:latin typeface="+mj-ea"/>
                <a:ea typeface="+mj-ea"/>
              </a:rPr>
              <a:t>년에 마이크로소프트에서는 자바스크립트와 비슷한 </a:t>
            </a:r>
            <a:r>
              <a:rPr lang="en" altLang="ko-Kore-KR" dirty="0">
                <a:latin typeface="+mj-ea"/>
                <a:ea typeface="+mj-ea"/>
              </a:rPr>
              <a:t>JScript</a:t>
            </a:r>
            <a:r>
              <a:rPr lang="ko-KR" altLang="en-US" dirty="0" err="1">
                <a:latin typeface="+mj-ea"/>
                <a:ea typeface="+mj-ea"/>
              </a:rPr>
              <a:t>를</a:t>
            </a:r>
            <a:r>
              <a:rPr lang="ko-KR" altLang="en-US" dirty="0">
                <a:latin typeface="+mj-ea"/>
                <a:ea typeface="+mj-ea"/>
              </a:rPr>
              <a:t> 인터넷 익스플로러 </a:t>
            </a:r>
            <a:r>
              <a:rPr lang="en-US" altLang="ko-KR" dirty="0">
                <a:latin typeface="+mj-ea"/>
                <a:ea typeface="+mj-ea"/>
              </a:rPr>
              <a:t>3</a:t>
            </a:r>
            <a:r>
              <a:rPr lang="ko-KR" altLang="en-US" dirty="0">
                <a:latin typeface="+mj-ea"/>
                <a:ea typeface="+mj-ea"/>
              </a:rPr>
              <a:t>에 탑재하게 된다</a:t>
            </a:r>
            <a:r>
              <a:rPr lang="en-US" altLang="ko-KR" dirty="0">
                <a:latin typeface="+mj-ea"/>
                <a:ea typeface="+mj-ea"/>
              </a:rPr>
              <a:t>.</a:t>
            </a:r>
            <a:endParaRPr lang="ko-KR" altLang="en-US" dirty="0">
              <a:latin typeface="+mj-ea"/>
              <a:ea typeface="+mj-ea"/>
            </a:endParaRPr>
          </a:p>
          <a:p>
            <a:pPr>
              <a:lnSpc>
                <a:spcPct val="100000"/>
              </a:lnSpc>
            </a:pPr>
            <a:r>
              <a:rPr lang="ko-KR" altLang="en-US" dirty="0">
                <a:latin typeface="+mj-ea"/>
                <a:ea typeface="+mj-ea"/>
              </a:rPr>
              <a:t>하지만 두 회사의 스크립트는 비슷하긴 했지만 다른 부분도 있었기에 개발자들이 구현하기 힘들었던 부분이 있었다</a:t>
            </a:r>
            <a:r>
              <a:rPr lang="en-US" altLang="ko-KR" dirty="0">
                <a:latin typeface="+mj-ea"/>
                <a:ea typeface="+mj-ea"/>
              </a:rPr>
              <a:t>.</a:t>
            </a:r>
            <a:endParaRPr lang="ko-KR" altLang="en-US" dirty="0">
              <a:latin typeface="+mj-ea"/>
              <a:ea typeface="+mj-ea"/>
            </a:endParaRPr>
          </a:p>
          <a:p>
            <a:pPr>
              <a:lnSpc>
                <a:spcPct val="100000"/>
              </a:lnSpc>
            </a:pPr>
            <a:r>
              <a:rPr lang="ko-KR" altLang="en-US" dirty="0">
                <a:latin typeface="+mj-ea"/>
                <a:ea typeface="+mj-ea"/>
              </a:rPr>
              <a:t>익스플로러에 맞춰 개발하면 내비게이터에서 오류가 나거나 그 반대인 경우도 있었다</a:t>
            </a:r>
            <a:r>
              <a:rPr lang="en-US" altLang="ko-KR" dirty="0">
                <a:latin typeface="+mj-ea"/>
                <a:ea typeface="+mj-ea"/>
              </a:rPr>
              <a:t>.</a:t>
            </a:r>
            <a:r>
              <a:rPr lang="ko-KR" altLang="en-US" dirty="0">
                <a:latin typeface="+mj-ea"/>
                <a:ea typeface="+mj-ea"/>
              </a:rPr>
              <a:t> </a:t>
            </a:r>
          </a:p>
        </p:txBody>
      </p:sp>
    </p:spTree>
    <p:extLst>
      <p:ext uri="{BB962C8B-B14F-4D97-AF65-F5344CB8AC3E}">
        <p14:creationId xmlns:p14="http://schemas.microsoft.com/office/powerpoint/2010/main" val="43050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8D2ABC-65A2-2B4D-B980-361D5B6FB59F}"/>
              </a:ext>
            </a:extLst>
          </p:cNvPr>
          <p:cNvSpPr>
            <a:spLocks noGrp="1"/>
          </p:cNvSpPr>
          <p:nvPr>
            <p:ph type="title"/>
          </p:nvPr>
        </p:nvSpPr>
        <p:spPr/>
        <p:txBody>
          <a:bodyPr/>
          <a:lstStyle/>
          <a:p>
            <a:r>
              <a:rPr kumimoji="1" lang="en-US" altLang="ko-Kore-KR" dirty="0">
                <a:latin typeface="+mj-ea"/>
              </a:rPr>
              <a:t>JavaScript ES6/7 </a:t>
            </a:r>
            <a:endParaRPr kumimoji="1" lang="ko-Kore-KR" altLang="en-US" dirty="0">
              <a:latin typeface="+mj-ea"/>
            </a:endParaRPr>
          </a:p>
        </p:txBody>
      </p:sp>
      <p:sp>
        <p:nvSpPr>
          <p:cNvPr id="3" name="내용 개체 틀 2">
            <a:extLst>
              <a:ext uri="{FF2B5EF4-FFF2-40B4-BE49-F238E27FC236}">
                <a16:creationId xmlns:a16="http://schemas.microsoft.com/office/drawing/2014/main" id="{6E951638-0B42-2B41-B3A5-A9BB677BDD04}"/>
              </a:ext>
            </a:extLst>
          </p:cNvPr>
          <p:cNvSpPr>
            <a:spLocks noGrp="1"/>
          </p:cNvSpPr>
          <p:nvPr>
            <p:ph idx="1"/>
          </p:nvPr>
        </p:nvSpPr>
        <p:spPr>
          <a:xfrm>
            <a:off x="838200" y="1690688"/>
            <a:ext cx="10515600" cy="4906055"/>
          </a:xfrm>
        </p:spPr>
        <p:txBody>
          <a:bodyPr>
            <a:noAutofit/>
          </a:bodyPr>
          <a:lstStyle/>
          <a:p>
            <a:pPr>
              <a:lnSpc>
                <a:spcPct val="120000"/>
              </a:lnSpc>
            </a:pPr>
            <a:r>
              <a:rPr lang="ko-KR" altLang="en-US" dirty="0">
                <a:latin typeface="+mj-ea"/>
                <a:ea typeface="+mj-ea"/>
              </a:rPr>
              <a:t>인터넷 사용자들이 증가하고 이에 따라 효율적으로 통합된 스크립트가 필요하게 된다</a:t>
            </a:r>
            <a:r>
              <a:rPr lang="en-US" altLang="ko-KR" dirty="0">
                <a:latin typeface="+mj-ea"/>
                <a:ea typeface="+mj-ea"/>
              </a:rPr>
              <a:t>.</a:t>
            </a:r>
            <a:endParaRPr lang="ko-KR" altLang="en-US" dirty="0">
              <a:latin typeface="+mj-ea"/>
              <a:ea typeface="+mj-ea"/>
            </a:endParaRPr>
          </a:p>
          <a:p>
            <a:pPr>
              <a:lnSpc>
                <a:spcPct val="120000"/>
              </a:lnSpc>
            </a:pPr>
            <a:r>
              <a:rPr lang="ko-KR" altLang="en-US" dirty="0">
                <a:latin typeface="+mj-ea"/>
                <a:ea typeface="+mj-ea"/>
              </a:rPr>
              <a:t>다시 말해서 브라우저와 관계없이 유연하게 작동하는 통합 스크립트가 필요하게 되었다</a:t>
            </a:r>
            <a:r>
              <a:rPr lang="en-US" altLang="ko-KR" dirty="0">
                <a:latin typeface="+mj-ea"/>
                <a:ea typeface="+mj-ea"/>
              </a:rPr>
              <a:t>.</a:t>
            </a:r>
            <a:r>
              <a:rPr lang="ko-KR" altLang="en-US" dirty="0">
                <a:latin typeface="+mj-ea"/>
                <a:ea typeface="+mj-ea"/>
              </a:rPr>
              <a:t> </a:t>
            </a:r>
          </a:p>
          <a:p>
            <a:pPr>
              <a:lnSpc>
                <a:spcPct val="120000"/>
              </a:lnSpc>
            </a:pPr>
            <a:r>
              <a:rPr lang="ko-KR" altLang="en-US" dirty="0">
                <a:latin typeface="+mj-ea"/>
                <a:ea typeface="+mj-ea"/>
              </a:rPr>
              <a:t>그래서 </a:t>
            </a:r>
            <a:r>
              <a:rPr lang="en-US" altLang="ko-KR" dirty="0">
                <a:latin typeface="+mj-ea"/>
                <a:ea typeface="+mj-ea"/>
              </a:rPr>
              <a:t>1996</a:t>
            </a:r>
            <a:r>
              <a:rPr lang="ko-KR" altLang="en-US" dirty="0">
                <a:latin typeface="+mj-ea"/>
                <a:ea typeface="+mj-ea"/>
              </a:rPr>
              <a:t>년 </a:t>
            </a:r>
            <a:r>
              <a:rPr lang="ko-KR" altLang="en-US" dirty="0" err="1">
                <a:latin typeface="+mj-ea"/>
                <a:ea typeface="+mj-ea"/>
              </a:rPr>
              <a:t>넷스케이프</a:t>
            </a:r>
            <a:r>
              <a:rPr lang="ko-KR" altLang="en-US" dirty="0">
                <a:latin typeface="+mj-ea"/>
                <a:ea typeface="+mj-ea"/>
              </a:rPr>
              <a:t> </a:t>
            </a:r>
            <a:r>
              <a:rPr lang="ko-KR" altLang="en-US" dirty="0" err="1">
                <a:latin typeface="+mj-ea"/>
                <a:ea typeface="+mj-ea"/>
              </a:rPr>
              <a:t>커뮤니케이션즈에서</a:t>
            </a:r>
            <a:r>
              <a:rPr lang="ko-KR" altLang="en-US" dirty="0">
                <a:latin typeface="+mj-ea"/>
                <a:ea typeface="+mj-ea"/>
              </a:rPr>
              <a:t> 컴퓨터 시스템의 표준을 관리하는 비영리 표준화 기구인</a:t>
            </a:r>
            <a:r>
              <a:rPr lang="en-US" altLang="ko-KR" dirty="0">
                <a:latin typeface="+mj-ea"/>
                <a:ea typeface="+mj-ea"/>
              </a:rPr>
              <a:t> </a:t>
            </a:r>
            <a:r>
              <a:rPr lang="en" altLang="ko-Kore-KR" dirty="0">
                <a:latin typeface="+mj-ea"/>
                <a:ea typeface="+mj-ea"/>
              </a:rPr>
              <a:t>ECMA(European Computer Manufacturers Association)</a:t>
            </a:r>
            <a:r>
              <a:rPr lang="ko-KR" altLang="en-US" dirty="0">
                <a:latin typeface="+mj-ea"/>
                <a:ea typeface="+mj-ea"/>
              </a:rPr>
              <a:t>에 표준화 작업을 요청한다</a:t>
            </a:r>
            <a:r>
              <a:rPr lang="en-US" altLang="ko-KR" dirty="0">
                <a:latin typeface="+mj-ea"/>
                <a:ea typeface="+mj-ea"/>
              </a:rPr>
              <a:t>.</a:t>
            </a:r>
            <a:endParaRPr lang="ko-KR" altLang="en-US" dirty="0">
              <a:latin typeface="+mj-ea"/>
              <a:ea typeface="+mj-ea"/>
            </a:endParaRPr>
          </a:p>
          <a:p>
            <a:pPr marL="0" indent="0">
              <a:lnSpc>
                <a:spcPct val="120000"/>
              </a:lnSpc>
              <a:buNone/>
            </a:pPr>
            <a:endParaRPr lang="ko-KR" altLang="en-US" dirty="0">
              <a:latin typeface="+mj-ea"/>
              <a:ea typeface="+mj-ea"/>
            </a:endParaRPr>
          </a:p>
        </p:txBody>
      </p:sp>
    </p:spTree>
    <p:extLst>
      <p:ext uri="{BB962C8B-B14F-4D97-AF65-F5344CB8AC3E}">
        <p14:creationId xmlns:p14="http://schemas.microsoft.com/office/powerpoint/2010/main" val="3989220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B28B09-F372-D043-BF62-C9E06CB3AC2D}"/>
              </a:ext>
            </a:extLst>
          </p:cNvPr>
          <p:cNvSpPr>
            <a:spLocks noGrp="1"/>
          </p:cNvSpPr>
          <p:nvPr>
            <p:ph type="title"/>
          </p:nvPr>
        </p:nvSpPr>
        <p:spPr/>
        <p:txBody>
          <a:bodyPr/>
          <a:lstStyle/>
          <a:p>
            <a:r>
              <a:rPr kumimoji="1" lang="en-US" altLang="ko-Kore-KR" dirty="0">
                <a:latin typeface="+mj-ea"/>
              </a:rPr>
              <a:t>JavaScript ES6/7 </a:t>
            </a:r>
            <a:endParaRPr kumimoji="1" lang="ko-Kore-KR" altLang="en-US" dirty="0"/>
          </a:p>
        </p:txBody>
      </p:sp>
      <p:sp>
        <p:nvSpPr>
          <p:cNvPr id="3" name="내용 개체 틀 2">
            <a:extLst>
              <a:ext uri="{FF2B5EF4-FFF2-40B4-BE49-F238E27FC236}">
                <a16:creationId xmlns:a16="http://schemas.microsoft.com/office/drawing/2014/main" id="{F8F3150A-3FAD-E848-BE40-2383E38C48F2}"/>
              </a:ext>
            </a:extLst>
          </p:cNvPr>
          <p:cNvSpPr>
            <a:spLocks noGrp="1"/>
          </p:cNvSpPr>
          <p:nvPr>
            <p:ph idx="1"/>
          </p:nvPr>
        </p:nvSpPr>
        <p:spPr/>
        <p:txBody>
          <a:bodyPr>
            <a:noAutofit/>
          </a:bodyPr>
          <a:lstStyle/>
          <a:p>
            <a:pPr>
              <a:lnSpc>
                <a:spcPct val="120000"/>
              </a:lnSpc>
            </a:pPr>
            <a:r>
              <a:rPr lang="en-US" altLang="ko-KR" dirty="0">
                <a:latin typeface="+mj-ea"/>
                <a:ea typeface="+mj-ea"/>
              </a:rPr>
              <a:t>1997</a:t>
            </a:r>
            <a:r>
              <a:rPr lang="ko-KR" altLang="en-US" dirty="0">
                <a:latin typeface="+mj-ea"/>
                <a:ea typeface="+mj-ea"/>
              </a:rPr>
              <a:t>년 </a:t>
            </a:r>
            <a:r>
              <a:rPr lang="en" altLang="ko-Kore-KR" dirty="0">
                <a:latin typeface="+mj-ea"/>
                <a:ea typeface="+mj-ea"/>
              </a:rPr>
              <a:t>ECMA-262, </a:t>
            </a:r>
            <a:r>
              <a:rPr lang="ko-KR" altLang="en-US" dirty="0">
                <a:latin typeface="+mj-ea"/>
                <a:ea typeface="+mj-ea"/>
              </a:rPr>
              <a:t>자바스크립트 초판이 나오게 된다</a:t>
            </a:r>
            <a:r>
              <a:rPr lang="en-US" altLang="ko-KR" dirty="0">
                <a:latin typeface="+mj-ea"/>
                <a:ea typeface="+mj-ea"/>
              </a:rPr>
              <a:t>.</a:t>
            </a:r>
            <a:endParaRPr lang="ko-KR" altLang="en-US" dirty="0">
              <a:latin typeface="+mj-ea"/>
              <a:ea typeface="+mj-ea"/>
            </a:endParaRPr>
          </a:p>
          <a:p>
            <a:pPr>
              <a:lnSpc>
                <a:spcPct val="120000"/>
              </a:lnSpc>
            </a:pPr>
            <a:r>
              <a:rPr lang="ko-KR" altLang="en-US" dirty="0">
                <a:latin typeface="+mj-ea"/>
                <a:ea typeface="+mj-ea"/>
              </a:rPr>
              <a:t>바로 </a:t>
            </a:r>
            <a:r>
              <a:rPr lang="en" altLang="ko-Kore-KR" dirty="0">
                <a:latin typeface="+mj-ea"/>
                <a:ea typeface="+mj-ea"/>
              </a:rPr>
              <a:t>ES1 (ECMAScript 1)</a:t>
            </a:r>
            <a:r>
              <a:rPr lang="ko-KR" altLang="en-US" dirty="0">
                <a:latin typeface="+mj-ea"/>
                <a:ea typeface="+mj-ea"/>
              </a:rPr>
              <a:t>이 초기 버전이 된다</a:t>
            </a:r>
            <a:r>
              <a:rPr lang="en-US" altLang="ko-KR" dirty="0">
                <a:latin typeface="+mj-ea"/>
                <a:ea typeface="+mj-ea"/>
              </a:rPr>
              <a:t>.</a:t>
            </a:r>
            <a:endParaRPr lang="ko-KR" altLang="en-US" dirty="0">
              <a:latin typeface="+mj-ea"/>
              <a:ea typeface="+mj-ea"/>
            </a:endParaRPr>
          </a:p>
          <a:p>
            <a:pPr>
              <a:lnSpc>
                <a:spcPct val="120000"/>
              </a:lnSpc>
            </a:pPr>
            <a:r>
              <a:rPr lang="ko-KR" altLang="en-US" dirty="0">
                <a:latin typeface="+mj-ea"/>
                <a:ea typeface="+mj-ea"/>
              </a:rPr>
              <a:t>이후 </a:t>
            </a:r>
            <a:r>
              <a:rPr lang="en" altLang="ko-Kore-KR" dirty="0">
                <a:latin typeface="+mj-ea"/>
                <a:ea typeface="+mj-ea"/>
              </a:rPr>
              <a:t>E2</a:t>
            </a:r>
            <a:r>
              <a:rPr lang="ko-KR" altLang="en-US" dirty="0" err="1">
                <a:latin typeface="+mj-ea"/>
                <a:ea typeface="+mj-ea"/>
              </a:rPr>
              <a:t>부터</a:t>
            </a:r>
            <a:r>
              <a:rPr lang="ko-KR" altLang="en-US" dirty="0">
                <a:latin typeface="+mj-ea"/>
                <a:ea typeface="+mj-ea"/>
              </a:rPr>
              <a:t> </a:t>
            </a:r>
            <a:r>
              <a:rPr lang="en-US" altLang="ko-KR" dirty="0">
                <a:latin typeface="+mj-ea"/>
                <a:ea typeface="+mj-ea"/>
              </a:rPr>
              <a:t>2015</a:t>
            </a:r>
            <a:r>
              <a:rPr lang="ko-KR" altLang="en-US" dirty="0">
                <a:latin typeface="+mj-ea"/>
                <a:ea typeface="+mj-ea"/>
              </a:rPr>
              <a:t>년 </a:t>
            </a:r>
            <a:r>
              <a:rPr lang="en" altLang="ko-Kore-KR" dirty="0">
                <a:latin typeface="+mj-ea"/>
                <a:ea typeface="+mj-ea"/>
              </a:rPr>
              <a:t>ES6</a:t>
            </a:r>
            <a:r>
              <a:rPr lang="ko-KR" altLang="en-US" dirty="0">
                <a:latin typeface="+mj-ea"/>
                <a:ea typeface="+mj-ea"/>
              </a:rPr>
              <a:t>버전까지 나오게 되며</a:t>
            </a:r>
          </a:p>
          <a:p>
            <a:pPr>
              <a:lnSpc>
                <a:spcPct val="120000"/>
              </a:lnSpc>
            </a:pPr>
            <a:r>
              <a:rPr lang="en" altLang="ko-Kore-KR" dirty="0">
                <a:latin typeface="+mj-ea"/>
                <a:ea typeface="+mj-ea"/>
              </a:rPr>
              <a:t>ES7</a:t>
            </a:r>
            <a:r>
              <a:rPr lang="ko-KR" altLang="en-US" dirty="0" err="1">
                <a:latin typeface="+mj-ea"/>
                <a:ea typeface="+mj-ea"/>
              </a:rPr>
              <a:t>부터</a:t>
            </a:r>
            <a:r>
              <a:rPr lang="ko-KR" altLang="en-US" dirty="0">
                <a:latin typeface="+mj-ea"/>
                <a:ea typeface="+mj-ea"/>
              </a:rPr>
              <a:t> </a:t>
            </a:r>
            <a:r>
              <a:rPr lang="en" altLang="ko-Kore-KR" dirty="0">
                <a:latin typeface="+mj-ea"/>
                <a:ea typeface="+mj-ea"/>
              </a:rPr>
              <a:t>ES11(2020</a:t>
            </a:r>
            <a:r>
              <a:rPr lang="ko-KR" altLang="en-US" dirty="0">
                <a:latin typeface="+mj-ea"/>
                <a:ea typeface="+mj-ea"/>
              </a:rPr>
              <a:t>년</a:t>
            </a:r>
            <a:r>
              <a:rPr lang="en-US" altLang="ko-KR" dirty="0">
                <a:latin typeface="+mj-ea"/>
                <a:ea typeface="+mj-ea"/>
              </a:rPr>
              <a:t>)</a:t>
            </a:r>
            <a:r>
              <a:rPr lang="ko-KR" altLang="en-US" dirty="0">
                <a:latin typeface="+mj-ea"/>
                <a:ea typeface="+mj-ea"/>
              </a:rPr>
              <a:t>까지 나오지만 </a:t>
            </a:r>
            <a:r>
              <a:rPr lang="en" altLang="ko-Kore-KR" dirty="0">
                <a:latin typeface="+mj-ea"/>
                <a:ea typeface="+mj-ea"/>
              </a:rPr>
              <a:t>ES6</a:t>
            </a:r>
            <a:r>
              <a:rPr lang="ko-KR" altLang="en-US" dirty="0">
                <a:latin typeface="+mj-ea"/>
                <a:ea typeface="+mj-ea"/>
              </a:rPr>
              <a:t>버전으로 표준이 정립되게 되었다</a:t>
            </a:r>
            <a:r>
              <a:rPr lang="en-US" altLang="ko-KR" dirty="0">
                <a:latin typeface="+mj-ea"/>
                <a:ea typeface="+mj-ea"/>
              </a:rPr>
              <a:t>.</a:t>
            </a:r>
          </a:p>
          <a:p>
            <a:pPr>
              <a:lnSpc>
                <a:spcPct val="100000"/>
              </a:lnSpc>
            </a:pPr>
            <a:r>
              <a:rPr lang="ko-KR" altLang="en-US" dirty="0">
                <a:latin typeface="+mj-ea"/>
                <a:ea typeface="+mj-ea"/>
              </a:rPr>
              <a:t>이제 </a:t>
            </a:r>
            <a:r>
              <a:rPr lang="en" altLang="ko-Kore-KR" dirty="0">
                <a:latin typeface="+mj-ea"/>
                <a:ea typeface="+mj-ea"/>
              </a:rPr>
              <a:t>ES6</a:t>
            </a:r>
            <a:r>
              <a:rPr lang="ko-KR" altLang="en-US" dirty="0">
                <a:latin typeface="+mj-ea"/>
                <a:ea typeface="+mj-ea"/>
              </a:rPr>
              <a:t>가 무엇인지 알게 되었다</a:t>
            </a:r>
            <a:r>
              <a:rPr lang="en-US" altLang="ko-KR" dirty="0">
                <a:latin typeface="+mj-ea"/>
                <a:ea typeface="+mj-ea"/>
              </a:rPr>
              <a:t>.</a:t>
            </a:r>
            <a:endParaRPr lang="ko-KR" altLang="en-US" dirty="0">
              <a:latin typeface="+mj-ea"/>
              <a:ea typeface="+mj-ea"/>
            </a:endParaRPr>
          </a:p>
          <a:p>
            <a:pPr>
              <a:lnSpc>
                <a:spcPct val="100000"/>
              </a:lnSpc>
            </a:pPr>
            <a:r>
              <a:rPr lang="ko-KR" altLang="en-US" dirty="0">
                <a:latin typeface="+mj-ea"/>
                <a:ea typeface="+mj-ea"/>
              </a:rPr>
              <a:t>참고로 </a:t>
            </a:r>
            <a:r>
              <a:rPr lang="en" altLang="ko-Kore-KR" dirty="0">
                <a:latin typeface="+mj-ea"/>
                <a:ea typeface="+mj-ea"/>
              </a:rPr>
              <a:t>ES6 </a:t>
            </a:r>
            <a:r>
              <a:rPr lang="ko-KR" altLang="en-US" dirty="0">
                <a:latin typeface="+mj-ea"/>
                <a:ea typeface="+mj-ea"/>
              </a:rPr>
              <a:t>버전부터 </a:t>
            </a:r>
            <a:r>
              <a:rPr lang="en" altLang="ko-Kore-KR" dirty="0">
                <a:latin typeface="+mj-ea"/>
                <a:ea typeface="+mj-ea"/>
              </a:rPr>
              <a:t>let, const</a:t>
            </a:r>
            <a:r>
              <a:rPr lang="ko-KR" altLang="en-US" dirty="0">
                <a:latin typeface="+mj-ea"/>
                <a:ea typeface="+mj-ea"/>
              </a:rPr>
              <a:t>라는 키워드도 추가되었다</a:t>
            </a:r>
            <a:r>
              <a:rPr lang="en-US" altLang="ko-KR" dirty="0">
                <a:latin typeface="+mj-ea"/>
                <a:ea typeface="+mj-ea"/>
              </a:rPr>
              <a:t>.</a:t>
            </a:r>
            <a:endParaRPr lang="ko-KR" altLang="en-US" dirty="0">
              <a:latin typeface="+mj-ea"/>
              <a:ea typeface="+mj-ea"/>
            </a:endParaRPr>
          </a:p>
        </p:txBody>
      </p:sp>
    </p:spTree>
    <p:extLst>
      <p:ext uri="{BB962C8B-B14F-4D97-AF65-F5344CB8AC3E}">
        <p14:creationId xmlns:p14="http://schemas.microsoft.com/office/powerpoint/2010/main" val="270584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B1885E-0CE1-8949-9E59-F59217B5469B}"/>
              </a:ext>
            </a:extLst>
          </p:cNvPr>
          <p:cNvSpPr>
            <a:spLocks noGrp="1"/>
          </p:cNvSpPr>
          <p:nvPr>
            <p:ph type="title"/>
          </p:nvPr>
        </p:nvSpPr>
        <p:spPr/>
        <p:txBody>
          <a:bodyPr/>
          <a:lstStyle/>
          <a:p>
            <a:r>
              <a:rPr kumimoji="1" lang="en-US" altLang="ko-Kore-KR" dirty="0">
                <a:latin typeface="+mj-ea"/>
              </a:rPr>
              <a:t>JavaScript ES6/7 </a:t>
            </a:r>
            <a:endParaRPr kumimoji="1" lang="ko-Kore-KR" altLang="en-US" dirty="0"/>
          </a:p>
        </p:txBody>
      </p:sp>
      <p:sp>
        <p:nvSpPr>
          <p:cNvPr id="3" name="내용 개체 틀 2">
            <a:extLst>
              <a:ext uri="{FF2B5EF4-FFF2-40B4-BE49-F238E27FC236}">
                <a16:creationId xmlns:a16="http://schemas.microsoft.com/office/drawing/2014/main" id="{DC5CB845-201A-4A45-8B16-42FB30C1CF83}"/>
              </a:ext>
            </a:extLst>
          </p:cNvPr>
          <p:cNvSpPr>
            <a:spLocks noGrp="1"/>
          </p:cNvSpPr>
          <p:nvPr>
            <p:ph idx="1"/>
          </p:nvPr>
        </p:nvSpPr>
        <p:spPr/>
        <p:txBody>
          <a:bodyPr>
            <a:noAutofit/>
          </a:bodyPr>
          <a:lstStyle/>
          <a:p>
            <a:pPr>
              <a:lnSpc>
                <a:spcPct val="110000"/>
              </a:lnSpc>
            </a:pPr>
            <a:r>
              <a:rPr lang="ko-KR" altLang="en-US" dirty="0">
                <a:latin typeface="+mj-ea"/>
                <a:ea typeface="+mj-ea"/>
              </a:rPr>
              <a:t>자바스크립트는 브라우저의 보조적 스크립트 프로그래밍 언어로 시작했지만</a:t>
            </a:r>
            <a:r>
              <a:rPr lang="en-US" altLang="ko-KR" dirty="0">
                <a:latin typeface="+mj-ea"/>
                <a:ea typeface="+mj-ea"/>
              </a:rPr>
              <a:t> </a:t>
            </a:r>
            <a:r>
              <a:rPr lang="ko-KR" altLang="en-US" dirty="0">
                <a:latin typeface="+mj-ea"/>
                <a:ea typeface="+mj-ea"/>
              </a:rPr>
              <a:t>점점 발전하게 되어 이제는 </a:t>
            </a:r>
            <a:r>
              <a:rPr lang="en" altLang="ko-Kore-KR" dirty="0">
                <a:latin typeface="+mj-ea"/>
                <a:ea typeface="+mj-ea"/>
              </a:rPr>
              <a:t>Ajax</a:t>
            </a:r>
            <a:r>
              <a:rPr lang="ko-KR" altLang="en-US" dirty="0">
                <a:latin typeface="+mj-ea"/>
                <a:ea typeface="+mj-ea"/>
              </a:rPr>
              <a:t>로 비동기 방식 통신도 지원하고</a:t>
            </a:r>
          </a:p>
          <a:p>
            <a:pPr>
              <a:lnSpc>
                <a:spcPct val="110000"/>
              </a:lnSpc>
            </a:pPr>
            <a:r>
              <a:rPr lang="en" altLang="ko-Kore-KR" dirty="0">
                <a:latin typeface="+mj-ea"/>
                <a:ea typeface="+mj-ea"/>
              </a:rPr>
              <a:t>jQuery</a:t>
            </a:r>
            <a:r>
              <a:rPr lang="ko-KR" altLang="en-US" dirty="0">
                <a:latin typeface="+mj-ea"/>
                <a:ea typeface="+mj-ea"/>
              </a:rPr>
              <a:t>로 </a:t>
            </a:r>
            <a:r>
              <a:rPr lang="en" altLang="ko-Kore-KR" dirty="0">
                <a:latin typeface="+mj-ea"/>
                <a:ea typeface="+mj-ea"/>
              </a:rPr>
              <a:t>DOM</a:t>
            </a:r>
            <a:r>
              <a:rPr lang="ko-KR" altLang="en-US" dirty="0">
                <a:latin typeface="+mj-ea"/>
                <a:ea typeface="+mj-ea"/>
              </a:rPr>
              <a:t>을 더 쉽게 컨트롤할 수 있게 되었으며</a:t>
            </a:r>
            <a:r>
              <a:rPr lang="en-US" altLang="ko-KR" dirty="0">
                <a:latin typeface="+mj-ea"/>
                <a:ea typeface="+mj-ea"/>
              </a:rPr>
              <a:t> </a:t>
            </a:r>
            <a:r>
              <a:rPr lang="en" altLang="ko-Kore-KR" dirty="0">
                <a:latin typeface="+mj-ea"/>
                <a:ea typeface="+mj-ea"/>
              </a:rPr>
              <a:t>V8 </a:t>
            </a:r>
            <a:r>
              <a:rPr lang="ko-KR" altLang="en-US" dirty="0">
                <a:latin typeface="+mj-ea"/>
                <a:ea typeface="+mj-ea"/>
              </a:rPr>
              <a:t>자바스크립트 엔진의 등장으로 자바스크립트 런타임 환경인 </a:t>
            </a:r>
            <a:r>
              <a:rPr lang="en" altLang="ko-Kore-KR" dirty="0">
                <a:latin typeface="+mj-ea"/>
                <a:ea typeface="+mj-ea"/>
              </a:rPr>
              <a:t>Node.js </a:t>
            </a:r>
            <a:r>
              <a:rPr lang="ko-KR" altLang="en-US" dirty="0">
                <a:latin typeface="+mj-ea"/>
                <a:ea typeface="+mj-ea"/>
              </a:rPr>
              <a:t>가 </a:t>
            </a:r>
            <a:r>
              <a:rPr lang="en-US" altLang="ko-KR" dirty="0">
                <a:latin typeface="+mj-ea"/>
                <a:ea typeface="+mj-ea"/>
              </a:rPr>
              <a:t>2009</a:t>
            </a:r>
            <a:r>
              <a:rPr lang="ko-KR" altLang="en-US" dirty="0">
                <a:latin typeface="+mj-ea"/>
                <a:ea typeface="+mj-ea"/>
              </a:rPr>
              <a:t>년도 나타났다</a:t>
            </a:r>
            <a:r>
              <a:rPr lang="en-US" altLang="ko-KR" dirty="0">
                <a:latin typeface="+mj-ea"/>
                <a:ea typeface="+mj-ea"/>
              </a:rPr>
              <a:t>.</a:t>
            </a:r>
            <a:endParaRPr lang="ko-KR" altLang="en-US" dirty="0">
              <a:latin typeface="+mj-ea"/>
              <a:ea typeface="+mj-ea"/>
            </a:endParaRPr>
          </a:p>
          <a:p>
            <a:pPr>
              <a:lnSpc>
                <a:spcPct val="110000"/>
              </a:lnSpc>
            </a:pPr>
            <a:r>
              <a:rPr lang="en" altLang="ko-Kore-KR" dirty="0">
                <a:latin typeface="+mj-ea"/>
                <a:ea typeface="+mj-ea"/>
              </a:rPr>
              <a:t>Node.js</a:t>
            </a:r>
            <a:r>
              <a:rPr lang="ko-KR" altLang="en-US" dirty="0">
                <a:latin typeface="+mj-ea"/>
                <a:ea typeface="+mj-ea"/>
              </a:rPr>
              <a:t>는 서버 사이드 애플리케이션 개발에 주요 사용된다</a:t>
            </a:r>
            <a:r>
              <a:rPr lang="en-US" altLang="ko-KR" dirty="0">
                <a:latin typeface="+mj-ea"/>
                <a:ea typeface="+mj-ea"/>
              </a:rPr>
              <a:t>.</a:t>
            </a:r>
            <a:endParaRPr lang="ko-KR" altLang="en-US" dirty="0">
              <a:latin typeface="+mj-ea"/>
              <a:ea typeface="+mj-ea"/>
            </a:endParaRPr>
          </a:p>
          <a:p>
            <a:pPr marL="0" indent="0">
              <a:lnSpc>
                <a:spcPct val="110000"/>
              </a:lnSpc>
              <a:buNone/>
            </a:pPr>
            <a:br>
              <a:rPr lang="ko-KR" altLang="en-US" dirty="0">
                <a:latin typeface="+mj-ea"/>
                <a:ea typeface="+mj-ea"/>
              </a:rPr>
            </a:br>
            <a:endParaRPr kumimoji="1" lang="ko-Kore-KR" altLang="en-US" dirty="0">
              <a:latin typeface="+mj-ea"/>
              <a:ea typeface="+mj-ea"/>
            </a:endParaRPr>
          </a:p>
          <a:p>
            <a:pPr>
              <a:lnSpc>
                <a:spcPct val="110000"/>
              </a:lnSpc>
            </a:pPr>
            <a:endParaRPr kumimoji="1" lang="ko-Kore-KR" altLang="en-US" dirty="0">
              <a:latin typeface="+mj-ea"/>
              <a:ea typeface="+mj-ea"/>
            </a:endParaRPr>
          </a:p>
        </p:txBody>
      </p:sp>
    </p:spTree>
    <p:extLst>
      <p:ext uri="{BB962C8B-B14F-4D97-AF65-F5344CB8AC3E}">
        <p14:creationId xmlns:p14="http://schemas.microsoft.com/office/powerpoint/2010/main" val="142581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B1885E-0CE1-8949-9E59-F59217B5469B}"/>
              </a:ext>
            </a:extLst>
          </p:cNvPr>
          <p:cNvSpPr>
            <a:spLocks noGrp="1"/>
          </p:cNvSpPr>
          <p:nvPr>
            <p:ph type="title"/>
          </p:nvPr>
        </p:nvSpPr>
        <p:spPr/>
        <p:txBody>
          <a:bodyPr/>
          <a:lstStyle/>
          <a:p>
            <a:r>
              <a:rPr kumimoji="1" lang="en-US" altLang="ko-Kore-KR" dirty="0">
                <a:latin typeface="+mj-ea"/>
              </a:rPr>
              <a:t>JavaScript ES6/7 </a:t>
            </a:r>
            <a:endParaRPr kumimoji="1" lang="ko-Kore-KR" altLang="en-US" dirty="0"/>
          </a:p>
        </p:txBody>
      </p:sp>
      <p:sp>
        <p:nvSpPr>
          <p:cNvPr id="3" name="내용 개체 틀 2">
            <a:extLst>
              <a:ext uri="{FF2B5EF4-FFF2-40B4-BE49-F238E27FC236}">
                <a16:creationId xmlns:a16="http://schemas.microsoft.com/office/drawing/2014/main" id="{DC5CB845-201A-4A45-8B16-42FB30C1CF83}"/>
              </a:ext>
            </a:extLst>
          </p:cNvPr>
          <p:cNvSpPr>
            <a:spLocks noGrp="1"/>
          </p:cNvSpPr>
          <p:nvPr>
            <p:ph idx="1"/>
          </p:nvPr>
        </p:nvSpPr>
        <p:spPr/>
        <p:txBody>
          <a:bodyPr>
            <a:noAutofit/>
          </a:bodyPr>
          <a:lstStyle/>
          <a:p>
            <a:pPr>
              <a:lnSpc>
                <a:spcPct val="100000"/>
              </a:lnSpc>
            </a:pPr>
            <a:r>
              <a:rPr lang="ko-KR" altLang="en-US" dirty="0">
                <a:latin typeface="+mj-ea"/>
                <a:ea typeface="+mj-ea"/>
              </a:rPr>
              <a:t>그리고 이제는 </a:t>
            </a:r>
            <a:r>
              <a:rPr lang="en" altLang="ko-Kore-KR" dirty="0">
                <a:latin typeface="+mj-ea"/>
                <a:ea typeface="+mj-ea"/>
              </a:rPr>
              <a:t>SPA(Single Page Application), </a:t>
            </a:r>
            <a:r>
              <a:rPr lang="ko-KR" altLang="en-US" dirty="0">
                <a:latin typeface="+mj-ea"/>
                <a:ea typeface="+mj-ea"/>
              </a:rPr>
              <a:t>단일 페이지 애플리케이션의 시대가 되었다</a:t>
            </a:r>
            <a:r>
              <a:rPr lang="en-US" altLang="ko-KR" dirty="0">
                <a:latin typeface="+mj-ea"/>
                <a:ea typeface="+mj-ea"/>
              </a:rPr>
              <a:t>.</a:t>
            </a:r>
            <a:r>
              <a:rPr lang="ko-KR" altLang="en-US" dirty="0">
                <a:latin typeface="+mj-ea"/>
                <a:ea typeface="+mj-ea"/>
              </a:rPr>
              <a:t> </a:t>
            </a:r>
          </a:p>
          <a:p>
            <a:pPr>
              <a:lnSpc>
                <a:spcPct val="100000"/>
              </a:lnSpc>
            </a:pPr>
            <a:r>
              <a:rPr lang="en" altLang="ko-Kore-KR" dirty="0">
                <a:latin typeface="+mj-ea"/>
                <a:ea typeface="+mj-ea"/>
              </a:rPr>
              <a:t>Angular, React, </a:t>
            </a:r>
            <a:r>
              <a:rPr lang="en" altLang="ko-Kore-KR" dirty="0" err="1">
                <a:latin typeface="+mj-ea"/>
                <a:ea typeface="+mj-ea"/>
              </a:rPr>
              <a:t>Vue.js</a:t>
            </a:r>
            <a:r>
              <a:rPr lang="en" altLang="ko-Kore-KR" dirty="0">
                <a:latin typeface="+mj-ea"/>
                <a:ea typeface="+mj-ea"/>
              </a:rPr>
              <a:t> </a:t>
            </a:r>
            <a:r>
              <a:rPr lang="ko-KR" altLang="en-US" dirty="0">
                <a:latin typeface="+mj-ea"/>
                <a:ea typeface="+mj-ea"/>
              </a:rPr>
              <a:t>등 </a:t>
            </a:r>
            <a:r>
              <a:rPr lang="en" altLang="ko-Kore-KR" dirty="0">
                <a:latin typeface="+mj-ea"/>
                <a:ea typeface="+mj-ea"/>
              </a:rPr>
              <a:t>SPA </a:t>
            </a:r>
            <a:r>
              <a:rPr lang="ko-KR" altLang="en-US" dirty="0">
                <a:latin typeface="+mj-ea"/>
                <a:ea typeface="+mj-ea"/>
              </a:rPr>
              <a:t>프레임워크 또한 많은 영역에서 사용을 하고 있다</a:t>
            </a:r>
            <a:r>
              <a:rPr lang="en-US" altLang="ko-KR" dirty="0">
                <a:latin typeface="+mj-ea"/>
                <a:ea typeface="+mj-ea"/>
              </a:rPr>
              <a:t>.</a:t>
            </a:r>
            <a:endParaRPr lang="ko-KR" altLang="en-US" dirty="0">
              <a:latin typeface="+mj-ea"/>
              <a:ea typeface="+mj-ea"/>
            </a:endParaRPr>
          </a:p>
          <a:p>
            <a:pPr marL="0" indent="0">
              <a:lnSpc>
                <a:spcPct val="100000"/>
              </a:lnSpc>
              <a:buNone/>
            </a:pPr>
            <a:br>
              <a:rPr lang="ko-KR" altLang="en-US" dirty="0">
                <a:latin typeface="+mj-ea"/>
                <a:ea typeface="+mj-ea"/>
              </a:rPr>
            </a:br>
            <a:br>
              <a:rPr lang="ko-KR" altLang="en-US" dirty="0">
                <a:latin typeface="+mj-ea"/>
                <a:ea typeface="+mj-ea"/>
              </a:rPr>
            </a:br>
            <a:endParaRPr kumimoji="1" lang="ko-Kore-KR" altLang="en-US" dirty="0">
              <a:latin typeface="+mj-ea"/>
              <a:ea typeface="+mj-ea"/>
            </a:endParaRPr>
          </a:p>
        </p:txBody>
      </p:sp>
    </p:spTree>
    <p:extLst>
      <p:ext uri="{BB962C8B-B14F-4D97-AF65-F5344CB8AC3E}">
        <p14:creationId xmlns:p14="http://schemas.microsoft.com/office/powerpoint/2010/main" val="2898674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974"/>
            <a:ext cx="10515600" cy="1325563"/>
          </a:xfrm>
        </p:spPr>
        <p:txBody>
          <a:bodyPr/>
          <a:lstStyle/>
          <a:p>
            <a:r>
              <a:rPr lang="en-US" dirty="0">
                <a:latin typeface="+mj-ea"/>
              </a:rPr>
              <a:t>JavaScript</a:t>
            </a:r>
            <a:r>
              <a:rPr lang="ko-KR" altLang="en-US" dirty="0">
                <a:latin typeface="+mj-ea"/>
              </a:rPr>
              <a:t>란</a:t>
            </a:r>
            <a:r>
              <a:rPr lang="en-US" dirty="0">
                <a:latin typeface="+mj-ea"/>
              </a:rPr>
              <a:t>?</a:t>
            </a:r>
          </a:p>
        </p:txBody>
      </p:sp>
      <p:sp>
        <p:nvSpPr>
          <p:cNvPr id="4" name="Content Placeholder 2"/>
          <p:cNvSpPr>
            <a:spLocks noGrp="1"/>
          </p:cNvSpPr>
          <p:nvPr/>
        </p:nvSpPr>
        <p:spPr bwMode="auto">
          <a:xfrm>
            <a:off x="1832062" y="131252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mj-ea"/>
                <a:ea typeface="+mj-ea"/>
              </a:rPr>
              <a:t>JavaScript</a:t>
            </a:r>
            <a:r>
              <a:rPr lang="ko-KR" altLang="en-US" dirty="0">
                <a:latin typeface="+mj-ea"/>
                <a:ea typeface="+mj-ea"/>
              </a:rPr>
              <a:t>는 다음을 지원하는 프로그래밍 언어이다</a:t>
            </a:r>
            <a:r>
              <a:rPr lang="en-US" dirty="0">
                <a:latin typeface="+mj-ea"/>
                <a:ea typeface="+mj-ea"/>
              </a:rPr>
              <a:t>:</a:t>
            </a:r>
          </a:p>
          <a:p>
            <a:endParaRPr lang="en-US" dirty="0">
              <a:latin typeface="+mj-ea"/>
              <a:ea typeface="+mj-ea"/>
            </a:endParaRPr>
          </a:p>
          <a:p>
            <a:endParaRPr lang="en-US" dirty="0">
              <a:latin typeface="+mj-ea"/>
              <a:ea typeface="+mj-ea"/>
            </a:endParaRPr>
          </a:p>
          <a:p>
            <a:endParaRPr lang="en-US" dirty="0">
              <a:latin typeface="+mj-ea"/>
              <a:ea typeface="+mj-ea"/>
            </a:endParaRPr>
          </a:p>
          <a:p>
            <a:endParaRPr lang="en-US" dirty="0">
              <a:latin typeface="+mj-ea"/>
              <a:ea typeface="+mj-ea"/>
            </a:endParaRPr>
          </a:p>
          <a:p>
            <a:r>
              <a:rPr lang="en-US" dirty="0">
                <a:latin typeface="+mj-ea"/>
                <a:ea typeface="+mj-ea"/>
              </a:rPr>
              <a:t>JavaScript </a:t>
            </a:r>
            <a:r>
              <a:rPr lang="ko-KR" altLang="en-US" dirty="0">
                <a:latin typeface="+mj-ea"/>
                <a:ea typeface="+mj-ea"/>
              </a:rPr>
              <a:t>를 사용하고 그리고 동적으로 </a:t>
            </a:r>
            <a:r>
              <a:rPr lang="ko-KR" altLang="en-US" dirty="0" err="1">
                <a:latin typeface="+mj-ea"/>
                <a:ea typeface="+mj-ea"/>
              </a:rPr>
              <a:t>웹페이지를</a:t>
            </a:r>
            <a:r>
              <a:rPr lang="ko-KR" altLang="en-US" dirty="0">
                <a:latin typeface="+mj-ea"/>
                <a:ea typeface="+mj-ea"/>
              </a:rPr>
              <a:t> 만들기 위해 </a:t>
            </a:r>
            <a:r>
              <a:rPr lang="en-US" dirty="0">
                <a:latin typeface="+mj-ea"/>
                <a:ea typeface="+mj-ea"/>
              </a:rPr>
              <a:t>Browser Object Model </a:t>
            </a:r>
            <a:r>
              <a:rPr lang="ko-KR" altLang="en-US" dirty="0">
                <a:latin typeface="+mj-ea"/>
                <a:ea typeface="+mj-ea"/>
              </a:rPr>
              <a:t>을 사용한다</a:t>
            </a:r>
            <a:r>
              <a:rPr lang="en-US" altLang="ko-KR" dirty="0">
                <a:latin typeface="+mj-ea"/>
                <a:ea typeface="+mj-ea"/>
              </a:rPr>
              <a:t>.</a:t>
            </a:r>
            <a:endParaRPr lang="en-US" dirty="0">
              <a:latin typeface="+mj-ea"/>
              <a:ea typeface="+mj-ea"/>
            </a:endParaRPr>
          </a:p>
          <a:p>
            <a:r>
              <a:rPr lang="ko-KR" altLang="en-US" dirty="0">
                <a:latin typeface="+mj-ea"/>
                <a:ea typeface="+mj-ea"/>
              </a:rPr>
              <a:t>웹 서버로 </a:t>
            </a:r>
            <a:r>
              <a:rPr lang="ko-KR" altLang="en-US" dirty="0" err="1">
                <a:latin typeface="+mj-ea"/>
                <a:ea typeface="+mj-ea"/>
              </a:rPr>
              <a:t>비동기적인</a:t>
            </a:r>
            <a:r>
              <a:rPr lang="ko-KR" altLang="en-US" dirty="0">
                <a:latin typeface="+mj-ea"/>
                <a:ea typeface="+mj-ea"/>
              </a:rPr>
              <a:t> 요청들을 하기 위해 </a:t>
            </a:r>
            <a:r>
              <a:rPr lang="en-US" dirty="0">
                <a:latin typeface="+mj-ea"/>
                <a:ea typeface="+mj-ea"/>
              </a:rPr>
              <a:t> AJAX API </a:t>
            </a:r>
            <a:r>
              <a:rPr lang="ko-KR" altLang="en-US" dirty="0">
                <a:latin typeface="+mj-ea"/>
                <a:ea typeface="+mj-ea"/>
              </a:rPr>
              <a:t>를 사용한다</a:t>
            </a:r>
            <a:r>
              <a:rPr lang="en-US" altLang="ko-KR" dirty="0">
                <a:latin typeface="+mj-ea"/>
                <a:ea typeface="+mj-ea"/>
              </a:rPr>
              <a:t>.</a:t>
            </a:r>
            <a:endParaRPr lang="en-US" dirty="0">
              <a:latin typeface="+mj-ea"/>
              <a:ea typeface="+mj-ea"/>
            </a:endParaRPr>
          </a:p>
          <a:p>
            <a:endParaRPr lang="en-US" dirty="0">
              <a:latin typeface="+mj-ea"/>
              <a:ea typeface="+mj-ea"/>
            </a:endParaRPr>
          </a:p>
        </p:txBody>
      </p:sp>
      <p:sp>
        <p:nvSpPr>
          <p:cNvPr id="5" name="5-Point Star 4" descr="A five-point star with the title &quot;Operators&quot;"/>
          <p:cNvSpPr/>
          <p:nvPr/>
        </p:nvSpPr>
        <p:spPr bwMode="auto">
          <a:xfrm>
            <a:off x="3204125" y="1647485"/>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dirty="0"/>
          </a:p>
        </p:txBody>
      </p:sp>
      <p:sp>
        <p:nvSpPr>
          <p:cNvPr id="6" name="5-Point Star 5" descr="A five-point star with the title &quot;Variables&quot;"/>
          <p:cNvSpPr/>
          <p:nvPr/>
        </p:nvSpPr>
        <p:spPr bwMode="auto">
          <a:xfrm>
            <a:off x="1454836" y="2143116"/>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dirty="0"/>
          </a:p>
        </p:txBody>
      </p:sp>
      <p:sp>
        <p:nvSpPr>
          <p:cNvPr id="7" name="5-Point Star 6" descr="A five-point star with the title &quot;Functions&quot;"/>
          <p:cNvSpPr/>
          <p:nvPr/>
        </p:nvSpPr>
        <p:spPr bwMode="auto">
          <a:xfrm>
            <a:off x="4871864" y="194229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dirty="0"/>
          </a:p>
        </p:txBody>
      </p:sp>
      <p:sp>
        <p:nvSpPr>
          <p:cNvPr id="8" name="5-Point Star 7" descr="A five-point star with the title &quot;Conditional Statements and Loops&quot;"/>
          <p:cNvSpPr/>
          <p:nvPr/>
        </p:nvSpPr>
        <p:spPr bwMode="auto">
          <a:xfrm>
            <a:off x="6521756" y="1485089"/>
            <a:ext cx="2396478" cy="2438401"/>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dirty="0"/>
          </a:p>
        </p:txBody>
      </p:sp>
      <p:sp>
        <p:nvSpPr>
          <p:cNvPr id="9" name="5-Point Star 8" descr="A five-point star with the title &quot;Objects&quot;"/>
          <p:cNvSpPr/>
          <p:nvPr/>
        </p:nvSpPr>
        <p:spPr bwMode="auto">
          <a:xfrm>
            <a:off x="8679766" y="2021914"/>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dirty="0"/>
          </a:p>
        </p:txBody>
      </p:sp>
      <p:sp>
        <p:nvSpPr>
          <p:cNvPr id="10" name="TextBox 7"/>
          <p:cNvSpPr txBox="1"/>
          <p:nvPr/>
        </p:nvSpPr>
        <p:spPr>
          <a:xfrm>
            <a:off x="2055566" y="2949050"/>
            <a:ext cx="87716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ko-KR" altLang="en-US" b="0" dirty="0"/>
              <a:t>변수들</a:t>
            </a:r>
            <a:endParaRPr lang="en-GB" b="0" dirty="0"/>
          </a:p>
        </p:txBody>
      </p:sp>
      <p:sp>
        <p:nvSpPr>
          <p:cNvPr id="11" name="TextBox 8"/>
          <p:cNvSpPr txBox="1"/>
          <p:nvPr/>
        </p:nvSpPr>
        <p:spPr>
          <a:xfrm>
            <a:off x="3603987" y="2403500"/>
            <a:ext cx="110799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ko-KR" altLang="en-US" b="0" dirty="0"/>
              <a:t>연산자들</a:t>
            </a:r>
            <a:endParaRPr lang="en-GB" b="0" dirty="0"/>
          </a:p>
        </p:txBody>
      </p:sp>
      <p:sp>
        <p:nvSpPr>
          <p:cNvPr id="12" name="TextBox 9"/>
          <p:cNvSpPr txBox="1"/>
          <p:nvPr/>
        </p:nvSpPr>
        <p:spPr>
          <a:xfrm>
            <a:off x="5453059" y="2714620"/>
            <a:ext cx="87716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ko-KR" altLang="en-US" b="0"/>
              <a:t>함수들</a:t>
            </a:r>
            <a:endParaRPr lang="en-GB" b="0" dirty="0"/>
          </a:p>
        </p:txBody>
      </p:sp>
      <p:sp>
        <p:nvSpPr>
          <p:cNvPr id="13" name="TextBox 10"/>
          <p:cNvSpPr txBox="1"/>
          <p:nvPr/>
        </p:nvSpPr>
        <p:spPr>
          <a:xfrm>
            <a:off x="7239008" y="2357431"/>
            <a:ext cx="1135598"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ko-KR" altLang="en-US" b="0"/>
              <a:t>조건문과 </a:t>
            </a:r>
            <a:r>
              <a:rPr lang="ko-KR" altLang="en-US" b="0" dirty="0" err="1"/>
              <a:t>반복문</a:t>
            </a:r>
            <a:endParaRPr lang="en-GB" b="0" dirty="0"/>
          </a:p>
        </p:txBody>
      </p:sp>
      <p:sp>
        <p:nvSpPr>
          <p:cNvPr id="14" name="TextBox 11"/>
          <p:cNvSpPr txBox="1"/>
          <p:nvPr/>
        </p:nvSpPr>
        <p:spPr>
          <a:xfrm>
            <a:off x="9170815" y="2819096"/>
            <a:ext cx="87716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ko-KR" altLang="en-US" b="0" dirty="0"/>
              <a:t>객체들</a:t>
            </a:r>
            <a:endParaRPr lang="en-GB" b="0" dirty="0"/>
          </a:p>
        </p:txBody>
      </p:sp>
    </p:spTree>
    <p:extLst>
      <p:ext uri="{BB962C8B-B14F-4D97-AF65-F5344CB8AC3E}">
        <p14:creationId xmlns:p14="http://schemas.microsoft.com/office/powerpoint/2010/main" val="78175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47"/>
            <a:ext cx="10515600" cy="1325563"/>
          </a:xfrm>
        </p:spPr>
        <p:txBody>
          <a:bodyPr/>
          <a:lstStyle/>
          <a:p>
            <a:r>
              <a:rPr lang="en-US" dirty="0">
                <a:latin typeface="+mj-ea"/>
              </a:rPr>
              <a:t>JavaScript </a:t>
            </a:r>
            <a:r>
              <a:rPr lang="ko-KR" altLang="en-US" dirty="0">
                <a:latin typeface="+mj-ea"/>
              </a:rPr>
              <a:t>문법</a:t>
            </a:r>
            <a:endParaRPr lang="en-US" dirty="0">
              <a:latin typeface="+mj-ea"/>
            </a:endParaRPr>
          </a:p>
        </p:txBody>
      </p:sp>
      <p:sp>
        <p:nvSpPr>
          <p:cNvPr id="4" name="Content Placeholder 2"/>
          <p:cNvSpPr>
            <a:spLocks noGrp="1"/>
          </p:cNvSpPr>
          <p:nvPr/>
        </p:nvSpPr>
        <p:spPr bwMode="auto">
          <a:xfrm>
            <a:off x="1693494" y="110528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mj-ea"/>
                <a:ea typeface="+mj-ea"/>
              </a:rPr>
              <a:t>JavaScript </a:t>
            </a:r>
            <a:r>
              <a:rPr lang="ko-KR" altLang="en-US" dirty="0">
                <a:latin typeface="+mj-ea"/>
                <a:ea typeface="+mj-ea"/>
              </a:rPr>
              <a:t>문장은 실행될 코드의 라인을 나타낸다</a:t>
            </a:r>
            <a:r>
              <a:rPr lang="en-US" altLang="ko-KR" dirty="0">
                <a:latin typeface="+mj-ea"/>
                <a:ea typeface="+mj-ea"/>
              </a:rPr>
              <a:t>.</a:t>
            </a:r>
            <a:endParaRPr lang="en-US" dirty="0">
              <a:latin typeface="+mj-ea"/>
              <a:ea typeface="+mj-ea"/>
            </a:endParaRPr>
          </a:p>
          <a:p>
            <a:r>
              <a:rPr lang="ko-KR" altLang="en-US" dirty="0">
                <a:latin typeface="+mj-ea"/>
                <a:ea typeface="+mj-ea"/>
              </a:rPr>
              <a:t>세미콜론으로 문장의 끝 표시를 한다</a:t>
            </a:r>
            <a:r>
              <a:rPr lang="en-US" altLang="ko-KR" dirty="0">
                <a:latin typeface="+mj-ea"/>
                <a:ea typeface="+mj-ea"/>
              </a:rPr>
              <a:t>.</a:t>
            </a:r>
            <a:endParaRPr lang="en-US" dirty="0">
              <a:latin typeface="+mj-ea"/>
              <a:ea typeface="+mj-ea"/>
            </a:endParaRPr>
          </a:p>
          <a:p>
            <a:endParaRPr lang="en-US" dirty="0">
              <a:latin typeface="+mj-ea"/>
              <a:ea typeface="+mj-ea"/>
            </a:endParaRPr>
          </a:p>
          <a:p>
            <a:endParaRPr lang="en-US" dirty="0">
              <a:latin typeface="+mj-ea"/>
              <a:ea typeface="+mj-ea"/>
            </a:endParaRPr>
          </a:p>
          <a:p>
            <a:endParaRPr lang="en-US" dirty="0">
              <a:latin typeface="+mj-ea"/>
              <a:ea typeface="+mj-ea"/>
            </a:endParaRPr>
          </a:p>
          <a:p>
            <a:endParaRPr lang="en-US" dirty="0">
              <a:latin typeface="+mj-ea"/>
              <a:ea typeface="+mj-ea"/>
            </a:endParaRPr>
          </a:p>
          <a:p>
            <a:r>
              <a:rPr lang="ko-KR" altLang="en-US" dirty="0">
                <a:latin typeface="+mj-ea"/>
                <a:ea typeface="+mj-ea"/>
              </a:rPr>
              <a:t>스크립트에 노트를 추가하기 위해 주석을 사용한다</a:t>
            </a:r>
            <a:r>
              <a:rPr lang="en-US" altLang="ko-KR" dirty="0">
                <a:latin typeface="+mj-ea"/>
                <a:ea typeface="+mj-ea"/>
              </a:rPr>
              <a:t>.</a:t>
            </a:r>
            <a:r>
              <a:rPr lang="en-US" dirty="0">
                <a:latin typeface="+mj-ea"/>
                <a:ea typeface="+mj-ea"/>
              </a:rPr>
              <a:t> </a:t>
            </a:r>
          </a:p>
        </p:txBody>
      </p:sp>
      <p:sp>
        <p:nvSpPr>
          <p:cNvPr id="5" name="TextBox 3"/>
          <p:cNvSpPr txBox="1"/>
          <p:nvPr/>
        </p:nvSpPr>
        <p:spPr>
          <a:xfrm>
            <a:off x="1693494" y="2171208"/>
            <a:ext cx="73152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thisVariable = 3;</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counter = counter + 1;</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GoDoThisThing();</a:t>
            </a:r>
          </a:p>
          <a:p>
            <a:r>
              <a:rPr lang="en-US" sz="2000" b="0" dirty="0">
                <a:latin typeface="Lucida Sans Unicode" pitchFamily="34" charset="0"/>
                <a:cs typeface="Lucida Sans Unicode" pitchFamily="34" charset="0"/>
              </a:rPr>
              <a:t>document.write("An incredibly really \</a:t>
            </a:r>
          </a:p>
          <a:p>
            <a:r>
              <a:rPr lang="en-GB" sz="2000" b="0" dirty="0">
                <a:latin typeface="Lucida Sans Unicode" pitchFamily="34" charset="0"/>
                <a:cs typeface="Lucida Sans Unicode" pitchFamily="34" charset="0"/>
              </a:rPr>
              <a:t>  very long greeting to the world");</a:t>
            </a:r>
          </a:p>
        </p:txBody>
      </p:sp>
      <p:sp>
        <p:nvSpPr>
          <p:cNvPr id="6" name="TextBox 4"/>
          <p:cNvSpPr txBox="1"/>
          <p:nvPr/>
        </p:nvSpPr>
        <p:spPr>
          <a:xfrm>
            <a:off x="1693494" y="5090998"/>
            <a:ext cx="8458200"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 document.write("I'm learning JavaScript"); // display a message</a:t>
            </a:r>
          </a:p>
          <a:p>
            <a:endParaRPr lang="en-GB" sz="2000" b="0" dirty="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You can use a multi-line comment</a:t>
            </a:r>
          </a:p>
          <a:p>
            <a:r>
              <a:rPr lang="en-GB" sz="2000" b="0" dirty="0">
                <a:latin typeface="Lucida Sans Unicode" pitchFamily="34" charset="0"/>
                <a:cs typeface="Lucida Sans Unicode" pitchFamily="34" charset="0"/>
              </a:rPr>
              <a:t>to add more information */ </a:t>
            </a:r>
          </a:p>
        </p:txBody>
      </p:sp>
    </p:spTree>
    <p:extLst>
      <p:ext uri="{BB962C8B-B14F-4D97-AF65-F5344CB8AC3E}">
        <p14:creationId xmlns:p14="http://schemas.microsoft.com/office/powerpoint/2010/main" val="960047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347"/>
            <a:ext cx="10515600" cy="1325563"/>
          </a:xfrm>
        </p:spPr>
        <p:txBody>
          <a:bodyPr/>
          <a:lstStyle/>
          <a:p>
            <a:r>
              <a:rPr lang="ko-KR" altLang="en-US" dirty="0">
                <a:latin typeface="+mj-ea"/>
              </a:rPr>
              <a:t>변수들</a:t>
            </a:r>
            <a:r>
              <a:rPr lang="en-US" altLang="ko-KR" dirty="0">
                <a:latin typeface="+mj-ea"/>
              </a:rPr>
              <a:t>, </a:t>
            </a:r>
            <a:r>
              <a:rPr lang="ko-KR" altLang="en-US" dirty="0">
                <a:latin typeface="+mj-ea"/>
              </a:rPr>
              <a:t>연산자들</a:t>
            </a:r>
            <a:r>
              <a:rPr lang="en-US" altLang="ko-KR" dirty="0">
                <a:latin typeface="+mj-ea"/>
              </a:rPr>
              <a:t>, </a:t>
            </a:r>
            <a:r>
              <a:rPr lang="ko-KR" altLang="en-US" dirty="0">
                <a:latin typeface="+mj-ea"/>
              </a:rPr>
              <a:t>형식들</a:t>
            </a:r>
            <a:endParaRPr lang="en-US" dirty="0">
              <a:latin typeface="+mj-ea"/>
            </a:endParaRPr>
          </a:p>
        </p:txBody>
      </p:sp>
      <p:sp>
        <p:nvSpPr>
          <p:cNvPr id="4" name="Content Placeholder 2"/>
          <p:cNvSpPr>
            <a:spLocks noGrp="1"/>
          </p:cNvSpPr>
          <p:nvPr/>
        </p:nvSpPr>
        <p:spPr bwMode="auto">
          <a:xfrm>
            <a:off x="1674563" y="1185601"/>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ko-KR" altLang="en-US" dirty="0">
                <a:latin typeface="+mj-ea"/>
                <a:ea typeface="+mj-ea"/>
              </a:rPr>
              <a:t>변수들을 선언할 때 </a:t>
            </a:r>
            <a:r>
              <a:rPr lang="en-US" b="1" dirty="0" err="1">
                <a:latin typeface="+mj-ea"/>
                <a:ea typeface="+mj-ea"/>
              </a:rPr>
              <a:t>var</a:t>
            </a:r>
            <a:r>
              <a:rPr lang="en-US" dirty="0">
                <a:latin typeface="+mj-ea"/>
                <a:ea typeface="+mj-ea"/>
              </a:rPr>
              <a:t> </a:t>
            </a:r>
            <a:r>
              <a:rPr lang="ko-KR" altLang="en-US" dirty="0">
                <a:latin typeface="+mj-ea"/>
                <a:ea typeface="+mj-ea"/>
              </a:rPr>
              <a:t>를 사용한다</a:t>
            </a:r>
            <a:r>
              <a:rPr lang="en-US" altLang="ko-KR" dirty="0">
                <a:latin typeface="+mj-ea"/>
                <a:ea typeface="+mj-ea"/>
              </a:rPr>
              <a:t>. </a:t>
            </a:r>
            <a:endParaRPr lang="en-US" dirty="0">
              <a:latin typeface="+mj-ea"/>
              <a:ea typeface="+mj-ea"/>
            </a:endParaRPr>
          </a:p>
          <a:p>
            <a:endParaRPr lang="en-US" dirty="0">
              <a:latin typeface="+mj-ea"/>
              <a:ea typeface="+mj-ea"/>
            </a:endParaRPr>
          </a:p>
          <a:p>
            <a:endParaRPr lang="en-US" dirty="0">
              <a:latin typeface="+mj-ea"/>
              <a:ea typeface="+mj-ea"/>
            </a:endParaRPr>
          </a:p>
          <a:p>
            <a:r>
              <a:rPr lang="en-US" dirty="0">
                <a:latin typeface="+mj-ea"/>
                <a:ea typeface="+mj-ea"/>
              </a:rPr>
              <a:t>JavaScript</a:t>
            </a:r>
            <a:r>
              <a:rPr lang="ko-KR" altLang="en-US" dirty="0">
                <a:latin typeface="+mj-ea"/>
                <a:ea typeface="+mj-ea"/>
              </a:rPr>
              <a:t>는 </a:t>
            </a:r>
            <a:r>
              <a:rPr lang="en-US" altLang="ko-KR" dirty="0">
                <a:latin typeface="+mj-ea"/>
                <a:ea typeface="+mj-ea"/>
              </a:rPr>
              <a:t>3</a:t>
            </a:r>
            <a:r>
              <a:rPr lang="ko-KR" altLang="en-US" dirty="0">
                <a:latin typeface="+mj-ea"/>
                <a:ea typeface="+mj-ea"/>
              </a:rPr>
              <a:t>개의 단순 형식들을 가지고 있다</a:t>
            </a:r>
            <a:r>
              <a:rPr lang="en-US" altLang="ko-KR" dirty="0">
                <a:latin typeface="+mj-ea"/>
                <a:ea typeface="+mj-ea"/>
              </a:rPr>
              <a:t>.</a:t>
            </a:r>
            <a:endParaRPr lang="en-US" dirty="0">
              <a:latin typeface="+mj-ea"/>
              <a:ea typeface="+mj-ea"/>
            </a:endParaRPr>
          </a:p>
          <a:p>
            <a:pPr lvl="1"/>
            <a:r>
              <a:rPr lang="en-US" dirty="0">
                <a:latin typeface="+mj-ea"/>
                <a:ea typeface="+mj-ea"/>
              </a:rPr>
              <a:t>String, Number </a:t>
            </a:r>
            <a:r>
              <a:rPr lang="ko-KR" altLang="en-US" dirty="0">
                <a:latin typeface="+mj-ea"/>
                <a:ea typeface="+mj-ea"/>
              </a:rPr>
              <a:t>그리고 </a:t>
            </a:r>
            <a:r>
              <a:rPr lang="en-US" dirty="0">
                <a:latin typeface="+mj-ea"/>
                <a:ea typeface="+mj-ea"/>
              </a:rPr>
              <a:t> Boolean</a:t>
            </a:r>
          </a:p>
          <a:p>
            <a:pPr lvl="1"/>
            <a:r>
              <a:rPr lang="ko-KR" altLang="en-US" dirty="0">
                <a:latin typeface="+mj-ea"/>
                <a:ea typeface="+mj-ea"/>
              </a:rPr>
              <a:t>변수들은 </a:t>
            </a:r>
            <a:r>
              <a:rPr lang="en-US" dirty="0">
                <a:latin typeface="+mj-ea"/>
                <a:ea typeface="+mj-ea"/>
              </a:rPr>
              <a:t>undefined </a:t>
            </a:r>
            <a:r>
              <a:rPr lang="ko-KR" altLang="en-US" dirty="0">
                <a:latin typeface="+mj-ea"/>
                <a:ea typeface="+mj-ea"/>
              </a:rPr>
              <a:t>또는</a:t>
            </a:r>
            <a:r>
              <a:rPr lang="en-US" dirty="0">
                <a:latin typeface="+mj-ea"/>
                <a:ea typeface="+mj-ea"/>
              </a:rPr>
              <a:t> null </a:t>
            </a:r>
            <a:r>
              <a:rPr lang="ko-KR" altLang="en-US" dirty="0">
                <a:latin typeface="+mj-ea"/>
                <a:ea typeface="+mj-ea"/>
              </a:rPr>
              <a:t>값을 가질 수 있다</a:t>
            </a:r>
            <a:r>
              <a:rPr lang="en-US" altLang="ko-KR" dirty="0">
                <a:latin typeface="+mj-ea"/>
                <a:ea typeface="+mj-ea"/>
              </a:rPr>
              <a:t>. </a:t>
            </a:r>
            <a:endParaRPr lang="en-US" dirty="0">
              <a:latin typeface="+mj-ea"/>
              <a:ea typeface="+mj-ea"/>
            </a:endParaRPr>
          </a:p>
          <a:p>
            <a:endParaRPr lang="en-US" dirty="0">
              <a:latin typeface="+mj-ea"/>
              <a:ea typeface="+mj-ea"/>
            </a:endParaRPr>
          </a:p>
          <a:p>
            <a:endParaRPr lang="en-US" dirty="0">
              <a:latin typeface="+mj-ea"/>
              <a:ea typeface="+mj-ea"/>
            </a:endParaRPr>
          </a:p>
          <a:p>
            <a:r>
              <a:rPr lang="en-US" dirty="0">
                <a:latin typeface="+mj-ea"/>
                <a:ea typeface="+mj-ea"/>
              </a:rPr>
              <a:t>JavaScript </a:t>
            </a:r>
            <a:r>
              <a:rPr lang="ko-KR" altLang="en-US" dirty="0">
                <a:latin typeface="+mj-ea"/>
                <a:ea typeface="+mj-ea"/>
              </a:rPr>
              <a:t>는 많은 연산자들을 지원한다</a:t>
            </a:r>
            <a:r>
              <a:rPr lang="en-US" altLang="ko-KR" dirty="0">
                <a:latin typeface="+mj-ea"/>
                <a:ea typeface="+mj-ea"/>
              </a:rPr>
              <a:t>.</a:t>
            </a:r>
            <a:endParaRPr lang="en-US" dirty="0">
              <a:latin typeface="+mj-ea"/>
              <a:ea typeface="+mj-ea"/>
            </a:endParaRPr>
          </a:p>
          <a:p>
            <a:pPr lvl="1"/>
            <a:r>
              <a:rPr lang="ko-KR" altLang="en-US" dirty="0">
                <a:latin typeface="+mj-ea"/>
                <a:ea typeface="+mj-ea"/>
              </a:rPr>
              <a:t>수치</a:t>
            </a:r>
            <a:r>
              <a:rPr lang="en-US" dirty="0">
                <a:latin typeface="+mj-ea"/>
                <a:ea typeface="+mj-ea"/>
              </a:rPr>
              <a:t>, </a:t>
            </a:r>
            <a:r>
              <a:rPr lang="ko-KR" altLang="en-US" dirty="0">
                <a:latin typeface="+mj-ea"/>
                <a:ea typeface="+mj-ea"/>
              </a:rPr>
              <a:t>대입</a:t>
            </a:r>
            <a:r>
              <a:rPr lang="en-US" dirty="0">
                <a:latin typeface="+mj-ea"/>
                <a:ea typeface="+mj-ea"/>
              </a:rPr>
              <a:t>, </a:t>
            </a:r>
            <a:r>
              <a:rPr lang="ko-KR" altLang="en-US" dirty="0">
                <a:latin typeface="+mj-ea"/>
                <a:ea typeface="+mj-ea"/>
              </a:rPr>
              <a:t>비교</a:t>
            </a:r>
            <a:r>
              <a:rPr lang="en-US" dirty="0">
                <a:latin typeface="+mj-ea"/>
                <a:ea typeface="+mj-ea"/>
              </a:rPr>
              <a:t>, Boolean, </a:t>
            </a:r>
            <a:r>
              <a:rPr lang="ko-KR" altLang="en-US" dirty="0">
                <a:latin typeface="+mj-ea"/>
                <a:ea typeface="+mj-ea"/>
              </a:rPr>
              <a:t>조건 그리고 </a:t>
            </a:r>
            <a:r>
              <a:rPr lang="en-US" dirty="0">
                <a:latin typeface="+mj-ea"/>
                <a:ea typeface="+mj-ea"/>
              </a:rPr>
              <a:t> </a:t>
            </a:r>
            <a:r>
              <a:rPr lang="ko-KR" altLang="en-US" dirty="0">
                <a:latin typeface="+mj-ea"/>
                <a:ea typeface="+mj-ea"/>
              </a:rPr>
              <a:t>문자열 연산 </a:t>
            </a:r>
            <a:endParaRPr lang="en-US" dirty="0">
              <a:latin typeface="+mj-ea"/>
              <a:ea typeface="+mj-ea"/>
            </a:endParaRPr>
          </a:p>
          <a:p>
            <a:endParaRPr lang="en-US" dirty="0">
              <a:latin typeface="+mj-ea"/>
              <a:ea typeface="+mj-ea"/>
            </a:endParaRPr>
          </a:p>
        </p:txBody>
      </p:sp>
      <p:sp>
        <p:nvSpPr>
          <p:cNvPr id="5" name="TextBox 3"/>
          <p:cNvSpPr txBox="1"/>
          <p:nvPr/>
        </p:nvSpPr>
        <p:spPr>
          <a:xfrm>
            <a:off x="1819383" y="1683539"/>
            <a:ext cx="7315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answer = 3;</a:t>
            </a:r>
            <a:endParaRPr lang="en-GB" sz="2000" b="0" dirty="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var actuallyAsString = "42";</a:t>
            </a:r>
          </a:p>
        </p:txBody>
      </p:sp>
      <p:sp>
        <p:nvSpPr>
          <p:cNvPr id="6" name="TextBox 4"/>
          <p:cNvSpPr txBox="1"/>
          <p:nvPr/>
        </p:nvSpPr>
        <p:spPr>
          <a:xfrm>
            <a:off x="1819383" y="4008248"/>
            <a:ext cx="7315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var noValue; // noValue has the value undefined</a:t>
            </a:r>
          </a:p>
          <a:p>
            <a:r>
              <a:rPr lang="en-GB" sz="2000" b="0" dirty="0">
                <a:latin typeface="Lucida Sans Unicode" pitchFamily="34" charset="0"/>
                <a:cs typeface="Lucida Sans Unicode" pitchFamily="34" charset="0"/>
              </a:rPr>
              <a:t>var nullValue = null; // null is different to undefined</a:t>
            </a:r>
          </a:p>
        </p:txBody>
      </p:sp>
    </p:spTree>
    <p:extLst>
      <p:ext uri="{BB962C8B-B14F-4D97-AF65-F5344CB8AC3E}">
        <p14:creationId xmlns:p14="http://schemas.microsoft.com/office/powerpoint/2010/main" val="128409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198438"/>
            <a:ext cx="10515600" cy="1325563"/>
          </a:xfrm>
        </p:spPr>
        <p:txBody>
          <a:bodyPr/>
          <a:lstStyle/>
          <a:p>
            <a:r>
              <a:rPr lang="ko-KR" altLang="en-US" dirty="0">
                <a:latin typeface="+mj-ea"/>
              </a:rPr>
              <a:t>함수들</a:t>
            </a:r>
            <a:endParaRPr lang="en-US" dirty="0">
              <a:latin typeface="+mj-ea"/>
            </a:endParaRPr>
          </a:p>
        </p:txBody>
      </p:sp>
      <p:sp>
        <p:nvSpPr>
          <p:cNvPr id="4" name="Content Placeholder 2"/>
          <p:cNvSpPr>
            <a:spLocks noGrp="1"/>
          </p:cNvSpPr>
          <p:nvPr/>
        </p:nvSpPr>
        <p:spPr bwMode="auto">
          <a:xfrm>
            <a:off x="1654015" y="132944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ko-KR" altLang="en-US" dirty="0">
                <a:latin typeface="+mj-ea"/>
                <a:ea typeface="+mj-ea"/>
              </a:rPr>
              <a:t>함수는 재사용이 가능한 이름이 부여된 블록 이다</a:t>
            </a:r>
            <a:r>
              <a:rPr lang="en-US" dirty="0">
                <a:latin typeface="+mj-ea"/>
                <a:ea typeface="+mj-ea"/>
              </a:rPr>
              <a:t>:</a:t>
            </a:r>
          </a:p>
          <a:p>
            <a:pPr marL="0" indent="0">
              <a:buNone/>
            </a:pPr>
            <a:endParaRPr lang="en-US" sz="1600" dirty="0">
              <a:latin typeface="+mj-ea"/>
              <a:ea typeface="+mj-ea"/>
              <a:cs typeface="Lucida Sans Unicode" pitchFamily="34" charset="0"/>
            </a:endParaRPr>
          </a:p>
          <a:p>
            <a:pPr marL="0" indent="0">
              <a:buNone/>
            </a:pPr>
            <a:endParaRPr lang="en-US" sz="1600" dirty="0">
              <a:latin typeface="+mj-ea"/>
              <a:ea typeface="+mj-ea"/>
              <a:cs typeface="Lucida Sans Unicode" pitchFamily="34" charset="0"/>
            </a:endParaRPr>
          </a:p>
          <a:p>
            <a:endParaRPr lang="en-US" dirty="0">
              <a:latin typeface="+mj-ea"/>
              <a:ea typeface="+mj-ea"/>
            </a:endParaRPr>
          </a:p>
          <a:p>
            <a:endParaRPr lang="en-US" dirty="0">
              <a:latin typeface="+mj-ea"/>
              <a:ea typeface="+mj-ea"/>
            </a:endParaRPr>
          </a:p>
          <a:p>
            <a:endParaRPr lang="en-US" dirty="0">
              <a:latin typeface="+mj-ea"/>
              <a:ea typeface="+mj-ea"/>
            </a:endParaRPr>
          </a:p>
          <a:p>
            <a:pPr lvl="1"/>
            <a:endParaRPr lang="en-US" dirty="0">
              <a:latin typeface="+mj-ea"/>
              <a:ea typeface="+mj-ea"/>
            </a:endParaRPr>
          </a:p>
          <a:p>
            <a:pPr lvl="1"/>
            <a:r>
              <a:rPr lang="ko-KR" altLang="en-US" dirty="0">
                <a:latin typeface="+mj-ea"/>
                <a:ea typeface="+mj-ea"/>
              </a:rPr>
              <a:t>인자들</a:t>
            </a:r>
            <a:r>
              <a:rPr lang="en-US" altLang="ko-KR" dirty="0">
                <a:latin typeface="+mj-ea"/>
                <a:ea typeface="+mj-ea"/>
              </a:rPr>
              <a:t>(</a:t>
            </a:r>
            <a:r>
              <a:rPr lang="en-US" dirty="0">
                <a:latin typeface="+mj-ea"/>
                <a:ea typeface="+mj-ea"/>
              </a:rPr>
              <a:t>Arguments)</a:t>
            </a:r>
            <a:r>
              <a:rPr lang="ko-KR" altLang="en-US" dirty="0">
                <a:latin typeface="+mj-ea"/>
                <a:ea typeface="+mj-ea"/>
              </a:rPr>
              <a:t>은 함수 안에서만 엑세스 가능하다</a:t>
            </a:r>
            <a:r>
              <a:rPr lang="en-US" altLang="ko-KR" dirty="0">
                <a:latin typeface="+mj-ea"/>
                <a:ea typeface="+mj-ea"/>
              </a:rPr>
              <a:t>.</a:t>
            </a:r>
            <a:endParaRPr lang="en-US" dirty="0">
              <a:latin typeface="+mj-ea"/>
              <a:ea typeface="+mj-ea"/>
            </a:endParaRPr>
          </a:p>
          <a:p>
            <a:pPr lvl="1"/>
            <a:r>
              <a:rPr lang="ko-KR" altLang="en-US" dirty="0">
                <a:latin typeface="+mj-ea"/>
                <a:ea typeface="+mj-ea"/>
              </a:rPr>
              <a:t>함수는 값을 리턴 할 수 있다</a:t>
            </a:r>
            <a:r>
              <a:rPr lang="en-US" altLang="ko-KR" dirty="0">
                <a:latin typeface="+mj-ea"/>
                <a:ea typeface="+mj-ea"/>
              </a:rPr>
              <a:t>.</a:t>
            </a:r>
            <a:endParaRPr lang="en-US" dirty="0">
              <a:latin typeface="+mj-ea"/>
              <a:ea typeface="+mj-ea"/>
            </a:endParaRPr>
          </a:p>
          <a:p>
            <a:pPr lvl="1"/>
            <a:r>
              <a:rPr lang="ko-KR" altLang="en-US" dirty="0">
                <a:latin typeface="+mj-ea"/>
                <a:ea typeface="+mj-ea"/>
              </a:rPr>
              <a:t>함수는 지역 변수들을 선언할 수 있다</a:t>
            </a:r>
            <a:r>
              <a:rPr lang="en-US" altLang="ko-KR" dirty="0">
                <a:latin typeface="+mj-ea"/>
                <a:ea typeface="+mj-ea"/>
              </a:rPr>
              <a:t>.</a:t>
            </a:r>
            <a:endParaRPr lang="en-US" dirty="0">
              <a:latin typeface="+mj-ea"/>
              <a:ea typeface="+mj-ea"/>
            </a:endParaRPr>
          </a:p>
          <a:p>
            <a:pPr lvl="1"/>
            <a:r>
              <a:rPr lang="ko-KR" altLang="en-US" dirty="0">
                <a:latin typeface="+mj-ea"/>
                <a:ea typeface="+mj-ea"/>
              </a:rPr>
              <a:t>전역 변수들은 페이지에서 참조된 스크립트들의 모든 함수에서 가능하도록 함수의 외부에 선언할 수 있다</a:t>
            </a:r>
            <a:r>
              <a:rPr lang="en-US" altLang="ko-KR" dirty="0">
                <a:latin typeface="+mj-ea"/>
                <a:ea typeface="+mj-ea"/>
              </a:rPr>
              <a:t>.</a:t>
            </a:r>
            <a:r>
              <a:rPr lang="en-US" dirty="0">
                <a:latin typeface="+mj-ea"/>
                <a:ea typeface="+mj-ea"/>
              </a:rPr>
              <a:t> </a:t>
            </a:r>
          </a:p>
          <a:p>
            <a:pPr marL="0" indent="0">
              <a:buNone/>
            </a:pPr>
            <a:endParaRPr lang="en-US" dirty="0">
              <a:latin typeface="+mj-ea"/>
              <a:ea typeface="+mj-ea"/>
            </a:endParaRPr>
          </a:p>
        </p:txBody>
      </p:sp>
      <p:sp>
        <p:nvSpPr>
          <p:cNvPr id="5" name="TextBox 3"/>
          <p:cNvSpPr txBox="1"/>
          <p:nvPr/>
        </p:nvSpPr>
        <p:spPr>
          <a:xfrm>
            <a:off x="1654015" y="1945241"/>
            <a:ext cx="7315200" cy="224676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function aName( argument1, argument2, …, argumentN ) {</a:t>
            </a:r>
          </a:p>
          <a:p>
            <a:r>
              <a:rPr lang="en-US" sz="2000" b="0" dirty="0">
                <a:latin typeface="Lucida Sans Unicode" pitchFamily="34" charset="0"/>
                <a:cs typeface="Lucida Sans Unicode" pitchFamily="34" charset="0"/>
              </a:rPr>
              <a:t>  statement1;</a:t>
            </a:r>
          </a:p>
          <a:p>
            <a:r>
              <a:rPr lang="en-US" sz="2000" b="0" dirty="0">
                <a:latin typeface="Lucida Sans Unicode" pitchFamily="34" charset="0"/>
                <a:cs typeface="Lucida Sans Unicode" pitchFamily="34" charset="0"/>
              </a:rPr>
              <a:t>  statement2;</a:t>
            </a:r>
          </a:p>
          <a:p>
            <a:r>
              <a:rPr lang="en-US" sz="2000" b="0" dirty="0">
                <a:latin typeface="Lucida Sans Unicode" pitchFamily="34" charset="0"/>
                <a:cs typeface="Lucida Sans Unicode" pitchFamily="34" charset="0"/>
              </a:rPr>
              <a:t>  …</a:t>
            </a:r>
          </a:p>
          <a:p>
            <a:r>
              <a:rPr lang="en-US" sz="2000" b="0" dirty="0">
                <a:latin typeface="Lucida Sans Unicode" pitchFamily="34" charset="0"/>
                <a:cs typeface="Lucida Sans Unicode" pitchFamily="34" charset="0"/>
              </a:rPr>
              <a:t>  statementN;</a:t>
            </a:r>
          </a:p>
          <a:p>
            <a:r>
              <a:rPr lang="en-US"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55887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072"/>
            <a:ext cx="10515600" cy="1325563"/>
          </a:xfrm>
        </p:spPr>
        <p:txBody>
          <a:bodyPr/>
          <a:lstStyle/>
          <a:p>
            <a:r>
              <a:rPr lang="ko-KR" altLang="en-US" dirty="0">
                <a:latin typeface="+mj-ea"/>
              </a:rPr>
              <a:t>분기</a:t>
            </a:r>
            <a:r>
              <a:rPr lang="en-US" dirty="0">
                <a:latin typeface="+mj-ea"/>
              </a:rPr>
              <a:t> </a:t>
            </a:r>
            <a:r>
              <a:rPr lang="ko-KR" altLang="en-US" dirty="0">
                <a:latin typeface="+mj-ea"/>
              </a:rPr>
              <a:t>구문</a:t>
            </a:r>
            <a:endParaRPr lang="en-US" dirty="0">
              <a:latin typeface="+mj-ea"/>
            </a:endParaRPr>
          </a:p>
        </p:txBody>
      </p:sp>
      <p:sp>
        <p:nvSpPr>
          <p:cNvPr id="4" name="Content Placeholder 2"/>
          <p:cNvSpPr>
            <a:spLocks noGrp="1"/>
          </p:cNvSpPr>
          <p:nvPr/>
        </p:nvSpPr>
        <p:spPr bwMode="auto">
          <a:xfrm>
            <a:off x="1345790" y="1165053"/>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mj-ea"/>
                <a:ea typeface="+mj-ea"/>
              </a:rPr>
              <a:t>JavaScript </a:t>
            </a:r>
            <a:r>
              <a:rPr lang="ko-KR" altLang="en-US" dirty="0">
                <a:latin typeface="+mj-ea"/>
                <a:ea typeface="+mj-ea"/>
              </a:rPr>
              <a:t>는 </a:t>
            </a:r>
            <a:r>
              <a:rPr lang="en-US" altLang="ko-KR" dirty="0">
                <a:latin typeface="+mj-ea"/>
                <a:ea typeface="+mj-ea"/>
              </a:rPr>
              <a:t>2</a:t>
            </a:r>
            <a:r>
              <a:rPr lang="ko-KR" altLang="en-US" dirty="0">
                <a:latin typeface="+mj-ea"/>
                <a:ea typeface="+mj-ea"/>
              </a:rPr>
              <a:t>개의 분기 구문을 제공한다</a:t>
            </a:r>
            <a:r>
              <a:rPr lang="en-US" dirty="0">
                <a:latin typeface="+mj-ea"/>
                <a:ea typeface="+mj-ea"/>
              </a:rPr>
              <a:t>:</a:t>
            </a:r>
          </a:p>
          <a:p>
            <a:pPr lvl="1"/>
            <a:r>
              <a:rPr lang="en-US" dirty="0">
                <a:latin typeface="+mj-ea"/>
                <a:ea typeface="+mj-ea"/>
              </a:rPr>
              <a:t>if:</a:t>
            </a:r>
          </a:p>
          <a:p>
            <a:pPr lvl="1"/>
            <a:endParaRPr lang="en-US" dirty="0">
              <a:latin typeface="+mj-ea"/>
              <a:ea typeface="+mj-ea"/>
            </a:endParaRPr>
          </a:p>
          <a:p>
            <a:pPr lvl="1"/>
            <a:endParaRPr lang="en-US" dirty="0">
              <a:latin typeface="+mj-ea"/>
              <a:ea typeface="+mj-ea"/>
            </a:endParaRPr>
          </a:p>
          <a:p>
            <a:pPr lvl="1"/>
            <a:endParaRPr lang="en-US" dirty="0">
              <a:latin typeface="+mj-ea"/>
              <a:ea typeface="+mj-ea"/>
            </a:endParaRPr>
          </a:p>
          <a:p>
            <a:pPr lvl="1"/>
            <a:r>
              <a:rPr lang="en-US" dirty="0">
                <a:latin typeface="+mj-ea"/>
                <a:ea typeface="+mj-ea"/>
              </a:rPr>
              <a:t>switch:</a:t>
            </a:r>
          </a:p>
          <a:p>
            <a:pPr lvl="1"/>
            <a:endParaRPr lang="en-US" dirty="0">
              <a:latin typeface="+mj-ea"/>
              <a:ea typeface="+mj-ea"/>
            </a:endParaRPr>
          </a:p>
          <a:p>
            <a:pPr lvl="1"/>
            <a:endParaRPr lang="en-US" dirty="0">
              <a:latin typeface="+mj-ea"/>
              <a:ea typeface="+mj-ea"/>
            </a:endParaRPr>
          </a:p>
        </p:txBody>
      </p:sp>
      <p:sp>
        <p:nvSpPr>
          <p:cNvPr id="5" name="TextBox 5"/>
          <p:cNvSpPr txBox="1"/>
          <p:nvPr/>
        </p:nvSpPr>
        <p:spPr>
          <a:xfrm>
            <a:off x="2507717" y="1675008"/>
            <a:ext cx="6142941"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if (TotalAmountPaid &gt; AdvancePaid)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GenerateNewInvoice();</a:t>
            </a:r>
          </a:p>
          <a:p>
            <a:r>
              <a:rPr lang="en-US" sz="2000" b="0" dirty="0">
                <a:latin typeface="Lucida Sans Unicode" pitchFamily="34" charset="0"/>
                <a:cs typeface="Lucida Sans Unicode" pitchFamily="34" charset="0"/>
              </a:rPr>
              <a:t>} else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WishGuestAPleasantJourney();</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6"/>
          <p:cNvSpPr txBox="1"/>
          <p:nvPr/>
        </p:nvSpPr>
        <p:spPr>
          <a:xfrm>
            <a:off x="2971427" y="3380125"/>
            <a:ext cx="3797305" cy="347787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RoomRate;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switch (typeOfRoom)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case "Suite":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500;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break; </a:t>
            </a:r>
          </a:p>
          <a:p>
            <a:r>
              <a:rPr lang="en-US" sz="2000" b="0" dirty="0">
                <a:latin typeface="Lucida Sans Unicode" pitchFamily="34" charset="0"/>
                <a:cs typeface="Lucida Sans Unicode" pitchFamily="34" charset="0"/>
              </a:rPr>
              <a:t>  case "King":</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400;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break;</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default: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300;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93164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187408"/>
            <a:ext cx="10515600" cy="1325563"/>
          </a:xfrm>
        </p:spPr>
        <p:txBody>
          <a:bodyPr/>
          <a:lstStyle/>
          <a:p>
            <a:r>
              <a:rPr lang="ko-KR" altLang="en-US" dirty="0">
                <a:latin typeface="+mj-ea"/>
              </a:rPr>
              <a:t>반복 구문</a:t>
            </a:r>
            <a:endParaRPr lang="en-US" dirty="0">
              <a:latin typeface="+mj-ea"/>
            </a:endParaRPr>
          </a:p>
        </p:txBody>
      </p:sp>
      <p:sp>
        <p:nvSpPr>
          <p:cNvPr id="4" name="Content Placeholder 2"/>
          <p:cNvSpPr>
            <a:spLocks noGrp="1"/>
          </p:cNvSpPr>
          <p:nvPr/>
        </p:nvSpPr>
        <p:spPr bwMode="auto">
          <a:xfrm>
            <a:off x="1520451" y="119224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mj-ea"/>
                <a:ea typeface="+mj-ea"/>
              </a:rPr>
              <a:t>JavaScript</a:t>
            </a:r>
            <a:r>
              <a:rPr lang="ko-KR" altLang="en-US" dirty="0">
                <a:latin typeface="+mj-ea"/>
                <a:ea typeface="+mj-ea"/>
              </a:rPr>
              <a:t>는 </a:t>
            </a:r>
            <a:r>
              <a:rPr lang="en-US" altLang="ko-KR" dirty="0">
                <a:latin typeface="+mj-ea"/>
                <a:ea typeface="+mj-ea"/>
              </a:rPr>
              <a:t>3</a:t>
            </a:r>
            <a:r>
              <a:rPr lang="ko-KR" altLang="en-US" dirty="0">
                <a:latin typeface="+mj-ea"/>
                <a:ea typeface="+mj-ea"/>
              </a:rPr>
              <a:t>개의 반복 구문을 제공한다</a:t>
            </a:r>
            <a:r>
              <a:rPr lang="en-US" altLang="ko-KR" dirty="0">
                <a:latin typeface="+mj-ea"/>
                <a:ea typeface="+mj-ea"/>
              </a:rPr>
              <a:t>.</a:t>
            </a:r>
            <a:endParaRPr lang="en-US" dirty="0">
              <a:latin typeface="+mj-ea"/>
              <a:ea typeface="+mj-ea"/>
            </a:endParaRPr>
          </a:p>
          <a:p>
            <a:pPr lvl="1"/>
            <a:endParaRPr lang="en-US" dirty="0">
              <a:latin typeface="+mj-ea"/>
              <a:ea typeface="+mj-ea"/>
            </a:endParaRPr>
          </a:p>
          <a:p>
            <a:pPr lvl="1"/>
            <a:r>
              <a:rPr lang="en-US" dirty="0">
                <a:latin typeface="+mj-ea"/>
                <a:ea typeface="+mj-ea"/>
              </a:rPr>
              <a:t>while:</a:t>
            </a:r>
          </a:p>
          <a:p>
            <a:pPr lvl="1"/>
            <a:endParaRPr lang="en-US" dirty="0">
              <a:latin typeface="+mj-ea"/>
              <a:ea typeface="+mj-ea"/>
            </a:endParaRPr>
          </a:p>
          <a:p>
            <a:pPr lvl="1"/>
            <a:endParaRPr lang="en-US" dirty="0">
              <a:latin typeface="+mj-ea"/>
              <a:ea typeface="+mj-ea"/>
            </a:endParaRPr>
          </a:p>
          <a:p>
            <a:pPr lvl="1"/>
            <a:endParaRPr lang="en-US" dirty="0">
              <a:latin typeface="+mj-ea"/>
              <a:ea typeface="+mj-ea"/>
            </a:endParaRPr>
          </a:p>
          <a:p>
            <a:pPr lvl="1"/>
            <a:r>
              <a:rPr lang="en-US" dirty="0">
                <a:latin typeface="+mj-ea"/>
                <a:ea typeface="+mj-ea"/>
              </a:rPr>
              <a:t>do while:</a:t>
            </a:r>
          </a:p>
          <a:p>
            <a:pPr lvl="1"/>
            <a:endParaRPr lang="en-US" dirty="0">
              <a:latin typeface="+mj-ea"/>
              <a:ea typeface="+mj-ea"/>
            </a:endParaRPr>
          </a:p>
          <a:p>
            <a:pPr lvl="1"/>
            <a:endParaRPr lang="en-US" dirty="0">
              <a:latin typeface="+mj-ea"/>
              <a:ea typeface="+mj-ea"/>
            </a:endParaRPr>
          </a:p>
          <a:p>
            <a:pPr lvl="1"/>
            <a:endParaRPr lang="en-US" dirty="0">
              <a:latin typeface="+mj-ea"/>
              <a:ea typeface="+mj-ea"/>
            </a:endParaRPr>
          </a:p>
          <a:p>
            <a:pPr lvl="1"/>
            <a:r>
              <a:rPr lang="en-US" dirty="0">
                <a:latin typeface="+mj-ea"/>
                <a:ea typeface="+mj-ea"/>
              </a:rPr>
              <a:t>for:</a:t>
            </a:r>
          </a:p>
        </p:txBody>
      </p:sp>
      <p:sp>
        <p:nvSpPr>
          <p:cNvPr id="5" name="TextBox 3"/>
          <p:cNvSpPr txBox="1"/>
          <p:nvPr/>
        </p:nvSpPr>
        <p:spPr>
          <a:xfrm>
            <a:off x="2970895" y="1770504"/>
            <a:ext cx="6142941"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while (GuestIsStillCheckedIn())</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numberOfNightsStay += 1;</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3315586" y="3590943"/>
            <a:ext cx="6142941"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do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eatARoundOfToast();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while (StillHungry())</a:t>
            </a:r>
            <a:endParaRPr lang="en-GB" sz="2000" b="0" dirty="0">
              <a:latin typeface="Lucida Sans Unicode" pitchFamily="34" charset="0"/>
              <a:cs typeface="Lucida Sans Unicode" pitchFamily="34" charset="0"/>
            </a:endParaRPr>
          </a:p>
        </p:txBody>
      </p:sp>
      <p:sp>
        <p:nvSpPr>
          <p:cNvPr id="7" name="TextBox 5"/>
          <p:cNvSpPr txBox="1"/>
          <p:nvPr/>
        </p:nvSpPr>
        <p:spPr>
          <a:xfrm>
            <a:off x="3315586" y="5323933"/>
            <a:ext cx="6142941"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for (var i=0; i&lt;10; i++)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plumpUpAPillow();</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62231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97" y="188411"/>
            <a:ext cx="10515600" cy="1325563"/>
          </a:xfrm>
        </p:spPr>
        <p:txBody>
          <a:bodyPr/>
          <a:lstStyle/>
          <a:p>
            <a:r>
              <a:rPr lang="en-US" dirty="0">
                <a:latin typeface="+mj-ea"/>
              </a:rPr>
              <a:t>Object </a:t>
            </a:r>
            <a:r>
              <a:rPr lang="ko-KR" altLang="en-US" dirty="0">
                <a:latin typeface="+mj-ea"/>
              </a:rPr>
              <a:t>형식들 사용하기</a:t>
            </a:r>
            <a:endParaRPr lang="en-US" dirty="0">
              <a:latin typeface="+mj-ea"/>
            </a:endParaRPr>
          </a:p>
        </p:txBody>
      </p:sp>
      <p:sp>
        <p:nvSpPr>
          <p:cNvPr id="4" name="Content Placeholder 2"/>
          <p:cNvSpPr>
            <a:spLocks noGrp="1"/>
          </p:cNvSpPr>
          <p:nvPr/>
        </p:nvSpPr>
        <p:spPr bwMode="auto">
          <a:xfrm>
            <a:off x="1680491" y="1314621"/>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mj-ea"/>
                <a:ea typeface="+mj-ea"/>
              </a:rPr>
              <a:t>JavaScript</a:t>
            </a:r>
            <a:r>
              <a:rPr lang="ko-KR" altLang="en-US" dirty="0">
                <a:latin typeface="+mj-ea"/>
                <a:ea typeface="+mj-ea"/>
              </a:rPr>
              <a:t>는 다양한 내장된 객체 형식들을 가지고 있다</a:t>
            </a:r>
            <a:r>
              <a:rPr lang="en-US" dirty="0">
                <a:latin typeface="+mj-ea"/>
                <a:ea typeface="+mj-ea"/>
              </a:rPr>
              <a:t>:</a:t>
            </a:r>
          </a:p>
          <a:p>
            <a:pPr lvl="1"/>
            <a:r>
              <a:rPr lang="en-US" dirty="0">
                <a:latin typeface="+mj-ea"/>
                <a:ea typeface="+mj-ea"/>
              </a:rPr>
              <a:t>String, Date, Array, RegExp</a:t>
            </a:r>
          </a:p>
          <a:p>
            <a:endParaRPr lang="en-US" dirty="0">
              <a:latin typeface="+mj-ea"/>
              <a:ea typeface="+mj-ea"/>
            </a:endParaRPr>
          </a:p>
          <a:p>
            <a:endParaRPr lang="en-US" dirty="0">
              <a:latin typeface="+mj-ea"/>
              <a:ea typeface="+mj-ea"/>
            </a:endParaRPr>
          </a:p>
          <a:p>
            <a:endParaRPr lang="en-US" dirty="0">
              <a:latin typeface="+mj-ea"/>
              <a:ea typeface="+mj-ea"/>
            </a:endParaRPr>
          </a:p>
          <a:p>
            <a:endParaRPr lang="en-US" dirty="0">
              <a:latin typeface="+mj-ea"/>
              <a:ea typeface="+mj-ea"/>
            </a:endParaRPr>
          </a:p>
          <a:p>
            <a:endParaRPr lang="en-US" dirty="0">
              <a:latin typeface="+mj-ea"/>
              <a:ea typeface="+mj-ea"/>
            </a:endParaRPr>
          </a:p>
          <a:p>
            <a:r>
              <a:rPr lang="en-US" dirty="0">
                <a:latin typeface="+mj-ea"/>
                <a:ea typeface="+mj-ea"/>
              </a:rPr>
              <a:t>JavaScript</a:t>
            </a:r>
            <a:r>
              <a:rPr lang="ko-KR" altLang="en-US" dirty="0">
                <a:latin typeface="+mj-ea"/>
                <a:ea typeface="+mj-ea"/>
              </a:rPr>
              <a:t>는 또한 유용한 기능들을 제공하는 </a:t>
            </a:r>
            <a:r>
              <a:rPr lang="en-US" dirty="0">
                <a:latin typeface="+mj-ea"/>
                <a:ea typeface="+mj-ea"/>
              </a:rPr>
              <a:t>  singleton </a:t>
            </a:r>
            <a:r>
              <a:rPr lang="ko-KR" altLang="en-US" dirty="0">
                <a:latin typeface="+mj-ea"/>
                <a:ea typeface="+mj-ea"/>
              </a:rPr>
              <a:t>형식들도 제공한다</a:t>
            </a:r>
            <a:r>
              <a:rPr lang="en-US" dirty="0">
                <a:latin typeface="+mj-ea"/>
                <a:ea typeface="+mj-ea"/>
              </a:rPr>
              <a:t>:</a:t>
            </a:r>
          </a:p>
          <a:p>
            <a:pPr lvl="1"/>
            <a:r>
              <a:rPr lang="en-US" dirty="0">
                <a:latin typeface="+mj-ea"/>
                <a:ea typeface="+mj-ea"/>
              </a:rPr>
              <a:t>Math, Global</a:t>
            </a:r>
          </a:p>
        </p:txBody>
      </p:sp>
      <p:sp>
        <p:nvSpPr>
          <p:cNvPr id="5" name="TextBox 3"/>
          <p:cNvSpPr txBox="1"/>
          <p:nvPr/>
        </p:nvSpPr>
        <p:spPr>
          <a:xfrm>
            <a:off x="1860128" y="3888299"/>
            <a:ext cx="6142941"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re = new RegExp("[dh]og");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if (re.test("dog")) {...}</a:t>
            </a:r>
            <a:endParaRPr lang="en-GB" sz="2000" b="0" dirty="0">
              <a:latin typeface="Lucida Sans Unicode" pitchFamily="34" charset="0"/>
              <a:cs typeface="Lucida Sans Unicode" pitchFamily="34" charset="0"/>
            </a:endParaRPr>
          </a:p>
        </p:txBody>
      </p:sp>
      <p:sp>
        <p:nvSpPr>
          <p:cNvPr id="6" name="TextBox 4"/>
          <p:cNvSpPr txBox="1"/>
          <p:nvPr/>
        </p:nvSpPr>
        <p:spPr>
          <a:xfrm>
            <a:off x="1860128" y="2735169"/>
            <a:ext cx="8022122"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var seasonsArray = ["Spring", "Summer", "Autumn", "Winter"];</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var autumnLocation = seasonsArray.indexOf("Autumn");</a:t>
            </a:r>
          </a:p>
        </p:txBody>
      </p:sp>
    </p:spTree>
    <p:extLst>
      <p:ext uri="{BB962C8B-B14F-4D97-AF65-F5344CB8AC3E}">
        <p14:creationId xmlns:p14="http://schemas.microsoft.com/office/powerpoint/2010/main" val="3919355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535"/>
            <a:ext cx="10515600" cy="1325563"/>
          </a:xfrm>
        </p:spPr>
        <p:txBody>
          <a:bodyPr/>
          <a:lstStyle/>
          <a:p>
            <a:r>
              <a:rPr lang="en-GB" dirty="0"/>
              <a:t>JSON</a:t>
            </a:r>
            <a:r>
              <a:rPr lang="ko-KR" altLang="en-US" dirty="0"/>
              <a:t>을 사용해서 객체 배열 정의하기</a:t>
            </a:r>
            <a:endParaRPr lang="en-US" dirty="0"/>
          </a:p>
        </p:txBody>
      </p:sp>
      <p:sp>
        <p:nvSpPr>
          <p:cNvPr id="4" name="Content Placeholder 2"/>
          <p:cNvSpPr>
            <a:spLocks noGrp="1"/>
          </p:cNvSpPr>
          <p:nvPr/>
        </p:nvSpPr>
        <p:spPr bwMode="auto">
          <a:xfrm>
            <a:off x="1551274" y="121642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mj-ea"/>
                <a:ea typeface="+mj-ea"/>
              </a:rPr>
              <a:t>JSON </a:t>
            </a:r>
            <a:r>
              <a:rPr lang="ko-KR" altLang="en-US" dirty="0">
                <a:latin typeface="+mj-ea"/>
                <a:ea typeface="+mj-ea"/>
              </a:rPr>
              <a:t>은 객체들을 직렬화하는 포맷이다</a:t>
            </a:r>
            <a:r>
              <a:rPr lang="en-US" dirty="0">
                <a:latin typeface="+mj-ea"/>
                <a:ea typeface="+mj-ea"/>
              </a:rPr>
              <a:t>:</a:t>
            </a:r>
          </a:p>
          <a:p>
            <a:endParaRPr lang="en-US" dirty="0">
              <a:latin typeface="+mj-ea"/>
              <a:ea typeface="+mj-ea"/>
            </a:endParaRPr>
          </a:p>
          <a:p>
            <a:endParaRPr lang="en-US" dirty="0">
              <a:latin typeface="+mj-ea"/>
              <a:ea typeface="+mj-ea"/>
            </a:endParaRPr>
          </a:p>
          <a:p>
            <a:endParaRPr lang="en-US" dirty="0">
              <a:latin typeface="+mj-ea"/>
              <a:ea typeface="+mj-ea"/>
            </a:endParaRPr>
          </a:p>
          <a:p>
            <a:endParaRPr lang="en-US" dirty="0">
              <a:latin typeface="+mj-ea"/>
              <a:ea typeface="+mj-ea"/>
            </a:endParaRPr>
          </a:p>
          <a:p>
            <a:endParaRPr lang="en-US" dirty="0">
              <a:latin typeface="+mj-ea"/>
              <a:ea typeface="+mj-ea"/>
            </a:endParaRPr>
          </a:p>
          <a:p>
            <a:endParaRPr lang="en-US" dirty="0">
              <a:latin typeface="+mj-ea"/>
              <a:ea typeface="+mj-ea"/>
            </a:endParaRPr>
          </a:p>
          <a:p>
            <a:endParaRPr lang="en-US" dirty="0">
              <a:latin typeface="+mj-ea"/>
              <a:ea typeface="+mj-ea"/>
            </a:endParaRPr>
          </a:p>
          <a:p>
            <a:r>
              <a:rPr lang="en-US" dirty="0">
                <a:latin typeface="+mj-ea"/>
                <a:ea typeface="+mj-ea"/>
              </a:rPr>
              <a:t>JavaScript</a:t>
            </a:r>
            <a:r>
              <a:rPr lang="ko-KR" altLang="en-US" dirty="0">
                <a:latin typeface="+mj-ea"/>
                <a:ea typeface="+mj-ea"/>
              </a:rPr>
              <a:t>는</a:t>
            </a:r>
            <a:r>
              <a:rPr lang="en-US" dirty="0">
                <a:latin typeface="+mj-ea"/>
                <a:ea typeface="+mj-ea"/>
              </a:rPr>
              <a:t> JSON </a:t>
            </a:r>
            <a:r>
              <a:rPr lang="ko-KR" altLang="en-US" dirty="0">
                <a:latin typeface="+mj-ea"/>
                <a:ea typeface="+mj-ea"/>
              </a:rPr>
              <a:t>데이터를 </a:t>
            </a:r>
            <a:r>
              <a:rPr lang="ko-KR" altLang="en-US" dirty="0" err="1">
                <a:latin typeface="+mj-ea"/>
                <a:ea typeface="+mj-ea"/>
              </a:rPr>
              <a:t>파싱</a:t>
            </a:r>
            <a:r>
              <a:rPr lang="ko-KR" altLang="en-US" dirty="0">
                <a:latin typeface="+mj-ea"/>
                <a:ea typeface="+mj-ea"/>
              </a:rPr>
              <a:t> 하고 직렬화하는 </a:t>
            </a:r>
            <a:r>
              <a:rPr lang="en-US" altLang="ko-KR" dirty="0">
                <a:latin typeface="+mj-ea"/>
                <a:ea typeface="+mj-ea"/>
              </a:rPr>
              <a:t>API</a:t>
            </a:r>
            <a:r>
              <a:rPr lang="ko-KR" altLang="en-US" dirty="0">
                <a:latin typeface="+mj-ea"/>
                <a:ea typeface="+mj-ea"/>
              </a:rPr>
              <a:t>들을 제공한다</a:t>
            </a:r>
            <a:r>
              <a:rPr lang="en-US" altLang="ko-KR" dirty="0">
                <a:latin typeface="+mj-ea"/>
                <a:ea typeface="+mj-ea"/>
              </a:rPr>
              <a:t>. </a:t>
            </a:r>
            <a:endParaRPr lang="en-US" dirty="0">
              <a:latin typeface="+mj-ea"/>
              <a:ea typeface="+mj-ea"/>
            </a:endParaRPr>
          </a:p>
        </p:txBody>
      </p:sp>
      <p:sp>
        <p:nvSpPr>
          <p:cNvPr id="5" name="TextBox 3"/>
          <p:cNvSpPr txBox="1"/>
          <p:nvPr/>
        </p:nvSpPr>
        <p:spPr>
          <a:xfrm>
            <a:off x="1647082" y="1997839"/>
            <a:ext cx="6142941" cy="286232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attendees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"name": “Eric Gruber",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"currentTrack": "1"</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"name": “Martin Weber",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"currentTrack": “2"</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p>
        </p:txBody>
      </p:sp>
    </p:spTree>
    <p:extLst>
      <p:ext uri="{BB962C8B-B14F-4D97-AF65-F5344CB8AC3E}">
        <p14:creationId xmlns:p14="http://schemas.microsoft.com/office/powerpoint/2010/main" val="410673402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2138</Words>
  <Application>Microsoft Macintosh PowerPoint</Application>
  <PresentationFormat>와이드스크린</PresentationFormat>
  <Paragraphs>285</Paragraphs>
  <Slides>19</Slides>
  <Notes>13</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19</vt:i4>
      </vt:variant>
    </vt:vector>
  </HeadingPairs>
  <TitlesOfParts>
    <vt:vector size="27" baseType="lpstr">
      <vt:lpstr>맑은 고딕</vt:lpstr>
      <vt:lpstr>Arial</vt:lpstr>
      <vt:lpstr>Calibri</vt:lpstr>
      <vt:lpstr>Calibri Light</vt:lpstr>
      <vt:lpstr>Lucida Sans Unicode</vt:lpstr>
      <vt:lpstr>Segoe UI</vt:lpstr>
      <vt:lpstr>Verdana</vt:lpstr>
      <vt:lpstr>Office 테마</vt:lpstr>
      <vt:lpstr>3장 JavaScript소개와 JavaScript ES6/7 소개 </vt:lpstr>
      <vt:lpstr>JavaScript란?</vt:lpstr>
      <vt:lpstr>JavaScript 문법</vt:lpstr>
      <vt:lpstr>변수들, 연산자들, 형식들</vt:lpstr>
      <vt:lpstr>함수들</vt:lpstr>
      <vt:lpstr>분기 구문</vt:lpstr>
      <vt:lpstr>반복 구문</vt:lpstr>
      <vt:lpstr>Object 형식들 사용하기</vt:lpstr>
      <vt:lpstr>JSON을 사용해서 객체 배열 정의하기</vt:lpstr>
      <vt:lpstr>Lesson 2: Document Object Model 소개</vt:lpstr>
      <vt:lpstr>Document Object Model</vt:lpstr>
      <vt:lpstr>DOM에서 요소들을 검색하기</vt:lpstr>
      <vt:lpstr>DOM에서 객체들을 추가, 수정하고 다루기 </vt:lpstr>
      <vt:lpstr>DOM에서 이벤트들을 처리하기</vt:lpstr>
      <vt:lpstr>JavaScript ES(ECMA Script) 6/7 </vt:lpstr>
      <vt:lpstr>JavaScript ES6/7 </vt:lpstr>
      <vt:lpstr>JavaScript ES6/7 </vt:lpstr>
      <vt:lpstr>JavaScript ES6/7 </vt:lpstr>
      <vt:lpstr>JavaScript ES6/7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ES6/7 소개 </dc:title>
  <dc:creator>Microsoft Office User</dc:creator>
  <cp:lastModifiedBy>Microsoft Office User</cp:lastModifiedBy>
  <cp:revision>11</cp:revision>
  <dcterms:created xsi:type="dcterms:W3CDTF">2022-01-17T02:34:04Z</dcterms:created>
  <dcterms:modified xsi:type="dcterms:W3CDTF">2022-02-03T01:03:38Z</dcterms:modified>
</cp:coreProperties>
</file>