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301EF-D31C-AC4A-8DA1-E4B53FFDD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51D72-7A1E-3B49-B0A7-5824F5CA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0139-22FF-7341-84EE-73CEB02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C6744-6EBA-4F42-8F56-BAB3150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08DF8-BD98-0F49-B9C2-9760DE4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10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1866-7B6C-E148-85BB-AD825A45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456F1D-67D2-FE40-9465-93BF9296E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AC3B-5907-D44E-B9CA-AAD9923B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52012-8580-004C-80DB-2CDDA86C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EA338-31E6-5845-9D4B-D4139EE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7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E481F-201A-6143-B062-C593407AE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502EE-394F-2241-9615-C7A8416A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C37A4-5C53-AC40-925C-F0F83775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CC062-6903-CA4F-A3C2-134BB040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44156-95B1-E44F-B9F9-082CC01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2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99C9-89D9-814E-94F9-B164E158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79D4A-5282-3941-946B-28DE2034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2AC7D-A37F-1B4B-ABAE-CAD5296F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F86D9-213C-4747-B284-08F4A93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80942-CDF4-6947-A67C-054233EF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66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E8087-98D5-4C48-B924-C80C8C7B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DDEF0-74BD-294E-850B-C82B2702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E186-27CE-D147-AC5F-5CE322D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74449-EFF4-FC4F-812A-864AB619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5D2B6-62FF-3D48-BAE5-78160E9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6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E547E-61CD-214B-996B-8E17DED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F923A-ACDF-4D46-B7C0-6E59296A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5E9A5-0B68-464A-B736-8E539362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CEA45-8D8D-2548-A41E-C473E31B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B351A-C835-994C-90D1-1B757F0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B0D53-1A51-CE49-B31F-CF7108B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1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3DD0-A7B2-034B-A80E-C7B6C22F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5F543-65C1-EE4E-B814-1368A963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A2E8C-D203-D645-BF38-195021B0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F5C826-D3E6-D44C-B90D-964653C27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C5208-648D-C849-B473-07281229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6804B-2300-3A42-A464-EEA1FE5E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0FDDC-C917-2A40-BB8B-0E0F6D41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A9EEA-A280-1142-A999-568000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B188-95AD-9F48-9BC4-B2E2AAEC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87F23-5ACB-6A4E-8A30-7C41696A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C245F-95BA-6B4A-9293-96F776B5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D2F50D-DDFE-C34C-A21D-E6B568E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67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87C725-B041-7445-8699-2B9F18D9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95F0C-296B-374F-BD24-8A2315C2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3DE30-1E58-3E4A-A499-0C1B391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3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DCDF9-D98A-024E-898B-7D437567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0C265-3F51-DA49-965A-C542BE8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00C5-98D2-8F4A-8167-43AC070E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33A04-DBBB-9644-BF0E-3E179035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2E62D-E86B-7248-81F1-6A0C6DF9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C5F9-8888-1A42-AB5C-AEBAF4D8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28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469FE-1791-D846-9906-0DED3146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1441C8-81BA-8449-9474-CC3478156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34704-1BD8-1A45-BE58-3F016172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977CA-529B-5444-BC97-AB3788D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BF685-CBB7-E240-8210-B10E7C95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DBF80-2C16-4B4D-866E-FFF155EC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9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F34A9-FBCF-D14D-BBE8-8EA6EEEC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A46DE-7592-014F-A8F6-8C1063E9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19B06-B005-C841-83EE-28084CA43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3244-52AA-294D-AAA0-4600CBD734C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E2E81-D69E-8D4B-8268-DBBA8CF0C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32FB3-170A-FC4D-B4B0-E49A845C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1E26-C6D6-CC4A-978F-7B063A565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4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A6BD-C151-FE41-A53B-A971713CB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9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R" dirty="0" err="1">
                <a:latin typeface="+mj-ea"/>
              </a:rPr>
              <a:t>node.js</a:t>
            </a:r>
            <a:r>
              <a:rPr kumimoji="1" lang="en-US" altLang="ko-KR" dirty="0">
                <a:latin typeface="+mj-ea"/>
              </a:rPr>
              <a:t> 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0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459F04-979A-FE41-9557-3AE95FA06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798" y="1690688"/>
            <a:ext cx="8552341" cy="324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443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예를</a:t>
            </a:r>
            <a:r>
              <a:rPr kumimoji="0" lang="ko-Kore-KR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들어 유명한 </a:t>
            </a: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Node.js </a:t>
            </a: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웹 프레임워크중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하나인 </a:t>
            </a:r>
            <a:r>
              <a:rPr kumimoji="0" lang="ko-Kore-KR" altLang="ko-K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express</a:t>
            </a:r>
            <a:r>
              <a:rPr kumimoji="0" lang="ko-KR" altLang="ko-Kore-K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를</a:t>
            </a: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설치한다면 다음 명령어를 입력하면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된</a:t>
            </a: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다</a:t>
            </a: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kumimoji="0" lang="ko-Kore-KR" altLang="ko-KR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ea"/>
              <a:ea typeface="+mj-ea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ore-KR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ea"/>
              <a:ea typeface="+mj-ea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굴림체" panose="020B0609000101010101" pitchFamily="49" charset="-127"/>
              </a:rPr>
              <a:t>$ npm install express</a:t>
            </a:r>
            <a:r>
              <a:rPr kumimoji="0" lang="ko-Kore-KR" altLang="ko-Kore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ore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anose="020B0600000101010101" pitchFamily="34" charset="-127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설치하면 여러분의 </a:t>
            </a: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js</a:t>
            </a:r>
            <a:r>
              <a:rPr kumimoji="0" lang="ko-KR" altLang="ko-Kore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에서 이렇게 모듈을 사용 할 수 있다</a:t>
            </a: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kumimoji="0" lang="ko-Kore-KR" altLang="ko-Kore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ore-KR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ea"/>
              <a:ea typeface="+mj-ea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굴림체" panose="020B0609000101010101" pitchFamily="49" charset="-127"/>
              </a:rPr>
              <a:t>var express = require('express');</a:t>
            </a:r>
            <a:r>
              <a:rPr kumimoji="0" lang="ko-Kore-KR" altLang="ko-Kore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CF5097-2439-5340-9CAB-8EE0F4FDF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5830"/>
            <a:ext cx="9671237" cy="417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443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package.json</a:t>
            </a:r>
            <a:endParaRPr kumimoji="0" lang="ko-Kore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package.json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노드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어플리케이션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/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모듈의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경로에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위치해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있으며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패키지의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속성을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정의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다음은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express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프로젝트를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생성했을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때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생성되는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package.json </a:t>
            </a:r>
            <a:r>
              <a:rPr lang="ko-KR" altLang="en-US" sz="1800" dirty="0">
                <a:solidFill>
                  <a:srgbClr val="222222"/>
                </a:solidFill>
                <a:latin typeface="inherit"/>
                <a:ea typeface="inherit"/>
                <a:cs typeface="Arial" panose="020B0604020202020204" pitchFamily="34" charset="0"/>
              </a:rPr>
              <a:t>이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{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"name": "myapp",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"version": "0.0.0",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"private": true,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"scripts": {  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 </a:t>
            </a:r>
            <a:r>
              <a:rPr lang="en-US" altLang="ko-Kore-KR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	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"start": "node ./bin/www"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},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"dependencies": {  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   </a:t>
            </a:r>
            <a:r>
              <a:rPr lang="en-US" altLang="ko-Kore-KR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	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"body-parser": "~1.13.2",  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	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"cookie-parser": "~1.3.5",</a:t>
            </a:r>
            <a:r>
              <a:rPr kumimoji="0" lang="ko-Kore-KR" altLang="ko-Kore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ore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8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FE10FF-D6EB-CC41-8157-5852D43BED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5829"/>
            <a:ext cx="9987542" cy="417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443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Callback Function </a:t>
            </a:r>
            <a:r>
              <a:rPr kumimoji="0" lang="ko-KR" altLang="ko-Kore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이</a:t>
            </a:r>
            <a:r>
              <a:rPr kumimoji="0" lang="ko-KR" altLang="ko-Kore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뭘까</a:t>
            </a: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?</a:t>
            </a:r>
            <a:endParaRPr kumimoji="0" lang="ko-Kore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자바스크립트에서는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,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(function)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일급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객체다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즉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,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 </a:t>
            </a:r>
            <a:r>
              <a:rPr kumimoji="0" lang="ko-Kore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Object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타입이며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일급객체와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똑같이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사용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있다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 (String, Array, Number,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등등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..) 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function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자체가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객체이므로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변수안에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담을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있고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인수로서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전달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해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줄수도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있고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,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함수에서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만들어질수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도있고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반환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될수도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있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Callback function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은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,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특정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매개변수로서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전달된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지칭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그리고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Callback function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전달받은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안에서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호출되게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222222"/>
                </a:solidFill>
                <a:latin typeface="inherit"/>
                <a:ea typeface="inherit"/>
                <a:cs typeface="Arial" panose="020B0604020202020204" pitchFamily="34" charset="0"/>
              </a:rPr>
              <a:t>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이해를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돕기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위하여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jQuery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에서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사용된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callback function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예제를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살펴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보시면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, click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메소드의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인수가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변수가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아니라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함수</a:t>
            </a:r>
            <a:r>
              <a:rPr lang="ko-KR" altLang="en-US" sz="1800" dirty="0">
                <a:solidFill>
                  <a:srgbClr val="222222"/>
                </a:solidFill>
                <a:latin typeface="Courier" pitchFamily="2" charset="0"/>
                <a:cs typeface="굴림체" panose="020B0609000101010101" pitchFamily="49" charset="-127"/>
              </a:rPr>
              <a:t>이죠</a:t>
            </a:r>
            <a:r>
              <a:rPr lang="en-US" altLang="ko-KR" sz="1800" dirty="0">
                <a:solidFill>
                  <a:srgbClr val="222222"/>
                </a:solidFill>
                <a:latin typeface="Courier" pitchFamily="2" charset="0"/>
                <a:cs typeface="굴림체" panose="020B0609000101010101" pitchFamily="49" charset="-127"/>
              </a:rPr>
              <a:t>?</a:t>
            </a:r>
            <a:r>
              <a:rPr lang="ko-KR" altLang="en-US" sz="1800" dirty="0">
                <a:solidFill>
                  <a:srgbClr val="222222"/>
                </a:solidFill>
                <a:latin typeface="Courier" pitchFamily="2" charset="0"/>
                <a:cs typeface="굴림체" panose="020B0609000101010101" pitchFamily="49" charset="-127"/>
              </a:rPr>
              <a:t>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/ click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메소드의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인수가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바로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Callback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" pitchFamily="2" charset="0"/>
                <a:cs typeface="굴림체" panose="020B0609000101010101" pitchFamily="49" charset="-127"/>
              </a:rPr>
              <a:t>함수다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.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$("#btn_1").click(function() { 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sz="1800" dirty="0">
                <a:solidFill>
                  <a:srgbClr val="222222"/>
                </a:solidFill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	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alert("Btn 1 Clicked");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});</a:t>
            </a:r>
            <a:r>
              <a:rPr kumimoji="0" lang="ko-Kore-KR" altLang="ko-Kore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6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  <a:ea typeface="+mj-ea"/>
              </a:rPr>
              <a:t>Node.js</a:t>
            </a:r>
            <a:r>
              <a:rPr lang="ko-KR" altLang="en-US" b="1" dirty="0">
                <a:latin typeface="+mj-ea"/>
                <a:ea typeface="+mj-ea"/>
              </a:rPr>
              <a:t>란</a:t>
            </a:r>
            <a:r>
              <a:rPr lang="en-US" altLang="ko-KR" b="1" dirty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크롬 </a:t>
            </a:r>
            <a:r>
              <a:rPr lang="en" altLang="ko-Kore-KR" dirty="0">
                <a:latin typeface="+mj-ea"/>
                <a:ea typeface="+mj-ea"/>
              </a:rPr>
              <a:t>V8 </a:t>
            </a:r>
            <a:r>
              <a:rPr lang="ko-KR" altLang="en-US" dirty="0">
                <a:latin typeface="+mj-ea"/>
                <a:ea typeface="+mj-ea"/>
              </a:rPr>
              <a:t>자바스크립트 엔진으로 </a:t>
            </a:r>
            <a:r>
              <a:rPr lang="ko-KR" altLang="en-US" dirty="0" err="1">
                <a:latin typeface="+mj-ea"/>
                <a:ea typeface="+mj-ea"/>
              </a:rPr>
              <a:t>빌드된</a:t>
            </a:r>
            <a:r>
              <a:rPr lang="ko-KR" altLang="en-US" dirty="0">
                <a:latin typeface="+mj-ea"/>
                <a:ea typeface="+mj-ea"/>
              </a:rPr>
              <a:t> 자바스크립트 런타임이고 이벤트 기반 및 </a:t>
            </a:r>
            <a:r>
              <a:rPr lang="ko-KR" altLang="en-US" dirty="0" err="1">
                <a:latin typeface="+mj-ea"/>
                <a:ea typeface="+mj-ea"/>
              </a:rPr>
              <a:t>논블로킹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멈추지 않는다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모든</a:t>
            </a:r>
            <a:r>
              <a:rPr lang="en-US" altLang="ko-KR" dirty="0">
                <a:latin typeface="+mj-ea"/>
                <a:ea typeface="+mj-ea"/>
              </a:rPr>
              <a:t> API</a:t>
            </a:r>
            <a:r>
              <a:rPr lang="ko-KR" altLang="en-US" dirty="0">
                <a:latin typeface="+mj-ea"/>
                <a:ea typeface="+mj-ea"/>
              </a:rPr>
              <a:t>가 비동기적으로 처리됨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" altLang="ko-Kore-KR" dirty="0">
                <a:latin typeface="+mj-ea"/>
                <a:ea typeface="+mj-ea"/>
              </a:rPr>
              <a:t>I/O</a:t>
            </a:r>
            <a:r>
              <a:rPr lang="ko-KR" altLang="en-US" dirty="0">
                <a:latin typeface="+mj-ea"/>
                <a:ea typeface="+mj-ea"/>
              </a:rPr>
              <a:t>모델을 사용하여 가볍고 효율적이다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A5892-90D4-0A48-B6B5-C33C4C7E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47" y="3560394"/>
            <a:ext cx="4410905" cy="29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런타임 </a:t>
            </a:r>
            <a:endParaRPr lang="en-US" altLang="ko-KR" dirty="0"/>
          </a:p>
          <a:p>
            <a:pPr lvl="1"/>
            <a:r>
              <a:rPr lang="ko-KR" altLang="en-US" dirty="0"/>
              <a:t>기존의 자바스크립트 프로그램은 브라우저 위에서 빠르게 실행할 수 있었지만 브라우저 외의 환경에서는 실행 속도 문제 때문에 호응을 얻지 못했다</a:t>
            </a:r>
            <a:r>
              <a:rPr lang="en-US" altLang="ko-KR" dirty="0"/>
              <a:t>. </a:t>
            </a:r>
            <a:r>
              <a:rPr lang="ko-KR" altLang="en-US" dirty="0"/>
              <a:t>그러나 구글 </a:t>
            </a:r>
            <a:r>
              <a:rPr lang="en" altLang="ko-Kore-KR" dirty="0"/>
              <a:t>V8 </a:t>
            </a:r>
            <a:r>
              <a:rPr lang="ko-KR" altLang="en-US" dirty="0"/>
              <a:t>자바스크립트 엔진이 출시되면서 다른 자바스크립트 엔진에 비해 속도가 매우 빨라지며 </a:t>
            </a:r>
            <a:r>
              <a:rPr lang="en" altLang="ko-Kore-KR" dirty="0"/>
              <a:t>V8</a:t>
            </a:r>
            <a:r>
              <a:rPr lang="ko-KR" altLang="en-US" dirty="0" err="1"/>
              <a:t>를</a:t>
            </a:r>
            <a:r>
              <a:rPr lang="ko-KR" altLang="en-US" dirty="0"/>
              <a:t> 이용하여 노드 프로젝트를 시작했다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" altLang="ko-Kore-KR" dirty="0"/>
              <a:t>Node.js</a:t>
            </a:r>
            <a:r>
              <a:rPr lang="ko-KR" altLang="en-US" dirty="0"/>
              <a:t>는 자바스크립트 런타임이다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자바스크립트 언어로 만든 프로그램들을 실행할 수 있는 환경을 말한다</a:t>
            </a:r>
            <a:r>
              <a:rPr lang="en-US" altLang="ko-KR" dirty="0"/>
              <a:t>. </a:t>
            </a:r>
            <a:r>
              <a:rPr lang="en" altLang="ko-Kore-KR" dirty="0"/>
              <a:t>Node.js</a:t>
            </a:r>
            <a:r>
              <a:rPr lang="ko-KR" altLang="en-US" dirty="0"/>
              <a:t>는 </a:t>
            </a:r>
            <a:r>
              <a:rPr lang="en" altLang="ko-Kore-KR" dirty="0"/>
              <a:t>V8 </a:t>
            </a:r>
            <a:r>
              <a:rPr lang="ko-KR" altLang="en-US" dirty="0"/>
              <a:t>자바스크립트 엔진과 </a:t>
            </a:r>
            <a:r>
              <a:rPr lang="en" altLang="ko-Kore-KR" dirty="0" err="1"/>
              <a:t>libuv</a:t>
            </a:r>
            <a:r>
              <a:rPr lang="ko-KR" altLang="en-US" dirty="0"/>
              <a:t>라는 라이브러리를 사용한다</a:t>
            </a:r>
            <a:r>
              <a:rPr lang="en-US" altLang="ko-KR" dirty="0"/>
              <a:t>.</a:t>
            </a: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2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이벤트 기반이란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이벤트가 발생할 때 미리 지정해둔 작업을 수행하는 방식이다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이벤트 기반 시스템에서 이벤트가 발생할 때 무엇을 할지 미리 </a:t>
            </a:r>
            <a:r>
              <a:rPr lang="ko-KR" altLang="en-US" dirty="0" err="1"/>
              <a:t>등록해두는</a:t>
            </a:r>
            <a:r>
              <a:rPr lang="ko-KR" altLang="en-US" dirty="0"/>
              <a:t> 것을 이벤트 </a:t>
            </a:r>
            <a:r>
              <a:rPr lang="ko-KR" altLang="en-US" dirty="0" err="1"/>
              <a:t>리스너</a:t>
            </a:r>
            <a:r>
              <a:rPr lang="en-US" altLang="ko-KR" dirty="0"/>
              <a:t>(</a:t>
            </a:r>
            <a:r>
              <a:rPr lang="en" altLang="ko-Kore-KR" dirty="0"/>
              <a:t>event listener)</a:t>
            </a:r>
            <a:r>
              <a:rPr lang="ko-KR" altLang="en-US" dirty="0"/>
              <a:t>에 </a:t>
            </a:r>
            <a:r>
              <a:rPr lang="ko-KR" altLang="en-US" dirty="0" err="1"/>
              <a:t>콜백</a:t>
            </a:r>
            <a:r>
              <a:rPr lang="en-US" altLang="ko-KR" dirty="0"/>
              <a:t>(</a:t>
            </a:r>
            <a:r>
              <a:rPr lang="en" altLang="ko-Kore-KR" dirty="0"/>
              <a:t>callback) </a:t>
            </a:r>
            <a:r>
              <a:rPr lang="ko-KR" altLang="en-US" dirty="0"/>
              <a:t>함수를 </a:t>
            </a:r>
            <a:r>
              <a:rPr lang="ko-KR" altLang="en-US" dirty="0" err="1"/>
              <a:t>등록한다라고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이벤트 루프</a:t>
            </a:r>
          </a:p>
          <a:p>
            <a:pPr lvl="1"/>
            <a:r>
              <a:rPr lang="ko-KR" altLang="en-US" dirty="0"/>
              <a:t>이벤트 발생 시 호출할 </a:t>
            </a:r>
            <a:r>
              <a:rPr lang="ko-KR" altLang="en-US" dirty="0" err="1"/>
              <a:t>콜백</a:t>
            </a:r>
            <a:r>
              <a:rPr lang="ko-KR" altLang="en-US" dirty="0"/>
              <a:t> 함수를 관리하고 호출된 </a:t>
            </a:r>
            <a:r>
              <a:rPr lang="ko-KR" altLang="en-US" dirty="0" err="1"/>
              <a:t>콜백</a:t>
            </a:r>
            <a:r>
              <a:rPr lang="ko-KR" altLang="en-US" dirty="0"/>
              <a:t> 함수의 실행 순서를 결정하는 </a:t>
            </a:r>
            <a:r>
              <a:rPr lang="ko-KR" altLang="en-US" dirty="0" err="1"/>
              <a:t>역활을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90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b="1" dirty="0">
                <a:latin typeface="+mj-ea"/>
                <a:ea typeface="+mj-ea"/>
              </a:rPr>
              <a:t>Node.js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입문자들의</a:t>
            </a:r>
            <a:r>
              <a:rPr lang="ko-KR" altLang="en-US" b="1" dirty="0">
                <a:latin typeface="+mj-ea"/>
                <a:ea typeface="+mj-ea"/>
              </a:rPr>
              <a:t> 오해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ore-KR" dirty="0"/>
              <a:t>Node</a:t>
            </a:r>
            <a:r>
              <a:rPr lang="ko-KR" altLang="ko-Kore-KR" dirty="0"/>
              <a:t>는 </a:t>
            </a:r>
            <a:r>
              <a:rPr lang="ko-KR" altLang="ko-Kore-KR" dirty="0" err="1"/>
              <a:t>웹서버가</a:t>
            </a:r>
            <a:r>
              <a:rPr lang="en-US" altLang="ko-Kore-KR" dirty="0"/>
              <a:t> </a:t>
            </a:r>
            <a:r>
              <a:rPr lang="ko-KR" altLang="ko-Kore-KR" b="1" dirty="0"/>
              <a:t>아니</a:t>
            </a:r>
            <a:r>
              <a:rPr lang="ko-KR" altLang="en-US" b="1" dirty="0"/>
              <a:t>다</a:t>
            </a:r>
            <a:r>
              <a:rPr lang="en-US" altLang="ko-Kore-KR" b="1" dirty="0"/>
              <a:t>.</a:t>
            </a:r>
            <a:r>
              <a:rPr lang="en-US" altLang="ko-Kore-KR" dirty="0"/>
              <a:t> Node </a:t>
            </a:r>
            <a:r>
              <a:rPr lang="ko-KR" altLang="ko-Kore-KR" dirty="0"/>
              <a:t>자체로는 아무것도 하지 않</a:t>
            </a:r>
            <a:r>
              <a:rPr lang="ko-KR" altLang="en-US" dirty="0"/>
              <a:t>는</a:t>
            </a:r>
            <a:r>
              <a:rPr lang="ko-KR" altLang="ko-Kore-KR" dirty="0"/>
              <a:t>다</a:t>
            </a:r>
            <a:r>
              <a:rPr lang="en-US" altLang="ko-Kore-KR" dirty="0"/>
              <a:t> – </a:t>
            </a:r>
            <a:r>
              <a:rPr lang="ko-KR" altLang="ko-Kore-KR" dirty="0"/>
              <a:t>아파치 </a:t>
            </a:r>
            <a:r>
              <a:rPr lang="ko-KR" altLang="ko-Kore-KR" dirty="0" err="1"/>
              <a:t>웹서버처럼</a:t>
            </a:r>
            <a:r>
              <a:rPr lang="en-US" altLang="ko-Kore-KR" dirty="0"/>
              <a:t> HTML </a:t>
            </a:r>
            <a:r>
              <a:rPr lang="ko-KR" altLang="ko-Kore-KR" dirty="0"/>
              <a:t>파일 경로를 지정해주고 서버를 열고 그런 설정이 없다</a:t>
            </a:r>
            <a:r>
              <a:rPr lang="en-US" altLang="ko-Kore-KR" dirty="0"/>
              <a:t>. </a:t>
            </a:r>
            <a:r>
              <a:rPr lang="ko-KR" altLang="ko-Kore-KR" dirty="0"/>
              <a:t>단</a:t>
            </a:r>
            <a:r>
              <a:rPr lang="en-US" altLang="ko-Kore-KR" dirty="0"/>
              <a:t>, HTTP </a:t>
            </a:r>
            <a:r>
              <a:rPr lang="ko-KR" altLang="ko-Kore-KR" dirty="0"/>
              <a:t>서버를 직접 작성해야</a:t>
            </a:r>
            <a:r>
              <a:rPr lang="ko-KR" altLang="en-US" dirty="0"/>
              <a:t>한</a:t>
            </a:r>
            <a:r>
              <a:rPr lang="ko-KR" altLang="ko-Kore-KR" dirty="0"/>
              <a:t>다</a:t>
            </a:r>
            <a:r>
              <a:rPr lang="en-US" altLang="ko-Kore-KR" dirty="0"/>
              <a:t> (</a:t>
            </a:r>
            <a:r>
              <a:rPr lang="ko-KR" altLang="ko-Kore-KR" dirty="0"/>
              <a:t>일부 라이브러리의 도움을 받으면서</a:t>
            </a:r>
            <a:r>
              <a:rPr lang="en-US" altLang="ko-Kore-KR" dirty="0"/>
              <a:t>). </a:t>
            </a:r>
          </a:p>
          <a:p>
            <a:pPr lvl="1"/>
            <a:r>
              <a:rPr lang="en-US" altLang="ko-Kore-KR" dirty="0"/>
              <a:t>Node.js </a:t>
            </a:r>
            <a:r>
              <a:rPr lang="ko-KR" altLang="ko-Kore-KR" dirty="0"/>
              <a:t>는 그저 코드를 실행할 수 있는 하나의 방법에 불과한 그저</a:t>
            </a:r>
            <a:r>
              <a:rPr lang="en-US" altLang="ko-Kore-KR" dirty="0"/>
              <a:t> </a:t>
            </a:r>
            <a:r>
              <a:rPr lang="en-US" altLang="ko-Kore-KR" dirty="0" err="1"/>
              <a:t>JavasScript</a:t>
            </a:r>
            <a:r>
              <a:rPr lang="en-US" altLang="ko-Kore-KR" dirty="0"/>
              <a:t> </a:t>
            </a:r>
            <a:r>
              <a:rPr lang="ko-KR" altLang="ko-Kore-KR" dirty="0"/>
              <a:t>런타임일 뿐</a:t>
            </a:r>
            <a:r>
              <a:rPr lang="ko-KR" altLang="en-US" dirty="0"/>
              <a:t>이</a:t>
            </a:r>
            <a:r>
              <a:rPr lang="ko-KR" altLang="ko-Kore-KR" dirty="0"/>
              <a:t>다</a:t>
            </a:r>
            <a:r>
              <a:rPr lang="en-US" altLang="ko-Kore-KR" dirty="0"/>
              <a:t>.</a:t>
            </a:r>
            <a:endParaRPr lang="ko-Kore-KR" altLang="ko-Kore-KR" dirty="0"/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2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  <a:ea typeface="+mj-ea"/>
              </a:rPr>
              <a:t>Node.js</a:t>
            </a:r>
            <a:r>
              <a:rPr lang="ko-KR" altLang="en-US" b="1" dirty="0">
                <a:latin typeface="+mj-ea"/>
                <a:ea typeface="+mj-ea"/>
              </a:rPr>
              <a:t> 설치 </a:t>
            </a:r>
            <a:r>
              <a:rPr lang="en-US" altLang="ko-KR" b="1" dirty="0">
                <a:latin typeface="+mj-ea"/>
                <a:ea typeface="+mj-ea"/>
              </a:rPr>
              <a:t>–</a:t>
            </a:r>
            <a:r>
              <a:rPr lang="ko-KR" altLang="en-US" b="1" dirty="0">
                <a:latin typeface="+mj-ea"/>
                <a:ea typeface="+mj-ea"/>
              </a:rPr>
              <a:t> 윈도우의 경우 </a:t>
            </a:r>
            <a:r>
              <a:rPr lang="ko-KR" altLang="en-US" b="1" dirty="0" err="1">
                <a:latin typeface="+mj-ea"/>
                <a:ea typeface="+mj-ea"/>
              </a:rPr>
              <a:t>설치버전을</a:t>
            </a:r>
            <a:r>
              <a:rPr lang="ko-KR" altLang="en-US" b="1" dirty="0">
                <a:latin typeface="+mj-ea"/>
                <a:ea typeface="+mj-ea"/>
              </a:rPr>
              <a:t> 받으면 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ko-KR" altLang="en-US" b="1" dirty="0">
                <a:latin typeface="+mj-ea"/>
                <a:ea typeface="+mj-ea"/>
              </a:rPr>
              <a:t>  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kumimoji="1" lang="en" altLang="ko-Kore-KR" dirty="0">
                <a:latin typeface="+mj-ea"/>
                <a:ea typeface="+mj-ea"/>
              </a:rPr>
              <a:t>https://</a:t>
            </a:r>
            <a:r>
              <a:rPr kumimoji="1" lang="en" altLang="ko-Kore-KR" dirty="0" err="1">
                <a:latin typeface="+mj-ea"/>
                <a:ea typeface="+mj-ea"/>
              </a:rPr>
              <a:t>nodejs.org</a:t>
            </a:r>
            <a:r>
              <a:rPr kumimoji="1" lang="en" altLang="ko-Kore-KR" dirty="0">
                <a:latin typeface="+mj-ea"/>
                <a:ea typeface="+mj-ea"/>
              </a:rPr>
              <a:t>/ko/download/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8B720-8967-2C42-9560-01BA461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68" y="2734801"/>
            <a:ext cx="5553722" cy="37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67E6-6860-324D-B1FF-A34ACDD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latin typeface="+mj-ea"/>
                <a:ea typeface="+mj-ea"/>
              </a:rPr>
              <a:t>Main.js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파일을 작성해서 아래와 같이 실행해 본다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461D27-E605-624B-AAC9-23B9287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36" y="2546350"/>
            <a:ext cx="5359400" cy="176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309A8-A674-6D41-A9FA-200B9254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25" y="4786884"/>
            <a:ext cx="835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18DD11-77BF-8B47-BDB5-903BF1704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5863" y="2061911"/>
            <a:ext cx="11080074" cy="347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7936" tIns="28566" rIns="91440" bIns="2443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1</a:t>
            </a:r>
            <a:r>
              <a:rPr kumimoji="0" lang="ko-KR" altLang="ko-Kore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단계</a:t>
            </a: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: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필요한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모듈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import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하기</a:t>
            </a:r>
            <a:endParaRPr kumimoji="0" lang="ko-KR" altLang="ko-Kore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어플리케이션에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필요한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모듈을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불러올땐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 </a:t>
            </a: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require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명령을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사용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b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</a:b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다음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코드는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HTTP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모듈을불러오고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반환되는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HTTP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인스턴스를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http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변수에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저장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var http = require("http");</a:t>
            </a:r>
            <a:r>
              <a:rPr kumimoji="0" lang="ko-Kore-KR" altLang="ko-Kore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ore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2</a:t>
            </a:r>
            <a:r>
              <a:rPr kumimoji="0" lang="ko-KR" altLang="ko-Kore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단계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: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서버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ea typeface="맑은 고딕" panose="020B0503020000020004" pitchFamily="34" charset="-127"/>
                <a:cs typeface="Arial" panose="020B0604020202020204" pitchFamily="34" charset="0"/>
              </a:rPr>
              <a:t>생성하기</a:t>
            </a:r>
            <a:endParaRPr kumimoji="0" lang="ko-KR" altLang="ko-Kore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이번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단계에선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, 1</a:t>
            </a:r>
            <a:r>
              <a:rPr kumimoji="0" lang="ko-KR" altLang="ko-Kore-K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단계에서</a:t>
            </a:r>
            <a:r>
              <a:rPr kumimoji="0" lang="ko-KR" altLang="ko-Kore-K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만</a:t>
            </a:r>
            <a:r>
              <a:rPr lang="ko-KR" altLang="en-US" sz="180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든</a:t>
            </a:r>
            <a:r>
              <a:rPr kumimoji="0" lang="ko-KR" altLang="ko-Kore-K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http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인스턴스를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사용하여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 </a:t>
            </a: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http.createServer()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메소드를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실행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 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그리고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 </a:t>
            </a:r>
            <a:r>
              <a:rPr kumimoji="0" lang="ko-Kore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listen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메소드를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사용하여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포트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8081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bind </a:t>
            </a:r>
            <a:r>
              <a:rPr lang="ko-KR" altLang="en-US" sz="1800" dirty="0">
                <a:solidFill>
                  <a:srgbClr val="222222"/>
                </a:solidFill>
                <a:latin typeface="inherit"/>
                <a:ea typeface="inherit"/>
                <a:cs typeface="Arial" panose="020B0604020202020204" pitchFamily="34" charset="0"/>
              </a:rPr>
              <a:t>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b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</a:b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http.createServer()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매개변수로는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request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response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매개변수로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가지고있는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함수를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넣어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ko-Kore-KR" altLang="ko-Kore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다음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코드는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언제나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“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Hello World”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리턴하는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포트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8081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의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웹서버를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생성해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준</a:t>
            </a:r>
            <a:r>
              <a:rPr kumimoji="0" lang="ko-KR" altLang="ko-Kore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다</a:t>
            </a: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inherit"/>
                <a:cs typeface="Arial" panose="020B0604020202020204" pitchFamily="34" charset="0"/>
              </a:rPr>
              <a:t>.</a:t>
            </a:r>
            <a:endParaRPr kumimoji="0" lang="en-US" altLang="ko-Kore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  <a:ea typeface="Courier" pitchFamily="2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Courier" pitchFamily="2" charset="0"/>
                <a:cs typeface="굴림체" panose="020B0609000101010101" pitchFamily="49" charset="-127"/>
              </a:rPr>
              <a:t>http.createServer(function(request, response){</a:t>
            </a:r>
            <a:r>
              <a:rPr kumimoji="0" lang="ko-Kore-KR" altLang="ko-Kore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3A54-F126-0043-B5AB-B1D8F0B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Node.js 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A5BB4E-B45C-2448-92B2-39C76CA6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91" y="1439328"/>
            <a:ext cx="9613900" cy="4203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F8D191-03E7-4649-B659-82473B01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1" y="5826393"/>
            <a:ext cx="8343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668</Words>
  <Application>Microsoft Macintosh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 Unicode MS</vt:lpstr>
      <vt:lpstr>inherit</vt:lpstr>
      <vt:lpstr>맑은 고딕</vt:lpstr>
      <vt:lpstr>Arial</vt:lpstr>
      <vt:lpstr>Calibri</vt:lpstr>
      <vt:lpstr>Calibri Light</vt:lpstr>
      <vt:lpstr>Courier</vt:lpstr>
      <vt:lpstr>Office 테마</vt:lpstr>
      <vt:lpstr>9장 node.js 소개</vt:lpstr>
      <vt:lpstr>Node.js 소개 </vt:lpstr>
      <vt:lpstr>Node.js 소개 </vt:lpstr>
      <vt:lpstr>Node.js 소개 </vt:lpstr>
      <vt:lpstr>Node.js 소개 </vt:lpstr>
      <vt:lpstr>Node.js 소개 </vt:lpstr>
      <vt:lpstr>Node.js 소개 </vt:lpstr>
      <vt:lpstr>Node.js 소개 </vt:lpstr>
      <vt:lpstr>Node.js 소개 </vt:lpstr>
      <vt:lpstr>Node.js 소개 </vt:lpstr>
      <vt:lpstr>Node.js 소개 </vt:lpstr>
      <vt:lpstr>Node.js 소개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9</cp:revision>
  <dcterms:created xsi:type="dcterms:W3CDTF">2022-01-20T02:31:01Z</dcterms:created>
  <dcterms:modified xsi:type="dcterms:W3CDTF">2022-02-04T05:01:01Z</dcterms:modified>
</cp:coreProperties>
</file>