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83" r:id="rId6"/>
    <p:sldId id="279" r:id="rId7"/>
    <p:sldId id="280" r:id="rId8"/>
    <p:sldId id="281" r:id="rId9"/>
    <p:sldId id="28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AA8B0-864E-F347-A0FD-21D006B47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50BE6-FB0E-E842-858D-C465E60AE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18176-758A-5344-8EBF-E57112A8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FE95-B1AD-9E4C-A629-16A76024363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5B02A-6B8E-7E41-9AAD-89B4658B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BBEFF-7A2C-6E4C-938C-459C5DCC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1D6-26BA-BE42-ADF7-EE22A7D8B3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886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BEF1D-A0BD-0540-BE52-46C09810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3B0596-D67E-634A-A7DE-11E3912E1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06F15-31F6-0746-9F42-CED4CD7D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FE95-B1AD-9E4C-A629-16A76024363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F180B-1563-7B40-8606-7CCF29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E3EB6-E756-C243-81F7-A85FFF9C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1D6-26BA-BE42-ADF7-EE22A7D8B3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188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AB4614-7B93-1748-B658-04D79EC96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1B0B31-12BB-CF49-9A51-77F0C3584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6E5A8-5423-194C-9A64-D87C5B08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FE95-B1AD-9E4C-A629-16A76024363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9744E-1613-AA4D-97A1-003ECB50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4DC84-D37F-5346-BBD2-DE6449C1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1D6-26BA-BE42-ADF7-EE22A7D8B3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882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D2A67-48EC-8148-9BDC-E66D72E5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66F3D-F1CC-6344-92E5-3AA80F58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894BE-D57E-8D48-B2BD-79353FF6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FE95-B1AD-9E4C-A629-16A76024363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2C146-7EE3-4441-A03B-43CBA7F3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3BEB0-9014-6C40-8C41-32A0B878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1D6-26BA-BE42-ADF7-EE22A7D8B3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140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A6B73-D0B5-8449-A7E1-D45EA741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830F6-FAD7-334B-BB6F-F9D0ECEF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29C30-E23C-3A4A-9536-E32BB06D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FE95-B1AD-9E4C-A629-16A76024363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751ED-E9FE-E645-8E57-2B683A97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8934C-F04F-F746-BD74-E604C138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1D6-26BA-BE42-ADF7-EE22A7D8B3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15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1D84A-348F-C148-BF37-F02665A8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968D2-3935-424C-884B-4608410B7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83BD60-5DD7-F948-90C5-A50400821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471FC8-3B5D-0548-B2B8-75D0E66D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FE95-B1AD-9E4C-A629-16A76024363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DD992-023C-554A-8268-8807FC0C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EABD1-8C6F-AF4A-B65E-25DB724E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1D6-26BA-BE42-ADF7-EE22A7D8B3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075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8C31B-C553-B842-A450-E5FCF987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F3253-CA51-2544-B079-D0A6D4D2B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C4A87E-2E75-FF49-89E8-5AB880836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BAA66-6983-6D41-833F-2D358A9A1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8EAB55-45EB-EC4D-8E59-77F41191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FCB025-85A9-9A46-BCEF-76552E35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FE95-B1AD-9E4C-A629-16A76024363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427D30-805D-1E4B-8BFE-8F57730C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E0747D-8082-2543-AB8A-87432DD4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1D6-26BA-BE42-ADF7-EE22A7D8B3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549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DD08E-CC57-D24F-A6AD-D650B65E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C41BC0-019E-D247-969D-7759FD02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FE95-B1AD-9E4C-A629-16A76024363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883484-8825-A940-92E7-772D0982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DD506A-0CAE-1548-800C-180EC414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1D6-26BA-BE42-ADF7-EE22A7D8B3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398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5B7B32-C556-3146-BC76-656351D8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FE95-B1AD-9E4C-A629-16A76024363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2DE66E-1855-E349-BE19-012EF7FC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D59A19-C307-404C-AD0E-A9A619F0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1D6-26BA-BE42-ADF7-EE22A7D8B3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887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D33F-CAEB-9746-8D6F-B2143729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8F4A9-3532-C744-B34B-DE9A6225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FF84E-F00B-E048-92EB-6FE3A0578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C6C9B-033C-074E-BA33-F722E50B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FE95-B1AD-9E4C-A629-16A76024363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8A9E-1480-184F-AC4F-14D9A3F1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FEACA7-72E2-5341-B24A-DBE3D460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1D6-26BA-BE42-ADF7-EE22A7D8B3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731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FA6D8-C056-FD43-A7F9-5DF82376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C5AF78-4EE5-D946-8938-3F87A5E21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56105-1ED9-4446-AC58-4AC7E9743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ACD3AD-B6D6-124E-A46E-D481288A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FE95-B1AD-9E4C-A629-16A76024363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155A1-024C-1245-9C8D-7AE13438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0CCDE7-635C-A74C-8105-241218E3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B1D6-26BA-BE42-ADF7-EE22A7D8B3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293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2373DE-36F4-B842-A3C7-E187B4A2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2CA62-92B8-0843-8205-9E8F80B1D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9C1DF-1ECB-C345-AF93-2282F4F11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FE95-B1AD-9E4C-A629-16A76024363C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576B5-03C3-A344-84EE-2C1E969D1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3DF21-8361-E04C-9662-691540277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B1D6-26BA-BE42-ADF7-EE22A7D8B3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782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ello-bryan.tistory.com/31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racle.com/kr/java/technologies/javase/downloads/#java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F88F-ADAC-5741-A9F9-5AD3B3BAB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1</a:t>
            </a:r>
            <a:r>
              <a:rPr kumimoji="1" lang="en-US" altLang="ko-KR" dirty="0">
                <a:latin typeface="+mj-ea"/>
              </a:rPr>
              <a:t>1</a:t>
            </a:r>
            <a:r>
              <a:rPr kumimoji="1" lang="ko-KR" altLang="en-US" dirty="0">
                <a:latin typeface="+mj-ea"/>
              </a:rPr>
              <a:t>장 </a:t>
            </a:r>
            <a:r>
              <a:rPr kumimoji="1" lang="en-US" altLang="ko-KR" dirty="0">
                <a:latin typeface="+mj-ea"/>
              </a:rPr>
              <a:t>Java</a:t>
            </a:r>
            <a:r>
              <a:rPr kumimoji="1" lang="ko-KR" altLang="en-US" dirty="0">
                <a:latin typeface="+mj-ea"/>
              </a:rPr>
              <a:t>와 </a:t>
            </a:r>
            <a:r>
              <a:rPr kumimoji="1" lang="en-US" altLang="ko-KR" dirty="0">
                <a:latin typeface="+mj-ea"/>
              </a:rPr>
              <a:t>String Boot</a:t>
            </a:r>
            <a:r>
              <a:rPr kumimoji="1" lang="ko-KR" altLang="en-US" dirty="0">
                <a:latin typeface="+mj-ea"/>
              </a:rPr>
              <a:t>소개</a:t>
            </a:r>
            <a:endParaRPr kumimoji="1" lang="ko-Kore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841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428-EC59-3A40-B925-D53652E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Sprint boot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8291-A45F-D747-854C-C1D77514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ko-KR" altLang="en-US" dirty="0"/>
              <a:t>스프링 프레임워크는 자바 생태계에서 가장 대중적인 응용프로그램 개발 프레임워크이다</a:t>
            </a:r>
            <a:r>
              <a:rPr lang="en-US" altLang="ko-KR" dirty="0"/>
              <a:t>.</a:t>
            </a:r>
          </a:p>
          <a:p>
            <a:pPr latinLnBrk="1"/>
            <a:r>
              <a:rPr lang="ko-KR" altLang="en-US" dirty="0"/>
              <a:t>의존성 주입</a:t>
            </a:r>
            <a:r>
              <a:rPr lang="en-US" altLang="ko-KR" dirty="0"/>
              <a:t>(</a:t>
            </a:r>
            <a:r>
              <a:rPr lang="en" altLang="ko-Kore-KR" dirty="0"/>
              <a:t>DI, Dependency Injection)</a:t>
            </a:r>
            <a:r>
              <a:rPr lang="ko-KR" altLang="en-US" dirty="0"/>
              <a:t>과 제어의 역전</a:t>
            </a:r>
            <a:r>
              <a:rPr lang="en-US" altLang="ko-KR" dirty="0"/>
              <a:t>(</a:t>
            </a:r>
            <a:r>
              <a:rPr lang="en" altLang="ko-Kore-KR" dirty="0"/>
              <a:t>IOC, Inversion Of Control)</a:t>
            </a:r>
            <a:r>
              <a:rPr lang="ko-KR" altLang="en-US" dirty="0"/>
              <a:t>은 스프링에서 가장 중요한 </a:t>
            </a:r>
            <a:r>
              <a:rPr lang="ko-KR" altLang="en-US" dirty="0" err="1"/>
              <a:t>특징중</a:t>
            </a:r>
            <a:r>
              <a:rPr lang="ko-KR" altLang="en-US" dirty="0"/>
              <a:t> 하나다</a:t>
            </a:r>
            <a:r>
              <a:rPr lang="en-US" altLang="ko-KR" dirty="0"/>
              <a:t>. </a:t>
            </a:r>
            <a:r>
              <a:rPr lang="ko-KR" altLang="en-US" dirty="0"/>
              <a:t>이들로 인해서 좀더 </a:t>
            </a:r>
            <a:r>
              <a:rPr lang="ko-KR" altLang="en-US" dirty="0" err="1"/>
              <a:t>결합도를</a:t>
            </a:r>
            <a:r>
              <a:rPr lang="ko-KR" altLang="en-US" dirty="0"/>
              <a:t> 낮추는 방식으로 어플리케이션을 개발할 수 있다</a:t>
            </a:r>
            <a:r>
              <a:rPr lang="en-US" altLang="ko-KR" dirty="0"/>
              <a:t>. </a:t>
            </a:r>
            <a:r>
              <a:rPr lang="ko-KR" altLang="en-US" dirty="0"/>
              <a:t>이러한 개발방식으로 개발한 응용프로그램은 단위테스트가 용이하기 때문에 보다 퀄리티 높은 프로그램을 개발할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en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8494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428-EC59-3A40-B925-D53652E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Sprint boot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8291-A45F-D747-854C-C1D77514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DI</a:t>
            </a:r>
            <a:r>
              <a:rPr kumimoji="1" lang="ko-KR" altLang="en-US" dirty="0"/>
              <a:t> 없는 예제</a:t>
            </a:r>
            <a:endParaRPr kumimoji="1" lang="en" altLang="ko-Kore-KR" dirty="0"/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61685B-842D-7E40-9184-E0CEDAB1C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535" y="1940171"/>
            <a:ext cx="6325347" cy="41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2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428-EC59-3A40-B925-D53652E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Sprint boot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8291-A45F-D747-854C-C1D77514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>
              <a:lnSpc>
                <a:spcPct val="100000"/>
              </a:lnSpc>
            </a:pPr>
            <a:r>
              <a:rPr lang="ko-KR" altLang="en-US" dirty="0"/>
              <a:t>위의 예제를 생각해보면</a:t>
            </a:r>
            <a:r>
              <a:rPr lang="en-US" altLang="ko-KR" dirty="0"/>
              <a:t>, </a:t>
            </a:r>
            <a:r>
              <a:rPr lang="en" altLang="ko-Kore-KR" dirty="0" err="1"/>
              <a:t>MyController</a:t>
            </a:r>
            <a:r>
              <a:rPr lang="ko-KR" altLang="en-US" dirty="0"/>
              <a:t>는 </a:t>
            </a:r>
            <a:r>
              <a:rPr lang="en" altLang="ko-Kore-KR" dirty="0" err="1"/>
              <a:t>MyService</a:t>
            </a:r>
            <a:r>
              <a:rPr lang="ko-KR" altLang="en-US" dirty="0"/>
              <a:t>라는 클래스에 의존합니다</a:t>
            </a:r>
            <a:r>
              <a:rPr lang="en-US" altLang="ko-KR" dirty="0"/>
              <a:t>. </a:t>
            </a:r>
            <a:r>
              <a:rPr lang="ko-KR" altLang="en-US" dirty="0"/>
              <a:t>그래서 인스턴스를 얻기 위해 다음과 같이 코딩하곤 했을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atinLnBrk="1">
              <a:lnSpc>
                <a:spcPct val="100000"/>
              </a:lnSpc>
            </a:pPr>
            <a:r>
              <a:rPr lang="en" altLang="ko-Kore-KR" dirty="0" err="1"/>
              <a:t>MyService</a:t>
            </a:r>
            <a:r>
              <a:rPr lang="en" altLang="ko-Kore-KR" dirty="0"/>
              <a:t> service = new </a:t>
            </a:r>
            <a:r>
              <a:rPr lang="en" altLang="ko-Kore-KR" dirty="0" err="1"/>
              <a:t>MyService</a:t>
            </a:r>
            <a:r>
              <a:rPr lang="en" altLang="ko-Kore-KR" dirty="0"/>
              <a:t>();</a:t>
            </a:r>
          </a:p>
          <a:p>
            <a:pPr latinLnBrk="1">
              <a:lnSpc>
                <a:spcPct val="100000"/>
              </a:lnSpc>
            </a:pPr>
            <a:r>
              <a:rPr lang="ko-KR" altLang="en-US" dirty="0"/>
              <a:t>그렇게 되면 </a:t>
            </a:r>
            <a:r>
              <a:rPr lang="en" altLang="ko-Kore-KR" dirty="0" err="1"/>
              <a:t>MyService</a:t>
            </a:r>
            <a:r>
              <a:rPr lang="en" altLang="ko-Kore-KR" dirty="0"/>
              <a:t> </a:t>
            </a:r>
            <a:r>
              <a:rPr lang="ko-KR" altLang="en-US" dirty="0"/>
              <a:t>객체의 인스턴스를 얻었다</a:t>
            </a:r>
            <a:r>
              <a:rPr lang="en-US" altLang="ko-KR" dirty="0"/>
              <a:t>. </a:t>
            </a:r>
            <a:r>
              <a:rPr lang="ko-KR" altLang="en-US" dirty="0"/>
              <a:t>이것은 </a:t>
            </a:r>
            <a:r>
              <a:rPr lang="ko-KR" altLang="en-US" dirty="0" err="1"/>
              <a:t>객체간에</a:t>
            </a:r>
            <a:r>
              <a:rPr lang="ko-KR" altLang="en-US" dirty="0"/>
              <a:t> 결합도가 올라간 모습이다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" altLang="ko-Kore-KR" dirty="0" err="1"/>
              <a:t>MyController</a:t>
            </a:r>
            <a:r>
              <a:rPr lang="ko-KR" altLang="en-US" dirty="0"/>
              <a:t>에 대한 단위테스트를 위해 </a:t>
            </a:r>
            <a:r>
              <a:rPr lang="en" altLang="ko-Kore-KR" dirty="0"/>
              <a:t>Mock </a:t>
            </a:r>
            <a:r>
              <a:rPr lang="ko-KR" altLang="en-US" dirty="0"/>
              <a:t>객체를 생성했을 때</a:t>
            </a:r>
            <a:r>
              <a:rPr lang="en-US" altLang="ko-KR" dirty="0"/>
              <a:t>, </a:t>
            </a:r>
            <a:r>
              <a:rPr lang="ko-KR" altLang="en-US" dirty="0"/>
              <a:t>어떻게 </a:t>
            </a:r>
            <a:r>
              <a:rPr lang="en" altLang="ko-Kore-KR" dirty="0" err="1"/>
              <a:t>MyController</a:t>
            </a:r>
            <a:r>
              <a:rPr lang="ko-KR" altLang="en-US" dirty="0"/>
              <a:t>가 </a:t>
            </a:r>
            <a:r>
              <a:rPr lang="en" altLang="ko-Kore-KR" dirty="0"/>
              <a:t>Mock </a:t>
            </a:r>
            <a:r>
              <a:rPr lang="ko-KR" altLang="en-US" dirty="0"/>
              <a:t>객체를 사용할 수 있을까</a:t>
            </a:r>
            <a:r>
              <a:rPr lang="en-US" altLang="ko-KR" dirty="0"/>
              <a:t>? </a:t>
            </a:r>
          </a:p>
          <a:p>
            <a:pPr>
              <a:lnSpc>
                <a:spcPct val="100000"/>
              </a:lnSpc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2637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428-EC59-3A40-B925-D53652E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Sprint boot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8291-A45F-D747-854C-C1D77514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dirty="0"/>
              <a:t>DI</a:t>
            </a:r>
            <a:r>
              <a:rPr kumimoji="1" lang="ko-Kore-KR" altLang="en-US" dirty="0"/>
              <a:t>가</a:t>
            </a:r>
            <a:r>
              <a:rPr kumimoji="1" lang="ko-KR" altLang="en-US" dirty="0"/>
              <a:t> 있는 예제 </a:t>
            </a:r>
            <a:endParaRPr kumimoji="1" lang="en" altLang="ko-Kore-KR" dirty="0"/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192782-ADFA-3049-A3ED-1665EB8B7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406" y="681037"/>
            <a:ext cx="5202661" cy="58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428-EC59-3A40-B925-D53652E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Sprint boot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8291-A45F-D747-854C-C1D77514A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 fontScale="70000" lnSpcReduction="20000"/>
          </a:bodyPr>
          <a:lstStyle/>
          <a:p>
            <a:pPr latinLnBrk="1">
              <a:lnSpc>
                <a:spcPct val="120000"/>
              </a:lnSpc>
            </a:pPr>
            <a:r>
              <a:rPr lang="ko-KR" altLang="en-US" dirty="0"/>
              <a:t>두개의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</a:t>
            </a:r>
            <a:r>
              <a:rPr lang="en" altLang="ko-Kore-KR" dirty="0" err="1"/>
              <a:t>MyService</a:t>
            </a:r>
            <a:r>
              <a:rPr lang="en" altLang="ko-Kore-KR" dirty="0"/>
              <a:t> </a:t>
            </a:r>
            <a:r>
              <a:rPr lang="ko-KR" altLang="en-US" dirty="0"/>
              <a:t>객체의 인스턴스를 쉽게 얻을 수 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결합도를</a:t>
            </a:r>
            <a:r>
              <a:rPr lang="ko-KR" altLang="en-US" dirty="0"/>
              <a:t> 낮춘 것이다</a:t>
            </a:r>
            <a:r>
              <a:rPr lang="en-US" altLang="ko-KR" dirty="0"/>
              <a:t>. </a:t>
            </a:r>
            <a:r>
              <a:rPr lang="ko-KR" altLang="en-US" dirty="0"/>
              <a:t>스프링 프레임워크는 이렇게 일을 단순하게 만들기 위한 방법을 제공한다</a:t>
            </a:r>
            <a:r>
              <a:rPr lang="en-US" altLang="ko-KR" dirty="0"/>
              <a:t>.</a:t>
            </a:r>
          </a:p>
          <a:p>
            <a:pPr marL="0" indent="0" latinLnBrk="1">
              <a:lnSpc>
                <a:spcPct val="120000"/>
              </a:lnSpc>
              <a:buNone/>
            </a:pPr>
            <a:endParaRPr lang="en-US" altLang="ko-KR" dirty="0"/>
          </a:p>
          <a:p>
            <a:pPr latinLnBrk="1">
              <a:lnSpc>
                <a:spcPct val="120000"/>
              </a:lnSpc>
            </a:pPr>
            <a:r>
              <a:rPr lang="en-US" altLang="ko-KR" b="1" dirty="0"/>
              <a:t>@</a:t>
            </a:r>
            <a:r>
              <a:rPr lang="en" altLang="ko-Kore-KR" b="1" dirty="0"/>
              <a:t>Component</a:t>
            </a:r>
            <a:r>
              <a:rPr lang="en" altLang="ko-Kore-KR" dirty="0"/>
              <a:t> : </a:t>
            </a:r>
            <a:r>
              <a:rPr lang="ko-KR" altLang="en-US" dirty="0"/>
              <a:t>스프링의 </a:t>
            </a:r>
            <a:r>
              <a:rPr lang="en" altLang="ko-Kore-KR" dirty="0" err="1"/>
              <a:t>BeanFactory</a:t>
            </a:r>
            <a:r>
              <a:rPr lang="ko-KR" altLang="en-US" dirty="0"/>
              <a:t>라는 </a:t>
            </a:r>
            <a:r>
              <a:rPr lang="ko-KR" altLang="en-US" dirty="0" err="1"/>
              <a:t>팩토리</a:t>
            </a:r>
            <a:r>
              <a:rPr lang="ko-KR" altLang="en-US" dirty="0"/>
              <a:t> 패턴의 구현체에서 </a:t>
            </a:r>
            <a:r>
              <a:rPr lang="en" altLang="ko-Kore-KR" dirty="0"/>
              <a:t>bean</a:t>
            </a:r>
            <a:r>
              <a:rPr lang="ko-KR" altLang="en-US" dirty="0"/>
              <a:t>이라는 스프링프레임워크가 관리하는 객체가 있는데 해당 클래스를 그러한 </a:t>
            </a:r>
            <a:r>
              <a:rPr lang="en" altLang="ko-Kore-KR" dirty="0"/>
              <a:t>bean </a:t>
            </a:r>
            <a:r>
              <a:rPr lang="ko-KR" altLang="en-US" dirty="0"/>
              <a:t>객체로 두어 스프링 관리하에 두겠다는 </a:t>
            </a:r>
            <a:r>
              <a:rPr lang="ko-KR" altLang="en-US" dirty="0" err="1"/>
              <a:t>어노테이션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@</a:t>
            </a:r>
            <a:r>
              <a:rPr lang="en" altLang="ko-Kore-KR" b="1" dirty="0" err="1"/>
              <a:t>Autowired</a:t>
            </a:r>
            <a:r>
              <a:rPr lang="en" altLang="ko-Kore-KR" dirty="0"/>
              <a:t> : </a:t>
            </a:r>
            <a:r>
              <a:rPr lang="ko-KR" altLang="en-US" dirty="0"/>
              <a:t>스프링 프레임워크에서 관리하는 </a:t>
            </a:r>
            <a:r>
              <a:rPr lang="en" altLang="ko-Kore-KR" dirty="0"/>
              <a:t>Bean </a:t>
            </a:r>
            <a:r>
              <a:rPr lang="ko-KR" altLang="en-US" dirty="0"/>
              <a:t>객체와 같은 타입의 객체를 찾아서 자동으로 주입해주는 것</a:t>
            </a:r>
            <a:r>
              <a:rPr lang="en-US" altLang="ko-KR" dirty="0"/>
              <a:t>. </a:t>
            </a:r>
            <a:r>
              <a:rPr lang="ko-KR" altLang="en-US" dirty="0"/>
              <a:t>해당 객체를 </a:t>
            </a:r>
            <a:r>
              <a:rPr lang="en" altLang="ko-Kore-KR" dirty="0"/>
              <a:t>Bean</a:t>
            </a:r>
            <a:r>
              <a:rPr lang="ko-KR" altLang="en-US" dirty="0" err="1"/>
              <a:t>으로</a:t>
            </a:r>
            <a:r>
              <a:rPr lang="ko-KR" altLang="en-US" dirty="0"/>
              <a:t> 등록하지 않으면 주입해줄 수 없다</a:t>
            </a:r>
            <a:r>
              <a:rPr lang="en-US" altLang="ko-KR" dirty="0"/>
              <a:t>.</a:t>
            </a:r>
            <a:r>
              <a:rPr lang="ko-KR" altLang="en-US" dirty="0"/>
              <a:t>그래서 스프링 프레임워크는 </a:t>
            </a:r>
            <a:r>
              <a:rPr lang="en" altLang="ko-Kore-KR" dirty="0" err="1"/>
              <a:t>MyService</a:t>
            </a:r>
            <a:r>
              <a:rPr lang="ko-KR" altLang="en-US" dirty="0"/>
              <a:t>에 대한 </a:t>
            </a:r>
            <a:r>
              <a:rPr lang="en" altLang="ko-Kore-KR" dirty="0"/>
              <a:t>bean</a:t>
            </a:r>
            <a:r>
              <a:rPr lang="ko-KR" altLang="en-US" dirty="0"/>
              <a:t>을 생성하고 </a:t>
            </a:r>
            <a:r>
              <a:rPr lang="en" altLang="ko-Kore-KR" dirty="0" err="1"/>
              <a:t>MyController</a:t>
            </a:r>
            <a:r>
              <a:rPr lang="ko-KR" altLang="en-US" dirty="0"/>
              <a:t>에 있는 </a:t>
            </a:r>
            <a:r>
              <a:rPr lang="en" altLang="ko-Kore-KR" dirty="0"/>
              <a:t>service </a:t>
            </a:r>
            <a:r>
              <a:rPr lang="ko-KR" altLang="en-US" dirty="0"/>
              <a:t>변수에 주입해준다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>
              <a:lnSpc>
                <a:spcPct val="120000"/>
              </a:lnSpc>
            </a:pPr>
            <a:r>
              <a:rPr lang="ko-KR" altLang="en-US" dirty="0"/>
              <a:t>단위 테스트에서는 스프링프레임워크가 </a:t>
            </a:r>
            <a:r>
              <a:rPr lang="en" altLang="ko-Kore-KR" dirty="0"/>
              <a:t>Mock </a:t>
            </a:r>
            <a:r>
              <a:rPr lang="ko-KR" altLang="en-US" dirty="0"/>
              <a:t>객체를 통해 </a:t>
            </a:r>
            <a:r>
              <a:rPr lang="en" altLang="ko-Kore-KR" dirty="0" err="1"/>
              <a:t>MyService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" altLang="ko-Kore-KR" dirty="0" err="1"/>
              <a:t>MyController</a:t>
            </a:r>
            <a:r>
              <a:rPr lang="ko-KR" altLang="en-US" dirty="0"/>
              <a:t>에 있는 </a:t>
            </a:r>
            <a:r>
              <a:rPr lang="en" altLang="ko-Kore-KR" dirty="0"/>
              <a:t>service </a:t>
            </a:r>
            <a:r>
              <a:rPr lang="ko-KR" altLang="en-US" dirty="0"/>
              <a:t>변수에 넣어주게 된다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endParaRPr kumimoji="1" lang="en" altLang="ko-Kore-KR" dirty="0"/>
          </a:p>
          <a:p>
            <a:pPr>
              <a:lnSpc>
                <a:spcPct val="120000"/>
              </a:lnSpc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428-EC59-3A40-B925-D53652E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Sprint boot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8291-A45F-D747-854C-C1D77514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atinLnBrk="1"/>
            <a:r>
              <a:rPr lang="en" altLang="ko-Kore-KR" u="sng" dirty="0">
                <a:hlinkClick r:id="rId2"/>
              </a:rPr>
              <a:t>ORM </a:t>
            </a:r>
            <a:r>
              <a:rPr lang="ko-KR" altLang="en-US" u="sng" dirty="0">
                <a:hlinkClick r:id="rId2"/>
              </a:rPr>
              <a:t>이란</a:t>
            </a:r>
            <a:endParaRPr lang="ko-KR" altLang="en-US" dirty="0"/>
          </a:p>
          <a:p>
            <a:pPr latinLnBrk="1"/>
            <a:r>
              <a:rPr lang="ko-KR" altLang="en-US" dirty="0"/>
              <a:t>관점 지향 프로그래밍</a:t>
            </a:r>
            <a:r>
              <a:rPr lang="en-US" altLang="ko-KR" dirty="0"/>
              <a:t>( </a:t>
            </a:r>
            <a:r>
              <a:rPr lang="en" altLang="ko-Kore-KR" dirty="0"/>
              <a:t>AOP, Aspect Oriented Programming)</a:t>
            </a:r>
            <a:r>
              <a:rPr lang="ko-KR" altLang="en-US" dirty="0"/>
              <a:t>은 스프링 프레임워크에서 아주 강력한 기능이다</a:t>
            </a:r>
            <a:r>
              <a:rPr lang="en-US" altLang="ko-KR" dirty="0"/>
              <a:t>. </a:t>
            </a:r>
            <a:r>
              <a:rPr lang="ko-KR" altLang="en-US" dirty="0"/>
              <a:t>객체지향 프로그래밍에서 중요 </a:t>
            </a:r>
            <a:r>
              <a:rPr lang="ko-KR" altLang="en-US" dirty="0" err="1"/>
              <a:t>키포인트는</a:t>
            </a:r>
            <a:r>
              <a:rPr lang="ko-KR" altLang="en-US" dirty="0"/>
              <a:t> </a:t>
            </a:r>
            <a:r>
              <a:rPr lang="en" altLang="ko-Kore-KR" dirty="0"/>
              <a:t>Class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반면 </a:t>
            </a:r>
            <a:r>
              <a:rPr lang="en" altLang="ko-Kore-KR" dirty="0"/>
              <a:t>AOP</a:t>
            </a:r>
            <a:r>
              <a:rPr lang="ko-KR" altLang="en-US" dirty="0"/>
              <a:t>에서는 관점</a:t>
            </a:r>
            <a:r>
              <a:rPr lang="en-US" altLang="ko-KR" dirty="0"/>
              <a:t>(</a:t>
            </a:r>
            <a:r>
              <a:rPr lang="en" altLang="ko-Kore-KR" dirty="0"/>
              <a:t>Aspect)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기존 프로젝트에 </a:t>
            </a:r>
            <a:r>
              <a:rPr lang="en" altLang="ko-Kore-KR" dirty="0"/>
              <a:t>security</a:t>
            </a:r>
            <a:r>
              <a:rPr lang="ko-KR" altLang="en-US" dirty="0"/>
              <a:t>나 </a:t>
            </a:r>
            <a:r>
              <a:rPr lang="en" altLang="ko-Kore-KR" dirty="0"/>
              <a:t>logging </a:t>
            </a:r>
            <a:r>
              <a:rPr lang="ko-KR" altLang="en-US" dirty="0"/>
              <a:t>등을 추가하고 싶을 때</a:t>
            </a:r>
            <a:r>
              <a:rPr lang="en-US" altLang="ko-KR" dirty="0"/>
              <a:t>.. </a:t>
            </a:r>
            <a:r>
              <a:rPr lang="ko-KR" altLang="en-US" dirty="0"/>
              <a:t>기존 비즈니스 </a:t>
            </a:r>
            <a:r>
              <a:rPr lang="ko-KR" altLang="en-US" dirty="0" err="1"/>
              <a:t>로직에는</a:t>
            </a:r>
            <a:r>
              <a:rPr lang="ko-KR" altLang="en-US" dirty="0"/>
              <a:t> 손을 대지 않고 </a:t>
            </a:r>
            <a:r>
              <a:rPr lang="en" altLang="ko-Kore-KR" dirty="0"/>
              <a:t>AOP</a:t>
            </a:r>
            <a:r>
              <a:rPr lang="ko-KR" altLang="en-US" dirty="0" err="1"/>
              <a:t>를</a:t>
            </a:r>
            <a:r>
              <a:rPr lang="ko-KR" altLang="en-US" dirty="0"/>
              <a:t> 활용하여 추가할 수 있다</a:t>
            </a:r>
            <a:r>
              <a:rPr lang="en-US" altLang="ko-KR" dirty="0"/>
              <a:t>. </a:t>
            </a:r>
            <a:r>
              <a:rPr lang="ko-KR" altLang="en-US" dirty="0"/>
              <a:t>특정 </a:t>
            </a:r>
            <a:r>
              <a:rPr lang="ko-KR" altLang="en-US" dirty="0" err="1"/>
              <a:t>메소드가</a:t>
            </a:r>
            <a:r>
              <a:rPr lang="ko-KR" altLang="en-US" dirty="0"/>
              <a:t> 끝날 때 호출할 수도 있고</a:t>
            </a:r>
            <a:r>
              <a:rPr lang="en-US" altLang="ko-KR" dirty="0"/>
              <a:t>, </a:t>
            </a:r>
            <a:r>
              <a:rPr lang="ko-KR" altLang="en-US" dirty="0"/>
              <a:t>호출 직전</a:t>
            </a:r>
            <a:r>
              <a:rPr lang="en-US" altLang="ko-KR" dirty="0"/>
              <a:t>,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ko-KR" altLang="en-US" dirty="0" err="1"/>
              <a:t>리턴한</a:t>
            </a:r>
            <a:r>
              <a:rPr lang="ko-KR" altLang="en-US" dirty="0"/>
              <a:t> 직후 혹은 예외가 발생했을 때 등 여러가지 상황에 활용할 수 있다</a:t>
            </a:r>
            <a:r>
              <a:rPr lang="en-US" altLang="ko-KR" dirty="0"/>
              <a:t>.</a:t>
            </a:r>
          </a:p>
          <a:p>
            <a:pPr latinLnBrk="1"/>
            <a:r>
              <a:rPr lang="ko-KR" altLang="en-US" dirty="0"/>
              <a:t>스프링은 스프링만의 </a:t>
            </a:r>
            <a:r>
              <a:rPr lang="en" altLang="ko-Kore-KR" dirty="0"/>
              <a:t>ORM</a:t>
            </a:r>
            <a:r>
              <a:rPr lang="ko-KR" altLang="en-US" dirty="0"/>
              <a:t>을 가지고 있지 않다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" altLang="ko-Kore-KR" dirty="0"/>
              <a:t>Hibernate, Apache </a:t>
            </a:r>
            <a:r>
              <a:rPr lang="en" altLang="ko-Kore-KR" dirty="0" err="1"/>
              <a:t>Ibatis</a:t>
            </a:r>
            <a:r>
              <a:rPr lang="en" altLang="ko-Kore-KR" dirty="0"/>
              <a:t> </a:t>
            </a:r>
            <a:r>
              <a:rPr lang="ko-KR" altLang="en-US" dirty="0"/>
              <a:t>등과 같은 </a:t>
            </a:r>
            <a:r>
              <a:rPr lang="en" altLang="ko-Kore-KR" dirty="0"/>
              <a:t>ORM</a:t>
            </a:r>
            <a:r>
              <a:rPr lang="ko-KR" altLang="en-US" dirty="0"/>
              <a:t>과의 매우 우수한 </a:t>
            </a:r>
            <a:r>
              <a:rPr lang="ko-KR" altLang="en-US" dirty="0" err="1"/>
              <a:t>통합환경을</a:t>
            </a:r>
            <a:r>
              <a:rPr lang="ko-KR" altLang="en-US" dirty="0"/>
              <a:t> 제공한다</a:t>
            </a:r>
            <a:r>
              <a:rPr lang="en-US" altLang="ko-KR" dirty="0"/>
              <a:t>.</a:t>
            </a:r>
          </a:p>
          <a:p>
            <a:endParaRPr kumimoji="1" lang="en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5982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428-EC59-3A40-B925-D53652E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Sprint boot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8291-A45F-D747-854C-C1D77514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간단히 말해</a:t>
            </a:r>
            <a:r>
              <a:rPr lang="en-US" altLang="ko-KR" dirty="0"/>
              <a:t>, </a:t>
            </a:r>
            <a:r>
              <a:rPr lang="ko-KR" altLang="en-US" dirty="0"/>
              <a:t>스프링 프레임워크는 웹 어플리케이션을 개발하는데 </a:t>
            </a:r>
            <a:r>
              <a:rPr lang="ko-KR" altLang="en-US" dirty="0" err="1"/>
              <a:t>결합도를</a:t>
            </a:r>
            <a:r>
              <a:rPr lang="ko-KR" altLang="en-US" dirty="0"/>
              <a:t> 낮추는 방향의 </a:t>
            </a:r>
            <a:r>
              <a:rPr lang="ko-KR" altLang="en-US" dirty="0" err="1"/>
              <a:t>개발방법을</a:t>
            </a:r>
            <a:r>
              <a:rPr lang="ko-KR" altLang="en-US" dirty="0"/>
              <a:t> 제공한다고 말할 수 있다</a:t>
            </a:r>
            <a:r>
              <a:rPr lang="en-US" altLang="ko-KR" dirty="0"/>
              <a:t>. </a:t>
            </a:r>
            <a:r>
              <a:rPr lang="en" altLang="ko-Kore-KR" dirty="0"/>
              <a:t>Web </a:t>
            </a:r>
            <a:r>
              <a:rPr lang="ko-KR" altLang="en-US" dirty="0"/>
              <a:t>어플리케이션 개발은 스프링의 이러한 컨셉</a:t>
            </a:r>
            <a:r>
              <a:rPr lang="en-US" altLang="ko-KR" dirty="0"/>
              <a:t>( </a:t>
            </a:r>
            <a:r>
              <a:rPr lang="en" altLang="ko-Kore-KR" dirty="0"/>
              <a:t>Dispatcher Servlet, </a:t>
            </a:r>
            <a:r>
              <a:rPr lang="en" altLang="ko-Kore-KR" dirty="0" err="1"/>
              <a:t>ModelAndView</a:t>
            </a:r>
            <a:r>
              <a:rPr lang="en" altLang="ko-Kore-KR" dirty="0"/>
              <a:t>, and </a:t>
            </a:r>
            <a:r>
              <a:rPr lang="en" altLang="ko-Kore-KR" dirty="0" err="1"/>
              <a:t>Vier</a:t>
            </a:r>
            <a:r>
              <a:rPr lang="en" altLang="ko-Kore-KR" dirty="0"/>
              <a:t> Resolver ) </a:t>
            </a:r>
            <a:r>
              <a:rPr lang="ko-KR" altLang="en-US" dirty="0"/>
              <a:t>덕분에 쉬운 개발을 할 수 있게 되었다</a:t>
            </a:r>
            <a:r>
              <a:rPr lang="en-US" altLang="ko-KR" dirty="0"/>
              <a:t>.</a:t>
            </a:r>
            <a:endParaRPr kumimoji="1" lang="en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6425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428-EC59-3A40-B925-D53652E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Sprint boot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8291-A45F-D747-854C-C1D77514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왜 스프링 부트의 필요해졌을까</a:t>
            </a:r>
            <a:r>
              <a:rPr lang="en-US" altLang="ko-KR" b="1" dirty="0"/>
              <a:t>??</a:t>
            </a:r>
            <a:endParaRPr lang="ko-KR" altLang="en-US" dirty="0"/>
          </a:p>
          <a:p>
            <a:pPr latinLnBrk="1"/>
            <a:r>
              <a:rPr lang="ko-KR" altLang="en-US" dirty="0"/>
              <a:t>현재 당신이 스프링으로 이미 개발하고 있다면</a:t>
            </a:r>
            <a:r>
              <a:rPr lang="en-US" altLang="ko-KR" dirty="0"/>
              <a:t>, </a:t>
            </a:r>
            <a:r>
              <a:rPr lang="ko-KR" altLang="en-US" dirty="0"/>
              <a:t>모든 기능을 다 갖춘 스프링 어플리케이션을 개발하면서 직면한 문제들에 대해서 되새겨 생각해본다</a:t>
            </a:r>
            <a:r>
              <a:rPr lang="en-US" altLang="ko-KR" dirty="0"/>
              <a:t>. </a:t>
            </a:r>
            <a:r>
              <a:rPr lang="ko-KR" altLang="en-US" dirty="0"/>
              <a:t>만일 생각을 못하는 분들을 위해 몇가지 꼬집어보겠다</a:t>
            </a:r>
            <a:r>
              <a:rPr lang="en-US" altLang="ko-KR" dirty="0"/>
              <a:t>. </a:t>
            </a:r>
            <a:r>
              <a:rPr lang="en" altLang="ko-Kore-KR" dirty="0"/>
              <a:t>Transaction Manager, Hibernate </a:t>
            </a:r>
            <a:r>
              <a:rPr lang="en" altLang="ko-Kore-KR" dirty="0" err="1"/>
              <a:t>Datasource</a:t>
            </a:r>
            <a:r>
              <a:rPr lang="en" altLang="ko-Kore-KR" dirty="0"/>
              <a:t>, Entity Manager, Session Factory</a:t>
            </a:r>
            <a:r>
              <a:rPr lang="ko-KR" altLang="en-US" dirty="0"/>
              <a:t>와 같은 설정을 </a:t>
            </a:r>
            <a:r>
              <a:rPr lang="ko-KR" altLang="en-US" dirty="0" err="1"/>
              <a:t>하는데에</a:t>
            </a:r>
            <a:r>
              <a:rPr lang="ko-KR" altLang="en-US" dirty="0"/>
              <a:t> 어려움이 많이 있었다</a:t>
            </a:r>
            <a:r>
              <a:rPr lang="en-US" altLang="ko-KR" dirty="0"/>
              <a:t>. </a:t>
            </a:r>
            <a:r>
              <a:rPr lang="ko-KR" altLang="en-US" dirty="0"/>
              <a:t>최소한의 기능으로 </a:t>
            </a:r>
            <a:r>
              <a:rPr lang="en" altLang="ko-Kore-KR" dirty="0"/>
              <a:t>Spring MVC</a:t>
            </a:r>
            <a:r>
              <a:rPr lang="ko-KR" altLang="en-US" dirty="0" err="1"/>
              <a:t>를</a:t>
            </a:r>
            <a:r>
              <a:rPr lang="ko-KR" altLang="en-US" dirty="0"/>
              <a:t> 사용하여 기본 프로젝트를 </a:t>
            </a:r>
            <a:r>
              <a:rPr lang="ko-KR" altLang="en-US" dirty="0" err="1"/>
              <a:t>셋팅하는데</a:t>
            </a:r>
            <a:r>
              <a:rPr lang="ko-KR" altLang="en-US" dirty="0"/>
              <a:t> 개발자에게 너무 많은 시간이 걸렸다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408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428-EC59-3A40-B925-D53652E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Sprint boot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8291-A45F-D747-854C-C1D77514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/>
              <a:t>Hibernate</a:t>
            </a:r>
            <a:r>
              <a:rPr lang="ko-KR" altLang="en-US" dirty="0" err="1"/>
              <a:t>를</a:t>
            </a:r>
            <a:r>
              <a:rPr lang="ko-KR" altLang="en-US" dirty="0"/>
              <a:t> 사용할 때는 </a:t>
            </a:r>
            <a:r>
              <a:rPr lang="en" altLang="ko-Kore-KR" dirty="0" err="1"/>
              <a:t>datasource</a:t>
            </a:r>
            <a:r>
              <a:rPr lang="en" altLang="ko-Kore-KR" dirty="0"/>
              <a:t>, </a:t>
            </a:r>
            <a:r>
              <a:rPr lang="en" altLang="ko-Kore-KR" dirty="0" err="1"/>
              <a:t>EntityManager</a:t>
            </a:r>
            <a:r>
              <a:rPr lang="en" altLang="ko-Kore-KR" dirty="0"/>
              <a:t> </a:t>
            </a:r>
            <a:r>
              <a:rPr lang="ko-KR" altLang="en-US" dirty="0"/>
              <a:t>등과 같은 것을 설정해야 한다</a:t>
            </a:r>
            <a:r>
              <a:rPr lang="en-US" altLang="ko-KR" dirty="0"/>
              <a:t>. </a:t>
            </a:r>
            <a:r>
              <a:rPr lang="ko-KR" altLang="en-US" dirty="0"/>
              <a:t>이는 아래와 같다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DC562C-22C0-3B41-A48C-F004383D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59" y="2844431"/>
            <a:ext cx="7908477" cy="364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9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428-EC59-3A40-B925-D53652E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Sprint boot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8291-A45F-D747-854C-C1D77514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스프링부트는 스프링의 이러한 설정에 관한 이슈를 어떻게 풀었을까</a:t>
            </a:r>
            <a:r>
              <a:rPr lang="en-US" altLang="ko-KR" b="1" dirty="0"/>
              <a:t>??</a:t>
            </a:r>
            <a:endParaRPr lang="ko-KR" altLang="en-US" dirty="0"/>
          </a:p>
          <a:p>
            <a:pPr latinLnBrk="1"/>
            <a:r>
              <a:rPr lang="en-US" altLang="ko-KR" u="sng" dirty="0"/>
              <a:t>1.</a:t>
            </a:r>
            <a:r>
              <a:rPr lang="ko-KR" altLang="en-US" u="sng" dirty="0"/>
              <a:t> </a:t>
            </a:r>
            <a:r>
              <a:rPr lang="ko-KR" altLang="en-US" dirty="0"/>
              <a:t>스프링부트는 </a:t>
            </a:r>
            <a:r>
              <a:rPr lang="ko-KR" altLang="en-US" dirty="0" err="1"/>
              <a:t>자동설정</a:t>
            </a:r>
            <a:r>
              <a:rPr lang="en-US" altLang="ko-KR" dirty="0"/>
              <a:t>(</a:t>
            </a:r>
            <a:r>
              <a:rPr lang="en" altLang="ko-Kore-KR" dirty="0" err="1"/>
              <a:t>AutoConfiguration</a:t>
            </a:r>
            <a:r>
              <a:rPr lang="en" altLang="ko-Kore-KR" dirty="0"/>
              <a:t>)</a:t>
            </a:r>
            <a:r>
              <a:rPr lang="ko-KR" altLang="en-US" dirty="0"/>
              <a:t>을 이용하였고 어플리케이션 개발에 필요한 모든 내부 </a:t>
            </a:r>
            <a:r>
              <a:rPr lang="ko-KR" altLang="en-US" dirty="0" err="1"/>
              <a:t>디펜던시를</a:t>
            </a:r>
            <a:r>
              <a:rPr lang="ko-KR" altLang="en-US" dirty="0"/>
              <a:t> 관리한다</a:t>
            </a:r>
            <a:r>
              <a:rPr lang="en-US" altLang="ko-KR" dirty="0"/>
              <a:t>. </a:t>
            </a:r>
            <a:r>
              <a:rPr lang="ko-KR" altLang="en-US" dirty="0"/>
              <a:t>개발자가 </a:t>
            </a:r>
            <a:r>
              <a:rPr lang="ko-KR" altLang="en-US" dirty="0" err="1"/>
              <a:t>해야하는건</a:t>
            </a:r>
            <a:r>
              <a:rPr lang="ko-KR" altLang="en-US" dirty="0"/>
              <a:t> 단지 어플리케이션을 실행할 뿐이다</a:t>
            </a:r>
            <a:r>
              <a:rPr lang="en-US" altLang="ko-KR" dirty="0"/>
              <a:t>. </a:t>
            </a:r>
            <a:r>
              <a:rPr lang="ko-KR" altLang="en-US" dirty="0"/>
              <a:t>스프링의 </a:t>
            </a:r>
            <a:r>
              <a:rPr lang="en" altLang="ko-Kore-KR" dirty="0"/>
              <a:t>jar(</a:t>
            </a:r>
            <a:r>
              <a:rPr lang="ko-KR" altLang="en-US" dirty="0"/>
              <a:t>자바에서 만든 파일을 압축한 파일</a:t>
            </a:r>
            <a:r>
              <a:rPr lang="en-US" altLang="ko-KR" dirty="0"/>
              <a:t>)</a:t>
            </a:r>
            <a:r>
              <a:rPr lang="ko-KR" altLang="en-US" dirty="0"/>
              <a:t>파일이 클래스 패스에 있는 경우 </a:t>
            </a:r>
            <a:r>
              <a:rPr lang="en" altLang="ko-Kore-KR" dirty="0"/>
              <a:t>Spring Boot</a:t>
            </a:r>
            <a:r>
              <a:rPr lang="ko-KR" altLang="en-US" dirty="0"/>
              <a:t>는 </a:t>
            </a:r>
            <a:r>
              <a:rPr lang="en" altLang="ko-Kore-KR" dirty="0"/>
              <a:t>Dispatcher Servlet</a:t>
            </a:r>
            <a:r>
              <a:rPr lang="ko-KR" altLang="en-US" dirty="0" err="1"/>
              <a:t>으로</a:t>
            </a:r>
            <a:r>
              <a:rPr lang="ko-KR" altLang="en-US" dirty="0"/>
              <a:t> 자동 구성한다</a:t>
            </a:r>
            <a:r>
              <a:rPr lang="en-US" altLang="ko-KR" dirty="0"/>
              <a:t>. </a:t>
            </a:r>
            <a:r>
              <a:rPr lang="ko-KR" altLang="en-US" dirty="0"/>
              <a:t>마찬가지로 만약 </a:t>
            </a:r>
            <a:r>
              <a:rPr lang="en" altLang="ko-Kore-KR" dirty="0"/>
              <a:t>Hibernate</a:t>
            </a:r>
            <a:r>
              <a:rPr lang="ko-KR" altLang="en-US" dirty="0"/>
              <a:t>의 </a:t>
            </a:r>
            <a:r>
              <a:rPr lang="en" altLang="ko-Kore-KR" dirty="0"/>
              <a:t>jar</a:t>
            </a:r>
            <a:r>
              <a:rPr lang="ko-KR" altLang="en-US" dirty="0"/>
              <a:t>파일이 클래스 </a:t>
            </a:r>
            <a:r>
              <a:rPr lang="ko-KR" altLang="en-US" dirty="0" err="1"/>
              <a:t>패스내에</a:t>
            </a:r>
            <a:r>
              <a:rPr lang="ko-KR" altLang="en-US" dirty="0"/>
              <a:t> 존재한다면 이를 </a:t>
            </a:r>
            <a:r>
              <a:rPr lang="en" altLang="ko-Kore-KR" dirty="0" err="1"/>
              <a:t>datasource</a:t>
            </a:r>
            <a:r>
              <a:rPr lang="ko-KR" altLang="en-US" dirty="0"/>
              <a:t>로 자동설정하게 된다</a:t>
            </a:r>
            <a:r>
              <a:rPr lang="en-US" altLang="ko-KR" dirty="0"/>
              <a:t>. </a:t>
            </a:r>
            <a:r>
              <a:rPr lang="ko-KR" altLang="en-US" dirty="0"/>
              <a:t>스프링부트는 </a:t>
            </a:r>
            <a:r>
              <a:rPr lang="ko-KR" altLang="en-US" dirty="0" err="1"/>
              <a:t>미리설정된</a:t>
            </a:r>
            <a:r>
              <a:rPr lang="ko-KR" altLang="en-US" dirty="0"/>
              <a:t> </a:t>
            </a:r>
            <a:r>
              <a:rPr lang="ko-KR" altLang="en-US" dirty="0" err="1"/>
              <a:t>스타터</a:t>
            </a:r>
            <a:r>
              <a:rPr lang="ko-KR" altLang="en-US" dirty="0"/>
              <a:t> 프로젝트를 제공한다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3734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428-EC59-3A40-B925-D53652E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Java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8291-A45F-D747-854C-C1D77514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아래의</a:t>
            </a:r>
            <a:r>
              <a:rPr kumimoji="1" lang="ko-KR" altLang="en-US" dirty="0"/>
              <a:t> 주소에서 받으면 된다</a:t>
            </a:r>
            <a:r>
              <a:rPr kumimoji="1" lang="en-US" altLang="ko-KR" dirty="0"/>
              <a:t>.</a:t>
            </a:r>
          </a:p>
          <a:p>
            <a:r>
              <a:rPr kumimoji="1" lang="en" altLang="ko-Kore-KR" dirty="0">
                <a:hlinkClick r:id="rId2"/>
              </a:rPr>
              <a:t>https://www.oracle.com/kr/java/technologies/javase/downloads/#java8</a:t>
            </a:r>
            <a:endParaRPr kumimoji="1" lang="en" altLang="ko-Kore-KR" dirty="0"/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621C13-7F21-4241-80B4-B53CEE39F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495" y="3164440"/>
            <a:ext cx="6409888" cy="35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73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428-EC59-3A40-B925-D53652E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Sprint boot 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8291-A45F-D747-854C-C1D77514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ko-KR" u="sng" dirty="0"/>
              <a:t>2.</a:t>
            </a:r>
            <a:r>
              <a:rPr lang="ko-KR" altLang="en-US" u="sng" dirty="0"/>
              <a:t> </a:t>
            </a:r>
            <a:r>
              <a:rPr lang="ko-KR" altLang="en-US" dirty="0"/>
              <a:t>웹어플리케이션을 개발하는 동안</a:t>
            </a:r>
            <a:r>
              <a:rPr lang="en-US" altLang="ko-KR" dirty="0"/>
              <a:t>, </a:t>
            </a:r>
            <a:r>
              <a:rPr lang="ko-KR" altLang="en-US" dirty="0"/>
              <a:t>우리는 사용하려는 </a:t>
            </a:r>
            <a:r>
              <a:rPr lang="en" altLang="ko-Kore-KR" dirty="0"/>
              <a:t>jar, </a:t>
            </a:r>
            <a:r>
              <a:rPr lang="ko-KR" altLang="en-US" dirty="0"/>
              <a:t>사용할 </a:t>
            </a:r>
            <a:r>
              <a:rPr lang="en" altLang="ko-Kore-KR" dirty="0"/>
              <a:t>jar 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함께 연결하는 방법이 필요하다</a:t>
            </a:r>
            <a:r>
              <a:rPr lang="en-US" altLang="ko-KR" dirty="0"/>
              <a:t>. </a:t>
            </a:r>
            <a:r>
              <a:rPr lang="ko-KR" altLang="en-US" dirty="0"/>
              <a:t>모든 웹 어플리케이션에는 </a:t>
            </a:r>
            <a:r>
              <a:rPr lang="en" altLang="ko-Kore-KR" dirty="0"/>
              <a:t>Spring MVC, Jackson </a:t>
            </a:r>
            <a:r>
              <a:rPr lang="en" altLang="ko-Kore-KR" dirty="0" err="1"/>
              <a:t>Databind</a:t>
            </a:r>
            <a:r>
              <a:rPr lang="en" altLang="ko-Kore-KR" dirty="0"/>
              <a:t>, Hibernate </a:t>
            </a:r>
            <a:r>
              <a:rPr lang="ko-KR" altLang="en-US" dirty="0"/>
              <a:t>코어 및 </a:t>
            </a:r>
            <a:r>
              <a:rPr lang="en" altLang="ko-Kore-KR" dirty="0"/>
              <a:t>Log4j</a:t>
            </a:r>
            <a:r>
              <a:rPr lang="ko-KR" altLang="en-US" dirty="0"/>
              <a:t>와 같은 유사한 요구사항들이 있다</a:t>
            </a:r>
            <a:r>
              <a:rPr lang="en-US" altLang="ko-KR" dirty="0"/>
              <a:t>. </a:t>
            </a:r>
            <a:r>
              <a:rPr lang="ko-KR" altLang="en-US" dirty="0"/>
              <a:t>그래서 우리는 이러한 </a:t>
            </a:r>
            <a:r>
              <a:rPr lang="en" altLang="ko-Kore-KR" dirty="0"/>
              <a:t>jar</a:t>
            </a:r>
            <a:r>
              <a:rPr lang="ko-KR" altLang="en-US" dirty="0"/>
              <a:t>들의 서로 호환되는 버전들을 따로 선택을 해주어야 했다</a:t>
            </a:r>
            <a:r>
              <a:rPr lang="en-US" altLang="ko-KR" dirty="0"/>
              <a:t>. </a:t>
            </a:r>
            <a:r>
              <a:rPr lang="ko-KR" altLang="en-US" dirty="0"/>
              <a:t>이런 복잡도를 줄이기 위해서 스프링 부트는 </a:t>
            </a:r>
            <a:r>
              <a:rPr lang="en" altLang="ko-Kore-KR" dirty="0" err="1"/>
              <a:t>SpringBoot</a:t>
            </a:r>
            <a:r>
              <a:rPr lang="en" altLang="ko-Kore-KR" dirty="0"/>
              <a:t> Starter</a:t>
            </a:r>
            <a:r>
              <a:rPr lang="ko-KR" altLang="en-US" dirty="0" err="1"/>
              <a:t>라고</a:t>
            </a:r>
            <a:r>
              <a:rPr lang="ko-KR" altLang="en-US" dirty="0"/>
              <a:t> 불리는 것을 도입했다</a:t>
            </a:r>
            <a:r>
              <a:rPr lang="en-US" altLang="ko-KR" dirty="0"/>
              <a:t>. </a:t>
            </a:r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B0CEF5-8ACE-A04D-9632-FE5256FD6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502" y="4343600"/>
            <a:ext cx="5693291" cy="21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9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428-EC59-3A40-B925-D53652E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Java</a:t>
            </a:r>
            <a:r>
              <a:rPr kumimoji="1" lang="ko-Kore-KR" altLang="en-US" dirty="0"/>
              <a:t>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202AE6-C794-3147-87C6-25BC9224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73" y="1839074"/>
            <a:ext cx="5425917" cy="39182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D05E2A-B494-6644-A2BE-D858FDE37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11" y="1839074"/>
            <a:ext cx="5425917" cy="38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3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428-EC59-3A40-B925-D53652E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Java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8291-A45F-D747-854C-C1D77514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Java</a:t>
            </a:r>
            <a:r>
              <a:rPr kumimoji="1" lang="ko-Kore-KR" altLang="en-US" dirty="0"/>
              <a:t>의</a:t>
            </a:r>
            <a:r>
              <a:rPr kumimoji="1" lang="ko-KR" altLang="en-US" dirty="0"/>
              <a:t> 버전 확인은 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ore-KR" dirty="0"/>
              <a:t>java –version </a:t>
            </a:r>
          </a:p>
          <a:p>
            <a:pPr marL="457200" lvl="1" indent="0">
              <a:buNone/>
            </a:pPr>
            <a:endParaRPr kumimoji="1" lang="en-US" altLang="ko-Kore-KR" dirty="0"/>
          </a:p>
          <a:p>
            <a:r>
              <a:rPr kumimoji="1" lang="ko-KR" altLang="en-US" dirty="0"/>
              <a:t>어느 폴더에 설치되어 있는지 확인은</a:t>
            </a:r>
            <a:r>
              <a:rPr kumimoji="1" lang="en-US" altLang="ko-KR" dirty="0"/>
              <a:t>?</a:t>
            </a:r>
          </a:p>
          <a:p>
            <a:pPr marL="457200" lvl="1" indent="0">
              <a:buNone/>
            </a:pPr>
            <a:r>
              <a:rPr kumimoji="1" lang="en-US" altLang="ko-KR" dirty="0"/>
              <a:t>which java</a:t>
            </a:r>
            <a:endParaRPr kumimoji="1" lang="en" altLang="ko-Kore-KR" dirty="0"/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DA06EC-8F2B-3A47-AF32-A04E2EBF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99" y="4238519"/>
            <a:ext cx="9740401" cy="151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2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428-EC59-3A40-B925-D53652E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Java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8291-A45F-D747-854C-C1D77514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“Hello World”</a:t>
            </a:r>
            <a:r>
              <a:rPr kumimoji="1" lang="ko-KR" altLang="en-US" dirty="0"/>
              <a:t>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br>
              <a:rPr lang="en" altLang="ko-Kore-KR" dirty="0"/>
            </a:br>
            <a:endParaRPr kumimoji="1" lang="en" altLang="ko-Kore-KR" dirty="0"/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A7FE97-693F-0D4C-AB2B-30449E78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61" y="2519621"/>
            <a:ext cx="7023100" cy="2159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DBBCA2-10A1-7D49-A244-80E35F9AF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03" y="5218962"/>
            <a:ext cx="88265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7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428-EC59-3A40-B925-D53652E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Java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8291-A45F-D747-854C-C1D77514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Java</a:t>
            </a:r>
            <a:r>
              <a:rPr kumimoji="1" lang="ko-Kore-KR" altLang="en-US" dirty="0"/>
              <a:t>로</a:t>
            </a:r>
            <a:r>
              <a:rPr kumimoji="1" lang="ko-KR" altLang="en-US" dirty="0"/>
              <a:t> 간단한 클래스 생성 </a:t>
            </a:r>
            <a:endParaRPr kumimoji="1" lang="en-US" altLang="ko-KR" dirty="0"/>
          </a:p>
          <a:p>
            <a:pPr marL="0" indent="0">
              <a:buNone/>
            </a:pPr>
            <a:br>
              <a:rPr lang="en" altLang="ko-Kore-KR" dirty="0"/>
            </a:br>
            <a:endParaRPr kumimoji="1" lang="en" altLang="ko-Kore-KR" dirty="0"/>
          </a:p>
          <a:p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89D66F-0C22-8248-A5D8-8884690EC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795" y="839971"/>
            <a:ext cx="5632735" cy="57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0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428-EC59-3A40-B925-D53652E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Java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8291-A45F-D747-854C-C1D77514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실행하면 </a:t>
            </a:r>
            <a:endParaRPr kumimoji="1" lang="en" altLang="ko-Kore-KR" dirty="0"/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D2C5CF-F0AF-2542-AED3-316468515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577" y="1171204"/>
            <a:ext cx="6087730" cy="36119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57F8B3-BE12-2D4C-BDBD-BFA620225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81" y="4958489"/>
            <a:ext cx="8642202" cy="15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4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428-EC59-3A40-B925-D53652E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Java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8291-A45F-D747-854C-C1D77514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생성자가</a:t>
            </a:r>
            <a:r>
              <a:rPr kumimoji="1" lang="ko-KR" altLang="en-US" dirty="0"/>
              <a:t> 추가된 클래스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" altLang="ko-Kore-KR" dirty="0"/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DEEE1B-A713-D14F-9788-32F4D11D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88" y="1435506"/>
            <a:ext cx="6500951" cy="52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7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428-EC59-3A40-B925-D53652E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Java</a:t>
            </a:r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8291-A45F-D747-854C-C1D77514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실행결과</a:t>
            </a:r>
            <a:r>
              <a:rPr kumimoji="1" lang="en-US" altLang="ko-KR" dirty="0"/>
              <a:t>:</a:t>
            </a:r>
            <a:endParaRPr kumimoji="1" lang="en" altLang="ko-Kore-KR" dirty="0"/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16980A-F2FE-0E48-9687-94BFA71D2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452" y="1611275"/>
            <a:ext cx="6315822" cy="36354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462EF5-E9C4-2141-B4FB-9D763F56A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82" y="5246724"/>
            <a:ext cx="6126272" cy="1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727</Words>
  <Application>Microsoft Macintosh PowerPoint</Application>
  <PresentationFormat>와이드스크린</PresentationFormat>
  <Paragraphs>55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11장 Java와 String Boot소개</vt:lpstr>
      <vt:lpstr>Java소개</vt:lpstr>
      <vt:lpstr>Java소개</vt:lpstr>
      <vt:lpstr>Java소개</vt:lpstr>
      <vt:lpstr>Java소개</vt:lpstr>
      <vt:lpstr>Java소개</vt:lpstr>
      <vt:lpstr>Java소개</vt:lpstr>
      <vt:lpstr>Java소개</vt:lpstr>
      <vt:lpstr>Java소개</vt:lpstr>
      <vt:lpstr>Sprint boot 소개</vt:lpstr>
      <vt:lpstr>Sprint boot 소개</vt:lpstr>
      <vt:lpstr>Sprint boot 소개</vt:lpstr>
      <vt:lpstr>Sprint boot 소개</vt:lpstr>
      <vt:lpstr>Sprint boot 소개</vt:lpstr>
      <vt:lpstr>Sprint boot 소개</vt:lpstr>
      <vt:lpstr>Sprint boot 소개</vt:lpstr>
      <vt:lpstr>Sprint boot 소개</vt:lpstr>
      <vt:lpstr>Sprint boot 소개</vt:lpstr>
      <vt:lpstr>Sprint boot 소개</vt:lpstr>
      <vt:lpstr>Sprint boot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Java와 String Boot소개</dc:title>
  <dc:creator>Microsoft Office User</dc:creator>
  <cp:lastModifiedBy>Microsoft Office User</cp:lastModifiedBy>
  <cp:revision>5</cp:revision>
  <dcterms:created xsi:type="dcterms:W3CDTF">2022-01-20T08:29:34Z</dcterms:created>
  <dcterms:modified xsi:type="dcterms:W3CDTF">2022-02-04T06:28:50Z</dcterms:modified>
</cp:coreProperties>
</file>