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694" r:id="rId3"/>
    <p:sldId id="724" r:id="rId4"/>
    <p:sldId id="695" r:id="rId5"/>
    <p:sldId id="696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11" r:id="rId14"/>
    <p:sldId id="712" r:id="rId15"/>
    <p:sldId id="597" r:id="rId16"/>
    <p:sldId id="598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11" r:id="rId26"/>
    <p:sldId id="612" r:id="rId27"/>
    <p:sldId id="618" r:id="rId28"/>
    <p:sldId id="619" r:id="rId29"/>
    <p:sldId id="621" r:id="rId30"/>
    <p:sldId id="622" r:id="rId31"/>
    <p:sldId id="626" r:id="rId32"/>
    <p:sldId id="629" r:id="rId33"/>
    <p:sldId id="630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/>
    <p:restoredTop sz="96405"/>
  </p:normalViewPr>
  <p:slideViewPr>
    <p:cSldViewPr snapToGrid="0" snapToObjects="1">
      <p:cViewPr varScale="1">
        <p:scale>
          <a:sx n="135" d="100"/>
          <a:sy n="135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8245-418F-284F-9A1D-FEE3A29FC2BE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8FEA-88F7-104D-B430-E4A3C8780E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28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522" name="Rectangle 2">
            <a:extLst>
              <a:ext uri="{FF2B5EF4-FFF2-40B4-BE49-F238E27FC236}">
                <a16:creationId xmlns:a16="http://schemas.microsoft.com/office/drawing/2014/main" id="{F1AE272F-2929-5746-A785-6F41FEB34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1523" name="Rectangle 3">
            <a:extLst>
              <a:ext uri="{FF2B5EF4-FFF2-40B4-BE49-F238E27FC236}">
                <a16:creationId xmlns:a16="http://schemas.microsoft.com/office/drawing/2014/main" id="{E23D3CFD-1822-1A45-A9AF-351D11E48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2002</a:t>
            </a:r>
            <a:r>
              <a:rPr lang="ko-KR" altLang="en-US"/>
              <a:t>년부터 시작된 마이크로소프트 사의 </a:t>
            </a:r>
            <a:r>
              <a:rPr lang="en-US" altLang="ko-KR"/>
              <a:t>.NET </a:t>
            </a:r>
            <a:r>
              <a:rPr lang="ko-KR" altLang="en-US"/>
              <a:t>기술은 사람과 디바이스를 연결하고</a:t>
            </a:r>
            <a:r>
              <a:rPr lang="en-US" altLang="ko-KR"/>
              <a:t>, </a:t>
            </a:r>
            <a:r>
              <a:rPr lang="ko-KR" altLang="en-US"/>
              <a:t>디바이스와 서비스를 연결하기 위한 전반적인 기술들을 의미한다</a:t>
            </a:r>
            <a:r>
              <a:rPr lang="en-US" altLang="ko-KR"/>
              <a:t>. </a:t>
            </a:r>
            <a:r>
              <a:rPr lang="ko-KR" altLang="en-US"/>
              <a:t>또한 해당 기술을 개발하고 운영할 수 있는 플랫폼을 의미한다고 볼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2002</a:t>
            </a:r>
            <a:r>
              <a:rPr lang="ko-KR" altLang="en-US"/>
              <a:t>년 </a:t>
            </a:r>
            <a:r>
              <a:rPr lang="en-US" altLang="ko-KR"/>
              <a:t>.NET Framework 1.0</a:t>
            </a:r>
            <a:r>
              <a:rPr lang="ko-KR" altLang="en-US"/>
              <a:t>버전으로 시작해서 </a:t>
            </a:r>
            <a:r>
              <a:rPr lang="en-US" altLang="ko-KR"/>
              <a:t>2003</a:t>
            </a:r>
            <a:r>
              <a:rPr lang="ko-KR" altLang="en-US"/>
              <a:t>년 </a:t>
            </a:r>
            <a:r>
              <a:rPr lang="en-US" altLang="ko-KR"/>
              <a:t>1.1 </a:t>
            </a:r>
            <a:r>
              <a:rPr lang="ko-KR" altLang="en-US"/>
              <a:t>버전</a:t>
            </a:r>
            <a:r>
              <a:rPr lang="en-US" altLang="ko-KR"/>
              <a:t>, 2005</a:t>
            </a:r>
            <a:r>
              <a:rPr lang="ko-KR" altLang="en-US"/>
              <a:t>년에 </a:t>
            </a:r>
            <a:r>
              <a:rPr lang="en-US" altLang="ko-KR"/>
              <a:t>Visual Studio 2005</a:t>
            </a:r>
            <a:r>
              <a:rPr lang="ko-KR" altLang="en-US"/>
              <a:t>와 </a:t>
            </a:r>
            <a:r>
              <a:rPr lang="en-US" altLang="ko-KR"/>
              <a:t>.NET Framework 2.0</a:t>
            </a:r>
            <a:r>
              <a:rPr lang="ko-KR" altLang="en-US"/>
              <a:t>을 출시했고</a:t>
            </a:r>
            <a:r>
              <a:rPr lang="en-US" altLang="ko-KR"/>
              <a:t>, 2008</a:t>
            </a:r>
            <a:r>
              <a:rPr lang="ko-KR" altLang="en-US"/>
              <a:t>년에는 </a:t>
            </a:r>
            <a:r>
              <a:rPr lang="en-US" altLang="ko-KR"/>
              <a:t>Visual Studio 2008</a:t>
            </a:r>
            <a:r>
              <a:rPr lang="ko-KR" altLang="en-US"/>
              <a:t>과 </a:t>
            </a:r>
            <a:r>
              <a:rPr lang="en-US" altLang="ko-KR"/>
              <a:t>.NET Framework 3.5</a:t>
            </a:r>
            <a:r>
              <a:rPr lang="ko-KR" altLang="en-US"/>
              <a:t>버전이 출시되어 있는 상황이다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.NET</a:t>
            </a:r>
            <a:r>
              <a:rPr lang="ko-KR" altLang="en-US"/>
              <a:t>은 비주얼스튜디오라는 통합 개발환경과 다양한 클라이언트</a:t>
            </a:r>
            <a:r>
              <a:rPr lang="en-US" altLang="ko-KR"/>
              <a:t>(</a:t>
            </a:r>
            <a:r>
              <a:rPr lang="ko-KR" altLang="en-US"/>
              <a:t>윈도우 </a:t>
            </a:r>
            <a:r>
              <a:rPr lang="en-US" altLang="ko-KR"/>
              <a:t>XP, </a:t>
            </a:r>
            <a:r>
              <a:rPr lang="ko-KR" altLang="en-US"/>
              <a:t>비스타</a:t>
            </a:r>
            <a:r>
              <a:rPr lang="en-US" altLang="ko-KR"/>
              <a:t>, </a:t>
            </a:r>
            <a:r>
              <a:rPr lang="ko-KR" altLang="en-US"/>
              <a:t>윈도우 </a:t>
            </a:r>
            <a:r>
              <a:rPr lang="en-US" altLang="ko-KR"/>
              <a:t>7.0, </a:t>
            </a:r>
            <a:r>
              <a:rPr lang="ko-KR" altLang="en-US"/>
              <a:t>윈도우 모바일</a:t>
            </a:r>
            <a:r>
              <a:rPr lang="en-US" altLang="ko-KR"/>
              <a:t>)</a:t>
            </a:r>
            <a:r>
              <a:rPr lang="ko-KR" altLang="en-US"/>
              <a:t>과 다양한 윈도우 서버</a:t>
            </a:r>
            <a:r>
              <a:rPr lang="en-US" altLang="ko-KR"/>
              <a:t>(</a:t>
            </a:r>
            <a:r>
              <a:rPr lang="ko-KR" altLang="en-US"/>
              <a:t>윈도우 </a:t>
            </a:r>
            <a:r>
              <a:rPr lang="en-US" altLang="ko-KR"/>
              <a:t>2000, 2003</a:t>
            </a:r>
            <a:r>
              <a:rPr lang="ko-KR" altLang="en-US"/>
              <a:t>서버</a:t>
            </a:r>
            <a:r>
              <a:rPr lang="en-US" altLang="ko-KR"/>
              <a:t>, 2008</a:t>
            </a:r>
            <a:r>
              <a:rPr lang="ko-KR" altLang="en-US"/>
              <a:t>서버</a:t>
            </a:r>
            <a:r>
              <a:rPr lang="en-US" altLang="ko-KR"/>
              <a:t>)</a:t>
            </a:r>
            <a:r>
              <a:rPr lang="ko-KR" altLang="en-US"/>
              <a:t>등을 모두 지원한다</a:t>
            </a:r>
            <a:r>
              <a:rPr lang="en-US" altLang="ko-KR"/>
              <a:t>. </a:t>
            </a:r>
            <a:r>
              <a:rPr lang="ko-KR" altLang="en-US"/>
              <a:t>원격 통신을 위한 기술로 기존 </a:t>
            </a:r>
            <a:r>
              <a:rPr lang="en-US" altLang="ko-KR"/>
              <a:t>COM+, XML WebService, MSMQ</a:t>
            </a:r>
            <a:r>
              <a:rPr lang="ko-KR" altLang="en-US"/>
              <a:t>등이 모두 통합된 </a:t>
            </a:r>
            <a:r>
              <a:rPr lang="en-US" altLang="ko-KR"/>
              <a:t>WCF(Windows Communication Foundation)</a:t>
            </a:r>
            <a:r>
              <a:rPr lang="ko-KR" altLang="en-US"/>
              <a:t>등을 지원된다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자사의 제품들도 기존의 </a:t>
            </a:r>
            <a:r>
              <a:rPr lang="en-US" altLang="ko-KR"/>
              <a:t>COM(Component Object Model)</a:t>
            </a:r>
            <a:r>
              <a:rPr lang="ko-KR" altLang="en-US"/>
              <a:t>에서 </a:t>
            </a:r>
            <a:r>
              <a:rPr lang="en-US" altLang="ko-KR"/>
              <a:t>.NET </a:t>
            </a:r>
            <a:r>
              <a:rPr lang="ko-KR" altLang="en-US"/>
              <a:t>기반 기술들로 계속 이전하고 있고 현재 사용하는 대부분의 윈도우 클라이언트나 서버 운영체제</a:t>
            </a:r>
            <a:r>
              <a:rPr lang="en-US" altLang="ko-KR"/>
              <a:t>, </a:t>
            </a:r>
            <a:r>
              <a:rPr lang="ko-KR" altLang="en-US"/>
              <a:t>백오피스</a:t>
            </a:r>
            <a:r>
              <a:rPr lang="en-US" altLang="ko-KR"/>
              <a:t>(SQL Server, Exchange Server…)</a:t>
            </a:r>
            <a:r>
              <a:rPr lang="ko-KR" altLang="en-US"/>
              <a:t>등도 전부 </a:t>
            </a:r>
            <a:r>
              <a:rPr lang="en-US" altLang="ko-KR"/>
              <a:t>.NET </a:t>
            </a:r>
            <a:r>
              <a:rPr lang="ko-KR" altLang="en-US"/>
              <a:t>기반으로 탈바꿈한 제품들을 출시하고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기존의 기반 기술</a:t>
            </a:r>
            <a:r>
              <a:rPr lang="en-US" altLang="ko-KR"/>
              <a:t>(COM)</a:t>
            </a:r>
            <a:r>
              <a:rPr lang="ko-KR" altLang="en-US"/>
              <a:t>이 </a:t>
            </a:r>
            <a:r>
              <a:rPr lang="en-US" altLang="ko-KR"/>
              <a:t>LAN(Local Area Network)</a:t>
            </a:r>
            <a:r>
              <a:rPr lang="ko-KR" altLang="en-US"/>
              <a:t>을 중점적으로 지원하던 것과 달리 </a:t>
            </a:r>
            <a:r>
              <a:rPr lang="en-US" altLang="ko-KR"/>
              <a:t>.NET</a:t>
            </a:r>
            <a:r>
              <a:rPr lang="ko-KR" altLang="en-US"/>
              <a:t>은 모바일</a:t>
            </a:r>
            <a:r>
              <a:rPr lang="en-US" altLang="ko-KR"/>
              <a:t>, </a:t>
            </a:r>
            <a:r>
              <a:rPr lang="ko-KR" altLang="en-US"/>
              <a:t>인터넷</a:t>
            </a:r>
            <a:r>
              <a:rPr lang="en-US" altLang="ko-KR"/>
              <a:t>, </a:t>
            </a:r>
            <a:r>
              <a:rPr lang="ko-KR" altLang="en-US"/>
              <a:t>로컬 네트웍등을 전부 지원하는 형태로 발전했다고도 볼 수 있다</a:t>
            </a:r>
            <a:r>
              <a:rPr lang="en-US" altLang="ko-KR"/>
              <a:t>. </a:t>
            </a:r>
            <a:r>
              <a:rPr lang="ko-KR" altLang="en-US"/>
              <a:t>마이크로소프트가 약속했던 </a:t>
            </a:r>
            <a:r>
              <a:rPr lang="en-US" altLang="ko-KR"/>
              <a:t>Anytime, Anywhere, Any device</a:t>
            </a:r>
            <a:r>
              <a:rPr lang="ko-KR" altLang="en-US"/>
              <a:t>를 구현한 기술이라 할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>
            <a:extLst>
              <a:ext uri="{FF2B5EF4-FFF2-40B4-BE49-F238E27FC236}">
                <a16:creationId xmlns:a16="http://schemas.microsoft.com/office/drawing/2014/main" id="{75F3FB06-389D-E54E-9143-BC1710471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4051" name="Rectangle 3">
            <a:extLst>
              <a:ext uri="{FF2B5EF4-FFF2-40B4-BE49-F238E27FC236}">
                <a16:creationId xmlns:a16="http://schemas.microsoft.com/office/drawing/2014/main" id="{BF586E06-498E-3648-8D32-508E736BA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.NET Framework</a:t>
            </a:r>
            <a:r>
              <a:rPr lang="ko-KR" altLang="en-US"/>
              <a:t>를 사용해서 개발하는 경우 우리가 작성하는 소스 코드</a:t>
            </a:r>
            <a:r>
              <a:rPr lang="en-US" altLang="ko-KR"/>
              <a:t>(*.cs, *.vb)</a:t>
            </a:r>
            <a:r>
              <a:rPr lang="ko-KR" altLang="en-US"/>
              <a:t>가 바로 기계어 코드로 컴파일 되는 구조가 아닌 실행시간에 필요한 만큼의 코드를 </a:t>
            </a:r>
            <a:r>
              <a:rPr lang="en-US" altLang="ko-KR"/>
              <a:t>Native Code</a:t>
            </a:r>
            <a:r>
              <a:rPr lang="ko-KR" altLang="en-US"/>
              <a:t>로 변환해서 사용하는 구조로 되어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처음 개발자가 직접 비주얼 스튜디오에서 빌드</a:t>
            </a:r>
            <a:r>
              <a:rPr lang="en-US" altLang="ko-KR"/>
              <a:t>(</a:t>
            </a:r>
            <a:r>
              <a:rPr lang="ko-KR" altLang="en-US"/>
              <a:t>컴파일</a:t>
            </a:r>
            <a:r>
              <a:rPr lang="en-US" altLang="ko-KR"/>
              <a:t>)</a:t>
            </a:r>
            <a:r>
              <a:rPr lang="ko-KR" altLang="en-US"/>
              <a:t>을 하면 소스 코드를 </a:t>
            </a:r>
            <a:r>
              <a:rPr lang="en-US" altLang="ko-KR"/>
              <a:t>MSIL(Microsoft Intermediate Language)</a:t>
            </a:r>
            <a:r>
              <a:rPr lang="ko-KR" altLang="en-US"/>
              <a:t>로 변경하는 작업만 일어난다</a:t>
            </a:r>
            <a:r>
              <a:rPr lang="en-US" altLang="ko-KR"/>
              <a:t>. </a:t>
            </a:r>
            <a:r>
              <a:rPr lang="ko-KR" altLang="en-US"/>
              <a:t>이 코드는 역어셈블러를 통해 직접 눈으로 확인 가능하다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두번째로 </a:t>
            </a:r>
            <a:r>
              <a:rPr lang="en-US" altLang="ko-KR"/>
              <a:t>MSIL</a:t>
            </a:r>
            <a:r>
              <a:rPr lang="ko-KR" altLang="en-US"/>
              <a:t>코드는 클라이언트가 사용하는 기계어 코드로 변환되는데</a:t>
            </a:r>
            <a:r>
              <a:rPr lang="en-US" altLang="ko-KR"/>
              <a:t>, </a:t>
            </a:r>
            <a:r>
              <a:rPr lang="ko-KR" altLang="en-US"/>
              <a:t>사용자가 요청한 코드를 </a:t>
            </a:r>
            <a:r>
              <a:rPr lang="en-US" altLang="ko-KR"/>
              <a:t>JIT(Just-in-time) </a:t>
            </a:r>
            <a:r>
              <a:rPr lang="ko-KR" altLang="en-US"/>
              <a:t>컴파일러를 통해 생성한다</a:t>
            </a:r>
            <a:r>
              <a:rPr lang="en-US" altLang="ko-KR"/>
              <a:t>. JIT</a:t>
            </a:r>
            <a:r>
              <a:rPr lang="ko-KR" altLang="en-US"/>
              <a:t>컴파일러의 경우 개발자가 직접 호출할 수 없고</a:t>
            </a:r>
            <a:r>
              <a:rPr lang="en-US" altLang="ko-KR"/>
              <a:t>, </a:t>
            </a:r>
            <a:r>
              <a:rPr lang="ko-KR" altLang="en-US"/>
              <a:t>자동으로 필요하면 호출되어서 실행된다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세번째로 </a:t>
            </a:r>
            <a:r>
              <a:rPr lang="en-US" altLang="ko-KR"/>
              <a:t>CLR</a:t>
            </a:r>
            <a:r>
              <a:rPr lang="ko-KR" altLang="en-US"/>
              <a:t>의 내부 인프라를 사용해서 기계어 코드를 실행한다</a:t>
            </a:r>
            <a:r>
              <a:rPr lang="en-US" altLang="ko-KR"/>
              <a:t>. CLR </a:t>
            </a:r>
            <a:r>
              <a:rPr lang="ko-KR" altLang="en-US"/>
              <a:t>클래스 로더는 코드를 로딩하고 초기화를 담당한다</a:t>
            </a:r>
            <a:r>
              <a:rPr lang="en-US" altLang="ko-KR"/>
              <a:t>. </a:t>
            </a:r>
            <a:r>
              <a:rPr lang="ko-KR" altLang="en-US"/>
              <a:t>실행에 필요한 요구되는 코드만큼을 메모리에 로딩해서 실행하므로</a:t>
            </a:r>
            <a:r>
              <a:rPr lang="en-US" altLang="ko-KR"/>
              <a:t>, </a:t>
            </a:r>
            <a:r>
              <a:rPr lang="ko-KR" altLang="en-US"/>
              <a:t>필요하지 않은 코드라면 메모리로 로딩되지 않는다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098" name="Rectangle 2">
            <a:extLst>
              <a:ext uri="{FF2B5EF4-FFF2-40B4-BE49-F238E27FC236}">
                <a16:creationId xmlns:a16="http://schemas.microsoft.com/office/drawing/2014/main" id="{710265AA-6A01-4746-A6A3-9A75DCD79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6099" name="Rectangle 3">
            <a:extLst>
              <a:ext uri="{FF2B5EF4-FFF2-40B4-BE49-F238E27FC236}">
                <a16:creationId xmlns:a16="http://schemas.microsoft.com/office/drawing/2014/main" id="{2B1CAF32-71B4-A340-9DA7-D26B43949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.NET Framework</a:t>
            </a:r>
            <a:r>
              <a:rPr lang="ko-KR" altLang="en-US"/>
              <a:t>에서는 </a:t>
            </a:r>
            <a:r>
              <a:rPr lang="en-US" altLang="ko-KR"/>
              <a:t>20</a:t>
            </a:r>
            <a:r>
              <a:rPr lang="ko-KR" altLang="en-US"/>
              <a:t>개 이상의 언어를 지원한다</a:t>
            </a:r>
            <a:r>
              <a:rPr lang="en-US" altLang="ko-KR"/>
              <a:t>. </a:t>
            </a:r>
            <a:r>
              <a:rPr lang="ko-KR" altLang="en-US"/>
              <a:t>이 중에서 인기 있는 언어는 </a:t>
            </a:r>
            <a:r>
              <a:rPr lang="en-US" altLang="ko-KR"/>
              <a:t>Visual C#</a:t>
            </a:r>
            <a:r>
              <a:rPr lang="ko-KR" altLang="en-US"/>
              <a:t>과 </a:t>
            </a:r>
            <a:r>
              <a:rPr lang="en-US" altLang="ko-KR"/>
              <a:t>Visual Basic.NET</a:t>
            </a:r>
            <a:r>
              <a:rPr lang="ko-KR" altLang="en-US"/>
              <a:t>이 가장 인기 있는 언어들이다</a:t>
            </a:r>
            <a:r>
              <a:rPr lang="en-US" altLang="ko-KR"/>
              <a:t>. </a:t>
            </a:r>
            <a:r>
              <a:rPr lang="ko-KR" altLang="en-US"/>
              <a:t>기존에 </a:t>
            </a:r>
            <a:r>
              <a:rPr lang="en-US" altLang="ko-KR"/>
              <a:t>C</a:t>
            </a:r>
            <a:r>
              <a:rPr lang="ko-KR" altLang="en-US"/>
              <a:t>나 </a:t>
            </a:r>
            <a:r>
              <a:rPr lang="en-US" altLang="ko-KR"/>
              <a:t>C++ </a:t>
            </a:r>
            <a:r>
              <a:rPr lang="ko-KR" altLang="en-US"/>
              <a:t>또는 </a:t>
            </a:r>
            <a:r>
              <a:rPr lang="en-US" altLang="ko-KR"/>
              <a:t>Java</a:t>
            </a:r>
            <a:r>
              <a:rPr lang="ko-KR" altLang="en-US"/>
              <a:t>를 사용했던 개발자들이라면 </a:t>
            </a:r>
            <a:r>
              <a:rPr lang="en-US" altLang="ko-KR"/>
              <a:t>C#</a:t>
            </a:r>
            <a:r>
              <a:rPr lang="ko-KR" altLang="en-US"/>
              <a:t>이란 언어가 가장 빨리 익숙해 질 수 있는 언어이다</a:t>
            </a:r>
            <a:r>
              <a:rPr lang="en-US" altLang="ko-KR"/>
              <a:t>. </a:t>
            </a:r>
            <a:r>
              <a:rPr lang="ko-KR" altLang="en-US"/>
              <a:t>기존에 </a:t>
            </a:r>
            <a:r>
              <a:rPr lang="en-US" altLang="ko-KR"/>
              <a:t>Visual Basic 6.0</a:t>
            </a:r>
            <a:r>
              <a:rPr lang="ko-KR" altLang="en-US"/>
              <a:t>을 사용했거나 </a:t>
            </a:r>
            <a:r>
              <a:rPr lang="en-US" altLang="ko-KR"/>
              <a:t>VBScript</a:t>
            </a:r>
            <a:r>
              <a:rPr lang="ko-KR" altLang="en-US"/>
              <a:t>을 주로 사용했던 개발자라면 </a:t>
            </a:r>
            <a:r>
              <a:rPr lang="en-US" altLang="ko-KR"/>
              <a:t>Visual Basic.NET </a:t>
            </a:r>
            <a:r>
              <a:rPr lang="ko-KR" altLang="en-US"/>
              <a:t>이 가장 비슷해 보이는 언어라고 할 수 있다</a:t>
            </a:r>
            <a:r>
              <a:rPr lang="en-US" altLang="ko-KR"/>
              <a:t>. </a:t>
            </a:r>
            <a:r>
              <a:rPr lang="ko-KR" altLang="en-US"/>
              <a:t>그 외에도 계속 버전업이 되고 있는 </a:t>
            </a:r>
            <a:r>
              <a:rPr lang="en-US" altLang="ko-KR"/>
              <a:t>Visual C++</a:t>
            </a:r>
            <a:r>
              <a:rPr lang="ko-KR" altLang="en-US"/>
              <a:t>을 사용하기도 한다</a:t>
            </a:r>
            <a:r>
              <a:rPr lang="en-US" altLang="ko-KR"/>
              <a:t>. </a:t>
            </a:r>
            <a:r>
              <a:rPr lang="ko-KR" altLang="en-US"/>
              <a:t>나머지 다른 언어들의 경우 거의 사용하지 않지만 비주얼 코볼이나 비주얼 파이썬을 사용할 수도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국내의 경우 </a:t>
            </a:r>
            <a:r>
              <a:rPr lang="en-US" altLang="ko-KR"/>
              <a:t>C# </a:t>
            </a:r>
            <a:r>
              <a:rPr lang="ko-KR" altLang="en-US"/>
              <a:t>개발자들의 비중이 더 많은 편이며</a:t>
            </a:r>
            <a:r>
              <a:rPr lang="en-US" altLang="ko-KR"/>
              <a:t>, </a:t>
            </a:r>
            <a:r>
              <a:rPr lang="ko-KR" altLang="en-US"/>
              <a:t>기존 웹사이트가 </a:t>
            </a:r>
            <a:r>
              <a:rPr lang="en-US" altLang="ko-KR"/>
              <a:t>ASP</a:t>
            </a:r>
            <a:r>
              <a:rPr lang="ko-KR" altLang="en-US"/>
              <a:t>로 되어 있거나 기존 윈도우 애플리케이션이 비주얼 베이직으로 구축되어 있는 경우라면 </a:t>
            </a:r>
            <a:r>
              <a:rPr lang="en-US" altLang="ko-KR"/>
              <a:t>Visual Basic.NET</a:t>
            </a:r>
            <a:r>
              <a:rPr lang="ko-KR" altLang="en-US"/>
              <a:t>이 개발자들이 빨리 익숙해 질 수 있는 언어로 추천할 수 있다</a:t>
            </a:r>
            <a:r>
              <a:rPr lang="en-US" altLang="ko-KR"/>
              <a:t>. </a:t>
            </a:r>
            <a:r>
              <a:rPr lang="ko-KR" altLang="en-US"/>
              <a:t>기존 </a:t>
            </a:r>
            <a:r>
              <a:rPr lang="en-US" altLang="ko-KR"/>
              <a:t>Java</a:t>
            </a:r>
            <a:r>
              <a:rPr lang="ko-KR" altLang="en-US"/>
              <a:t>나 </a:t>
            </a:r>
            <a:r>
              <a:rPr lang="en-US" altLang="ko-KR"/>
              <a:t>C, C++</a:t>
            </a:r>
            <a:r>
              <a:rPr lang="ko-KR" altLang="en-US"/>
              <a:t>개발자들의 경우 </a:t>
            </a:r>
            <a:r>
              <a:rPr lang="en-US" altLang="ko-KR"/>
              <a:t>C</a:t>
            </a:r>
            <a:r>
              <a:rPr lang="ko-KR" altLang="en-US"/>
              <a:t>언어 스타일로 되어 있는 </a:t>
            </a:r>
            <a:r>
              <a:rPr lang="en-US" altLang="ko-KR"/>
              <a:t>C#</a:t>
            </a:r>
            <a:r>
              <a:rPr lang="ko-KR" altLang="en-US"/>
              <a:t>이 좀 더 빨리 학습을 진행할 수 있는 언어로 추천된다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어떤 언어를 선택하느냐는 사실 성능이나 여타 다른 차이점은 없다</a:t>
            </a:r>
            <a:r>
              <a:rPr lang="en-US" altLang="ko-KR"/>
              <a:t>. </a:t>
            </a:r>
            <a:r>
              <a:rPr lang="ko-KR" altLang="en-US"/>
              <a:t>다만 개발자에게 익숙한 언어를 선택한다는 부분만이 차이가 날 뿐이다</a:t>
            </a:r>
            <a:r>
              <a:rPr lang="en-US" altLang="ko-KR"/>
              <a:t>. </a:t>
            </a:r>
            <a:r>
              <a:rPr lang="ko-KR" altLang="en-US"/>
              <a:t>익숙한 언어를 선택해서 빠른 시간 내에 습득할 수 있다라고 하면 큰 문제는 없다고 할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338" name="Rectangle 2">
            <a:extLst>
              <a:ext uri="{FF2B5EF4-FFF2-40B4-BE49-F238E27FC236}">
                <a16:creationId xmlns:a16="http://schemas.microsoft.com/office/drawing/2014/main" id="{0BF84212-FFF6-9249-BA08-5233F9D15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6339" name="Rectangle 3">
            <a:extLst>
              <a:ext uri="{FF2B5EF4-FFF2-40B4-BE49-F238E27FC236}">
                <a16:creationId xmlns:a16="http://schemas.microsoft.com/office/drawing/2014/main" id="{16B57F5D-8233-124C-9E2D-C946BD45E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갈수록 비주얼스튜디오의 규모가 커지고 무거워지고 있는 부분은 분명한 단점이지만</a:t>
            </a:r>
            <a:r>
              <a:rPr lang="en-US" altLang="ko-KR"/>
              <a:t>, </a:t>
            </a:r>
            <a:r>
              <a:rPr lang="ko-KR" altLang="en-US"/>
              <a:t>상당히 파워풀 해지고 있고 다양한 분야의 기술들을 계속해서 포함하고 있다</a:t>
            </a:r>
            <a:r>
              <a:rPr lang="en-US" altLang="ko-KR"/>
              <a:t>. </a:t>
            </a:r>
            <a:r>
              <a:rPr lang="ko-KR" altLang="en-US"/>
              <a:t>윈도우 폼 기반</a:t>
            </a:r>
            <a:r>
              <a:rPr lang="en-US" altLang="ko-KR"/>
              <a:t>, </a:t>
            </a:r>
            <a:r>
              <a:rPr lang="ko-KR" altLang="en-US"/>
              <a:t>웹 페이지 기반</a:t>
            </a:r>
            <a:r>
              <a:rPr lang="en-US" altLang="ko-KR"/>
              <a:t>, </a:t>
            </a:r>
            <a:r>
              <a:rPr lang="ko-KR" altLang="en-US"/>
              <a:t>스마트 디바이스 개발을 위한 개발 환경을 모두 포함하고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다중 언어를 지원하는 부분도 자바 진영과는 다른 부분이다</a:t>
            </a:r>
            <a:r>
              <a:rPr lang="en-US" altLang="ko-KR"/>
              <a:t>. </a:t>
            </a:r>
            <a:r>
              <a:rPr lang="ko-KR" altLang="en-US"/>
              <a:t>다양한 언어를 포함하고 있어서 개발자에게 익숙한 언어를 선택해서 개발할 수 있는 부분도 장점이라고 할 수 있다</a:t>
            </a:r>
            <a:r>
              <a:rPr lang="en-US" altLang="ko-KR"/>
              <a:t>. </a:t>
            </a:r>
            <a:r>
              <a:rPr lang="ko-KR" altLang="en-US"/>
              <a:t>다양한 개발자들을 끌어들이려고 했던 마이크로소프트사의 전략의 한 부분이라 할 수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또한 최근에는 </a:t>
            </a:r>
            <a:r>
              <a:rPr lang="en-US" altLang="ko-KR"/>
              <a:t>WPF, WCF, Silverlight</a:t>
            </a:r>
            <a:r>
              <a:rPr lang="ko-KR" altLang="en-US"/>
              <a:t>와 같은 새로운 차세대 기술들을 대거 지원하고 있는 툴이 비주얼스튜디오라고 할 수 있다</a:t>
            </a:r>
            <a:r>
              <a:rPr lang="en-US" altLang="ko-KR"/>
              <a:t>. WPF</a:t>
            </a:r>
            <a:r>
              <a:rPr lang="ko-KR" altLang="en-US"/>
              <a:t>애플리케이션을 개발할 경우 보다 비주얼 하게 </a:t>
            </a:r>
            <a:r>
              <a:rPr lang="en-US" altLang="ko-KR"/>
              <a:t>XAML(</a:t>
            </a:r>
            <a:r>
              <a:rPr lang="ko-KR" altLang="en-US"/>
              <a:t>선언적 디자인 언어이며 재물이라고 발음한다</a:t>
            </a:r>
            <a:r>
              <a:rPr lang="en-US" altLang="ko-KR"/>
              <a:t>)</a:t>
            </a:r>
            <a:r>
              <a:rPr lang="ko-KR" altLang="en-US"/>
              <a:t>를 생성할 수 있도록 도와준다</a:t>
            </a:r>
            <a:r>
              <a:rPr lang="en-US" altLang="ko-KR"/>
              <a:t>. Silverlight</a:t>
            </a:r>
            <a:r>
              <a:rPr lang="ko-KR" altLang="en-US"/>
              <a:t>의 경우 </a:t>
            </a:r>
            <a:r>
              <a:rPr lang="en-US" altLang="ko-KR"/>
              <a:t>Silverlight 3.0 Tools</a:t>
            </a:r>
            <a:r>
              <a:rPr lang="ko-KR" altLang="en-US"/>
              <a:t>를 설치하면 해당 템플릿이 비주얼스튜디오 내에 추가되어 개발이 가능해 진다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Data Access</a:t>
            </a:r>
            <a:r>
              <a:rPr lang="ko-KR" altLang="en-US"/>
              <a:t>의 경우도 기존 </a:t>
            </a:r>
            <a:r>
              <a:rPr lang="en-US" altLang="ko-KR"/>
              <a:t>ADO.NET</a:t>
            </a:r>
            <a:r>
              <a:rPr lang="ko-KR" altLang="en-US"/>
              <a:t>에 대한 지원도 많지만 새로 추가된 </a:t>
            </a:r>
            <a:r>
              <a:rPr lang="en-US" altLang="ko-KR"/>
              <a:t>LINQ(Language Integrated Query)</a:t>
            </a:r>
            <a:r>
              <a:rPr lang="ko-KR" altLang="en-US"/>
              <a:t>기술이나</a:t>
            </a:r>
            <a:r>
              <a:rPr lang="en-US" altLang="ko-KR"/>
              <a:t>, Entity Framework 1.0</a:t>
            </a:r>
            <a:r>
              <a:rPr lang="ko-KR" altLang="en-US"/>
              <a:t>에 대한 지원도 좋은 편이다</a:t>
            </a:r>
            <a:r>
              <a:rPr lang="en-US" altLang="ko-KR"/>
              <a:t>. </a:t>
            </a:r>
            <a:r>
              <a:rPr lang="ko-KR" altLang="en-US"/>
              <a:t>타입이 있는 </a:t>
            </a:r>
            <a:r>
              <a:rPr lang="en-US" altLang="ko-KR"/>
              <a:t>DataSet</a:t>
            </a:r>
            <a:r>
              <a:rPr lang="ko-KR" altLang="en-US"/>
              <a:t>도 지원되지만 </a:t>
            </a:r>
            <a:r>
              <a:rPr lang="en-US" altLang="ko-KR"/>
              <a:t>LINQ</a:t>
            </a:r>
            <a:r>
              <a:rPr lang="ko-KR" altLang="en-US"/>
              <a:t>나 </a:t>
            </a:r>
            <a:r>
              <a:rPr lang="en-US" altLang="ko-KR"/>
              <a:t>Entity Framework</a:t>
            </a:r>
            <a:r>
              <a:rPr lang="ko-KR" altLang="en-US"/>
              <a:t>에서는 한층 더 발전된 </a:t>
            </a:r>
            <a:r>
              <a:rPr lang="en-US" altLang="ko-KR"/>
              <a:t>OR </a:t>
            </a:r>
            <a:r>
              <a:rPr lang="ko-KR" altLang="en-US"/>
              <a:t>맵핑의 코드를 지원한다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수많은 예제가 제공되는 </a:t>
            </a:r>
            <a:r>
              <a:rPr lang="en-US" altLang="ko-KR"/>
              <a:t>MSDN</a:t>
            </a:r>
            <a:r>
              <a:rPr lang="ko-KR" altLang="en-US"/>
              <a:t>도 계속 추가되는 라이브러리에 대해 보강되었고</a:t>
            </a:r>
            <a:r>
              <a:rPr lang="en-US" altLang="ko-KR"/>
              <a:t>, </a:t>
            </a:r>
            <a:r>
              <a:rPr lang="ko-KR" altLang="en-US"/>
              <a:t>에러처리나 </a:t>
            </a:r>
            <a:r>
              <a:rPr lang="en-US" altLang="ko-KR"/>
              <a:t>XML WebService</a:t>
            </a:r>
            <a:r>
              <a:rPr lang="ko-KR" altLang="en-US"/>
              <a:t>를 위한 지원도 잘되어 있다</a:t>
            </a:r>
            <a:r>
              <a:rPr lang="en-US" altLang="ko-KR"/>
              <a:t>. XML WebService</a:t>
            </a:r>
            <a:r>
              <a:rPr lang="ko-KR" altLang="en-US"/>
              <a:t>는 </a:t>
            </a:r>
            <a:r>
              <a:rPr lang="en-US" altLang="ko-KR"/>
              <a:t>WCF</a:t>
            </a:r>
            <a:r>
              <a:rPr lang="ko-KR" altLang="en-US"/>
              <a:t>기술로 통합되어 </a:t>
            </a:r>
            <a:r>
              <a:rPr lang="en-US" altLang="ko-KR"/>
              <a:t>XML WebService</a:t>
            </a:r>
            <a:r>
              <a:rPr lang="ko-KR" altLang="en-US"/>
              <a:t>참조가 아닌 서비스 참조란 메뉴 이름으로 변경되었다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386" name="Rectangle 2">
            <a:extLst>
              <a:ext uri="{FF2B5EF4-FFF2-40B4-BE49-F238E27FC236}">
                <a16:creationId xmlns:a16="http://schemas.microsoft.com/office/drawing/2014/main" id="{983B4A18-7EA8-5D45-A43A-3235F3E33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8387" name="Rectangle 3">
            <a:extLst>
              <a:ext uri="{FF2B5EF4-FFF2-40B4-BE49-F238E27FC236}">
                <a16:creationId xmlns:a16="http://schemas.microsoft.com/office/drawing/2014/main" id="{E381289B-E600-3245-9974-CFE6DFC5B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비주얼스튜디오 </a:t>
            </a:r>
            <a:r>
              <a:rPr lang="en-US" altLang="ko-KR"/>
              <a:t>2008 </a:t>
            </a:r>
            <a:r>
              <a:rPr lang="ko-KR" altLang="en-US"/>
              <a:t>기반으로 개발을 하는 경우 아래와 같은 구조로 구성되어 있다</a:t>
            </a:r>
            <a:r>
              <a:rPr lang="en-US" altLang="ko-KR"/>
              <a:t>. </a:t>
            </a:r>
            <a:r>
              <a:rPr lang="ko-KR" altLang="en-US"/>
              <a:t>하나의 프로젝트가 아닌 그룹형태로 개발을 진행할 수 도 있기 때문에 다중의 프로젝트를 동시에 오픈해서 작업을 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위와 같은 경우에 사용하는 프로젝트의 그룹 개념이 바로 솔루션이다</a:t>
            </a:r>
            <a:r>
              <a:rPr lang="en-US" altLang="ko-KR"/>
              <a:t>. </a:t>
            </a:r>
            <a:r>
              <a:rPr lang="ko-KR" altLang="en-US"/>
              <a:t>하나의 솔루션은 다중의 프로젝트로 구성될 수 있다</a:t>
            </a:r>
            <a:r>
              <a:rPr lang="en-US" altLang="ko-KR"/>
              <a:t>. </a:t>
            </a:r>
            <a:r>
              <a:rPr lang="ko-KR" altLang="en-US"/>
              <a:t>예를 들면 다중 계층 기반 애플리케이션을 개발한다면 데이터 액세스 프로젝트</a:t>
            </a:r>
            <a:r>
              <a:rPr lang="en-US" altLang="ko-KR"/>
              <a:t>, </a:t>
            </a:r>
            <a:r>
              <a:rPr lang="ko-KR" altLang="en-US"/>
              <a:t>비즈니스 계층의 프로젝트</a:t>
            </a:r>
            <a:r>
              <a:rPr lang="en-US" altLang="ko-KR"/>
              <a:t>, </a:t>
            </a:r>
            <a:r>
              <a:rPr lang="ko-KR" altLang="en-US"/>
              <a:t>프리젠테이션 계층의 프로젝트로 구성된 하나의 솔루션을 만들어서 개발작업을 수행할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비주얼스튜디오를 살펴보면 오른쪽에 배치된 솔루션 탐색기를 보면 가장 상단에 솔루션이 있고</a:t>
            </a:r>
            <a:r>
              <a:rPr lang="en-US" altLang="ko-KR"/>
              <a:t>, </a:t>
            </a:r>
            <a:r>
              <a:rPr lang="ko-KR" altLang="en-US"/>
              <a:t>솔루션 아래쪽에 프로젝트가 배치되며</a:t>
            </a:r>
            <a:r>
              <a:rPr lang="en-US" altLang="ko-KR"/>
              <a:t>, </a:t>
            </a:r>
            <a:r>
              <a:rPr lang="ko-KR" altLang="en-US"/>
              <a:t>프로젝트 내부에는 상세한 각각의 파일 리스트를 볼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Properties(</a:t>
            </a:r>
            <a:r>
              <a:rPr lang="ko-KR" altLang="en-US"/>
              <a:t>프로젝트 바로 하단에 있음</a:t>
            </a:r>
            <a:r>
              <a:rPr lang="en-US" altLang="ko-KR"/>
              <a:t>)</a:t>
            </a:r>
            <a:r>
              <a:rPr lang="ko-KR" altLang="en-US"/>
              <a:t>의 경우 프로젝트의 다양한 속성들을 모아서 세팅 할 수 있는 곳이다</a:t>
            </a:r>
            <a:r>
              <a:rPr lang="en-US" altLang="ko-KR"/>
              <a:t>. </a:t>
            </a:r>
            <a:r>
              <a:rPr lang="ko-KR" altLang="en-US"/>
              <a:t>어셈블리의 이름</a:t>
            </a:r>
            <a:r>
              <a:rPr lang="en-US" altLang="ko-KR"/>
              <a:t>, </a:t>
            </a:r>
            <a:r>
              <a:rPr lang="ko-KR" altLang="en-US"/>
              <a:t>키 파일</a:t>
            </a:r>
            <a:r>
              <a:rPr lang="en-US" altLang="ko-KR"/>
              <a:t>, </a:t>
            </a:r>
            <a:r>
              <a:rPr lang="ko-KR" altLang="en-US"/>
              <a:t>버전</a:t>
            </a:r>
            <a:r>
              <a:rPr lang="en-US" altLang="ko-KR"/>
              <a:t>, </a:t>
            </a:r>
            <a:r>
              <a:rPr lang="ko-KR" altLang="en-US"/>
              <a:t>참조</a:t>
            </a:r>
            <a:r>
              <a:rPr lang="en-US" altLang="ko-KR"/>
              <a:t>, </a:t>
            </a:r>
            <a:r>
              <a:rPr lang="ko-KR" altLang="en-US"/>
              <a:t>배포 등에 관련된 다양한 세팅을 한번에 처리할 수 있도록 모아둔 곳이다</a:t>
            </a:r>
            <a:r>
              <a:rPr lang="en-US" altLang="ko-KR"/>
              <a:t>.</a:t>
            </a:r>
          </a:p>
          <a:p>
            <a:pPr>
              <a:buFont typeface="Wingdings 2" pitchFamily="2" charset="2"/>
              <a:buNone/>
            </a:pPr>
            <a:endParaRPr lang="en-US" altLang="ko-KR"/>
          </a:p>
          <a:p>
            <a:r>
              <a:rPr lang="ko-KR" altLang="en-US"/>
              <a:t>윈도우 기반 프로젝트 형태로 개발하면</a:t>
            </a:r>
            <a:r>
              <a:rPr lang="en-US" altLang="ko-KR"/>
              <a:t>, </a:t>
            </a:r>
            <a:r>
              <a:rPr lang="ko-KR" altLang="en-US"/>
              <a:t>보통은 하나의 프로젝트가 최종적으로 하나의 어셈블리를 생성되도록 되어 있다</a:t>
            </a:r>
            <a:r>
              <a:rPr lang="en-US" altLang="ko-KR"/>
              <a:t>. </a:t>
            </a:r>
            <a:r>
              <a:rPr lang="ko-KR" altLang="en-US"/>
              <a:t>웹인 경우는 하나의 어셈블리로 최종적으로 만들거나 또는 다수의 어셈블리로 빌드 해서 배포하는 것도 가능하다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42" name="Rectangle 2">
            <a:extLst>
              <a:ext uri="{FF2B5EF4-FFF2-40B4-BE49-F238E27FC236}">
                <a16:creationId xmlns:a16="http://schemas.microsoft.com/office/drawing/2014/main" id="{1B9908DE-B5BF-2F49-BC7F-D1C2401911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>
            <a:extLst>
              <a:ext uri="{FF2B5EF4-FFF2-40B4-BE49-F238E27FC236}">
                <a16:creationId xmlns:a16="http://schemas.microsoft.com/office/drawing/2014/main" id="{315FFDEB-4296-BD40-B88F-C36C5738B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ko-KR"/>
              <a:t>ASP.NET</a:t>
            </a:r>
            <a:r>
              <a:rPr kumimoji="0" lang="ko-KR" altLang="en-US"/>
              <a:t>은 </a:t>
            </a:r>
            <a:r>
              <a:rPr kumimoji="0" lang="en-US" altLang="ko-KR"/>
              <a:t>.NET </a:t>
            </a:r>
            <a:r>
              <a:rPr kumimoji="0" lang="ko-KR" altLang="en-US"/>
              <a:t>프레임워크의 한 부분으로 </a:t>
            </a:r>
            <a:r>
              <a:rPr kumimoji="0" lang="en-US" altLang="ko-KR"/>
              <a:t>.NET </a:t>
            </a:r>
            <a:r>
              <a:rPr kumimoji="0" lang="ko-KR" altLang="en-US"/>
              <a:t>기반의 동적 웹 응용프로그램 개발을 위한 기술이다</a:t>
            </a:r>
            <a:r>
              <a:rPr kumimoji="0" lang="en-US" altLang="ko-KR"/>
              <a:t>. Visual Basic .NET, C# </a:t>
            </a:r>
            <a:r>
              <a:rPr kumimoji="0" lang="ko-KR" altLang="en-US"/>
              <a:t>과 같은 어떠한 </a:t>
            </a:r>
            <a:r>
              <a:rPr kumimoji="0" lang="en-US" altLang="ko-KR"/>
              <a:t>.NET </a:t>
            </a:r>
            <a:r>
              <a:rPr kumimoji="0" lang="ko-KR" altLang="en-US"/>
              <a:t>호환 프로그래밍 언어를 사용하더라도 </a:t>
            </a:r>
            <a:r>
              <a:rPr kumimoji="0" lang="en-US" altLang="ko-KR"/>
              <a:t>ASP.NET </a:t>
            </a:r>
            <a:r>
              <a:rPr kumimoji="0" lang="ko-KR" altLang="en-US"/>
              <a:t>응용프로그램을 개발할 수 있다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kumimoji="0" lang="en-US" altLang="ko-KR"/>
              <a:t>ASP.NET</a:t>
            </a:r>
            <a:r>
              <a:rPr kumimoji="0" lang="ko-KR" altLang="en-US"/>
              <a:t>은 마이크로소프트의 기존 웹 응용프로그램 개발 기술이었던 </a:t>
            </a:r>
            <a:r>
              <a:rPr kumimoji="0" lang="en-US" altLang="ko-KR"/>
              <a:t>ASP(Active Server Page)</a:t>
            </a:r>
            <a:r>
              <a:rPr kumimoji="0" lang="ko-KR" altLang="en-US"/>
              <a:t>의 차기 버전 그 이상의 것이다</a:t>
            </a:r>
            <a:r>
              <a:rPr kumimoji="0" lang="en-US" altLang="ko-KR"/>
              <a:t>. ASP.NET </a:t>
            </a:r>
            <a:r>
              <a:rPr kumimoji="0" lang="ko-KR" altLang="en-US"/>
              <a:t>페이지</a:t>
            </a:r>
            <a:r>
              <a:rPr kumimoji="0" lang="en-US" altLang="ko-KR"/>
              <a:t>(</a:t>
            </a:r>
            <a:r>
              <a:rPr kumimoji="0" lang="ko-KR" altLang="en-US"/>
              <a:t>웹 폼</a:t>
            </a:r>
            <a:r>
              <a:rPr kumimoji="0" lang="en-US" altLang="ko-KR"/>
              <a:t>)</a:t>
            </a:r>
            <a:r>
              <a:rPr kumimoji="0" lang="ko-KR" altLang="en-US"/>
              <a:t>은 컴파일 되어 실행되기 때문에 기존 </a:t>
            </a:r>
            <a:r>
              <a:rPr kumimoji="0" lang="en-US" altLang="ko-KR"/>
              <a:t>ASP</a:t>
            </a:r>
            <a:r>
              <a:rPr kumimoji="0" lang="ko-KR" altLang="en-US"/>
              <a:t>에 비해 보다 나은 성능을 제공한다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kumimoji="0" lang="en-US" altLang="ko-KR"/>
              <a:t>ASP.NET</a:t>
            </a:r>
            <a:r>
              <a:rPr kumimoji="0" lang="ko-KR" altLang="en-US"/>
              <a:t>은 기존의 웹 개발 기술에 비해 보다 뛰어난 가용성</a:t>
            </a:r>
            <a:r>
              <a:rPr kumimoji="0" lang="en-US" altLang="ko-KR"/>
              <a:t>, </a:t>
            </a:r>
            <a:r>
              <a:rPr kumimoji="0" lang="ko-KR" altLang="en-US"/>
              <a:t>보안 및 안정적인 웹 응용프로그램을 빠르고 쉽게 개발하기 위한 프로그래밍 모델과 하부 구조</a:t>
            </a:r>
            <a:r>
              <a:rPr kumimoji="0" lang="en-US" altLang="ko-KR"/>
              <a:t>(Infrastructure)</a:t>
            </a:r>
            <a:r>
              <a:rPr kumimoji="0" lang="ko-KR" altLang="en-US"/>
              <a:t>를 제공한다</a:t>
            </a:r>
            <a:r>
              <a:rPr kumimoji="0" lang="en-US" altLang="ko-KR"/>
              <a:t>. </a:t>
            </a:r>
            <a:r>
              <a:rPr kumimoji="0" lang="ko-KR" altLang="en-US"/>
              <a:t>또한 분산 웹 솔루션을 위한 </a:t>
            </a:r>
            <a:r>
              <a:rPr kumimoji="0" lang="en-US" altLang="ko-KR"/>
              <a:t>XML </a:t>
            </a:r>
            <a:r>
              <a:rPr kumimoji="0" lang="ko-KR" altLang="en-US"/>
              <a:t>웹서비스 개발을 지원한다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kumimoji="0" lang="en-US" altLang="ko-KR"/>
              <a:t>ASP.NET</a:t>
            </a:r>
            <a:r>
              <a:rPr kumimoji="0" lang="ko-KR" altLang="en-US"/>
              <a:t>은 다음과 같은 특징을 가지고 있다</a:t>
            </a:r>
            <a:r>
              <a:rPr kumimoji="0" lang="en-US" altLang="ko-KR"/>
              <a:t>. 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ko-KR" altLang="en-US"/>
              <a:t>웹 폼</a:t>
            </a:r>
            <a:r>
              <a:rPr kumimoji="0" lang="en-US" altLang="ko-KR"/>
              <a:t>(Web Form)</a:t>
            </a:r>
            <a:r>
              <a:rPr kumimoji="0" lang="ko-KR" altLang="en-US"/>
              <a:t>의 서버 측 프로세싱 기반 기술이다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ko-KR" altLang="en-US"/>
              <a:t>기존 웹 응용프로그램 개발 기술들</a:t>
            </a:r>
            <a:r>
              <a:rPr kumimoji="0" lang="en-US" altLang="ko-KR"/>
              <a:t>(ASP, JSP, PHP </a:t>
            </a:r>
            <a:r>
              <a:rPr kumimoji="0" lang="ko-KR" altLang="en-US"/>
              <a:t>등</a:t>
            </a:r>
            <a:r>
              <a:rPr kumimoji="0" lang="en-US" altLang="ko-KR"/>
              <a:t>)</a:t>
            </a:r>
            <a:r>
              <a:rPr kumimoji="0" lang="ko-KR" altLang="en-US"/>
              <a:t>의 </a:t>
            </a:r>
            <a:r>
              <a:rPr kumimoji="0" lang="en-US" altLang="ko-KR"/>
              <a:t>HTTP </a:t>
            </a:r>
            <a:r>
              <a:rPr kumimoji="0" lang="ko-KR" altLang="en-US"/>
              <a:t>요청</a:t>
            </a:r>
            <a:r>
              <a:rPr kumimoji="0" lang="en-US" altLang="ko-KR"/>
              <a:t>(Request)/</a:t>
            </a:r>
            <a:r>
              <a:rPr kumimoji="0" lang="ko-KR" altLang="en-US"/>
              <a:t>응답</a:t>
            </a:r>
            <a:r>
              <a:rPr kumimoji="0" lang="en-US" altLang="ko-KR"/>
              <a:t>(Response) </a:t>
            </a:r>
            <a:r>
              <a:rPr kumimoji="0" lang="ko-KR" altLang="en-US"/>
              <a:t>프로그래밍 모델을 이벤트 기반 프로그래밍 모델로 승화시켰다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ko-KR" altLang="en-US"/>
              <a:t>클라이언트 브라우저 독립적이며</a:t>
            </a:r>
            <a:r>
              <a:rPr kumimoji="0" lang="en-US" altLang="ko-KR"/>
              <a:t>, </a:t>
            </a:r>
            <a:r>
              <a:rPr kumimoji="0" lang="ko-KR" altLang="en-US"/>
              <a:t>구현하는 </a:t>
            </a:r>
            <a:r>
              <a:rPr kumimoji="0" lang="en-US" altLang="ko-KR"/>
              <a:t>.NET</a:t>
            </a:r>
            <a:r>
              <a:rPr kumimoji="0" lang="ko-KR" altLang="en-US"/>
              <a:t>언어에 대해서도 독립적인 기술이다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</a:pPr>
            <a:endParaRPr kumimoji="0"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914" name="Rectangle 2">
            <a:extLst>
              <a:ext uri="{FF2B5EF4-FFF2-40B4-BE49-F238E27FC236}">
                <a16:creationId xmlns:a16="http://schemas.microsoft.com/office/drawing/2014/main" id="{CDBAF55C-388F-304D-91E3-BB7933FDA5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4915" name="Rectangle 3">
            <a:extLst>
              <a:ext uri="{FF2B5EF4-FFF2-40B4-BE49-F238E27FC236}">
                <a16:creationId xmlns:a16="http://schemas.microsoft.com/office/drawing/2014/main" id="{072E9BE9-7B2C-9343-9885-F7E479D3D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ko-KR"/>
              <a:t>ASP.NET </a:t>
            </a:r>
            <a:r>
              <a:rPr kumimoji="0" lang="ko-KR" altLang="en-US"/>
              <a:t>웹 응용프로그램은 다중 티어</a:t>
            </a:r>
            <a:r>
              <a:rPr kumimoji="0" lang="en-US" altLang="ko-KR"/>
              <a:t>(Multi-tier) </a:t>
            </a:r>
            <a:r>
              <a:rPr kumimoji="0" lang="ko-KR" altLang="en-US"/>
              <a:t>아키텍쳐를 사용하여 개발하도록 설계되었다</a:t>
            </a:r>
            <a:r>
              <a:rPr kumimoji="0" lang="en-US" altLang="ko-KR"/>
              <a:t>. </a:t>
            </a:r>
            <a:r>
              <a:rPr kumimoji="0" lang="ko-KR" altLang="en-US"/>
              <a:t>이러한 유형의 모듈화 프로그래밍은 전체 시스템의 어떤 부분에 대한 변경에 대해서도 웹 응용프로그램을 격리시킴으로써 유지</a:t>
            </a:r>
            <a:r>
              <a:rPr kumimoji="0" lang="en-US" altLang="ko-KR"/>
              <a:t>.</a:t>
            </a:r>
            <a:r>
              <a:rPr kumimoji="0" lang="ko-KR" altLang="en-US"/>
              <a:t>보수를 쉽게 할 수 있도록 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kumimoji="0" lang="ko-KR" altLang="en-US"/>
              <a:t>표현 계층</a:t>
            </a:r>
            <a:r>
              <a:rPr kumimoji="0" lang="en-US" altLang="ko-KR"/>
              <a:t>(Presentation Tier)</a:t>
            </a:r>
            <a:r>
              <a:rPr kumimoji="0" lang="ko-KR" altLang="en-US"/>
              <a:t>는 </a:t>
            </a:r>
            <a:r>
              <a:rPr kumimoji="0" lang="en-US" altLang="ko-KR"/>
              <a:t>UI </a:t>
            </a:r>
            <a:r>
              <a:rPr kumimoji="0" lang="ko-KR" altLang="en-US"/>
              <a:t>기술에 대한 모든 것을 포함한다</a:t>
            </a:r>
            <a:r>
              <a:rPr kumimoji="0" lang="en-US" altLang="ko-KR"/>
              <a:t>. ASP.NET </a:t>
            </a:r>
            <a:r>
              <a:rPr kumimoji="0" lang="ko-KR" altLang="en-US"/>
              <a:t>웹 응용프로그램에서 특히 웹 폼</a:t>
            </a:r>
            <a:r>
              <a:rPr kumimoji="0" lang="en-US" altLang="ko-KR"/>
              <a:t>(.aspx </a:t>
            </a:r>
            <a:r>
              <a:rPr kumimoji="0" lang="ko-KR" altLang="en-US"/>
              <a:t>파일</a:t>
            </a:r>
            <a:r>
              <a:rPr kumimoji="0" lang="en-US" altLang="ko-KR"/>
              <a:t>) </a:t>
            </a:r>
            <a:r>
              <a:rPr kumimoji="0" lang="ko-KR" altLang="en-US"/>
              <a:t>표현 레이아웃을 포함한다</a:t>
            </a:r>
            <a:r>
              <a:rPr kumimoji="0" lang="en-US" altLang="ko-KR"/>
              <a:t>. </a:t>
            </a:r>
            <a:r>
              <a:rPr kumimoji="0" lang="ko-KR" altLang="en-US"/>
              <a:t>웹 폼의 코드 비하인드 파일</a:t>
            </a:r>
            <a:r>
              <a:rPr kumimoji="0" lang="en-US" altLang="ko-KR"/>
              <a:t>(.aspx.vb </a:t>
            </a:r>
            <a:r>
              <a:rPr kumimoji="0" lang="ko-KR" altLang="en-US"/>
              <a:t>또는 </a:t>
            </a:r>
            <a:r>
              <a:rPr kumimoji="0" lang="en-US" altLang="ko-KR"/>
              <a:t>.aspx.cs </a:t>
            </a:r>
            <a:r>
              <a:rPr kumimoji="0" lang="ko-KR" altLang="en-US"/>
              <a:t>파일</a:t>
            </a:r>
            <a:r>
              <a:rPr kumimoji="0" lang="en-US" altLang="ko-KR"/>
              <a:t>)</a:t>
            </a:r>
            <a:r>
              <a:rPr kumimoji="0" lang="ko-KR" altLang="en-US"/>
              <a:t>은 표현을 지원하기 위한 로직을 포함한다</a:t>
            </a:r>
            <a:r>
              <a:rPr kumimoji="0" lang="en-US" altLang="ko-KR"/>
              <a:t>. </a:t>
            </a:r>
            <a:r>
              <a:rPr kumimoji="0" lang="ko-KR" altLang="en-US"/>
              <a:t>일종의 통일된 레이아웃을 제공하는 슈퍼 템플릿 형태로 마스터페이지도 사용할 수 있다</a:t>
            </a:r>
            <a:r>
              <a:rPr kumimoji="0" lang="en-US" altLang="ko-KR"/>
              <a:t>. </a:t>
            </a:r>
          </a:p>
          <a:p>
            <a:pPr>
              <a:lnSpc>
                <a:spcPct val="130000"/>
              </a:lnSpc>
            </a:pPr>
            <a:r>
              <a:rPr kumimoji="0" lang="ko-KR" altLang="en-US"/>
              <a:t>업무 로직 계층</a:t>
            </a:r>
            <a:r>
              <a:rPr kumimoji="0" lang="en-US" altLang="ko-KR"/>
              <a:t>(Business Logic Tier)</a:t>
            </a:r>
            <a:r>
              <a:rPr kumimoji="0" lang="ko-KR" altLang="en-US"/>
              <a:t>는 비즈니스 서비스</a:t>
            </a:r>
            <a:r>
              <a:rPr kumimoji="0" lang="en-US" altLang="ko-KR"/>
              <a:t>, </a:t>
            </a:r>
            <a:r>
              <a:rPr kumimoji="0" lang="ko-KR" altLang="en-US"/>
              <a:t>상태 관리 그리고 업무 규칙에 대한 로직 들을 포함한다</a:t>
            </a:r>
            <a:r>
              <a:rPr kumimoji="0" lang="en-US" altLang="ko-KR"/>
              <a:t>. ASP.NET </a:t>
            </a:r>
            <a:r>
              <a:rPr kumimoji="0" lang="ko-KR" altLang="en-US"/>
              <a:t>웹 응용프로그램은 다음과 같은 다양한 비즈니스 서비스들을 사용할 수 있다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ko-KR" altLang="en-US"/>
              <a:t>기존 </a:t>
            </a:r>
            <a:r>
              <a:rPr kumimoji="0" lang="en-US" altLang="ko-KR"/>
              <a:t>VB</a:t>
            </a:r>
            <a:r>
              <a:rPr kumimoji="0" lang="ko-KR" altLang="en-US"/>
              <a:t>나 </a:t>
            </a:r>
            <a:r>
              <a:rPr kumimoji="0" lang="en-US" altLang="ko-KR"/>
              <a:t>VC++</a:t>
            </a:r>
            <a:r>
              <a:rPr kumimoji="0" lang="ko-KR" altLang="en-US"/>
              <a:t>로 개발된 </a:t>
            </a:r>
            <a:r>
              <a:rPr kumimoji="0" lang="en-US" altLang="ko-KR"/>
              <a:t>COM </a:t>
            </a:r>
            <a:r>
              <a:rPr kumimoji="0" lang="ko-KR" altLang="en-US"/>
              <a:t>개체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en-US" altLang="ko-KR"/>
              <a:t>XML </a:t>
            </a:r>
            <a:r>
              <a:rPr kumimoji="0" lang="ko-KR" altLang="en-US"/>
              <a:t>웹서비스 또는 </a:t>
            </a:r>
            <a:r>
              <a:rPr kumimoji="0" lang="en-US" altLang="ko-KR"/>
              <a:t>WCF(Windows Communication Foundation)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Char char="–"/>
            </a:pPr>
            <a:r>
              <a:rPr kumimoji="0" lang="en-US" altLang="ko-KR"/>
              <a:t>.NET </a:t>
            </a:r>
            <a:r>
              <a:rPr kumimoji="0" lang="ko-KR" altLang="en-US"/>
              <a:t>개체</a:t>
            </a:r>
          </a:p>
          <a:p>
            <a:pPr>
              <a:lnSpc>
                <a:spcPct val="130000"/>
              </a:lnSpc>
            </a:pPr>
            <a:r>
              <a:rPr kumimoji="0" lang="ko-KR" altLang="en-US"/>
              <a:t>데이터 계층</a:t>
            </a:r>
            <a:r>
              <a:rPr kumimoji="0" lang="en-US" altLang="ko-KR"/>
              <a:t>(Data Tier)</a:t>
            </a:r>
            <a:r>
              <a:rPr kumimoji="0" lang="ko-KR" altLang="en-US"/>
              <a:t>은 데이터와 관계형 데이터베이스</a:t>
            </a:r>
            <a:r>
              <a:rPr kumimoji="0" lang="en-US" altLang="ko-KR"/>
              <a:t>, </a:t>
            </a:r>
            <a:r>
              <a:rPr kumimoji="0" lang="ko-KR" altLang="en-US"/>
              <a:t>이메일 저장소</a:t>
            </a:r>
            <a:r>
              <a:rPr kumimoji="0" lang="en-US" altLang="ko-KR"/>
              <a:t>, </a:t>
            </a:r>
            <a:r>
              <a:rPr kumimoji="0" lang="ko-KR" altLang="en-US"/>
              <a:t>메세지 큐 그리고 디렉토리 서비스와 같은 데이터 저장소 소프트웨어들을 포함한다</a:t>
            </a:r>
            <a:r>
              <a:rPr kumimoji="0" lang="en-US" altLang="ko-KR"/>
              <a:t>. ASP.NET </a:t>
            </a:r>
            <a:r>
              <a:rPr kumimoji="0" lang="ko-KR" altLang="en-US"/>
              <a:t>에서는 데이터 소스에 액세스하기 위한 방법으로 </a:t>
            </a:r>
            <a:r>
              <a:rPr kumimoji="0" lang="en-US" altLang="ko-KR"/>
              <a:t>ADO.NET</a:t>
            </a:r>
            <a:r>
              <a:rPr kumimoji="0" lang="ko-KR" altLang="en-US"/>
              <a:t>이 선호된다</a:t>
            </a:r>
            <a:r>
              <a:rPr kumimoji="0" lang="en-US" altLang="ko-KR"/>
              <a:t>. </a:t>
            </a:r>
            <a:r>
              <a:rPr kumimoji="0" lang="ko-KR" altLang="en-US"/>
              <a:t>최근에 나온 기술로는 </a:t>
            </a:r>
            <a:r>
              <a:rPr kumimoji="0" lang="en-US" altLang="ko-KR"/>
              <a:t>LINQ(Language Integrated Query)</a:t>
            </a:r>
            <a:r>
              <a:rPr kumimoji="0" lang="ko-KR" altLang="en-US"/>
              <a:t>와 </a:t>
            </a:r>
            <a:r>
              <a:rPr kumimoji="0" lang="en-US" altLang="ko-KR"/>
              <a:t>Entity Framework</a:t>
            </a:r>
            <a:r>
              <a:rPr kumimoji="0" lang="ko-KR" altLang="en-US"/>
              <a:t>등이 있다</a:t>
            </a:r>
            <a:r>
              <a:rPr kumimoji="0" lang="en-US" altLang="ko-KR"/>
              <a:t>. </a:t>
            </a:r>
          </a:p>
          <a:p>
            <a:pPr lvl="1">
              <a:lnSpc>
                <a:spcPct val="130000"/>
              </a:lnSpc>
            </a:pPr>
            <a:endParaRPr kumimoji="0"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010" name="Rectangle 2">
            <a:extLst>
              <a:ext uri="{FF2B5EF4-FFF2-40B4-BE49-F238E27FC236}">
                <a16:creationId xmlns:a16="http://schemas.microsoft.com/office/drawing/2014/main" id="{19AB4CA3-0976-6443-BF13-A9DEB8552C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9011" name="Rectangle 3">
            <a:extLst>
              <a:ext uri="{FF2B5EF4-FFF2-40B4-BE49-F238E27FC236}">
                <a16:creationId xmlns:a16="http://schemas.microsoft.com/office/drawing/2014/main" id="{3EF431F2-4E37-0240-9493-5DF345415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솔루션 파일</a:t>
            </a:r>
            <a:r>
              <a:rPr lang="en-US" altLang="ko-KR"/>
              <a:t>(.sln)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Visual Studio .NET</a:t>
            </a:r>
            <a:r>
              <a:rPr lang="ko-KR" altLang="en-US"/>
              <a:t>에서는 솔루션 파일</a:t>
            </a:r>
            <a:r>
              <a:rPr lang="en-US" altLang="ko-KR"/>
              <a:t>(.sln) </a:t>
            </a:r>
            <a:r>
              <a:rPr lang="ko-KR" altLang="en-US"/>
              <a:t>을 사용하여 솔루션에 포함되는 프로젝트</a:t>
            </a:r>
            <a:r>
              <a:rPr lang="en-US" altLang="ko-KR"/>
              <a:t>, </a:t>
            </a:r>
            <a:r>
              <a:rPr lang="ko-KR" altLang="en-US"/>
              <a:t>프로젝트 항목 및 솔루션 항목 위치에 대한 참조를 개발 환경에 제공한다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프로젝트 파일 </a:t>
            </a:r>
            <a:r>
              <a:rPr lang="en-US" altLang="ko-KR"/>
              <a:t>(.vbproj, .csproj)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프로젝트에 대한 설정 및 프로젝트 항목들을 저장한다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웹 폴더로 생성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ko-KR" altLang="en-US"/>
              <a:t>   비주얼 스튜디오 </a:t>
            </a:r>
            <a:r>
              <a:rPr lang="en-US" altLang="ko-KR"/>
              <a:t>2005, 2008</a:t>
            </a:r>
            <a:r>
              <a:rPr lang="ko-KR" altLang="en-US"/>
              <a:t>에 내장된 개발 웹 서버를 사용하는 경우는 별도의 셋팅 이나 </a:t>
            </a:r>
            <a:r>
              <a:rPr lang="en-US" altLang="ko-KR"/>
              <a:t>IIS </a:t>
            </a:r>
            <a:r>
              <a:rPr lang="ko-KR" altLang="en-US"/>
              <a:t>없이도 개발 작업이 가능하다</a:t>
            </a:r>
            <a:r>
              <a:rPr lang="en-US" altLang="ko-KR"/>
              <a:t>. </a:t>
            </a:r>
            <a:r>
              <a:rPr lang="ko-KR" altLang="en-US"/>
              <a:t>이 경우 웹 폴더로 생성해서 작업한다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웹 응용프로그램 파일들</a:t>
            </a:r>
          </a:p>
          <a:p>
            <a:pPr marL="533400" lvl="1" indent="-171450">
              <a:lnSpc>
                <a:spcPct val="130000"/>
              </a:lnSpc>
              <a:buFontTx/>
              <a:buChar char="–"/>
            </a:pPr>
            <a:r>
              <a:rPr lang="en-US" altLang="ko-KR"/>
              <a:t>ASP.NET </a:t>
            </a:r>
            <a:r>
              <a:rPr lang="ko-KR" altLang="en-US"/>
              <a:t>웹 폼 </a:t>
            </a:r>
            <a:r>
              <a:rPr lang="en-US" altLang="ko-KR"/>
              <a:t>(.aspx) – ASP.NET </a:t>
            </a:r>
            <a:r>
              <a:rPr lang="ko-KR" altLang="en-US"/>
              <a:t>웹 응용프로그램을 만들기 위한 폼 파일이다</a:t>
            </a:r>
            <a:r>
              <a:rPr lang="en-US" altLang="ko-KR"/>
              <a:t>.</a:t>
            </a:r>
          </a:p>
          <a:p>
            <a:pPr marL="533400" lvl="1" indent="-171450">
              <a:lnSpc>
                <a:spcPct val="130000"/>
              </a:lnSpc>
              <a:buFontTx/>
              <a:buChar char="–"/>
            </a:pPr>
            <a:r>
              <a:rPr lang="en-US" altLang="ko-KR"/>
              <a:t>ASP.NET </a:t>
            </a:r>
            <a:r>
              <a:rPr lang="ko-KR" altLang="en-US"/>
              <a:t>웹 서비스 </a:t>
            </a:r>
            <a:r>
              <a:rPr lang="en-US" altLang="ko-KR"/>
              <a:t>(.asmx) – ASP.NET </a:t>
            </a:r>
            <a:r>
              <a:rPr lang="ko-KR" altLang="en-US"/>
              <a:t>웹 서비스 파일이다</a:t>
            </a:r>
            <a:r>
              <a:rPr lang="en-US" altLang="ko-KR"/>
              <a:t>.</a:t>
            </a:r>
          </a:p>
          <a:p>
            <a:pPr marL="533400" lvl="1" indent="-171450">
              <a:lnSpc>
                <a:spcPct val="130000"/>
              </a:lnSpc>
              <a:buFontTx/>
              <a:buChar char="–"/>
            </a:pP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코드</a:t>
            </a:r>
            <a:r>
              <a:rPr lang="en-US" altLang="ko-KR"/>
              <a:t>-</a:t>
            </a:r>
            <a:r>
              <a:rPr lang="ko-KR" altLang="en-US"/>
              <a:t>비하인드 페이지 </a:t>
            </a:r>
            <a:r>
              <a:rPr lang="en-US" altLang="ko-KR"/>
              <a:t>(.vb or .cs) - </a:t>
            </a:r>
            <a:r>
              <a:rPr lang="ko-KR" altLang="en-US"/>
              <a:t>클래스 선언을 포함하는 코드 파일이다</a:t>
            </a:r>
            <a:r>
              <a:rPr lang="en-US" altLang="ko-KR"/>
              <a:t>.</a:t>
            </a:r>
          </a:p>
          <a:p>
            <a:pPr marL="533400" lvl="1" indent="-171450">
              <a:lnSpc>
                <a:spcPct val="130000"/>
              </a:lnSpc>
              <a:buFontTx/>
              <a:buChar char="–"/>
            </a:pPr>
            <a:r>
              <a:rPr lang="en-US" altLang="ko-KR"/>
              <a:t>Global </a:t>
            </a:r>
            <a:r>
              <a:rPr lang="ko-KR" altLang="en-US"/>
              <a:t>응용프로그램 클래스 </a:t>
            </a:r>
            <a:r>
              <a:rPr lang="en-US" altLang="ko-KR"/>
              <a:t>(.asax) - </a:t>
            </a:r>
            <a:r>
              <a:rPr lang="ko-KR" altLang="en-US"/>
              <a:t>전역 </a:t>
            </a:r>
            <a:r>
              <a:rPr lang="en-US" altLang="ko-KR"/>
              <a:t>ASP.NET </a:t>
            </a:r>
            <a:r>
              <a:rPr lang="ko-KR" altLang="en-US"/>
              <a:t>웹 응용프로그램 수준의 이벤트 프로시저를 작성하기 위한 파일이다</a:t>
            </a:r>
            <a:r>
              <a:rPr lang="en-US" altLang="ko-KR"/>
              <a:t>.</a:t>
            </a:r>
          </a:p>
          <a:p>
            <a:pPr marL="533400" lvl="1" indent="-171450">
              <a:lnSpc>
                <a:spcPct val="130000"/>
              </a:lnSpc>
              <a:buFontTx/>
              <a:buChar char="–"/>
            </a:pPr>
            <a:r>
              <a:rPr lang="en-US" altLang="ko-KR"/>
              <a:t>Web.config </a:t>
            </a:r>
            <a:r>
              <a:rPr lang="ko-KR" altLang="en-US"/>
              <a:t>파일 </a:t>
            </a:r>
            <a:r>
              <a:rPr lang="en-US" altLang="ko-KR"/>
              <a:t>– ASP.NET </a:t>
            </a:r>
            <a:r>
              <a:rPr lang="ko-KR" altLang="en-US"/>
              <a:t>웹 응용프로그램 환경 설정 파일이다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ko-KR"/>
              <a:t> 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226" name="Rectangle 2">
            <a:extLst>
              <a:ext uri="{FF2B5EF4-FFF2-40B4-BE49-F238E27FC236}">
                <a16:creationId xmlns:a16="http://schemas.microsoft.com/office/drawing/2014/main" id="{61AF99C6-8F92-BA44-BCB1-31EEFAF73A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8227" name="Rectangle 3">
            <a:extLst>
              <a:ext uri="{FF2B5EF4-FFF2-40B4-BE49-F238E27FC236}">
                <a16:creationId xmlns:a16="http://schemas.microsoft.com/office/drawing/2014/main" id="{E3D2DD4F-CB22-D847-8CC6-073F7772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/>
              <a:t>ASP.NET</a:t>
            </a:r>
            <a:r>
              <a:rPr lang="ko-KR" altLang="en-US"/>
              <a:t>의 경우 </a:t>
            </a:r>
            <a:r>
              <a:rPr lang="en-US" altLang="ko-KR"/>
              <a:t>XML</a:t>
            </a:r>
            <a:r>
              <a:rPr lang="ko-KR" altLang="en-US"/>
              <a:t>기반의 텍스트 파일을 설정 파일로 사용한다</a:t>
            </a:r>
            <a:r>
              <a:rPr lang="en-US" altLang="ko-KR"/>
              <a:t>. </a:t>
            </a:r>
            <a:r>
              <a:rPr lang="ko-KR" altLang="en-US"/>
              <a:t>웹 애플리케이션이나 웹 폴더로 프로젝트를 생성하면 </a:t>
            </a:r>
            <a:r>
              <a:rPr lang="en-US" altLang="ko-KR"/>
              <a:t>web.config </a:t>
            </a:r>
            <a:r>
              <a:rPr lang="ko-KR" altLang="en-US"/>
              <a:t>파일이 추가되어 있는 것을 볼 수 있다</a:t>
            </a:r>
            <a:r>
              <a:rPr lang="en-US" altLang="ko-KR"/>
              <a:t>. web.config </a:t>
            </a:r>
            <a:r>
              <a:rPr lang="ko-KR" altLang="en-US"/>
              <a:t>파일을 오픈 해 보면 다양한 설정 내용이 있는데</a:t>
            </a:r>
            <a:r>
              <a:rPr lang="en-US" altLang="ko-KR"/>
              <a:t>, </a:t>
            </a:r>
            <a:r>
              <a:rPr lang="ko-KR" altLang="en-US"/>
              <a:t>예를 들면 인증</a:t>
            </a:r>
            <a:r>
              <a:rPr lang="en-US" altLang="ko-KR"/>
              <a:t>, </a:t>
            </a:r>
            <a:r>
              <a:rPr lang="ko-KR" altLang="en-US"/>
              <a:t>권한체크</a:t>
            </a:r>
            <a:r>
              <a:rPr lang="en-US" altLang="ko-KR"/>
              <a:t>, </a:t>
            </a:r>
            <a:r>
              <a:rPr lang="ko-KR" altLang="en-US"/>
              <a:t>디버깅에 대한 정보</a:t>
            </a:r>
            <a:r>
              <a:rPr lang="en-US" altLang="ko-KR"/>
              <a:t>, </a:t>
            </a:r>
            <a:r>
              <a:rPr lang="ko-KR" altLang="en-US"/>
              <a:t>데이터베이스 연결문자열등을 설정해서 사용하는 영역들이 각각 존재하는 것을 확인할 수 있다</a:t>
            </a:r>
            <a:r>
              <a:rPr lang="en-US" altLang="ko-KR"/>
              <a:t>. </a:t>
            </a:r>
          </a:p>
          <a:p>
            <a:r>
              <a:rPr lang="ko-KR" altLang="en-GB"/>
              <a:t>마이크로소프트</a:t>
            </a:r>
            <a:r>
              <a:rPr lang="ko-KR" altLang="en-US"/>
              <a:t> </a:t>
            </a:r>
            <a:r>
              <a:rPr lang="en-US" altLang="ko-KR"/>
              <a:t>.NET </a:t>
            </a:r>
            <a:r>
              <a:rPr lang="ko-KR" altLang="en-US"/>
              <a:t>프레임워크는 웹 응용 프로그램의 구성을 제어하기 위해 </a:t>
            </a:r>
            <a:r>
              <a:rPr lang="en-US" altLang="ko-KR"/>
              <a:t>XML</a:t>
            </a:r>
            <a:r>
              <a:rPr lang="ko-KR" altLang="en-US"/>
              <a:t>을 사용하며</a:t>
            </a:r>
            <a:r>
              <a:rPr lang="en-US" altLang="ko-KR"/>
              <a:t>, .NET </a:t>
            </a:r>
            <a:r>
              <a:rPr lang="ko-KR" altLang="en-US"/>
              <a:t>구성 파일은 </a:t>
            </a:r>
            <a:r>
              <a:rPr lang="en-US" altLang="ko-KR"/>
              <a:t>.config </a:t>
            </a:r>
            <a:r>
              <a:rPr lang="ko-KR" altLang="en-US"/>
              <a:t>파일 확장자를 가진다</a:t>
            </a:r>
            <a:r>
              <a:rPr lang="en-US" altLang="ko-KR"/>
              <a:t>.</a:t>
            </a:r>
          </a:p>
          <a:p>
            <a:r>
              <a:rPr lang="ko-KR" altLang="en-US"/>
              <a:t>구성 파일은 응용 프로그램 설정의 논리적 계층을 이룬다</a:t>
            </a:r>
            <a:r>
              <a:rPr lang="en-US" altLang="ko-KR"/>
              <a:t>. </a:t>
            </a:r>
            <a:r>
              <a:rPr lang="ko-KR" altLang="en-US"/>
              <a:t>전역 </a:t>
            </a:r>
            <a:r>
              <a:rPr lang="en-US" altLang="ko-KR"/>
              <a:t>machine.config </a:t>
            </a:r>
            <a:r>
              <a:rPr lang="ko-KR" altLang="en-US"/>
              <a:t>파일은 컴퓨터 전체에 적용되는 전역 구성 데이터를 가지며</a:t>
            </a:r>
            <a:r>
              <a:rPr lang="en-US" altLang="ko-KR"/>
              <a:t>, </a:t>
            </a:r>
            <a:r>
              <a:rPr lang="ko-KR" altLang="en-US"/>
              <a:t>각 응용 프로그램은 </a:t>
            </a:r>
            <a:r>
              <a:rPr lang="en-US" altLang="ko-KR"/>
              <a:t>machine.config </a:t>
            </a:r>
            <a:r>
              <a:rPr lang="ko-KR" altLang="en-US"/>
              <a:t>설정을 재정의 또는 확장하기 위해 자신의 </a:t>
            </a:r>
            <a:r>
              <a:rPr lang="en-US" altLang="ko-KR"/>
              <a:t>.config </a:t>
            </a:r>
            <a:r>
              <a:rPr lang="ko-KR" altLang="en-US"/>
              <a:t>파일을 가진다</a:t>
            </a:r>
            <a:r>
              <a:rPr lang="en-US" altLang="ko-KR"/>
              <a:t>. </a:t>
            </a:r>
            <a:r>
              <a:rPr lang="ko-KR" altLang="en-US"/>
              <a:t>이러한 응용 프로그램 레벨의 구성 파일은 응용 프로그램 유형에 따라 이름이 다르게 나타나는데</a:t>
            </a:r>
            <a:r>
              <a:rPr lang="en-US" altLang="ko-KR"/>
              <a:t>, ASP.NET </a:t>
            </a:r>
            <a:r>
              <a:rPr lang="ko-KR" altLang="en-US"/>
              <a:t>웹 응용 프로그램의 경우에는 </a:t>
            </a:r>
            <a:r>
              <a:rPr lang="en-US" altLang="ko-KR"/>
              <a:t>web.config </a:t>
            </a:r>
            <a:r>
              <a:rPr lang="ko-KR" altLang="en-US"/>
              <a:t>파일을 사용한다</a:t>
            </a:r>
            <a:r>
              <a:rPr lang="en-US" altLang="ko-KR"/>
              <a:t>.</a:t>
            </a:r>
          </a:p>
          <a:p>
            <a:r>
              <a:rPr lang="en-US" altLang="ko-KR"/>
              <a:t>machine.config </a:t>
            </a:r>
            <a:r>
              <a:rPr lang="ko-KR" altLang="en-US"/>
              <a:t>구성 파일은 컴퓨터에 대해 전역의 범위를 갖는다</a:t>
            </a:r>
            <a:r>
              <a:rPr lang="en-US" altLang="ko-KR"/>
              <a:t>. </a:t>
            </a:r>
            <a:r>
              <a:rPr lang="ko-KR" altLang="en-US"/>
              <a:t>이 파일은 </a:t>
            </a:r>
            <a:r>
              <a:rPr lang="en-US" altLang="ko-KR"/>
              <a:t>%WinDir%\Microsoft.NET\Framework\version\Config</a:t>
            </a:r>
            <a:r>
              <a:rPr lang="ko-KR" altLang="en-US"/>
              <a:t>에 위치하며</a:t>
            </a:r>
            <a:r>
              <a:rPr lang="en-US" altLang="ko-KR"/>
              <a:t>, ASP.NET </a:t>
            </a:r>
            <a:r>
              <a:rPr lang="ko-KR" altLang="en-US"/>
              <a:t>웹 응용 프로그램 뿐만 아니라 모든 </a:t>
            </a:r>
            <a:r>
              <a:rPr lang="en-US" altLang="ko-KR"/>
              <a:t>.NET </a:t>
            </a:r>
            <a:r>
              <a:rPr lang="ko-KR" altLang="en-US"/>
              <a:t>응용 프로그램의 기본 설정들을 포함한다</a:t>
            </a:r>
            <a:r>
              <a:rPr lang="en-US" altLang="ko-KR"/>
              <a:t>. ASP.NET 2.0 &amp; 3.5</a:t>
            </a:r>
            <a:r>
              <a:rPr lang="ko-KR" altLang="en-US"/>
              <a:t>에서는 같은 폴더 내에 전역적인 웹 애플리케이션의 설정을 가지는 </a:t>
            </a:r>
            <a:r>
              <a:rPr lang="en-US" altLang="ko-KR"/>
              <a:t>web.config </a:t>
            </a:r>
            <a:r>
              <a:rPr lang="ko-KR" altLang="en-US"/>
              <a:t>파일이 추가되었다</a:t>
            </a:r>
            <a:r>
              <a:rPr lang="en-US" altLang="ko-KR"/>
              <a:t>. </a:t>
            </a:r>
          </a:p>
          <a:p>
            <a:r>
              <a:rPr lang="en-US" altLang="ko-KR"/>
              <a:t>ASP.NET </a:t>
            </a:r>
            <a:r>
              <a:rPr lang="ko-KR" altLang="en-US"/>
              <a:t>웹 응용 프로그램은 자신의 루트 폴더에 </a:t>
            </a:r>
            <a:r>
              <a:rPr lang="en-US" altLang="ko-KR"/>
              <a:t>web.config </a:t>
            </a:r>
            <a:r>
              <a:rPr lang="ko-KR" altLang="en-US"/>
              <a:t>파일을 가지며</a:t>
            </a:r>
            <a:r>
              <a:rPr lang="en-US" altLang="ko-KR"/>
              <a:t>, </a:t>
            </a:r>
            <a:r>
              <a:rPr lang="ko-KR" altLang="en-US"/>
              <a:t>필요하면 웹 응용 프로그램의 하위 폴더에도 루트 폴더의 </a:t>
            </a:r>
            <a:r>
              <a:rPr lang="en-US" altLang="ko-KR"/>
              <a:t>web.config </a:t>
            </a:r>
            <a:r>
              <a:rPr lang="ko-KR" altLang="en-US"/>
              <a:t>설정을 재정의 또는 확장하기 위해 </a:t>
            </a:r>
            <a:r>
              <a:rPr lang="en-US" altLang="ko-KR"/>
              <a:t>web.config </a:t>
            </a:r>
            <a:r>
              <a:rPr lang="ko-KR" altLang="en-US"/>
              <a:t>파일이 추가될 수 있다</a:t>
            </a:r>
            <a:r>
              <a:rPr lang="en-US" altLang="ko-KR"/>
              <a:t>. </a:t>
            </a:r>
          </a:p>
          <a:p>
            <a:r>
              <a:rPr lang="en-US" altLang="ko-KR"/>
              <a:t>machine.config </a:t>
            </a:r>
            <a:r>
              <a:rPr lang="ko-KR" altLang="en-US"/>
              <a:t>파일에 정의된 내용이 </a:t>
            </a:r>
            <a:r>
              <a:rPr lang="en-US" altLang="ko-KR"/>
              <a:t>web.config</a:t>
            </a:r>
            <a:r>
              <a:rPr lang="ko-KR" altLang="en-US"/>
              <a:t>에 정의되어 있지만 않으면 웹 응용 프로그램은 </a:t>
            </a:r>
            <a:r>
              <a:rPr lang="en-US" altLang="ko-KR"/>
              <a:t>machine.config</a:t>
            </a:r>
            <a:r>
              <a:rPr lang="ko-KR" altLang="en-US"/>
              <a:t>에 정의된 내용을 상속받고</a:t>
            </a:r>
            <a:r>
              <a:rPr lang="en-US" altLang="ko-KR"/>
              <a:t>, </a:t>
            </a:r>
            <a:r>
              <a:rPr lang="ko-KR" altLang="en-US"/>
              <a:t>그렇지 않다면 그 </a:t>
            </a:r>
            <a:r>
              <a:rPr lang="en-US" altLang="ko-KR"/>
              <a:t>web.config</a:t>
            </a:r>
            <a:r>
              <a:rPr lang="ko-KR" altLang="en-US"/>
              <a:t>가 위치한 웹 응용 프로그램은 </a:t>
            </a:r>
            <a:r>
              <a:rPr lang="en-US" altLang="ko-KR"/>
              <a:t>web.config</a:t>
            </a:r>
            <a:r>
              <a:rPr lang="ko-KR" altLang="en-US"/>
              <a:t>에 적용된 내용을 적용 받는다</a:t>
            </a:r>
            <a:r>
              <a:rPr lang="en-US" altLang="ko-KR"/>
              <a:t>. </a:t>
            </a:r>
            <a:endParaRPr lang="en-GB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250" name="Rectangle 2">
            <a:extLst>
              <a:ext uri="{FF2B5EF4-FFF2-40B4-BE49-F238E27FC236}">
                <a16:creationId xmlns:a16="http://schemas.microsoft.com/office/drawing/2014/main" id="{EDECEB59-A447-E041-8B0A-FB0FF69CC4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9251" name="Rectangle 3">
            <a:extLst>
              <a:ext uri="{FF2B5EF4-FFF2-40B4-BE49-F238E27FC236}">
                <a16:creationId xmlns:a16="http://schemas.microsoft.com/office/drawing/2014/main" id="{9450BDEA-DC86-544F-91AA-4F32B407B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ko-KR" altLang="en-US"/>
              <a:t>웹 폼</a:t>
            </a:r>
            <a:r>
              <a:rPr kumimoji="0" lang="en-US" altLang="ko-KR"/>
              <a:t>(Web Form)</a:t>
            </a:r>
            <a:r>
              <a:rPr kumimoji="0" lang="ko-KR" altLang="en-US"/>
              <a:t>이란 </a:t>
            </a:r>
            <a:r>
              <a:rPr kumimoji="0" lang="en-US" altLang="ko-KR"/>
              <a:t>ASP.NET</a:t>
            </a:r>
            <a:r>
              <a:rPr kumimoji="0" lang="ko-KR" altLang="en-US"/>
              <a:t>의 사용자 인터페이스 기술로서 </a:t>
            </a:r>
            <a:r>
              <a:rPr kumimoji="0" lang="en-US" altLang="ko-KR"/>
              <a:t>ASP.NET </a:t>
            </a:r>
            <a:r>
              <a:rPr kumimoji="0" lang="ko-KR" altLang="en-US"/>
              <a:t>웹 응용프로그램은 하나 또는 그 이상의 웹 폼</a:t>
            </a:r>
            <a:r>
              <a:rPr kumimoji="0" lang="en-US" altLang="ko-KR"/>
              <a:t>(Web Form)</a:t>
            </a:r>
            <a:r>
              <a:rPr kumimoji="0" lang="ko-KR" altLang="en-US"/>
              <a:t>으로 이루어진다</a:t>
            </a:r>
            <a:r>
              <a:rPr kumimoji="0" lang="en-US" altLang="ko-KR"/>
              <a:t>. </a:t>
            </a:r>
            <a:r>
              <a:rPr kumimoji="0" lang="ko-KR" altLang="en-US"/>
              <a:t>웹 폼은 서버 측 리소스에 엑세스할 수 있는 동적인 페이지이며 사용자의 웹 브라우저에 보여지는 웹 페이지이다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endParaRPr kumimoji="0" lang="en-US" altLang="ko-KR"/>
          </a:p>
          <a:p>
            <a:pPr>
              <a:lnSpc>
                <a:spcPct val="130000"/>
              </a:lnSpc>
            </a:pPr>
            <a:r>
              <a:rPr kumimoji="0" lang="en-US" altLang="ko-KR"/>
              <a:t>ASP.NET </a:t>
            </a:r>
            <a:r>
              <a:rPr kumimoji="0" lang="ko-KR" altLang="en-US"/>
              <a:t>웹 폼</a:t>
            </a:r>
            <a:r>
              <a:rPr kumimoji="0" lang="en-US" altLang="ko-KR"/>
              <a:t>(Web Form)</a:t>
            </a:r>
            <a:r>
              <a:rPr kumimoji="0" lang="ko-KR" altLang="en-US"/>
              <a:t>은 </a:t>
            </a:r>
            <a:r>
              <a:rPr kumimoji="0" lang="en-US" altLang="ko-KR"/>
              <a:t>.aspx </a:t>
            </a:r>
            <a:r>
              <a:rPr kumimoji="0" lang="ko-KR" altLang="en-US"/>
              <a:t>확장자를 가지는 서버 측 텍스트 파일이다</a:t>
            </a:r>
            <a:r>
              <a:rPr kumimoji="0" lang="en-US" altLang="ko-KR"/>
              <a:t>. </a:t>
            </a:r>
            <a:r>
              <a:rPr kumimoji="0" lang="ko-KR" altLang="en-US"/>
              <a:t>웹 폼은 서버 측의 텍스트 파일이지만 실행 시 개체로 컴파일 되어 실행되며 사용자 인터페이스를 나타내기 위한 텍스트와 컨트롤들에 대한 컨테이너 역할을 수행한다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endParaRPr kumimoji="0" lang="en-US" altLang="ko-KR"/>
          </a:p>
          <a:p>
            <a:pPr>
              <a:lnSpc>
                <a:spcPct val="130000"/>
              </a:lnSpc>
            </a:pPr>
            <a:r>
              <a:rPr kumimoji="0" lang="ko-KR" altLang="en-US"/>
              <a:t>웹 폼 페이지는 공통적인 </a:t>
            </a:r>
            <a:r>
              <a:rPr kumimoji="0" lang="en-US" altLang="ko-KR"/>
              <a:t>UI </a:t>
            </a:r>
            <a:r>
              <a:rPr kumimoji="0" lang="ko-KR" altLang="en-US"/>
              <a:t>요소들을 생성하고 일반적인 작업들을 처리하기 위해 </a:t>
            </a:r>
            <a:r>
              <a:rPr kumimoji="0" lang="en-US" altLang="ko-KR"/>
              <a:t>ASP.NET</a:t>
            </a:r>
            <a:r>
              <a:rPr kumimoji="0" lang="ko-KR" altLang="en-US"/>
              <a:t>의 서버 컨트롤들을 지원한다</a:t>
            </a:r>
            <a:r>
              <a:rPr kumimoji="0" lang="en-US" altLang="ko-KR"/>
              <a:t>. </a:t>
            </a:r>
            <a:r>
              <a:rPr kumimoji="0" lang="ko-KR" altLang="en-US"/>
              <a:t>이러한 웹 폼의 서버 컨트롤들을  이용하여  페이지 코드를 단순화시키면서도 웹 폼을 빠르게 개발할 수 있다</a:t>
            </a:r>
            <a:r>
              <a:rPr kumimoji="0"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274" name="Rectangle 2">
            <a:extLst>
              <a:ext uri="{FF2B5EF4-FFF2-40B4-BE49-F238E27FC236}">
                <a16:creationId xmlns:a16="http://schemas.microsoft.com/office/drawing/2014/main" id="{26A4F65A-3190-FD42-96F1-3E8AFAAB49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0275" name="Rectangle 3">
            <a:extLst>
              <a:ext uri="{FF2B5EF4-FFF2-40B4-BE49-F238E27FC236}">
                <a16:creationId xmlns:a16="http://schemas.microsoft.com/office/drawing/2014/main" id="{8FA8C05B-0560-FD46-BFB5-D28C892A6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ko-KR" altLang="en-US"/>
              <a:t>웹 폼 페이지</a:t>
            </a:r>
            <a:r>
              <a:rPr kumimoji="0" lang="en-US" altLang="ko-KR"/>
              <a:t>(.aspx)</a:t>
            </a:r>
            <a:r>
              <a:rPr kumimoji="0" lang="ko-KR" altLang="en-US"/>
              <a:t>의 내부 구조는 다음과 같이 </a:t>
            </a:r>
            <a:r>
              <a:rPr kumimoji="0" lang="en-US" altLang="ko-KR"/>
              <a:t>3</a:t>
            </a:r>
            <a:r>
              <a:rPr kumimoji="0" lang="ko-KR" altLang="en-US"/>
              <a:t>가지 부분으로 구성된다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kumimoji="0" lang="en-US" altLang="ko-KR"/>
              <a:t>  - @Page </a:t>
            </a:r>
            <a:r>
              <a:rPr kumimoji="0" lang="ko-KR" altLang="en-US"/>
              <a:t>지시자 </a:t>
            </a:r>
            <a:r>
              <a:rPr kumimoji="0" lang="en-US" altLang="ko-KR"/>
              <a:t>: ASP.NET </a:t>
            </a:r>
            <a:r>
              <a:rPr kumimoji="0" lang="ko-KR" altLang="en-US"/>
              <a:t>페이지 파서</a:t>
            </a:r>
            <a:r>
              <a:rPr kumimoji="0" lang="en-US" altLang="ko-KR"/>
              <a:t>(Parser)</a:t>
            </a:r>
            <a:r>
              <a:rPr kumimoji="0" lang="ko-KR" altLang="en-US"/>
              <a:t>와 컴파일러에 의해 사용되는 웹 폼 페이지에 특성들을 정의한다</a:t>
            </a:r>
            <a:r>
              <a:rPr kumimoji="0" lang="en-US" altLang="ko-KR"/>
              <a:t>. </a:t>
            </a:r>
            <a:r>
              <a:rPr kumimoji="0" lang="ko-KR" altLang="en-US"/>
              <a:t>웹 폼 페이지는 단지 하나의 </a:t>
            </a:r>
            <a:r>
              <a:rPr kumimoji="0" lang="en-US" altLang="ko-KR"/>
              <a:t>@Page </a:t>
            </a:r>
            <a:r>
              <a:rPr kumimoji="0" lang="ko-KR" altLang="en-US"/>
              <a:t>지시자만을 가질 수 있다</a:t>
            </a:r>
            <a:r>
              <a:rPr kumimoji="0" lang="en-US" altLang="ko-KR"/>
              <a:t>. 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kumimoji="0" lang="en-US" altLang="ko-KR"/>
              <a:t>  - </a:t>
            </a:r>
            <a:r>
              <a:rPr kumimoji="0" lang="ko-KR" altLang="en-US"/>
              <a:t>서버 측 코드 부분 </a:t>
            </a:r>
            <a:r>
              <a:rPr kumimoji="0" lang="en-US" altLang="ko-KR"/>
              <a:t>: runat=“server” </a:t>
            </a:r>
            <a:r>
              <a:rPr kumimoji="0" lang="ko-KR" altLang="en-US"/>
              <a:t>속성을 가지는 </a:t>
            </a:r>
            <a:r>
              <a:rPr kumimoji="0" lang="en-US" altLang="ko-KR"/>
              <a:t>&lt;script&gt; </a:t>
            </a:r>
            <a:r>
              <a:rPr kumimoji="0" lang="ko-KR" altLang="en-US"/>
              <a:t>태크 부분은 일반적으로 이벤트 핸들러</a:t>
            </a:r>
            <a:r>
              <a:rPr kumimoji="0" lang="en-US" altLang="ko-KR"/>
              <a:t>(Handler)</a:t>
            </a:r>
            <a:r>
              <a:rPr kumimoji="0" lang="ko-KR" altLang="en-US"/>
              <a:t>나 </a:t>
            </a:r>
            <a:r>
              <a:rPr kumimoji="0" lang="en-US" altLang="ko-KR"/>
              <a:t>Helper </a:t>
            </a:r>
            <a:r>
              <a:rPr kumimoji="0" lang="ko-KR" altLang="en-US"/>
              <a:t>함수들이 위치한다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kumimoji="0" lang="en-US" altLang="ko-KR"/>
              <a:t>  - </a:t>
            </a:r>
            <a:r>
              <a:rPr kumimoji="0" lang="ko-KR" altLang="en-US"/>
              <a:t>페이지 레이아웃 부분 </a:t>
            </a:r>
            <a:r>
              <a:rPr kumimoji="0" lang="en-US" altLang="ko-KR"/>
              <a:t>: </a:t>
            </a:r>
            <a:r>
              <a:rPr kumimoji="0" lang="ko-KR" altLang="en-US"/>
              <a:t>페이지 레이아웃은 페이지 골격을 나타낸다</a:t>
            </a:r>
            <a:r>
              <a:rPr kumimoji="0" lang="en-US" altLang="ko-KR"/>
              <a:t>. </a:t>
            </a:r>
            <a:r>
              <a:rPr kumimoji="0" lang="ko-KR" altLang="en-US"/>
              <a:t>이 부분은 서버 컨트롤</a:t>
            </a:r>
            <a:r>
              <a:rPr kumimoji="0" lang="en-US" altLang="ko-KR"/>
              <a:t>, </a:t>
            </a:r>
            <a:r>
              <a:rPr kumimoji="0" lang="ko-KR" altLang="en-US"/>
              <a:t>텍스트 그리고 </a:t>
            </a:r>
            <a:r>
              <a:rPr kumimoji="0" lang="en-US" altLang="ko-KR"/>
              <a:t>HTML </a:t>
            </a:r>
            <a:r>
              <a:rPr kumimoji="0" lang="ko-KR" altLang="en-US"/>
              <a:t>태그를 포함한다</a:t>
            </a:r>
            <a:r>
              <a:rPr kumimoji="0" lang="en-US" altLang="ko-KR"/>
              <a:t>.  </a:t>
            </a:r>
            <a:r>
              <a:rPr kumimoji="0" lang="ko-KR" altLang="en-US"/>
              <a:t>또한 웹 폼 페이지를 이루는 </a:t>
            </a:r>
            <a:r>
              <a:rPr kumimoji="0" lang="en-US" altLang="ko-KR"/>
              <a:t>ASP.NET </a:t>
            </a:r>
            <a:r>
              <a:rPr kumimoji="0" lang="ko-KR" altLang="en-US"/>
              <a:t>서버 컨트롤 그룹이 어떻게 처리될지를 정의하는 하나의 서버 측 폼</a:t>
            </a:r>
            <a:r>
              <a:rPr kumimoji="0" lang="en-US" altLang="ko-KR"/>
              <a:t>(Form)</a:t>
            </a:r>
            <a:r>
              <a:rPr kumimoji="0" lang="ko-KR" altLang="en-US"/>
              <a:t>을 포함한다</a:t>
            </a:r>
            <a:r>
              <a:rPr kumimoji="0"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8" name="Rectangle 2">
            <a:extLst>
              <a:ext uri="{FF2B5EF4-FFF2-40B4-BE49-F238E27FC236}">
                <a16:creationId xmlns:a16="http://schemas.microsoft.com/office/drawing/2014/main" id="{F35ED6FC-00F2-A941-9955-31ACA7795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7059" name="Rectangle 3">
            <a:extLst>
              <a:ext uri="{FF2B5EF4-FFF2-40B4-BE49-F238E27FC236}">
                <a16:creationId xmlns:a16="http://schemas.microsoft.com/office/drawing/2014/main" id="{C34E0A65-77AC-F543-AB36-1D0E6B832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.NET Framework</a:t>
            </a:r>
            <a:r>
              <a:rPr lang="ko-KR" altLang="en-US"/>
              <a:t>은 윈도우기반 프로그램</a:t>
            </a:r>
            <a:r>
              <a:rPr lang="en-US" altLang="ko-KR"/>
              <a:t>, </a:t>
            </a:r>
            <a:r>
              <a:rPr lang="ko-KR" altLang="en-US"/>
              <a:t>모바일 기반</a:t>
            </a:r>
            <a:r>
              <a:rPr lang="en-US" altLang="ko-KR"/>
              <a:t>, </a:t>
            </a:r>
            <a:r>
              <a:rPr lang="ko-KR" altLang="en-US"/>
              <a:t>웹 기반 프로그램</a:t>
            </a:r>
            <a:r>
              <a:rPr lang="en-US" altLang="ko-KR"/>
              <a:t>, </a:t>
            </a:r>
            <a:r>
              <a:rPr lang="ko-KR" altLang="en-US"/>
              <a:t>또는 분산 응용프로그램을 개발하는데 필요한 컴파일러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CLR(Common Language Runtime)</a:t>
            </a:r>
            <a:r>
              <a:rPr lang="ko-KR" altLang="en-US"/>
              <a:t>등으로 구성되어 있다</a:t>
            </a:r>
            <a:r>
              <a:rPr lang="en-US" altLang="ko-KR"/>
              <a:t>. </a:t>
            </a:r>
            <a:r>
              <a:rPr lang="ko-KR" altLang="en-US"/>
              <a:t>사용자 </a:t>
            </a:r>
            <a:r>
              <a:rPr lang="en-US" altLang="ko-KR"/>
              <a:t>PC</a:t>
            </a:r>
            <a:r>
              <a:rPr lang="ko-KR" altLang="en-US"/>
              <a:t>에서 </a:t>
            </a:r>
            <a:r>
              <a:rPr lang="en-US" altLang="ko-KR"/>
              <a:t>C#</a:t>
            </a:r>
            <a:r>
              <a:rPr lang="ko-KR" altLang="en-US"/>
              <a:t>이나 </a:t>
            </a:r>
            <a:r>
              <a:rPr lang="en-US" altLang="ko-KR"/>
              <a:t>VB.NET</a:t>
            </a:r>
            <a:r>
              <a:rPr lang="ko-KR" altLang="en-US"/>
              <a:t>으로 개발한 응용프로그램을 실행하기 위해서는 </a:t>
            </a:r>
            <a:r>
              <a:rPr lang="en-US" altLang="ko-KR"/>
              <a:t>.NET Framework</a:t>
            </a:r>
            <a:r>
              <a:rPr lang="ko-KR" altLang="en-US"/>
              <a:t>이 설치되어 있어야 한다</a:t>
            </a:r>
            <a:r>
              <a:rPr lang="en-US" altLang="ko-KR"/>
              <a:t>. </a:t>
            </a:r>
            <a:r>
              <a:rPr lang="ko-KR" altLang="en-US"/>
              <a:t>이 부분에 대한 학습을 진행하도록 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298" name="Rectangle 2">
            <a:extLst>
              <a:ext uri="{FF2B5EF4-FFF2-40B4-BE49-F238E27FC236}">
                <a16:creationId xmlns:a16="http://schemas.microsoft.com/office/drawing/2014/main" id="{B99B8D54-4ECE-B746-8CD6-62F8053B3F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1299" name="Rectangle 3">
            <a:extLst>
              <a:ext uri="{FF2B5EF4-FFF2-40B4-BE49-F238E27FC236}">
                <a16:creationId xmlns:a16="http://schemas.microsoft.com/office/drawing/2014/main" id="{66F9FCDF-35CF-D247-81F3-62F38DB37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ko-KR" altLang="en-US"/>
              <a:t>다음은 웹 폼 구조의 예를 나타낸 것이다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kumimoji="0" lang="en-US" altLang="ko-KR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0" lang="en-US" altLang="ko-KR"/>
              <a:t>[C# - Sample.aspx]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endParaRPr lang="en-US" altLang="ko-KR"/>
          </a:p>
        </p:txBody>
      </p:sp>
      <p:sp>
        <p:nvSpPr>
          <p:cNvPr id="2231322" name="Rectangle 26">
            <a:extLst>
              <a:ext uri="{FF2B5EF4-FFF2-40B4-BE49-F238E27FC236}">
                <a16:creationId xmlns:a16="http://schemas.microsoft.com/office/drawing/2014/main" id="{D6FBCBC4-6B1C-2648-8237-99D1275B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529263"/>
            <a:ext cx="5280025" cy="33655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3955" tIns="45682" rIns="53955" bIns="45682">
            <a:spAutoFit/>
          </a:bodyPr>
          <a:lstStyle>
            <a:lvl1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9128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8272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2844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7416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1988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6560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" altLang="ko-KR" sz="1000" noProof="1"/>
              <a:t>&lt;%@ Page Language</a:t>
            </a:r>
            <a:r>
              <a:rPr kumimoji="0" lang="en-US" altLang="ko-KR" sz="1000"/>
              <a:t>=</a:t>
            </a:r>
            <a:r>
              <a:rPr kumimoji="0" lang="en-US" altLang="ko-KR" sz="1000">
                <a:latin typeface="Times New Roman" panose="02020603050405020304" pitchFamily="18" charset="0"/>
              </a:rPr>
              <a:t>“</a:t>
            </a:r>
            <a:r>
              <a:rPr kumimoji="0" lang="en-US" altLang="ko-KR" sz="1000"/>
              <a:t>C#"</a:t>
            </a:r>
            <a:r>
              <a:rPr kumimoji="0" lang="en-US" altLang="ko-KR" sz="1000" noProof="1"/>
              <a:t> %&gt;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&lt;!DOCTYPE html PUBLIC "-//W3C//DTD XHTML 1.0 Transitional//EN" "http://www.w3.org/TR/xhtml1/DTD/xhtml1-transitional.dtd"&gt;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endParaRPr kumimoji="0" lang="en-US" altLang="ko-KR" sz="1000"/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&lt;script runat="server"&gt;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</a:t>
            </a:r>
            <a:r>
              <a:rPr kumimoji="0" lang="en-US" altLang="ko-KR" sz="1000"/>
              <a:t>p</a:t>
            </a:r>
            <a:r>
              <a:rPr kumimoji="0" lang="en-US" altLang="ko-KR" sz="1000" noProof="1"/>
              <a:t>rivate </a:t>
            </a:r>
            <a:r>
              <a:rPr kumimoji="0" lang="en-US" altLang="ko-KR" sz="1000"/>
              <a:t>void</a:t>
            </a:r>
            <a:r>
              <a:rPr kumimoji="0" lang="en-US" altLang="ko-KR" sz="1000" noProof="1"/>
              <a:t> Page_Load(</a:t>
            </a:r>
            <a:r>
              <a:rPr kumimoji="0" lang="en-US" altLang="ko-KR" sz="1000"/>
              <a:t>object</a:t>
            </a:r>
            <a:r>
              <a:rPr kumimoji="0" lang="en-US" altLang="ko-KR" sz="1000" noProof="1"/>
              <a:t> sender, </a:t>
            </a:r>
            <a:r>
              <a:rPr kumimoji="0" lang="en-US" altLang="ko-KR" sz="1000"/>
              <a:t>EventArgs</a:t>
            </a:r>
            <a:r>
              <a:rPr kumimoji="0" lang="en-US" altLang="ko-KR" sz="1000" noProof="1"/>
              <a:t> e)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/>
              <a:t>    {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    Response.Write("Page</a:t>
            </a:r>
            <a:r>
              <a:rPr kumimoji="0" lang="ko-KR" altLang="en-US" sz="1000" noProof="1"/>
              <a:t>를 실행했습니다</a:t>
            </a:r>
            <a:r>
              <a:rPr kumimoji="0" lang="ko-KR" altLang="ko-KR" sz="1000" noProof="1"/>
              <a:t>")</a:t>
            </a:r>
            <a:r>
              <a:rPr kumimoji="0" lang="en-US" altLang="ko-KR" sz="1000"/>
              <a:t>;</a:t>
            </a:r>
            <a:endParaRPr kumimoji="0" lang="en-US" altLang="ko-KR" sz="1000" noProof="1"/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</a:t>
            </a:r>
            <a:r>
              <a:rPr kumimoji="0" lang="en-US" altLang="ko-KR" sz="1000"/>
              <a:t>}</a:t>
            </a:r>
            <a:endParaRPr kumimoji="0" lang="en-US" altLang="ko-KR" sz="1000" noProof="1"/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</a:t>
            </a:r>
            <a:r>
              <a:rPr kumimoji="0" lang="en-US" altLang="ko-KR" sz="1000"/>
              <a:t>p</a:t>
            </a:r>
            <a:r>
              <a:rPr kumimoji="0" lang="en-US" altLang="ko-KR" sz="1000" noProof="1"/>
              <a:t>rivate</a:t>
            </a:r>
            <a:r>
              <a:rPr kumimoji="0" lang="en-US" altLang="ko-KR" sz="1000"/>
              <a:t> void</a:t>
            </a:r>
            <a:r>
              <a:rPr kumimoji="0" lang="en-US" altLang="ko-KR" sz="1000" noProof="1"/>
              <a:t> btnDemo_Click(</a:t>
            </a:r>
            <a:r>
              <a:rPr kumimoji="0" lang="en-US" altLang="ko-KR" sz="1000"/>
              <a:t>object sender</a:t>
            </a:r>
            <a:r>
              <a:rPr kumimoji="0" lang="en-US" altLang="ko-KR" sz="1000" noProof="1"/>
              <a:t>, </a:t>
            </a:r>
            <a:r>
              <a:rPr kumimoji="0" lang="en-US" altLang="ko-KR" sz="1000"/>
              <a:t>EventArgs </a:t>
            </a:r>
            <a:r>
              <a:rPr kumimoji="0" lang="en-US" altLang="ko-KR" sz="1000" noProof="1"/>
              <a:t>e)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</a:t>
            </a:r>
            <a:r>
              <a:rPr kumimoji="0" lang="en-US" altLang="ko-KR" sz="1000"/>
              <a:t>{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</a:t>
            </a:r>
            <a:r>
              <a:rPr kumimoji="0" lang="en-US" altLang="ko-KR" sz="1000"/>
              <a:t>    </a:t>
            </a:r>
            <a:r>
              <a:rPr kumimoji="0" lang="en-US" altLang="ko-KR" sz="1000" noProof="1"/>
              <a:t>lblResult.Text = "</a:t>
            </a:r>
            <a:r>
              <a:rPr kumimoji="0" lang="ko-KR" altLang="en-US" sz="1000" noProof="1"/>
              <a:t>버튼을 클릭했습니다</a:t>
            </a:r>
            <a:r>
              <a:rPr kumimoji="0" lang="ko-KR" altLang="ko-KR" sz="1000" noProof="1">
                <a:latin typeface="Times New Roman" panose="02020603050405020304" pitchFamily="18" charset="0"/>
              </a:rPr>
              <a:t>“</a:t>
            </a:r>
            <a:r>
              <a:rPr kumimoji="0" lang="en-US" altLang="ko-KR" sz="1000"/>
              <a:t>;</a:t>
            </a:r>
            <a:endParaRPr kumimoji="0" lang="en-US" altLang="ko-KR" sz="1000" noProof="1"/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/>
              <a:t>    }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&lt;/script&gt;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endParaRPr kumimoji="0" lang="en-US" altLang="ko-KR" sz="1000"/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&lt;html xmlns="http://www.w3.org/1999/xhtml"&gt;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&lt;head runat="server"&gt; &lt;title&gt;&lt;/title&gt;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&lt;/head&gt;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&lt;body&gt;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&lt;form id="form1" runat="server"&gt;&lt;div&gt;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-US" altLang="ko-KR" sz="1000" noProof="1"/>
              <a:t>        &lt;asp:Button ID="btnDemo" runat="server" Text="</a:t>
            </a:r>
            <a:r>
              <a:rPr kumimoji="0" lang="ko-KR" altLang="en-US" sz="1000" noProof="1"/>
              <a:t>버튼</a:t>
            </a:r>
            <a:r>
              <a:rPr kumimoji="0" lang="ko-KR" altLang="ko-KR" sz="1000" noProof="1"/>
              <a:t>"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" altLang="ko-KR" sz="1000" noProof="1"/>
              <a:t>         OnClick="btnDemo_Click" /&gt;      &lt;br /&gt;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" altLang="ko-KR" sz="1000" noProof="1"/>
              <a:t>        &lt;asp:Label ID="lblResult" runat="server" Text=""&gt;&lt;/asp:Label&gt;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" altLang="ko-KR" sz="1000" noProof="1"/>
              <a:t>    &lt;/div&gt; &lt;/form&gt;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kumimoji="0" lang="en" altLang="ko-KR" sz="1000" noProof="1"/>
              <a:t>&lt;/body&gt;&lt;/html&gt;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22" name="Rectangle 2">
            <a:extLst>
              <a:ext uri="{FF2B5EF4-FFF2-40B4-BE49-F238E27FC236}">
                <a16:creationId xmlns:a16="http://schemas.microsoft.com/office/drawing/2014/main" id="{9169AF08-8F69-4147-8E84-347EF36370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23" name="Rectangle 3">
            <a:extLst>
              <a:ext uri="{FF2B5EF4-FFF2-40B4-BE49-F238E27FC236}">
                <a16:creationId xmlns:a16="http://schemas.microsoft.com/office/drawing/2014/main" id="{08E72336-C562-324F-9674-401D8E8E5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ASP.NET</a:t>
            </a:r>
            <a:r>
              <a:rPr lang="ko-KR" altLang="en-US"/>
              <a:t>은 </a:t>
            </a:r>
            <a:r>
              <a:rPr kumimoji="0" lang="en-US" altLang="ko-KR"/>
              <a:t>.NET </a:t>
            </a:r>
            <a:r>
              <a:rPr kumimoji="0" lang="ko-KR" altLang="en-US"/>
              <a:t>프레임워크의 웹 응용프로그램 및 </a:t>
            </a:r>
            <a:r>
              <a:rPr kumimoji="0" lang="en-US" altLang="ko-KR"/>
              <a:t>XML </a:t>
            </a:r>
            <a:r>
              <a:rPr kumimoji="0" lang="ko-KR" altLang="en-US"/>
              <a:t>웹 서비스 개발에 대한 기술 및 관련된 클래스들의 집합을 나타낸다</a:t>
            </a:r>
            <a:r>
              <a:rPr kumimoji="0" lang="en-US" altLang="ko-KR"/>
              <a:t>. </a:t>
            </a:r>
            <a:r>
              <a:rPr kumimoji="0" lang="ko-KR" altLang="en-US"/>
              <a:t>따라서 </a:t>
            </a:r>
            <a:r>
              <a:rPr kumimoji="0" lang="en-US" altLang="ko-KR"/>
              <a:t>ASP.NET</a:t>
            </a:r>
            <a:r>
              <a:rPr kumimoji="0" lang="ko-KR" altLang="en-US"/>
              <a:t>의 사용자 인터페이스 기술인 웹 폼 또한 </a:t>
            </a:r>
            <a:r>
              <a:rPr kumimoji="0" lang="en-US" altLang="ko-KR"/>
              <a:t>.NET </a:t>
            </a:r>
            <a:r>
              <a:rPr kumimoji="0" lang="ko-KR" altLang="en-US"/>
              <a:t>프레임워크의 특징을 직접 또는 간접적으로 이어받는다</a:t>
            </a:r>
            <a:r>
              <a:rPr kumimoji="0"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ASP.NET </a:t>
            </a:r>
            <a:r>
              <a:rPr lang="ko-KR" altLang="en-US"/>
              <a:t>웹 폼 페이지는 </a:t>
            </a:r>
            <a:r>
              <a:rPr kumimoji="0" lang="en-US" altLang="ko-KR"/>
              <a:t>ASP.NET </a:t>
            </a:r>
            <a:r>
              <a:rPr kumimoji="0" lang="ko-KR" altLang="en-US"/>
              <a:t>런타임에 의해 실행될 때</a:t>
            </a:r>
            <a:r>
              <a:rPr kumimoji="0" lang="en-US" altLang="ko-KR"/>
              <a:t>, </a:t>
            </a:r>
            <a:r>
              <a:rPr kumimoji="0" lang="ko-KR" altLang="en-US"/>
              <a:t>단순히 텍스트 문서처럼 파싱 되어 처리되는 것이 아니라 </a:t>
            </a:r>
            <a:r>
              <a:rPr kumimoji="0" lang="en-US" altLang="ko-KR"/>
              <a:t>System.Web.UI.Page </a:t>
            </a:r>
            <a:r>
              <a:rPr kumimoji="0" lang="ko-KR" altLang="en-US"/>
              <a:t>클래스의 파생클래스로 생성된다</a:t>
            </a:r>
            <a:r>
              <a:rPr kumimoji="0" lang="en-US" altLang="ko-KR"/>
              <a:t>. </a:t>
            </a:r>
            <a:r>
              <a:rPr kumimoji="0" lang="ko-KR" altLang="en-US"/>
              <a:t>이 클래스의 인스턴스가 만들어져 실행되는 것이기 때문에 </a:t>
            </a:r>
            <a:r>
              <a:rPr kumimoji="0" lang="en-US" altLang="ko-KR"/>
              <a:t>ASP.NET</a:t>
            </a:r>
            <a:r>
              <a:rPr kumimoji="0" lang="ko-KR" altLang="en-US"/>
              <a:t>은 </a:t>
            </a:r>
            <a:r>
              <a:rPr kumimoji="0" lang="en-US" altLang="ko-KR"/>
              <a:t>.NET </a:t>
            </a:r>
            <a:r>
              <a:rPr kumimoji="0" lang="ko-KR" altLang="en-US"/>
              <a:t>프레임워크 클래스 라이브러리를 사용할 수 있을 뿐 아니라 자신의 페이지 클래스를 확장하여 웹 프로그램을 작성할 수도 있게 된다</a:t>
            </a:r>
            <a:r>
              <a:rPr kumimoji="0"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346" name="Rectangle 2">
            <a:extLst>
              <a:ext uri="{FF2B5EF4-FFF2-40B4-BE49-F238E27FC236}">
                <a16:creationId xmlns:a16="http://schemas.microsoft.com/office/drawing/2014/main" id="{86DD01A0-C8FF-9643-9033-29AB15FAB3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3347" name="Rectangle 3">
            <a:extLst>
              <a:ext uri="{FF2B5EF4-FFF2-40B4-BE49-F238E27FC236}">
                <a16:creationId xmlns:a16="http://schemas.microsoft.com/office/drawing/2014/main" id="{357CC610-FC3A-3B4A-95FA-BF56535CD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ASP.NET </a:t>
            </a:r>
            <a:r>
              <a:rPr kumimoji="0" lang="ko-KR" altLang="en-US"/>
              <a:t>웹 폼의 서버 측</a:t>
            </a:r>
            <a:r>
              <a:rPr kumimoji="0" lang="en-US" altLang="ko-KR"/>
              <a:t>(Server-side) </a:t>
            </a:r>
            <a:r>
              <a:rPr kumimoji="0" lang="ko-KR" altLang="en-US"/>
              <a:t>코드 구현 방법은 크게 웹 폼 페이지에 인라인</a:t>
            </a:r>
            <a:r>
              <a:rPr kumimoji="0" lang="en-US" altLang="ko-KR"/>
              <a:t>(Inline) </a:t>
            </a:r>
            <a:r>
              <a:rPr kumimoji="0" lang="ko-KR" altLang="en-US"/>
              <a:t>코드 형태로 구현하는 방법과 코드 비하인드</a:t>
            </a:r>
            <a:r>
              <a:rPr kumimoji="0" lang="en-US" altLang="ko-KR"/>
              <a:t>(Code-Behind) </a:t>
            </a:r>
            <a:r>
              <a:rPr kumimoji="0" lang="ko-KR" altLang="en-US"/>
              <a:t>페이지 형태로 구현하는 두 가지 형태가 있다</a:t>
            </a:r>
            <a:r>
              <a:rPr kumimoji="0" lang="en-US" altLang="ko-KR"/>
              <a:t>.</a:t>
            </a:r>
          </a:p>
          <a:p>
            <a:r>
              <a:rPr lang="ko-KR" altLang="en-US"/>
              <a:t>비주얼 스튜디오 </a:t>
            </a:r>
            <a:r>
              <a:rPr kumimoji="0" lang="en-US" altLang="ko-KR"/>
              <a:t>2008</a:t>
            </a:r>
            <a:r>
              <a:rPr kumimoji="0" lang="ko-KR" altLang="en-US"/>
              <a:t>은 기본적으로 웹 폼 페이지에 대해 코드 비하인드</a:t>
            </a:r>
            <a:r>
              <a:rPr kumimoji="0" lang="en-US" altLang="ko-KR"/>
              <a:t>(Code-Behind) </a:t>
            </a:r>
            <a:r>
              <a:rPr kumimoji="0" lang="ko-KR" altLang="en-US"/>
              <a:t>페이지 형태로 작업을 한다</a:t>
            </a:r>
            <a:r>
              <a:rPr kumimoji="0" lang="en-US" altLang="ko-KR"/>
              <a:t>. </a:t>
            </a:r>
            <a:r>
              <a:rPr kumimoji="0" lang="ko-KR" altLang="en-US"/>
              <a:t>일반적으로 개발작업을 수행할 때 코드 비하인드 페이지로 구현하는 것을 선호하는 편이다</a:t>
            </a:r>
            <a:r>
              <a:rPr kumimoji="0" lang="en-US" altLang="ko-KR"/>
              <a:t>. </a:t>
            </a:r>
            <a:r>
              <a:rPr kumimoji="0" lang="ko-KR" altLang="en-US"/>
              <a:t>디자인적인 요소는 *</a:t>
            </a:r>
            <a:r>
              <a:rPr kumimoji="0" lang="en-US" altLang="ko-KR"/>
              <a:t>.aspx</a:t>
            </a:r>
            <a:r>
              <a:rPr kumimoji="0" lang="ko-KR" altLang="en-US"/>
              <a:t>페이지에 두고</a:t>
            </a:r>
            <a:r>
              <a:rPr kumimoji="0" lang="en-US" altLang="ko-KR"/>
              <a:t>, </a:t>
            </a:r>
            <a:r>
              <a:rPr kumimoji="0" lang="ko-KR" altLang="en-US"/>
              <a:t>나머지 비즈니스 로직 과 실행 코드는 뒤쪽에 숨겨진 코드 비하인드 페이지에 코딩 하는 것이 좋다</a:t>
            </a:r>
            <a:r>
              <a:rPr kumimoji="0" lang="en-US" altLang="ko-KR"/>
              <a:t>. </a:t>
            </a:r>
          </a:p>
          <a:p>
            <a:endParaRPr lang="en-US" altLang="ko-KR"/>
          </a:p>
          <a:p>
            <a:pPr>
              <a:buFont typeface="Wingdings 2" pitchFamily="2" charset="2"/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370" name="Rectangle 2">
            <a:extLst>
              <a:ext uri="{FF2B5EF4-FFF2-40B4-BE49-F238E27FC236}">
                <a16:creationId xmlns:a16="http://schemas.microsoft.com/office/drawing/2014/main" id="{312C34B5-1A0E-014E-9D69-A796D01886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4371" name="Rectangle 3">
            <a:extLst>
              <a:ext uri="{FF2B5EF4-FFF2-40B4-BE49-F238E27FC236}">
                <a16:creationId xmlns:a16="http://schemas.microsoft.com/office/drawing/2014/main" id="{F6E9F509-FB8C-6D4D-9AD9-859724CC7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코드 비하인드 페이지를 사용하면 웹 폼 페이지</a:t>
            </a:r>
            <a:r>
              <a:rPr lang="en-US" altLang="ko-KR"/>
              <a:t>(.aspx) </a:t>
            </a:r>
            <a:r>
              <a:rPr lang="ko-KR" altLang="en-US"/>
              <a:t>파일로 부터 프로그래밍 로직이 분리되어 별도의 파일에 저장된다</a:t>
            </a:r>
            <a:r>
              <a:rPr lang="en-US" altLang="ko-KR"/>
              <a:t>. </a:t>
            </a:r>
            <a:r>
              <a:rPr lang="ko-KR" altLang="en-US"/>
              <a:t>이렇게 사용자 인터페이스를 나타내는 웹 폼 페이지로 부터 로직 부분을 분리시키는 것은 사용자 인터페이스</a:t>
            </a:r>
            <a:r>
              <a:rPr lang="en-US" altLang="ko-KR"/>
              <a:t>(UI) </a:t>
            </a:r>
            <a:r>
              <a:rPr lang="ko-KR" altLang="en-US"/>
              <a:t>디자이너들이 웹 폼 페이지로 작업 하고 개발자들이 코드 비하인드</a:t>
            </a:r>
            <a:r>
              <a:rPr lang="en-US" altLang="ko-KR"/>
              <a:t>(Code-Behind) </a:t>
            </a:r>
            <a:r>
              <a:rPr lang="ko-KR" altLang="en-US"/>
              <a:t>페이지 작업을 분업해서 작업하기 좋기 때문이다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웹 폼 페이지와 서버 측 스크립트를 나타내는 코드 비하인드 페이지를 연결시키는 것은 </a:t>
            </a:r>
            <a:r>
              <a:rPr lang="en-US" altLang="ko-KR"/>
              <a:t>@Page </a:t>
            </a:r>
            <a:r>
              <a:rPr lang="ko-KR" altLang="en-US"/>
              <a:t>지시자를 통해서 이루어진다</a:t>
            </a:r>
            <a:r>
              <a:rPr lang="en-US" altLang="ko-KR"/>
              <a:t>. </a:t>
            </a:r>
            <a:r>
              <a:rPr lang="ko-KR" altLang="en-US"/>
              <a:t>비주얼스튜디오 </a:t>
            </a:r>
            <a:r>
              <a:rPr lang="en-US" altLang="ko-KR"/>
              <a:t>2008</a:t>
            </a:r>
            <a:r>
              <a:rPr lang="ko-KR" altLang="en-US"/>
              <a:t>은 </a:t>
            </a:r>
            <a:r>
              <a:rPr lang="en-US" altLang="ko-KR"/>
              <a:t>.aspx </a:t>
            </a:r>
            <a:r>
              <a:rPr lang="ko-KR" altLang="en-US"/>
              <a:t>웹 폼 페이지에 코드 비하인드 페이지를 연결시키기 위해 웹 폼 페이지의 </a:t>
            </a:r>
            <a:r>
              <a:rPr lang="en-US" altLang="ko-KR"/>
              <a:t>@Page </a:t>
            </a:r>
            <a:r>
              <a:rPr lang="ko-KR" altLang="en-US"/>
              <a:t>지시자에 대해 다음의 속성을 추가한다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en-US" altLang="ko-KR"/>
              <a:t>CodeFile : </a:t>
            </a:r>
            <a:r>
              <a:rPr lang="ko-KR" altLang="en-US"/>
              <a:t>비주얼 스튜디오 </a:t>
            </a:r>
            <a:r>
              <a:rPr lang="en-US" altLang="ko-KR"/>
              <a:t>2008</a:t>
            </a:r>
            <a:r>
              <a:rPr lang="ko-KR" altLang="en-US"/>
              <a:t>이 내부적으로 웹 폼 페이지와 코드 비하인드를 연결시키기 위해 사용하는 속성으로 웹 폼 페이지 실행과는 무관하다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en-US" altLang="ko-KR"/>
              <a:t>Inherits : </a:t>
            </a:r>
            <a:r>
              <a:rPr lang="ko-KR" altLang="en-US"/>
              <a:t>이 속성은 웹 폼 페이지</a:t>
            </a:r>
            <a:r>
              <a:rPr lang="en-US" altLang="ko-KR"/>
              <a:t>(.aspx)</a:t>
            </a:r>
            <a:r>
              <a:rPr lang="ko-KR" altLang="en-US"/>
              <a:t>가 코드 비하인드 페이지로 부터 클래스를 상속받는 것을 지정한다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ko-KR" altLang="en-US"/>
              <a:t>아래의 예제와 같이 코드가 생성된다</a:t>
            </a:r>
            <a:r>
              <a:rPr lang="en-US" altLang="ko-KR"/>
              <a:t>. </a:t>
            </a:r>
          </a:p>
          <a:p>
            <a:pPr lvl="1">
              <a:lnSpc>
                <a:spcPct val="130000"/>
              </a:lnSpc>
              <a:buFontTx/>
              <a:buChar char="–"/>
            </a:pPr>
            <a:endParaRPr lang="en-US" altLang="ko-KR"/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[C#]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 noProof="1"/>
              <a:t>&lt;%@ Page Language="C#" AutoEventWireup="true"  </a:t>
            </a:r>
            <a:endParaRPr lang="en-US" altLang="ko-KR"/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    </a:t>
            </a:r>
            <a:r>
              <a:rPr lang="en-US" altLang="ko-KR" noProof="1"/>
              <a:t>CodeFile="Default.aspx.cs" Inherits="_Default" %&gt;</a:t>
            </a:r>
            <a:endParaRPr lang="en-US" altLang="ko-KR"/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   [VB.NET]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 noProof="1"/>
              <a:t>&lt;%@ Page Language="VB" AutoEventWireup="false" 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    </a:t>
            </a:r>
            <a:r>
              <a:rPr lang="en-US" altLang="ko-KR" noProof="1"/>
              <a:t>CodeFile="Default.aspx.vb" Inherits="_Default" %&gt;</a:t>
            </a:r>
            <a:endParaRPr lang="en-US" altLang="ko-KR"/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490" name="Rectangle 2">
            <a:extLst>
              <a:ext uri="{FF2B5EF4-FFF2-40B4-BE49-F238E27FC236}">
                <a16:creationId xmlns:a16="http://schemas.microsoft.com/office/drawing/2014/main" id="{2F175E47-EAC4-5042-ABF2-1D63E8238C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9491" name="Rectangle 3">
            <a:extLst>
              <a:ext uri="{FF2B5EF4-FFF2-40B4-BE49-F238E27FC236}">
                <a16:creationId xmlns:a16="http://schemas.microsoft.com/office/drawing/2014/main" id="{189298D1-1559-D64C-A606-76263C46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ASP.NET </a:t>
            </a:r>
            <a:r>
              <a:rPr lang="ko-KR" altLang="en-US"/>
              <a:t>페이지가 요청될 때</a:t>
            </a:r>
            <a:r>
              <a:rPr lang="en-US" altLang="ko-KR"/>
              <a:t>, </a:t>
            </a:r>
            <a:r>
              <a:rPr lang="ko-KR" altLang="en-US"/>
              <a:t>일련의 페이지 이벤트가 발생한다</a:t>
            </a:r>
            <a:r>
              <a:rPr lang="en-US" altLang="ko-KR"/>
              <a:t>. </a:t>
            </a:r>
            <a:r>
              <a:rPr lang="ko-KR" altLang="en-US"/>
              <a:t>이러한 이벤트는 항상 같은 순서로 발생되며</a:t>
            </a:r>
            <a:r>
              <a:rPr lang="en-US" altLang="ko-KR"/>
              <a:t>, </a:t>
            </a:r>
            <a:r>
              <a:rPr lang="ko-KR" altLang="en-US"/>
              <a:t>이것을 페이지 이벤트 생명 주기라 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페이지 이벤트 생명 주기는 다음의 이벤트들로 구성된다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- Page_PreInit: </a:t>
            </a:r>
            <a:r>
              <a:rPr lang="ko-KR" altLang="en-US"/>
              <a:t>페이지 객체가 생성 되기 전에 발생하는 이벤트이다</a:t>
            </a:r>
            <a:r>
              <a:rPr lang="en-US" altLang="ko-KR"/>
              <a:t>. ASP.NET 2.0</a:t>
            </a:r>
            <a:r>
              <a:rPr lang="ko-KR" altLang="en-US"/>
              <a:t>부터 추가된 이벤트로 페이지에 대한 </a:t>
            </a:r>
            <a:r>
              <a:rPr lang="en-US" altLang="ko-KR"/>
              <a:t>Theme</a:t>
            </a:r>
            <a:r>
              <a:rPr lang="ko-KR" altLang="en-US"/>
              <a:t>와 </a:t>
            </a:r>
            <a:r>
              <a:rPr lang="en-US" altLang="ko-KR"/>
              <a:t>MasterPage</a:t>
            </a:r>
            <a:r>
              <a:rPr lang="ko-KR" altLang="en-US"/>
              <a:t>를 동적으로 정의할 수 있는 이벤트로 사용할 수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- Page_Init : </a:t>
            </a:r>
            <a:r>
              <a:rPr lang="ko-KR" altLang="en-US"/>
              <a:t>페이지의 서버 컨트롤 생성 및 초기화를 통해 페이지를 초기화 시키는 이벤트이다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- Page_Load : </a:t>
            </a:r>
            <a:r>
              <a:rPr lang="ko-KR" altLang="en-US"/>
              <a:t>페이지 요청 시에 사용자 코드를 초기화 시키기 위해 사용하여</a:t>
            </a:r>
            <a:r>
              <a:rPr lang="en-US" altLang="ko-KR"/>
              <a:t>, </a:t>
            </a:r>
            <a:r>
              <a:rPr lang="ko-KR" altLang="en-US"/>
              <a:t>이 이벤트에서   이전에 저장된 값을 읽고 복원할 수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- </a:t>
            </a:r>
            <a:r>
              <a:rPr lang="ko-KR" altLang="en-US"/>
              <a:t>컨트롤 이벤트 </a:t>
            </a:r>
            <a:r>
              <a:rPr lang="en-US" altLang="ko-KR"/>
              <a:t>: </a:t>
            </a:r>
            <a:r>
              <a:rPr lang="ko-KR" altLang="en-US"/>
              <a:t>페이지에 있는 컨트롤들에 대해 발생하는 이벤트들로 변경 이벤트와 동작 이벤트가 있다</a:t>
            </a:r>
            <a:r>
              <a:rPr lang="en-US" altLang="ko-KR"/>
              <a:t>. </a:t>
            </a:r>
            <a:r>
              <a:rPr lang="ko-KR" altLang="en-US"/>
              <a:t>변경 이벤트는 </a:t>
            </a:r>
            <a:r>
              <a:rPr lang="en-US" altLang="ko-KR"/>
              <a:t>ASP.NET </a:t>
            </a:r>
            <a:r>
              <a:rPr lang="ko-KR" altLang="en-US"/>
              <a:t>서버 컨트롤들의 상태가 변경될 때 발생되는 이벤트들이며</a:t>
            </a:r>
            <a:r>
              <a:rPr lang="en-US" altLang="ko-KR"/>
              <a:t>, </a:t>
            </a:r>
            <a:r>
              <a:rPr lang="ko-KR" altLang="en-US"/>
              <a:t>동작 이벤트는 버튼의 클릭과 같은 서버 컨트롤에 대한 액션에 대한 이벤트이다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 - Page_Unload : </a:t>
            </a:r>
            <a:r>
              <a:rPr lang="ko-KR" altLang="en-US"/>
              <a:t>페이지가 렌더링 되어 삭제될 준비가 되었을 때 발생하며</a:t>
            </a:r>
            <a:r>
              <a:rPr lang="en-US" altLang="ko-KR"/>
              <a:t>, </a:t>
            </a:r>
            <a:r>
              <a:rPr lang="ko-KR" altLang="en-US"/>
              <a:t>파일 닫기</a:t>
            </a:r>
            <a:r>
              <a:rPr lang="en-US" altLang="ko-KR"/>
              <a:t>, </a:t>
            </a:r>
            <a:r>
              <a:rPr lang="ko-KR" altLang="en-US"/>
              <a:t>데이터베이스 연결 종료 등의 정리 작업을 수행한다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538" name="Rectangle 2">
            <a:extLst>
              <a:ext uri="{FF2B5EF4-FFF2-40B4-BE49-F238E27FC236}">
                <a16:creationId xmlns:a16="http://schemas.microsoft.com/office/drawing/2014/main" id="{34EAA6AA-C56C-FA49-8AB0-B66B14CB10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1539" name="Rectangle 3">
            <a:extLst>
              <a:ext uri="{FF2B5EF4-FFF2-40B4-BE49-F238E27FC236}">
                <a16:creationId xmlns:a16="http://schemas.microsoft.com/office/drawing/2014/main" id="{6876C986-E0D5-6949-89A8-5CA48FD13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ASP.NET</a:t>
            </a:r>
            <a:r>
              <a:rPr lang="ko-KR" altLang="en-US"/>
              <a:t>의 웹 폼은 수집된 정보를 다시 자신의 페이지로 포스트 백</a:t>
            </a:r>
            <a:r>
              <a:rPr lang="en-US" altLang="ko-KR"/>
              <a:t>(Post back)</a:t>
            </a:r>
            <a:r>
              <a:rPr lang="ko-KR" altLang="en-US"/>
              <a:t>하게 디자인되었다</a:t>
            </a:r>
            <a:r>
              <a:rPr lang="en-US" altLang="ko-KR"/>
              <a:t>. </a:t>
            </a:r>
            <a:r>
              <a:rPr lang="ko-KR" altLang="en-US"/>
              <a:t>이렇게 자신의 페이지로 다시 정보를 전송하는 것을 포스트 백</a:t>
            </a:r>
            <a:r>
              <a:rPr lang="en-US" altLang="ko-KR"/>
              <a:t>(Postback)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페이지에 대한 모든 요청 때 마다 이 페이지가 처음 요청되었는지 또는 포스트백 되었는지 상관없이 </a:t>
            </a:r>
            <a:r>
              <a:rPr lang="en-US" altLang="ko-KR"/>
              <a:t>Page_Load </a:t>
            </a:r>
            <a:r>
              <a:rPr lang="ko-KR" altLang="en-US"/>
              <a:t>이벤트가 실행된다</a:t>
            </a:r>
            <a:r>
              <a:rPr lang="en-US" altLang="ko-KR"/>
              <a:t>. </a:t>
            </a:r>
            <a:r>
              <a:rPr lang="ko-KR" altLang="en-US"/>
              <a:t>따라서 페이지가 요청될 때 마다 수행해야 할 필요가 없는 코드나 조건적인 로직 실행을 위해 페이지 클래스의 </a:t>
            </a:r>
            <a:r>
              <a:rPr lang="en-US" altLang="ko-KR"/>
              <a:t>IsPostBack </a:t>
            </a:r>
            <a:r>
              <a:rPr lang="ko-KR" altLang="en-US"/>
              <a:t>속성을 사용하여 페이지가 처음 요청되었는지 포스트백 되었는지에 따라 적절한 코드를 수행할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6" name="Rectangle 2">
            <a:extLst>
              <a:ext uri="{FF2B5EF4-FFF2-40B4-BE49-F238E27FC236}">
                <a16:creationId xmlns:a16="http://schemas.microsoft.com/office/drawing/2014/main" id="{AEBB3D2B-153D-2D44-A9BA-F8E83230C9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827" name="Rectangle 3">
            <a:extLst>
              <a:ext uri="{FF2B5EF4-FFF2-40B4-BE49-F238E27FC236}">
                <a16:creationId xmlns:a16="http://schemas.microsoft.com/office/drawing/2014/main" id="{C192617E-2A42-2542-99E8-246A79109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ko-KR"/>
              <a:t> </a:t>
            </a:r>
            <a:r>
              <a:rPr kumimoji="0" lang="ko-KR" altLang="en-US"/>
              <a:t>클라이언트에 의한 요청에 대해 </a:t>
            </a:r>
            <a:r>
              <a:rPr kumimoji="0" lang="en-US" altLang="ko-KR"/>
              <a:t>ASP.NET </a:t>
            </a:r>
            <a:r>
              <a:rPr kumimoji="0" lang="ko-KR" altLang="en-US"/>
              <a:t>웹 페이지를 실행하는 단계는 처음 요청</a:t>
            </a:r>
            <a:r>
              <a:rPr kumimoji="0" lang="en-US" altLang="ko-KR"/>
              <a:t>, </a:t>
            </a:r>
            <a:r>
              <a:rPr kumimoji="0" lang="ko-KR" altLang="en-US"/>
              <a:t>두 번째 요청</a:t>
            </a:r>
            <a:r>
              <a:rPr kumimoji="0" lang="en-US" altLang="ko-KR"/>
              <a:t>, OutputCache</a:t>
            </a:r>
            <a:r>
              <a:rPr kumimoji="0" lang="ko-KR" altLang="en-US"/>
              <a:t>를 이용한 요청 등으로 나누어 살펴볼 수 있다</a:t>
            </a:r>
            <a:r>
              <a:rPr kumimoji="0" lang="en-US" altLang="ko-KR"/>
              <a:t>.</a:t>
            </a:r>
          </a:p>
          <a:p>
            <a:pPr>
              <a:lnSpc>
                <a:spcPct val="130000"/>
              </a:lnSpc>
            </a:pPr>
            <a:endParaRPr kumimoji="0" lang="en-US" altLang="ko-KR"/>
          </a:p>
          <a:p>
            <a:pPr>
              <a:lnSpc>
                <a:spcPct val="130000"/>
              </a:lnSpc>
            </a:pPr>
            <a:r>
              <a:rPr kumimoji="0" lang="en-US" altLang="ko-KR"/>
              <a:t> </a:t>
            </a:r>
            <a:r>
              <a:rPr kumimoji="0" lang="ko-KR" altLang="en-US"/>
              <a:t>처음 요청을 한 경우 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ko-KR" altLang="en-US"/>
              <a:t>클라이언트 브라우저에서 </a:t>
            </a:r>
            <a:r>
              <a:rPr kumimoji="0" lang="en-US" altLang="ko-KR"/>
              <a:t>HTTP GET </a:t>
            </a:r>
            <a:r>
              <a:rPr kumimoji="0" lang="ko-KR" altLang="en-US"/>
              <a:t>요청을 발생시킨다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en-US" altLang="ko-KR"/>
              <a:t>HTTP </a:t>
            </a:r>
            <a:r>
              <a:rPr kumimoji="0" lang="ko-KR" altLang="en-US"/>
              <a:t>런타임은 요청을 처리하기 위해 페이지 </a:t>
            </a:r>
            <a:r>
              <a:rPr kumimoji="0" lang="en-US" altLang="ko-KR"/>
              <a:t>HTTP </a:t>
            </a:r>
            <a:r>
              <a:rPr kumimoji="0" lang="ko-KR" altLang="en-US"/>
              <a:t>핸들러 팩토리에게 요청을 라우팅 한다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en-US" altLang="ko-KR"/>
              <a:t>ASP.NET </a:t>
            </a:r>
            <a:r>
              <a:rPr kumimoji="0" lang="ko-KR" altLang="en-US"/>
              <a:t>페이지 핸들러 팩토리 에서 요청된 </a:t>
            </a:r>
            <a:r>
              <a:rPr kumimoji="0" lang="en-US" altLang="ko-KR"/>
              <a:t>.aspx </a:t>
            </a:r>
            <a:r>
              <a:rPr kumimoji="0" lang="ko-KR" altLang="en-US"/>
              <a:t>파일을 파싱 하여 페이지에 설정된 언어의 코드로 클래스 모듈을 생성한다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ko-KR" altLang="en-US"/>
              <a:t>클래스 모듈이 어셈블리로 컴파일 되어 있지 않다면 컴파일러를 사용하여 </a:t>
            </a:r>
            <a:r>
              <a:rPr kumimoji="0" lang="en-US" altLang="ko-KR"/>
              <a:t>.aspx </a:t>
            </a:r>
            <a:r>
              <a:rPr kumimoji="0" lang="ko-KR" altLang="en-US"/>
              <a:t>페이지 클래스 모듈을 컴파일 한다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ko-KR" altLang="en-US"/>
              <a:t>컴파일 된 어셈블리를 로드 한 후 실행하여 요청에 대한 응답을 생성한다</a:t>
            </a:r>
            <a:r>
              <a:rPr kumimoji="0" lang="en-US" altLang="ko-KR"/>
              <a:t>.</a:t>
            </a:r>
          </a:p>
          <a:p>
            <a:pPr lvl="1">
              <a:lnSpc>
                <a:spcPct val="130000"/>
              </a:lnSpc>
              <a:buFontTx/>
              <a:buAutoNum type="arabicPeriod"/>
            </a:pPr>
            <a:r>
              <a:rPr kumimoji="0" lang="ko-KR" altLang="en-US"/>
              <a:t>생성된 응답이 다시 요청한 클라이언트에게 보내진다</a:t>
            </a:r>
            <a:r>
              <a:rPr kumimoji="0"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4" name="Rectangle 2">
            <a:extLst>
              <a:ext uri="{FF2B5EF4-FFF2-40B4-BE49-F238E27FC236}">
                <a16:creationId xmlns:a16="http://schemas.microsoft.com/office/drawing/2014/main" id="{8809F735-C171-1340-88B1-691F855137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5875" name="Rectangle 3">
            <a:extLst>
              <a:ext uri="{FF2B5EF4-FFF2-40B4-BE49-F238E27FC236}">
                <a16:creationId xmlns:a16="http://schemas.microsoft.com/office/drawing/2014/main" id="{AA6F3A6D-9E64-0E4A-916D-ABB0FE6B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두번째 실행되는 경우</a:t>
            </a:r>
          </a:p>
          <a:p>
            <a:pPr>
              <a:buFont typeface="Wingdings 2" pitchFamily="2" charset="2"/>
              <a:buNone/>
            </a:pPr>
            <a:r>
              <a:rPr lang="ko-KR" altLang="en-US"/>
              <a:t>   처음 수행되는 경우가 아니라면 이미 컴파일 된 어셈블리가 어셈블리 캐시에 저장되어 있기 때문에 파싱 과 컴파일단계를 건너뛰어 실행된다</a:t>
            </a:r>
            <a:r>
              <a:rPr lang="en-US" altLang="ko-KR"/>
              <a:t>. 4</a:t>
            </a:r>
            <a:r>
              <a:rPr lang="ko-KR" altLang="en-US"/>
              <a:t>단계를 거쳐야 실행되는 것이 아닌</a:t>
            </a:r>
            <a:r>
              <a:rPr lang="en-US" altLang="ko-KR"/>
              <a:t>, </a:t>
            </a:r>
            <a:r>
              <a:rPr lang="ko-KR" altLang="en-US"/>
              <a:t>어셈블리 캐시에 저장된 </a:t>
            </a:r>
            <a:r>
              <a:rPr lang="en-US" altLang="ko-KR"/>
              <a:t>dll</a:t>
            </a:r>
            <a:r>
              <a:rPr lang="ko-KR" altLang="en-US"/>
              <a:t>파일을 런타임엔진으로 로딩 해서 바로 실행하면 되기 때문에 실행 속도가 처음보다 빠르게 실행된다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미리 컴파일해서 배포하는 경우 </a:t>
            </a:r>
          </a:p>
          <a:p>
            <a:pPr>
              <a:buFont typeface="Wingdings 2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ASP.NET 2.0</a:t>
            </a:r>
            <a:r>
              <a:rPr lang="ko-KR" altLang="en-US"/>
              <a:t>부터는 프리 컴파일 기능이 제공된다</a:t>
            </a:r>
            <a:r>
              <a:rPr lang="en-US" altLang="ko-KR"/>
              <a:t>. </a:t>
            </a:r>
            <a:r>
              <a:rPr lang="ko-KR" altLang="en-US"/>
              <a:t>모든 페이지를 미리 컴파일 해서 배포한다면 수행 속도 면에서 유리하기 때문에 필요하다면 처음 요청시의 그림처럼 수행되지 않도록 모든 페이지를 미리 컴파일 해서 배포하는 것이 좋다</a:t>
            </a:r>
            <a:r>
              <a:rPr lang="en-US" altLang="ko-KR"/>
              <a:t>. </a:t>
            </a:r>
            <a:r>
              <a:rPr lang="ko-KR" altLang="en-US"/>
              <a:t>빌드 메뉴에서 “웹사이트 게시”를 클릭하면 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970" name="Rectangle 2">
            <a:extLst>
              <a:ext uri="{FF2B5EF4-FFF2-40B4-BE49-F238E27FC236}">
                <a16:creationId xmlns:a16="http://schemas.microsoft.com/office/drawing/2014/main" id="{C117B0F1-CF5A-2444-8EE8-E4592FB7B2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9971" name="Rectangle 3">
            <a:extLst>
              <a:ext uri="{FF2B5EF4-FFF2-40B4-BE49-F238E27FC236}">
                <a16:creationId xmlns:a16="http://schemas.microsoft.com/office/drawing/2014/main" id="{CB8ECD91-D9D5-C948-8AE9-72D3A8219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ASP.NET </a:t>
            </a:r>
            <a:r>
              <a:rPr lang="ko-KR" altLang="en-US"/>
              <a:t>서버 컨트롤들은 </a:t>
            </a:r>
            <a:r>
              <a:rPr lang="en-US" altLang="ko-KR"/>
              <a:t>ASP.NET </a:t>
            </a:r>
            <a:r>
              <a:rPr lang="ko-KR" altLang="en-US"/>
              <a:t>페이지에서 웹 응용프로그램의 사용자 인터페이스</a:t>
            </a:r>
            <a:r>
              <a:rPr lang="en-US" altLang="ko-KR"/>
              <a:t>(UI)</a:t>
            </a:r>
            <a:r>
              <a:rPr lang="ko-KR" altLang="en-US"/>
              <a:t>를 정의하기 위해 사용되는 컴포넌트이다</a:t>
            </a:r>
            <a:r>
              <a:rPr lang="en-US" altLang="ko-KR"/>
              <a:t>. </a:t>
            </a:r>
            <a:r>
              <a:rPr lang="ko-KR" altLang="en-US"/>
              <a:t>이것은 웹 폼 프로그래밍 모델의 가장 핵심이 되는 요소이다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/>
              <a:t>ASP.NET </a:t>
            </a:r>
            <a:r>
              <a:rPr lang="ko-KR" altLang="en-US"/>
              <a:t>서버 컨트롤들은 웹 폼과 동일하게 </a:t>
            </a:r>
            <a:r>
              <a:rPr lang="en-US" altLang="ko-KR"/>
              <a:t>Runat=“Server”</a:t>
            </a:r>
            <a:r>
              <a:rPr lang="ko-KR" altLang="en-US"/>
              <a:t>라는 속성을 가진다</a:t>
            </a:r>
            <a:r>
              <a:rPr lang="en-US" altLang="ko-KR"/>
              <a:t>. </a:t>
            </a:r>
            <a:r>
              <a:rPr lang="ko-KR" altLang="en-US"/>
              <a:t>따라서 서버 컨트롤들의 로직은 클라이언트의 브라우저에서 동작하는 것이 아니라 서버에서 실행되게 된다</a:t>
            </a:r>
            <a:r>
              <a:rPr lang="en-US" altLang="ko-KR"/>
              <a:t>. </a:t>
            </a:r>
            <a:r>
              <a:rPr lang="ko-KR" altLang="en-US"/>
              <a:t>그리고 서버 컨트롤들은 웹 폼 페이지가 클라이언트와 서버에서 전송될 때 자신의 상태를 자동으로 뷰 상태</a:t>
            </a:r>
            <a:r>
              <a:rPr lang="en-US" altLang="ko-KR"/>
              <a:t>(ViewState)</a:t>
            </a:r>
            <a:r>
              <a:rPr lang="ko-KR" altLang="en-US"/>
              <a:t>에 저장한다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/>
              <a:t>ASP.NET</a:t>
            </a:r>
            <a:r>
              <a:rPr lang="ko-KR" altLang="en-US"/>
              <a:t>에서 서버 컨트롤들은 공통 개체 모델에 기반을 두고 있다</a:t>
            </a:r>
            <a:r>
              <a:rPr lang="en-US" altLang="ko-KR"/>
              <a:t>. </a:t>
            </a:r>
            <a:r>
              <a:rPr lang="ko-KR" altLang="en-US"/>
              <a:t>모든 서버 컨트롤들은 </a:t>
            </a:r>
            <a:r>
              <a:rPr lang="en-US" altLang="ko-KR"/>
              <a:t>System.Web.UI.Control </a:t>
            </a:r>
            <a:r>
              <a:rPr lang="ko-KR" altLang="en-US"/>
              <a:t>클래스를 직접 또는 간접적으로 상속받기 때문에 공통적인 속성들을 공유하게 된다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ID </a:t>
            </a:r>
            <a:r>
              <a:rPr lang="ko-KR" altLang="en-US"/>
              <a:t>속성을 사용하여 자신의 신원</a:t>
            </a:r>
            <a:r>
              <a:rPr lang="en-US" altLang="ko-KR"/>
              <a:t>(Identity)</a:t>
            </a:r>
            <a:r>
              <a:rPr lang="ko-KR" altLang="en-US"/>
              <a:t>을 설정한다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8" name="Rectangle 2">
            <a:extLst>
              <a:ext uri="{FF2B5EF4-FFF2-40B4-BE49-F238E27FC236}">
                <a16:creationId xmlns:a16="http://schemas.microsoft.com/office/drawing/2014/main" id="{77255F4F-60F1-9F44-87CB-941888E297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2019" name="Rectangle 3">
            <a:extLst>
              <a:ext uri="{FF2B5EF4-FFF2-40B4-BE49-F238E27FC236}">
                <a16:creationId xmlns:a16="http://schemas.microsoft.com/office/drawing/2014/main" id="{BADA542C-0A18-DB45-8815-2FFA03424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ASP.NET </a:t>
            </a:r>
            <a:r>
              <a:rPr lang="ko-KR" altLang="en-US"/>
              <a:t>서버 컨트롤들은 크게 </a:t>
            </a:r>
            <a:r>
              <a:rPr lang="en-US" altLang="ko-KR"/>
              <a:t>HTML </a:t>
            </a:r>
            <a:r>
              <a:rPr lang="ko-KR" altLang="en-US"/>
              <a:t>서버 컨트롤</a:t>
            </a:r>
            <a:r>
              <a:rPr lang="en-US" altLang="ko-KR"/>
              <a:t>, </a:t>
            </a:r>
            <a:r>
              <a:rPr lang="ko-KR" altLang="en-US"/>
              <a:t>웹 서버 컨트롤 그리고 사용자 컨트롤</a:t>
            </a:r>
            <a:r>
              <a:rPr lang="en-US" altLang="ko-KR"/>
              <a:t>(User Control) </a:t>
            </a:r>
            <a:r>
              <a:rPr lang="ko-KR" altLang="en-US"/>
              <a:t>이렇게 </a:t>
            </a:r>
            <a:r>
              <a:rPr lang="en-US" altLang="ko-KR"/>
              <a:t>3</a:t>
            </a:r>
            <a:r>
              <a:rPr lang="ko-KR" altLang="en-US"/>
              <a:t>가지 종류로 나누어 볼 수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HTML </a:t>
            </a:r>
            <a:r>
              <a:rPr lang="ko-KR" altLang="en-US"/>
              <a:t>서버 컨트롤은 </a:t>
            </a:r>
            <a:r>
              <a:rPr lang="en-US" altLang="ko-KR"/>
              <a:t>HTML </a:t>
            </a:r>
            <a:r>
              <a:rPr lang="ko-KR" altLang="en-US"/>
              <a:t>태그를 기본으로 하며 </a:t>
            </a:r>
            <a:r>
              <a:rPr lang="en-US" altLang="ko-KR"/>
              <a:t>System.Web.UI.HtmlControls </a:t>
            </a:r>
            <a:r>
              <a:rPr lang="ko-KR" altLang="en-US"/>
              <a:t>네임스페이스에 구현되어 있다</a:t>
            </a:r>
            <a:r>
              <a:rPr lang="en-US" altLang="ko-KR"/>
              <a:t>. HTML </a:t>
            </a:r>
            <a:r>
              <a:rPr lang="ko-KR" altLang="en-US"/>
              <a:t>태그와 </a:t>
            </a:r>
            <a:r>
              <a:rPr lang="en-US" altLang="ko-KR"/>
              <a:t>1 </a:t>
            </a:r>
            <a:r>
              <a:rPr lang="ko-KR" altLang="en-US"/>
              <a:t>대 </a:t>
            </a:r>
            <a:r>
              <a:rPr lang="en-US" altLang="ko-KR"/>
              <a:t>1 </a:t>
            </a:r>
            <a:r>
              <a:rPr lang="ko-KR" altLang="en-US"/>
              <a:t>매핑 관계가 성립한다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웹 서버 컨트롤은 </a:t>
            </a:r>
            <a:r>
              <a:rPr lang="en-US" altLang="ko-KR"/>
              <a:t>asp: </a:t>
            </a:r>
            <a:r>
              <a:rPr lang="ko-KR" altLang="en-US"/>
              <a:t>접두어를 가지며 </a:t>
            </a:r>
            <a:r>
              <a:rPr lang="en-US" altLang="ko-KR"/>
              <a:t>System.Web.UI.WebControl </a:t>
            </a:r>
            <a:r>
              <a:rPr lang="ko-KR" altLang="en-US"/>
              <a:t>네임스페이스에 구현되어 있다</a:t>
            </a:r>
            <a:r>
              <a:rPr lang="en-US" altLang="ko-KR"/>
              <a:t>. </a:t>
            </a:r>
            <a:r>
              <a:rPr lang="ko-KR" altLang="en-US"/>
              <a:t>다른 컨트롤들에 비해 비교적 잘 정리된 개체 모델과 내장</a:t>
            </a:r>
            <a:r>
              <a:rPr lang="en-US" altLang="ko-KR"/>
              <a:t>(Built-in) </a:t>
            </a:r>
            <a:r>
              <a:rPr lang="ko-KR" altLang="en-US"/>
              <a:t>기능들을 포함하고 있다</a:t>
            </a:r>
            <a:r>
              <a:rPr lang="en-US" altLang="ko-KR"/>
              <a:t>. HTML </a:t>
            </a:r>
            <a:r>
              <a:rPr lang="ko-KR" altLang="en-US"/>
              <a:t>태그와 반드시 </a:t>
            </a:r>
            <a:r>
              <a:rPr lang="en-US" altLang="ko-KR"/>
              <a:t>1 </a:t>
            </a:r>
            <a:r>
              <a:rPr lang="ko-KR" altLang="en-US"/>
              <a:t>대 </a:t>
            </a:r>
            <a:r>
              <a:rPr lang="en-US" altLang="ko-KR"/>
              <a:t>1 </a:t>
            </a:r>
            <a:r>
              <a:rPr lang="ko-KR" altLang="en-US"/>
              <a:t>매핑 관계가 성립하지는 않는다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사용자 컨트롤</a:t>
            </a:r>
            <a:r>
              <a:rPr lang="en-US" altLang="ko-KR"/>
              <a:t>(User Control)</a:t>
            </a:r>
            <a:r>
              <a:rPr lang="ko-KR" altLang="en-US"/>
              <a:t>은 사용자 인터페이스</a:t>
            </a:r>
            <a:r>
              <a:rPr lang="en-US" altLang="ko-KR"/>
              <a:t>(UI)</a:t>
            </a:r>
            <a:r>
              <a:rPr lang="ko-KR" altLang="en-US"/>
              <a:t>를 나타내는 컴포넌트와 코드의 재사용성을 높이기 위한 사용자 정의 컨트롤을 말한다</a:t>
            </a:r>
            <a:r>
              <a:rPr lang="en-US" altLang="ko-KR"/>
              <a:t>.  </a:t>
            </a:r>
            <a:r>
              <a:rPr lang="ko-KR" altLang="en-US"/>
              <a:t>이 컨트롤은 </a:t>
            </a:r>
            <a:r>
              <a:rPr lang="en-US" altLang="ko-KR"/>
              <a:t>.ascx </a:t>
            </a:r>
            <a:r>
              <a:rPr lang="ko-KR" altLang="en-US"/>
              <a:t>파일 확장자를 가지며 다른 컨트롤들을 포함하는 복합 컨트롤이며</a:t>
            </a:r>
            <a:r>
              <a:rPr lang="en-US" altLang="ko-KR"/>
              <a:t>, System.Web.UI.UserControl </a:t>
            </a:r>
            <a:r>
              <a:rPr lang="ko-KR" altLang="en-US"/>
              <a:t>클래스를 직접 또는 간접적으로 상속받아 구현된다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570" name="Rectangle 2">
            <a:extLst>
              <a:ext uri="{FF2B5EF4-FFF2-40B4-BE49-F238E27FC236}">
                <a16:creationId xmlns:a16="http://schemas.microsoft.com/office/drawing/2014/main" id="{503CB7F7-F774-D644-A784-5566FE704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3571" name="Rectangle 3">
            <a:extLst>
              <a:ext uri="{FF2B5EF4-FFF2-40B4-BE49-F238E27FC236}">
                <a16:creationId xmlns:a16="http://schemas.microsoft.com/office/drawing/2014/main" id="{5AD7D2FA-8DC5-C341-B8B6-33B07EEAB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.NET Framework</a:t>
            </a:r>
            <a:r>
              <a:rPr lang="ko-KR" altLang="en-US"/>
              <a:t>은 윈도우기반 프로그램</a:t>
            </a:r>
            <a:r>
              <a:rPr lang="en-US" altLang="ko-KR"/>
              <a:t>, </a:t>
            </a:r>
            <a:r>
              <a:rPr lang="ko-KR" altLang="en-US"/>
              <a:t>모바일 기반</a:t>
            </a:r>
            <a:r>
              <a:rPr lang="en-US" altLang="ko-KR"/>
              <a:t>, </a:t>
            </a:r>
            <a:r>
              <a:rPr lang="ko-KR" altLang="en-US"/>
              <a:t>웹 기반 프로그램</a:t>
            </a:r>
            <a:r>
              <a:rPr lang="en-US" altLang="ko-KR"/>
              <a:t>, </a:t>
            </a:r>
            <a:r>
              <a:rPr lang="ko-KR" altLang="en-US"/>
              <a:t>또는 분산 응용프로그램을 개발하는데 필요한 컴파일러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CLR(Common Language Runtime)</a:t>
            </a:r>
            <a:r>
              <a:rPr lang="ko-KR" altLang="en-US"/>
              <a:t>등으로 구성되어 있다</a:t>
            </a:r>
            <a:r>
              <a:rPr lang="en-US" altLang="ko-KR"/>
              <a:t>. </a:t>
            </a:r>
            <a:r>
              <a:rPr lang="ko-KR" altLang="en-US"/>
              <a:t>사용자 </a:t>
            </a:r>
            <a:r>
              <a:rPr lang="en-US" altLang="ko-KR"/>
              <a:t>PC</a:t>
            </a:r>
            <a:r>
              <a:rPr lang="ko-KR" altLang="en-US"/>
              <a:t>에서 </a:t>
            </a:r>
            <a:r>
              <a:rPr lang="en-US" altLang="ko-KR"/>
              <a:t>C#</a:t>
            </a:r>
            <a:r>
              <a:rPr lang="ko-KR" altLang="en-US"/>
              <a:t>이나 </a:t>
            </a:r>
            <a:r>
              <a:rPr lang="en-US" altLang="ko-KR"/>
              <a:t>VB.NET</a:t>
            </a:r>
            <a:r>
              <a:rPr lang="ko-KR" altLang="en-US"/>
              <a:t>으로 개발한 응용프로그램을 실행하기 위해서는 </a:t>
            </a:r>
            <a:r>
              <a:rPr lang="en-US" altLang="ko-KR"/>
              <a:t>.NET Framework</a:t>
            </a:r>
            <a:r>
              <a:rPr lang="ko-KR" altLang="en-US"/>
              <a:t>이 설치되어 있어야 한다</a:t>
            </a:r>
            <a:r>
              <a:rPr lang="en-US" altLang="ko-KR"/>
              <a:t>. </a:t>
            </a:r>
            <a:r>
              <a:rPr lang="ko-KR" altLang="en-US"/>
              <a:t>실제 개발과 운영에 필요한 코어 세트들을 제공하므로 개발자 </a:t>
            </a:r>
            <a:r>
              <a:rPr lang="en-US" altLang="ko-KR"/>
              <a:t>PC</a:t>
            </a:r>
            <a:r>
              <a:rPr lang="ko-KR" altLang="en-US"/>
              <a:t>나 웹 서버 등에도 필수적인 파일들을 설치해야 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초기 버전의 경우 약 </a:t>
            </a:r>
            <a:r>
              <a:rPr lang="en-US" altLang="ko-KR"/>
              <a:t>20MB</a:t>
            </a:r>
            <a:r>
              <a:rPr lang="ko-KR" altLang="en-US"/>
              <a:t>의 배포 버전으로 크기가 큰 편은 아니었지만 현재 사용하는 버전의 경우 </a:t>
            </a:r>
            <a:r>
              <a:rPr lang="en-US" altLang="ko-KR"/>
              <a:t>200MB</a:t>
            </a:r>
            <a:r>
              <a:rPr lang="ko-KR" altLang="en-US"/>
              <a:t>이상을 배포해야 되어서 운영체제에 포함되어 있지 않은 상태라면 배포가 부담스러울 수 있지만</a:t>
            </a:r>
            <a:r>
              <a:rPr lang="en-US" altLang="ko-KR"/>
              <a:t>, ASP.NET </a:t>
            </a:r>
            <a:r>
              <a:rPr lang="ko-KR" altLang="en-US"/>
              <a:t>환경의 경우 웹 서버에 만 설치하면 되기 때문에 일반 윈도우 폼이 비해서 배포에 대한 부담이 적은 편이다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운영체제 위에 별도의 버추얼 머신이 올라간 상태에서 실행되기 때문에 기존의 </a:t>
            </a:r>
            <a:r>
              <a:rPr lang="en-US" altLang="ko-KR"/>
              <a:t>Visual C++</a:t>
            </a:r>
            <a:r>
              <a:rPr lang="ko-KR" altLang="en-US"/>
              <a:t>이나 </a:t>
            </a:r>
            <a:r>
              <a:rPr lang="en-US" altLang="ko-KR"/>
              <a:t>VB 6.0</a:t>
            </a:r>
            <a:r>
              <a:rPr lang="ko-KR" altLang="en-US"/>
              <a:t>과는 실행되는 형태가 틀리며</a:t>
            </a:r>
            <a:r>
              <a:rPr lang="en-US" altLang="ko-KR"/>
              <a:t>, </a:t>
            </a:r>
            <a:r>
              <a:rPr lang="ko-KR" altLang="en-US"/>
              <a:t>컴파일을 해서 생성되는 결과물이 </a:t>
            </a:r>
            <a:r>
              <a:rPr lang="en-US" altLang="ko-KR"/>
              <a:t>MSIL(Microsoft Intermediate Language)</a:t>
            </a:r>
            <a:r>
              <a:rPr lang="ko-KR" altLang="en-US"/>
              <a:t>형태로 생성된다</a:t>
            </a:r>
            <a:r>
              <a:rPr lang="en-US" altLang="ko-KR"/>
              <a:t>. </a:t>
            </a:r>
            <a:r>
              <a:rPr lang="ko-KR" altLang="en-US"/>
              <a:t>사용자가 실행하는 실행시간에 </a:t>
            </a:r>
            <a:r>
              <a:rPr lang="en-US" altLang="ko-KR"/>
              <a:t>Native Code</a:t>
            </a:r>
            <a:r>
              <a:rPr lang="ko-KR" altLang="en-US"/>
              <a:t>가 나오는 </a:t>
            </a:r>
            <a:r>
              <a:rPr lang="en-US" altLang="ko-KR"/>
              <a:t>2</a:t>
            </a:r>
            <a:r>
              <a:rPr lang="ko-KR" altLang="en-US"/>
              <a:t>번 컴파일 하는 구조로 구성되어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윈도우 기반의 응용프로그램을 개발할 경우 사용하는 </a:t>
            </a:r>
            <a:r>
              <a:rPr lang="en-US" altLang="ko-KR"/>
              <a:t>Windows Forms</a:t>
            </a:r>
            <a:r>
              <a:rPr lang="ko-KR" altLang="en-US"/>
              <a:t>기술이나</a:t>
            </a:r>
            <a:r>
              <a:rPr lang="en-US" altLang="ko-KR"/>
              <a:t>, </a:t>
            </a:r>
            <a:r>
              <a:rPr lang="ko-KR" altLang="en-US"/>
              <a:t>웹에 관련된 모든 클래스들은 </a:t>
            </a:r>
            <a:r>
              <a:rPr lang="en-US" altLang="ko-KR"/>
              <a:t>ASP.NET(AJAX</a:t>
            </a:r>
            <a:r>
              <a:rPr lang="ko-KR" altLang="en-US"/>
              <a:t>포함</a:t>
            </a:r>
            <a:r>
              <a:rPr lang="en-US" altLang="ko-KR"/>
              <a:t>)</a:t>
            </a:r>
            <a:r>
              <a:rPr lang="ko-KR" altLang="en-US"/>
              <a:t>이라 부르며</a:t>
            </a:r>
            <a:r>
              <a:rPr lang="en-US" altLang="ko-KR"/>
              <a:t>, </a:t>
            </a:r>
            <a:r>
              <a:rPr lang="ko-KR" altLang="en-US"/>
              <a:t>데이터베이스 관련 클래스들은 </a:t>
            </a:r>
            <a:r>
              <a:rPr lang="en-US" altLang="ko-KR"/>
              <a:t>ADO.NET</a:t>
            </a:r>
            <a:r>
              <a:rPr lang="ko-KR" altLang="en-US"/>
              <a:t>으로 작업을 수행할 수 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210" name="Rectangle 2">
            <a:extLst>
              <a:ext uri="{FF2B5EF4-FFF2-40B4-BE49-F238E27FC236}">
                <a16:creationId xmlns:a16="http://schemas.microsoft.com/office/drawing/2014/main" id="{D4C59995-4773-8847-9D81-203F18D7D7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0211" name="Rectangle 3">
            <a:extLst>
              <a:ext uri="{FF2B5EF4-FFF2-40B4-BE49-F238E27FC236}">
                <a16:creationId xmlns:a16="http://schemas.microsoft.com/office/drawing/2014/main" id="{824959A1-9ED7-4E42-876B-A9B809AD4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List </a:t>
            </a:r>
            <a:r>
              <a:rPr lang="ko-KR" altLang="en-US"/>
              <a:t>컨트롤의 경우 리스트 형태의 목록을 출력할 경우 사용한다</a:t>
            </a:r>
            <a:r>
              <a:rPr lang="en-US" altLang="ko-KR"/>
              <a:t>. ListBox</a:t>
            </a:r>
            <a:r>
              <a:rPr lang="ko-KR" altLang="en-US"/>
              <a:t>가 제공되고</a:t>
            </a:r>
            <a:r>
              <a:rPr lang="en-US" altLang="ko-KR"/>
              <a:t>, </a:t>
            </a:r>
            <a:r>
              <a:rPr lang="ko-KR" altLang="en-US"/>
              <a:t>일반적으로 콤보 박스라고 말하는 컨트롤은 </a:t>
            </a:r>
            <a:r>
              <a:rPr lang="en-US" altLang="ko-KR"/>
              <a:t>DropDownList</a:t>
            </a:r>
            <a:r>
              <a:rPr lang="ko-KR" altLang="en-US"/>
              <a:t>컨트롤로 제공된다</a:t>
            </a:r>
            <a:r>
              <a:rPr lang="en-US" altLang="ko-KR"/>
              <a:t>. </a:t>
            </a:r>
            <a:r>
              <a:rPr lang="ko-KR" altLang="en-US"/>
              <a:t>그 외에 </a:t>
            </a:r>
            <a:r>
              <a:rPr lang="en-US" altLang="ko-KR"/>
              <a:t>CheckBoxList</a:t>
            </a:r>
            <a:r>
              <a:rPr lang="ko-KR" altLang="en-US"/>
              <a:t>컨트롤과 </a:t>
            </a:r>
            <a:r>
              <a:rPr lang="en-US" altLang="ko-KR"/>
              <a:t>RadioButtonList</a:t>
            </a:r>
            <a:r>
              <a:rPr lang="ko-KR" altLang="en-US"/>
              <a:t>컨트롤이 추가로 제공된다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간단하게 아이템 추가 예제를 하나 살펴보기로 한다</a:t>
            </a:r>
            <a:r>
              <a:rPr lang="en-US" altLang="ko-KR"/>
              <a:t>. ADO.NET</a:t>
            </a:r>
            <a:r>
              <a:rPr lang="ko-KR" altLang="en-US"/>
              <a:t>에 관련된 내용은 별도로 다루려고 한다</a:t>
            </a:r>
            <a:r>
              <a:rPr lang="en-US" altLang="ko-KR"/>
              <a:t>. </a:t>
            </a:r>
            <a:r>
              <a:rPr lang="ko-KR" altLang="en-US"/>
              <a:t>일단 샘플 예제로 </a:t>
            </a:r>
            <a:r>
              <a:rPr lang="en-US" altLang="ko-KR"/>
              <a:t>4</a:t>
            </a:r>
            <a:r>
              <a:rPr lang="ko-KR" altLang="en-US"/>
              <a:t>개의 리스트 컨트롤을 사용하는 코드를 작성해 본다</a:t>
            </a:r>
            <a:r>
              <a:rPr lang="en-US" altLang="ko-KR"/>
              <a:t>. DemoListControl.aspx</a:t>
            </a:r>
            <a:r>
              <a:rPr lang="ko-KR" altLang="en-US"/>
              <a:t>의 디자인 페이지에 아래와 같은 리스트 컨트롤 </a:t>
            </a:r>
            <a:r>
              <a:rPr lang="en-US" altLang="ko-KR"/>
              <a:t>4</a:t>
            </a:r>
            <a:r>
              <a:rPr lang="ko-KR" altLang="en-US"/>
              <a:t>개를 추가한다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[DemoListControl.aspx – C#, VB.NET </a:t>
            </a:r>
            <a:r>
              <a:rPr lang="ko-KR" altLang="en-US"/>
              <a:t>공통</a:t>
            </a:r>
            <a:r>
              <a:rPr lang="en-US" altLang="ko-KR"/>
              <a:t>]</a:t>
            </a:r>
          </a:p>
          <a:p>
            <a:pPr>
              <a:buFont typeface="Wingdings 2" pitchFamily="2" charset="2"/>
              <a:buNone/>
            </a:pPr>
            <a:r>
              <a:rPr lang="en-US" altLang="ko-KR" noProof="1"/>
              <a:t>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270212" name="Rectangle 4">
            <a:extLst>
              <a:ext uri="{FF2B5EF4-FFF2-40B4-BE49-F238E27FC236}">
                <a16:creationId xmlns:a16="http://schemas.microsoft.com/office/drawing/2014/main" id="{8F9B2D89-7950-A84E-A50E-4CCB3369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6619875"/>
            <a:ext cx="5280025" cy="2319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3955" tIns="45682" rIns="53955" bIns="45682">
            <a:spAutoFit/>
          </a:bodyPr>
          <a:lstStyle>
            <a:lvl1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9128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8272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2844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7416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1988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6560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……(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생략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)……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&lt;form id="form1" runat="server"&gt;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&lt;div&gt;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&lt;asp:DropDownList ID="DropDownList1" runat="server" Height="31px" Width="185px"&gt;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&lt;/asp:DropDownList&gt;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&lt;asp:ListBox ID="ListBox1" runat="server" Width="182px"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Height="70px"&gt;&lt;/asp:ListBox&gt;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&lt;asp:CheckBoxList ID="CheckBoxList1" runat="server" Width="176px"&gt;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&lt;/asp:CheckBoxList&gt;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&lt;asp:RadioButtonList ID="RadioButtonList1" runat="server" Width="175px"&gt;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&lt;/asp:RadioButtonList&gt;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&lt;/form&gt;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85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……(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생략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)……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Rectangle 2">
            <a:extLst>
              <a:ext uri="{FF2B5EF4-FFF2-40B4-BE49-F238E27FC236}">
                <a16:creationId xmlns:a16="http://schemas.microsoft.com/office/drawing/2014/main" id="{30DE4959-5151-C140-AFF6-FE979C407E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6355" name="Rectangle 3">
            <a:extLst>
              <a:ext uri="{FF2B5EF4-FFF2-40B4-BE49-F238E27FC236}">
                <a16:creationId xmlns:a16="http://schemas.microsoft.com/office/drawing/2014/main" id="{7737F248-8EB5-CC4B-A162-C60030A2B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입력을 받을 경우 사용하는 </a:t>
            </a:r>
            <a:r>
              <a:rPr lang="en-US" altLang="ko-KR"/>
              <a:t>TextBox </a:t>
            </a:r>
            <a:r>
              <a:rPr lang="ko-KR" altLang="en-US"/>
              <a:t>컨트롤의 경우 간단한 몇 가지 속성들을 제공한다</a:t>
            </a:r>
            <a:r>
              <a:rPr lang="en-US" altLang="ko-KR"/>
              <a:t>. Text </a:t>
            </a:r>
            <a:r>
              <a:rPr lang="ko-KR" altLang="en-US"/>
              <a:t>속성은 입력을 받거나 출력을 할 경우 사용할 수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TextMode </a:t>
            </a:r>
            <a:r>
              <a:rPr lang="ko-KR" altLang="en-US"/>
              <a:t>속성의 경우 </a:t>
            </a:r>
            <a:r>
              <a:rPr lang="en-US" altLang="ko-KR"/>
              <a:t>SingleLine(</a:t>
            </a:r>
            <a:r>
              <a:rPr lang="ko-KR" altLang="en-US"/>
              <a:t>기본값</a:t>
            </a:r>
            <a:r>
              <a:rPr lang="en-US" altLang="ko-KR"/>
              <a:t>) </a:t>
            </a:r>
            <a:r>
              <a:rPr lang="ko-KR" altLang="en-US"/>
              <a:t>또는 </a:t>
            </a:r>
            <a:r>
              <a:rPr lang="en-US" altLang="ko-KR"/>
              <a:t>MultiLine(</a:t>
            </a:r>
            <a:r>
              <a:rPr lang="ko-KR" altLang="en-US"/>
              <a:t>다중 행 입력</a:t>
            </a:r>
            <a:r>
              <a:rPr lang="en-US" altLang="ko-KR"/>
              <a:t>), Password(</a:t>
            </a:r>
            <a:r>
              <a:rPr lang="ko-KR" altLang="en-US"/>
              <a:t>암호</a:t>
            </a:r>
            <a:r>
              <a:rPr lang="en-US" altLang="ko-KR"/>
              <a:t>)</a:t>
            </a:r>
            <a:r>
              <a:rPr lang="ko-KR" altLang="en-US"/>
              <a:t>로 설정 해서 사용할 수 있다</a:t>
            </a:r>
            <a:r>
              <a:rPr lang="en-US" altLang="ko-KR"/>
              <a:t>. </a:t>
            </a:r>
            <a:r>
              <a:rPr lang="ko-KR" altLang="en-US"/>
              <a:t>화면의 데모처럼 입력문자열의 길이를 체크할 때 </a:t>
            </a:r>
            <a:r>
              <a:rPr lang="en-US" altLang="ko-KR"/>
              <a:t>MaxLength</a:t>
            </a:r>
            <a:r>
              <a:rPr lang="ko-KR" altLang="en-US"/>
              <a:t>를 사용할 수 있다</a:t>
            </a:r>
            <a:r>
              <a:rPr lang="en-US" altLang="ko-KR"/>
              <a:t>. </a:t>
            </a:r>
            <a:r>
              <a:rPr lang="ko-KR" altLang="en-US"/>
              <a:t>예제는 다음과 같다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[DemoTextBox.aspx – C#, VB.NET </a:t>
            </a:r>
            <a:r>
              <a:rPr lang="ko-KR" altLang="en-US"/>
              <a:t>공통</a:t>
            </a:r>
            <a:r>
              <a:rPr lang="en-US" altLang="ko-KR"/>
              <a:t>]</a:t>
            </a:r>
          </a:p>
        </p:txBody>
      </p:sp>
      <p:sp>
        <p:nvSpPr>
          <p:cNvPr id="2276356" name="Rectangle 4">
            <a:extLst>
              <a:ext uri="{FF2B5EF4-FFF2-40B4-BE49-F238E27FC236}">
                <a16:creationId xmlns:a16="http://schemas.microsoft.com/office/drawing/2014/main" id="{4F07E302-3A8D-AC46-845F-C5E14087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6461125"/>
            <a:ext cx="5280025" cy="25336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3955" tIns="45682" rIns="53955" bIns="45682">
            <a:spAutoFit/>
          </a:bodyPr>
          <a:lstStyle>
            <a:lvl1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9128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8272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2844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7416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1988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6560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……(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생략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)……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&lt;form id="form1" runat="server"&gt;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&lt;div&gt;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&lt;asp:TextBox ID="TextBox1" runat="server"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MaxLength="10"&gt;&lt;/asp:TextBox&gt;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&lt;asp:TextBox ID="TextBox2" runat="server" 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TextMode="Password"&gt;&lt;/asp:TextBox&gt;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&lt;asp:TextBox ID="TextBox3" runat="server" Columns="70"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Height="310px" Rows="5"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TextMode="MultiLine" Width="658px"&gt;&lt;/asp:TextBox&gt;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&lt;/form&gt;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……(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생략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)……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2" name="Rectangle 2">
            <a:extLst>
              <a:ext uri="{FF2B5EF4-FFF2-40B4-BE49-F238E27FC236}">
                <a16:creationId xmlns:a16="http://schemas.microsoft.com/office/drawing/2014/main" id="{78292663-DD5A-E74B-9C4F-4AC07876A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8403" name="Rectangle 3">
            <a:extLst>
              <a:ext uri="{FF2B5EF4-FFF2-40B4-BE49-F238E27FC236}">
                <a16:creationId xmlns:a16="http://schemas.microsoft.com/office/drawing/2014/main" id="{2FC9B3D5-52D9-4045-B083-3287EE8E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Button</a:t>
            </a:r>
            <a:r>
              <a:rPr lang="ko-KR" altLang="en-US"/>
              <a:t>컨트롤의 경우 별도의 설명이 필요없을 정도로 간단하지만 한가지 체크해 두어야 할 이벤트가 있다</a:t>
            </a:r>
            <a:r>
              <a:rPr lang="en-US" altLang="ko-KR"/>
              <a:t>. </a:t>
            </a:r>
            <a:r>
              <a:rPr lang="ko-KR" altLang="en-US"/>
              <a:t>대부분의 경우 </a:t>
            </a:r>
            <a:r>
              <a:rPr lang="en-US" altLang="ko-KR"/>
              <a:t>Click</a:t>
            </a:r>
            <a:r>
              <a:rPr lang="ko-KR" altLang="en-US"/>
              <a:t>이벤트를 사용하지만 다른 컨트롤과 연계해서 사용하는 경우 </a:t>
            </a:r>
            <a:r>
              <a:rPr lang="en-US" altLang="ko-KR"/>
              <a:t>Command</a:t>
            </a:r>
            <a:r>
              <a:rPr lang="ko-KR" altLang="en-US"/>
              <a:t>이벤트가 유용하게 사용될 수 있다</a:t>
            </a:r>
            <a:r>
              <a:rPr lang="en-US" altLang="ko-KR"/>
              <a:t>. </a:t>
            </a:r>
            <a:r>
              <a:rPr lang="ko-KR" altLang="en-US"/>
              <a:t>또한 버튼에는 </a:t>
            </a:r>
            <a:r>
              <a:rPr lang="en-US" altLang="ko-KR"/>
              <a:t>OnClientClick</a:t>
            </a:r>
            <a:r>
              <a:rPr lang="ko-KR" altLang="en-US"/>
              <a:t>이라는 속성이 존재하는데 간단한 자바스크립트 함수를 호출할 경우 사용할 수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Repeater</a:t>
            </a:r>
            <a:r>
              <a:rPr lang="ko-KR" altLang="en-US"/>
              <a:t>컨트롤의 리스트에 버튼 컨트롤을 몇 개 올려서 사용하는 경우 같은 이벤트이지만 분기처리를 해야 한다면 </a:t>
            </a:r>
            <a:r>
              <a:rPr lang="en-US" altLang="ko-KR"/>
              <a:t>Command</a:t>
            </a:r>
            <a:r>
              <a:rPr lang="ko-KR" altLang="en-US"/>
              <a:t>이벤트로 이런 경우를 처리할 수 있다</a:t>
            </a:r>
            <a:r>
              <a:rPr lang="en-US" altLang="ko-KR"/>
              <a:t>. </a:t>
            </a:r>
            <a:r>
              <a:rPr lang="ko-KR" altLang="en-US"/>
              <a:t>아래에 예제가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[DemoButton.aspx – C#, VB.NET </a:t>
            </a:r>
            <a:r>
              <a:rPr lang="ko-KR" altLang="en-US"/>
              <a:t>공통</a:t>
            </a:r>
            <a:r>
              <a:rPr lang="en-US" altLang="ko-KR"/>
              <a:t>]</a:t>
            </a:r>
          </a:p>
          <a:p>
            <a:pPr>
              <a:buFont typeface="Wingdings 2" pitchFamily="2" charset="2"/>
              <a:buNone/>
            </a:pPr>
            <a:r>
              <a:rPr lang="en-US" altLang="ko-KR" noProof="1"/>
              <a:t>       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278408" name="Rectangle 8">
            <a:extLst>
              <a:ext uri="{FF2B5EF4-FFF2-40B4-BE49-F238E27FC236}">
                <a16:creationId xmlns:a16="http://schemas.microsoft.com/office/drawing/2014/main" id="{B9D6E33D-24C3-4746-989E-835E0AF1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6599238"/>
            <a:ext cx="5280025" cy="2392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3955" tIns="45682" rIns="53955" bIns="45682">
            <a:spAutoFit/>
          </a:bodyPr>
          <a:lstStyle>
            <a:lvl1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9128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827213" algn="l" defTabSz="9128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2844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7416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1988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656013" defTabSz="9128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……(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생략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)……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&lt;form id="form1" runat="server"&gt;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&lt;div&gt;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&lt;asp:Button ID="Button1" runat="server" Text="</a:t>
            </a:r>
            <a:r>
              <a:rPr lang="ko-KR" altLang="en-US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더하기</a:t>
            </a:r>
            <a:r>
              <a:rPr lang="ko-KR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 CommandName="calc" CommandArgument="+"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 oncommand="Button1_Command" 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&amp;nbsp;&lt;asp:Button ID="Button2" runat="server" Text="</a:t>
            </a:r>
            <a:r>
              <a:rPr lang="ko-KR" altLang="en-US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빼기</a:t>
            </a:r>
            <a:r>
              <a:rPr lang="ko-KR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 CommandName="calc" CommandArgument="-"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 oncommand="Button1_Command" 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 &amp;nbsp;&lt;br /&gt;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&lt;br /&gt;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&lt;asp:TextBox ID="TextBox1" runat="server" Height="20px" 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    Width="50px"&gt;&lt;/asp:TextBox&gt;</a:t>
            </a:r>
          </a:p>
          <a:p>
            <a:pPr latinLnBrk="0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altLang="ko-KR" sz="1000" noProof="1">
                <a:latin typeface="굴림체" panose="020B0609000101010101" pitchFamily="49" charset="-127"/>
                <a:ea typeface="굴림체" panose="020B0609000101010101" pitchFamily="49" charset="-127"/>
              </a:rPr>
              <a:t>   &amp;nbsp;+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618" name="Rectangle 2">
            <a:extLst>
              <a:ext uri="{FF2B5EF4-FFF2-40B4-BE49-F238E27FC236}">
                <a16:creationId xmlns:a16="http://schemas.microsoft.com/office/drawing/2014/main" id="{70F94A2E-84F0-F649-9498-70E54F8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5619" name="Rectangle 3">
            <a:extLst>
              <a:ext uri="{FF2B5EF4-FFF2-40B4-BE49-F238E27FC236}">
                <a16:creationId xmlns:a16="http://schemas.microsoft.com/office/drawing/2014/main" id="{A43154BE-1B0C-6744-BADF-6B06EECB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공용 언어 런타임</a:t>
            </a:r>
            <a:r>
              <a:rPr lang="en-US" altLang="ko-KR"/>
              <a:t>(Common Language Runtime, CLR)</a:t>
            </a:r>
            <a:r>
              <a:rPr lang="ko-KR" altLang="en-US"/>
              <a:t>이란 운영체제 서비스 위에서 </a:t>
            </a:r>
            <a:r>
              <a:rPr lang="en-US" altLang="ko-KR"/>
              <a:t>.NET </a:t>
            </a:r>
            <a:r>
              <a:rPr lang="ko-KR" altLang="en-US"/>
              <a:t>호환 개발 언어로 만들어진 관리 코드</a:t>
            </a:r>
            <a:r>
              <a:rPr lang="en-US" altLang="ko-KR"/>
              <a:t>(Managed code)</a:t>
            </a:r>
            <a:r>
              <a:rPr lang="ko-KR" altLang="en-US"/>
              <a:t>를 로드하여 실행하는 역할을 담당하는 일종의 가상 머신</a:t>
            </a:r>
            <a:r>
              <a:rPr lang="en-US" altLang="ko-KR"/>
              <a:t>(Virtual Machine)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Visual Basic .NET, C# </a:t>
            </a:r>
            <a:r>
              <a:rPr lang="ko-KR" altLang="en-US"/>
              <a:t>등과 같은 </a:t>
            </a:r>
            <a:r>
              <a:rPr lang="en-US" altLang="ko-KR"/>
              <a:t>.NET </a:t>
            </a:r>
            <a:r>
              <a:rPr lang="ko-KR" altLang="en-US"/>
              <a:t>호환 개발 언어들은 윈도우 운영체제의 네이티브 코드</a:t>
            </a:r>
            <a:r>
              <a:rPr lang="en-US" altLang="ko-KR"/>
              <a:t>(native code)</a:t>
            </a:r>
            <a:r>
              <a:rPr lang="ko-KR" altLang="en-US"/>
              <a:t>로 컴파일되지 않고</a:t>
            </a:r>
            <a:r>
              <a:rPr lang="en-US" altLang="ko-KR"/>
              <a:t>, </a:t>
            </a:r>
            <a:r>
              <a:rPr lang="ko-KR" altLang="en-US"/>
              <a:t>마이크로소프트 중간 단계 컴파일 언어인 </a:t>
            </a:r>
            <a:r>
              <a:rPr lang="en-US" altLang="ko-KR"/>
              <a:t>MSIL(Microsoft Intermediate Language) </a:t>
            </a:r>
            <a:r>
              <a:rPr lang="ko-KR" altLang="en-US"/>
              <a:t>코드로 컴파일 된다</a:t>
            </a:r>
            <a:r>
              <a:rPr lang="en-US" altLang="ko-KR"/>
              <a:t>. </a:t>
            </a:r>
            <a:r>
              <a:rPr lang="ko-KR" altLang="en-US"/>
              <a:t>따라서 이러한 </a:t>
            </a:r>
            <a:r>
              <a:rPr lang="en-US" altLang="ko-KR"/>
              <a:t>.NET </a:t>
            </a:r>
            <a:r>
              <a:rPr lang="ko-KR" altLang="en-US"/>
              <a:t>응용프로그램들은 윈도우 운영체제에서 바로 실행될 수 없고 </a:t>
            </a:r>
            <a:r>
              <a:rPr lang="en-US" altLang="ko-KR"/>
              <a:t>.NET </a:t>
            </a:r>
            <a:r>
              <a:rPr lang="ko-KR" altLang="en-US"/>
              <a:t>프레임워크의 공용 언어 런타임</a:t>
            </a:r>
            <a:r>
              <a:rPr lang="en-US" altLang="ko-KR"/>
              <a:t>(CLR)</a:t>
            </a:r>
            <a:r>
              <a:rPr lang="ko-KR" altLang="en-US"/>
              <a:t>에 있는 </a:t>
            </a:r>
            <a:r>
              <a:rPr lang="en-US" altLang="ko-KR"/>
              <a:t>MSIL to Native Compiler</a:t>
            </a:r>
            <a:r>
              <a:rPr lang="ko-KR" altLang="en-US"/>
              <a:t>에 의해 </a:t>
            </a:r>
            <a:r>
              <a:rPr lang="en-US" altLang="ko-KR"/>
              <a:t>MSIL </a:t>
            </a:r>
            <a:r>
              <a:rPr lang="ko-KR" altLang="en-US"/>
              <a:t>코드가 네이티브 코드로 변환되어 실행된다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공용 언어 런타임</a:t>
            </a:r>
            <a:r>
              <a:rPr lang="en-US" altLang="ko-KR"/>
              <a:t>(CLR)</a:t>
            </a:r>
            <a:r>
              <a:rPr lang="ko-KR" altLang="en-US"/>
              <a:t>의 주요 기능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ko-KR" altLang="en-US"/>
              <a:t>관리 코드</a:t>
            </a:r>
            <a:r>
              <a:rPr lang="en-US" altLang="ko-KR"/>
              <a:t>(Managed code) </a:t>
            </a:r>
            <a:r>
              <a:rPr lang="ko-KR" altLang="en-US"/>
              <a:t>실행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en-US" altLang="ko-KR"/>
              <a:t>JIT(Just-in-Time) </a:t>
            </a:r>
            <a:r>
              <a:rPr lang="ko-KR" altLang="en-US"/>
              <a:t>컴파일러를 통해 </a:t>
            </a:r>
            <a:r>
              <a:rPr lang="en-US" altLang="ko-KR"/>
              <a:t>MSIL </a:t>
            </a:r>
            <a:r>
              <a:rPr lang="ko-KR" altLang="en-US"/>
              <a:t>코드를 윈도우 네이티브 코드로 컴파일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ko-KR" altLang="en-US"/>
              <a:t>스레드 및 구조적 예외 처리</a:t>
            </a:r>
          </a:p>
          <a:p>
            <a:pPr lvl="1">
              <a:lnSpc>
                <a:spcPct val="130000"/>
              </a:lnSpc>
              <a:buFontTx/>
              <a:buChar char="–"/>
            </a:pPr>
            <a:r>
              <a:rPr lang="ko-KR" altLang="en-US"/>
              <a:t>메모리 관리</a:t>
            </a:r>
            <a:r>
              <a:rPr lang="en-US" altLang="ko-KR"/>
              <a:t>/</a:t>
            </a:r>
            <a:r>
              <a:rPr lang="ko-KR" altLang="en-US"/>
              <a:t>보안 관리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>
            <a:extLst>
              <a:ext uri="{FF2B5EF4-FFF2-40B4-BE49-F238E27FC236}">
                <a16:creationId xmlns:a16="http://schemas.microsoft.com/office/drawing/2014/main" id="{3385A4A9-67C0-F642-AB71-A5C25D386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3811" name="Rectangle 3">
            <a:extLst>
              <a:ext uri="{FF2B5EF4-FFF2-40B4-BE49-F238E27FC236}">
                <a16:creationId xmlns:a16="http://schemas.microsoft.com/office/drawing/2014/main" id="{65740A5A-E471-E14E-87CA-37341834D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기존 마이크로소프트의 다양한 개발 라이브러리들</a:t>
            </a:r>
            <a:r>
              <a:rPr lang="en-US" altLang="ko-KR"/>
              <a:t>(</a:t>
            </a:r>
            <a:r>
              <a:rPr lang="ko-KR" altLang="en-US"/>
              <a:t>예를 들면</a:t>
            </a:r>
            <a:r>
              <a:rPr lang="en-US" altLang="ko-KR"/>
              <a:t>, VB6 </a:t>
            </a:r>
            <a:r>
              <a:rPr lang="ko-KR" altLang="en-US"/>
              <a:t>함수 라이브러리</a:t>
            </a:r>
            <a:r>
              <a:rPr lang="en-US" altLang="ko-KR"/>
              <a:t>, Win32API, MFC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.NET </a:t>
            </a:r>
            <a:r>
              <a:rPr lang="ko-KR" altLang="en-US"/>
              <a:t>기반에서 사용할 수 있게 통합시켜놓은 </a:t>
            </a:r>
            <a:r>
              <a:rPr lang="en-US" altLang="ko-KR"/>
              <a:t>.NET </a:t>
            </a:r>
            <a:r>
              <a:rPr lang="ko-KR" altLang="en-US"/>
              <a:t>프로그래밍 언어를 위한 클래스 라이브러리</a:t>
            </a:r>
          </a:p>
          <a:p>
            <a:pPr>
              <a:lnSpc>
                <a:spcPct val="13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ko-KR" altLang="en-US"/>
              <a:t>네임스페이스를 사용하여 논리적으로 그룹핑 되어 있음</a:t>
            </a:r>
          </a:p>
          <a:p>
            <a:pPr>
              <a:lnSpc>
                <a:spcPct val="13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ko-KR" altLang="en-US"/>
              <a:t>프레임워크 클래스 라이브러리는 다음과 같은 잇점을 제공</a:t>
            </a:r>
          </a:p>
          <a:p>
            <a:pPr>
              <a:lnSpc>
                <a:spcPct val="130000"/>
              </a:lnSpc>
            </a:pPr>
            <a:endParaRPr lang="ko-KR" altLang="en-US"/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</a:t>
            </a:r>
            <a:r>
              <a:rPr lang="ko-KR" altLang="en-US"/>
              <a:t>모든 </a:t>
            </a:r>
            <a:r>
              <a:rPr lang="en-US" altLang="ko-KR"/>
              <a:t>.NET </a:t>
            </a:r>
            <a:r>
              <a:rPr lang="ko-KR" altLang="en-US"/>
              <a:t>호환 언어에서 사용 가능하기 때문에 </a:t>
            </a:r>
            <a:r>
              <a:rPr lang="en-US" altLang="ko-KR"/>
              <a:t>.NET</a:t>
            </a:r>
            <a:r>
              <a:rPr lang="ko-KR" altLang="en-US"/>
              <a:t>의 특징인 단일 플랫폼을 위한 다중 언어 개발 환경을 지원할 뿐 아니라 개발 도구들에 잘 통합되어 있어 사용이 편리함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</a:t>
            </a:r>
            <a:r>
              <a:rPr lang="ko-KR" altLang="en-US"/>
              <a:t>객체지향적이며 일관성 있게 구성되어 있기 때문에 개발자들이 비슷하지만 약간씩 다른 클래스들의 멤버에 적응할 시간을  단축시켜 주기에 보다 나은 개발 생산성 제공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</a:t>
            </a:r>
            <a:r>
              <a:rPr lang="ko-KR" altLang="en-US"/>
              <a:t>내장</a:t>
            </a:r>
            <a:r>
              <a:rPr lang="en-US" altLang="ko-KR"/>
              <a:t>(Built-In) </a:t>
            </a:r>
            <a:r>
              <a:rPr lang="ko-KR" altLang="en-US"/>
              <a:t>공용 타입 시스템을 포함하기 때문에 </a:t>
            </a:r>
            <a:r>
              <a:rPr lang="en-US" altLang="ko-KR"/>
              <a:t>.NET </a:t>
            </a:r>
            <a:r>
              <a:rPr lang="ko-KR" altLang="en-US"/>
              <a:t>기반의 응용프로그램들이 타입 안정적으로 실행될 수 있도록 지원함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</a:t>
            </a:r>
            <a:r>
              <a:rPr lang="ko-KR" altLang="en-US"/>
              <a:t>확장 성이 있기 때문에 기존 제공되는 클래스들을 기반으로 개발자가 자신의 필요에 따라 확장해서 사용 가능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.NET </a:t>
            </a:r>
            <a:r>
              <a:rPr lang="ko-KR" altLang="en-US"/>
              <a:t>기반 응용프로그램에 대해 보다 풍부한 보안 기능들을 제공함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>
            <a:extLst>
              <a:ext uri="{FF2B5EF4-FFF2-40B4-BE49-F238E27FC236}">
                <a16:creationId xmlns:a16="http://schemas.microsoft.com/office/drawing/2014/main" id="{60BBDEB8-A353-1F4C-BEF3-3B1596816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5859" name="Rectangle 3">
            <a:extLst>
              <a:ext uri="{FF2B5EF4-FFF2-40B4-BE49-F238E27FC236}">
                <a16:creationId xmlns:a16="http://schemas.microsoft.com/office/drawing/2014/main" id="{C0231066-3510-4346-8509-009E7C828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기본 클래스 라이브러리</a:t>
            </a:r>
            <a:r>
              <a:rPr lang="en-US" altLang="ko-KR"/>
              <a:t>(Base Class Library, BCL) 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en-US" altLang="ko-KR"/>
              <a:t>  - .NET </a:t>
            </a:r>
            <a:r>
              <a:rPr lang="ko-KR" altLang="en-US"/>
              <a:t>호환 프로그래밍 언어들에서 공통적으로 사용할 수 있는 기본 클래스 라이브러리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- System </a:t>
            </a:r>
            <a:r>
              <a:rPr lang="ko-KR" altLang="en-US"/>
              <a:t>네임스페이스와 그 하위 네임스페이스들로 구성됨</a:t>
            </a:r>
          </a:p>
          <a:p>
            <a:pPr>
              <a:lnSpc>
                <a:spcPct val="13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ko-KR" altLang="en-US"/>
              <a:t>기본 클래스 라이브러리</a:t>
            </a:r>
            <a:r>
              <a:rPr lang="en-US" altLang="ko-KR"/>
              <a:t>(BCL)</a:t>
            </a:r>
            <a:r>
              <a:rPr lang="ko-KR" altLang="en-US"/>
              <a:t>는 모든 </a:t>
            </a:r>
            <a:r>
              <a:rPr lang="en-US" altLang="ko-KR"/>
              <a:t>.NET </a:t>
            </a:r>
            <a:r>
              <a:rPr lang="ko-KR" altLang="en-US"/>
              <a:t>기반 응용프로그램과 컴포넌트에서 공통적으로 자주 사용되는 </a:t>
            </a:r>
            <a:r>
              <a:rPr lang="en-US" altLang="ko-KR"/>
              <a:t>System, System.Collections, System.Diagnostics </a:t>
            </a:r>
            <a:r>
              <a:rPr lang="ko-KR" altLang="en-US"/>
              <a:t>등과 같은 네임스페이스들을 포함하고 있다</a:t>
            </a:r>
            <a:r>
              <a:rPr lang="en-US" altLang="ko-KR"/>
              <a:t>. </a:t>
            </a:r>
            <a:r>
              <a:rPr lang="ko-KR" altLang="en-US"/>
              <a:t>또한 네트워크 연결</a:t>
            </a:r>
            <a:r>
              <a:rPr lang="en-US" altLang="ko-KR"/>
              <a:t>, </a:t>
            </a:r>
            <a:r>
              <a:rPr lang="ko-KR" altLang="en-US"/>
              <a:t>프로토콜 구현</a:t>
            </a:r>
            <a:r>
              <a:rPr lang="en-US" altLang="ko-KR"/>
              <a:t>, </a:t>
            </a:r>
            <a:r>
              <a:rPr lang="ko-KR" altLang="en-US"/>
              <a:t>파일과 스트림 </a:t>
            </a:r>
            <a:r>
              <a:rPr lang="en-US" altLang="ko-KR"/>
              <a:t>I/O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멀티쓰레딩</a:t>
            </a:r>
            <a:r>
              <a:rPr lang="en-US" altLang="ko-KR"/>
              <a:t>, </a:t>
            </a:r>
            <a:r>
              <a:rPr lang="ko-KR" altLang="en-US"/>
              <a:t>텍스트 처리</a:t>
            </a:r>
            <a:r>
              <a:rPr lang="en-US" altLang="ko-KR"/>
              <a:t>, </a:t>
            </a:r>
            <a:r>
              <a:rPr lang="ko-KR" altLang="en-US"/>
              <a:t>정규화 표현식</a:t>
            </a:r>
            <a:r>
              <a:rPr lang="en-US" altLang="ko-KR"/>
              <a:t>(Regular Expression) </a:t>
            </a:r>
            <a:r>
              <a:rPr lang="ko-KR" altLang="en-US"/>
              <a:t>그리고 리플렉션</a:t>
            </a:r>
            <a:r>
              <a:rPr lang="en-US" altLang="ko-KR"/>
              <a:t>(Reflection) </a:t>
            </a:r>
            <a:r>
              <a:rPr lang="ko-KR" altLang="en-US"/>
              <a:t>등의 기능들도 포함하고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기본 클래스 라이브러리의 경우 모바일에서 사용하는 </a:t>
            </a:r>
            <a:r>
              <a:rPr lang="en-US" altLang="ko-KR"/>
              <a:t>Compact Framework Library</a:t>
            </a:r>
            <a:r>
              <a:rPr lang="ko-KR" altLang="en-US"/>
              <a:t>에 포함되어 있거나 또는 실버라이트 플러그인을 설치할 때 사용자 </a:t>
            </a:r>
            <a:r>
              <a:rPr lang="en-US" altLang="ko-KR"/>
              <a:t>PC</a:t>
            </a:r>
            <a:r>
              <a:rPr lang="ko-KR" altLang="en-US"/>
              <a:t>에 설치되는 기본적으로 많이 사용되는 클래스들로 포함되어 배포된다</a:t>
            </a:r>
            <a:r>
              <a:rPr lang="en-US" altLang="ko-KR"/>
              <a:t>. </a:t>
            </a:r>
            <a:r>
              <a:rPr lang="ko-KR" altLang="en-US"/>
              <a:t>주로 사용되고 그리고 많이 사용되는 클래스들이 기본 클래스에 포함되어 있기 때문이다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>
            <a:extLst>
              <a:ext uri="{FF2B5EF4-FFF2-40B4-BE49-F238E27FC236}">
                <a16:creationId xmlns:a16="http://schemas.microsoft.com/office/drawing/2014/main" id="{C67D753E-D526-2E47-B8C8-BBF8F4378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7907" name="Rectangle 3">
            <a:extLst>
              <a:ext uri="{FF2B5EF4-FFF2-40B4-BE49-F238E27FC236}">
                <a16:creationId xmlns:a16="http://schemas.microsoft.com/office/drawing/2014/main" id="{A0E7A2ED-5000-414B-8D24-D767D3E48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ADO.NET</a:t>
            </a:r>
            <a:r>
              <a:rPr lang="ko-KR" altLang="en-US"/>
              <a:t>은 </a:t>
            </a:r>
            <a:r>
              <a:rPr lang="en-US" altLang="ko-KR"/>
              <a:t>.NET </a:t>
            </a:r>
            <a:r>
              <a:rPr lang="ko-KR" altLang="en-US"/>
              <a:t>프레임워크의 일부로서 </a:t>
            </a:r>
            <a:r>
              <a:rPr lang="en-US" altLang="ko-KR"/>
              <a:t>System.Data </a:t>
            </a:r>
            <a:r>
              <a:rPr lang="ko-KR" altLang="en-US"/>
              <a:t>네임스페이스와 그 하위 네임스페이스에서 제공하는 데이터 접근 기술이다</a:t>
            </a:r>
            <a:r>
              <a:rPr lang="en-US" altLang="ko-KR"/>
              <a:t>. ADO.NET</a:t>
            </a:r>
            <a:r>
              <a:rPr lang="ko-KR" altLang="en-US"/>
              <a:t>은 인터넷이나 인터라넷과 같은 비 연결 기반 프로그래밍 모델을 제공한다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System.Data </a:t>
            </a:r>
            <a:r>
              <a:rPr lang="ko-KR" altLang="en-US"/>
              <a:t>네임스페이스는 </a:t>
            </a:r>
            <a:r>
              <a:rPr lang="en-US" altLang="ko-KR"/>
              <a:t>ADO.NET </a:t>
            </a:r>
            <a:r>
              <a:rPr lang="ko-KR" altLang="en-US"/>
              <a:t>개체 모델을 구성하는 클래스들로 이루어져 있다</a:t>
            </a:r>
            <a:r>
              <a:rPr lang="en-US" altLang="ko-KR"/>
              <a:t>. ADO.NET </a:t>
            </a:r>
            <a:r>
              <a:rPr lang="ko-KR" altLang="en-US"/>
              <a:t>개체 모델은 크게 연결 기반 계층과 비 연결 기반 계층으로 나누어져 있기 때문에 개발하고자 하는 어떤 형태의 응용프로그램의 아키텍쳐에도 적합하게 사용될 수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System.Xml </a:t>
            </a:r>
            <a:r>
              <a:rPr lang="ko-KR" altLang="en-US"/>
              <a:t>네임스페이스는 </a:t>
            </a:r>
            <a:r>
              <a:rPr lang="en-US" altLang="ko-KR"/>
              <a:t>W3C </a:t>
            </a:r>
            <a:r>
              <a:rPr lang="ko-KR" altLang="en-US"/>
              <a:t>호환 </a:t>
            </a:r>
            <a:r>
              <a:rPr lang="en-US" altLang="ko-KR"/>
              <a:t>XML </a:t>
            </a:r>
            <a:r>
              <a:rPr lang="ko-KR" altLang="en-US"/>
              <a:t>파서와 </a:t>
            </a:r>
            <a:r>
              <a:rPr lang="en-US" altLang="ko-KR"/>
              <a:t>XML </a:t>
            </a:r>
            <a:r>
              <a:rPr lang="ko-KR" altLang="en-US"/>
              <a:t>작성기</a:t>
            </a:r>
            <a:r>
              <a:rPr lang="en-US" altLang="ko-KR"/>
              <a:t>(XML Writer) </a:t>
            </a:r>
            <a:r>
              <a:rPr lang="ko-KR" altLang="en-US"/>
              <a:t>그리고</a:t>
            </a:r>
            <a:r>
              <a:rPr lang="en-US" altLang="ko-KR"/>
              <a:t>XSLT</a:t>
            </a:r>
            <a:r>
              <a:rPr lang="ko-KR" altLang="en-US"/>
              <a:t>와 </a:t>
            </a:r>
            <a:r>
              <a:rPr lang="en-US" altLang="ko-KR"/>
              <a:t>XPath </a:t>
            </a:r>
            <a:r>
              <a:rPr lang="ko-KR" altLang="en-US"/>
              <a:t>등 많은 </a:t>
            </a:r>
            <a:r>
              <a:rPr lang="en-US" altLang="ko-KR"/>
              <a:t>XML </a:t>
            </a:r>
            <a:r>
              <a:rPr lang="ko-KR" altLang="en-US"/>
              <a:t>관련 기술들을 위한 클래스들로 이루어져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LINQ</a:t>
            </a:r>
            <a:r>
              <a:rPr lang="ko-KR" altLang="en-US"/>
              <a:t>는 다양한 기술들로 발전하고 있으며 </a:t>
            </a:r>
            <a:r>
              <a:rPr lang="en-US" altLang="ko-KR"/>
              <a:t>LINQ to SQL, LINQ to XML, LINQ to Entity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  <a:r>
              <a:rPr lang="ko-KR" altLang="en-US"/>
              <a:t>언어에 통합된 쿼리 기술로 </a:t>
            </a:r>
            <a:r>
              <a:rPr lang="en-US" altLang="ko-KR"/>
              <a:t>SQL </a:t>
            </a:r>
            <a:r>
              <a:rPr lang="ko-KR" altLang="en-US"/>
              <a:t>집중적인 개발일 경우 경우 언어에 통합된 </a:t>
            </a:r>
            <a:r>
              <a:rPr lang="en-US" altLang="ko-KR"/>
              <a:t>SQL</a:t>
            </a:r>
            <a:r>
              <a:rPr lang="ko-KR" altLang="en-US"/>
              <a:t>의 형태로 개발이 가능하다</a:t>
            </a:r>
            <a:r>
              <a:rPr lang="en-US" altLang="ko-KR"/>
              <a:t>. ADO.NET</a:t>
            </a:r>
            <a:r>
              <a:rPr lang="ko-KR" altLang="en-US"/>
              <a:t>에서 지원되는 객체 모델보다 코딩량이 적고</a:t>
            </a:r>
            <a:r>
              <a:rPr lang="en-US" altLang="ko-KR"/>
              <a:t>, </a:t>
            </a:r>
            <a:r>
              <a:rPr lang="ko-KR" altLang="en-US"/>
              <a:t>보다 정교한 형태로 </a:t>
            </a:r>
            <a:r>
              <a:rPr lang="en-US" altLang="ko-KR"/>
              <a:t>Entity</a:t>
            </a:r>
            <a:r>
              <a:rPr lang="ko-KR" altLang="en-US"/>
              <a:t>와 </a:t>
            </a:r>
            <a:r>
              <a:rPr lang="en-US" altLang="ko-KR"/>
              <a:t>EntitySet</a:t>
            </a:r>
            <a:r>
              <a:rPr lang="ko-KR" altLang="en-US"/>
              <a:t>을 자동 생성해주는 기술들로 구성되어 있다</a:t>
            </a:r>
            <a:r>
              <a:rPr lang="en-US" altLang="ko-KR"/>
              <a:t>. </a:t>
            </a:r>
            <a:r>
              <a:rPr lang="ko-KR" altLang="en-US"/>
              <a:t>관계형 데이터베이스의 테이블등을 객체로 맵핑해 주는 기술이다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954" name="Rectangle 2">
            <a:extLst>
              <a:ext uri="{FF2B5EF4-FFF2-40B4-BE49-F238E27FC236}">
                <a16:creationId xmlns:a16="http://schemas.microsoft.com/office/drawing/2014/main" id="{B137CE81-FC19-EB4A-920F-4257573E1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9955" name="Rectangle 3">
            <a:extLst>
              <a:ext uri="{FF2B5EF4-FFF2-40B4-BE49-F238E27FC236}">
                <a16:creationId xmlns:a16="http://schemas.microsoft.com/office/drawing/2014/main" id="{610EE632-9C6F-3141-88AD-4AD72DCBA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윈도우 폼</a:t>
            </a:r>
            <a:r>
              <a:rPr lang="en-US" altLang="ko-KR"/>
              <a:t>(Windows Form)</a:t>
            </a:r>
            <a:r>
              <a:rPr lang="ko-KR" altLang="en-US"/>
              <a:t>은 </a:t>
            </a:r>
            <a:r>
              <a:rPr lang="en-US" altLang="ko-KR"/>
              <a:t>.NET </a:t>
            </a:r>
            <a:r>
              <a:rPr lang="ko-KR" altLang="en-US"/>
              <a:t>프레임워크 기반의 윈도우 응용프로그램 개발을 위한 새로운 플랫폼이다</a:t>
            </a:r>
            <a:r>
              <a:rPr lang="en-US" altLang="ko-KR"/>
              <a:t>. </a:t>
            </a:r>
            <a:r>
              <a:rPr lang="ko-KR" altLang="en-US"/>
              <a:t>특히 윈도우 폼은 풍부한 사용자 인터페이스의 윈도우 응용프로그램을 개발하기 위해 명료하고</a:t>
            </a:r>
            <a:r>
              <a:rPr lang="en-US" altLang="ko-KR"/>
              <a:t>, </a:t>
            </a:r>
            <a:r>
              <a:rPr lang="ko-KR" altLang="en-US"/>
              <a:t>객체지향적이며 확장 가능한 클래스들의 집합으로 구성되어 있다</a:t>
            </a:r>
            <a:r>
              <a:rPr lang="en-US" altLang="ko-KR"/>
              <a:t>. </a:t>
            </a:r>
            <a:r>
              <a:rPr lang="ko-KR" altLang="en-US"/>
              <a:t>또한 멀티 티어</a:t>
            </a:r>
            <a:r>
              <a:rPr lang="en-US" altLang="ko-KR"/>
              <a:t>(Multi-Tier) </a:t>
            </a:r>
            <a:r>
              <a:rPr lang="ko-KR" altLang="en-US"/>
              <a:t>분산 솔루션에서 로컬 사용자 인터페이스로 윈도우 폼이 활용될 수 있다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  <a:buFont typeface="Wingdings 2" pitchFamily="2" charset="2"/>
              <a:buNone/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윈도우 폼 생성에 관련된 클래스들은 </a:t>
            </a:r>
            <a:r>
              <a:rPr lang="en-US" altLang="ko-KR"/>
              <a:t>System.Windows.Forms </a:t>
            </a:r>
            <a:r>
              <a:rPr lang="ko-KR" altLang="en-US"/>
              <a:t>네임스페이스에 포함되어 있다</a:t>
            </a:r>
            <a:r>
              <a:rPr lang="en-US" altLang="ko-KR"/>
              <a:t>. </a:t>
            </a:r>
            <a:r>
              <a:rPr lang="ko-KR" altLang="en-US"/>
              <a:t>윈도우 폼 유형은 크게 표준 윈도우</a:t>
            </a:r>
            <a:r>
              <a:rPr lang="en-US" altLang="ko-KR"/>
              <a:t>, MDI </a:t>
            </a:r>
            <a:r>
              <a:rPr lang="ko-KR" altLang="en-US"/>
              <a:t>윈도우 그리고 대화 상자로 나눌 수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WPF</a:t>
            </a:r>
            <a:r>
              <a:rPr lang="ko-KR" altLang="en-US"/>
              <a:t>는 차세대 윈도우를 개발하는 기반 기술이라 할 수 있다</a:t>
            </a:r>
            <a:r>
              <a:rPr lang="en-US" altLang="ko-KR"/>
              <a:t>. </a:t>
            </a:r>
            <a:r>
              <a:rPr lang="ko-KR" altLang="en-US"/>
              <a:t>위 그림에서 </a:t>
            </a:r>
            <a:r>
              <a:rPr lang="en-US" altLang="ko-KR"/>
              <a:t>PresentationFramework, PresentationCore, milcore</a:t>
            </a:r>
            <a:r>
              <a:rPr lang="ko-KR" altLang="en-US"/>
              <a:t>등</a:t>
            </a:r>
            <a:r>
              <a:rPr lang="en-US" altLang="ko-KR"/>
              <a:t>(</a:t>
            </a:r>
            <a:r>
              <a:rPr lang="ko-KR" altLang="en-US"/>
              <a:t>이텔릭체로 된 부분</a:t>
            </a:r>
            <a:r>
              <a:rPr lang="en-US" altLang="ko-KR"/>
              <a:t>)</a:t>
            </a:r>
            <a:r>
              <a:rPr lang="ko-KR" altLang="en-US"/>
              <a:t>의 박스 부분이 </a:t>
            </a:r>
            <a:r>
              <a:rPr lang="en-US" altLang="ko-KR"/>
              <a:t>WPF</a:t>
            </a:r>
            <a:r>
              <a:rPr lang="ko-KR" altLang="en-US"/>
              <a:t>에서 사용하는 부분이다</a:t>
            </a:r>
            <a:r>
              <a:rPr lang="en-US" altLang="ko-KR"/>
              <a:t>. .NET Framework</a:t>
            </a:r>
            <a:r>
              <a:rPr lang="ko-KR" altLang="en-US"/>
              <a:t>을 기반으로 작동되기 때문에 </a:t>
            </a:r>
            <a:r>
              <a:rPr lang="en-US" altLang="ko-KR"/>
              <a:t>CLR</a:t>
            </a:r>
            <a:r>
              <a:rPr lang="ko-KR" altLang="en-US"/>
              <a:t>위에 </a:t>
            </a:r>
            <a:r>
              <a:rPr lang="en-US" altLang="ko-KR"/>
              <a:t>PresentationFramework</a:t>
            </a:r>
            <a:r>
              <a:rPr lang="ko-KR" altLang="en-US"/>
              <a:t>과 </a:t>
            </a:r>
            <a:r>
              <a:rPr lang="en-US" altLang="ko-KR"/>
              <a:t>PresentationCore</a:t>
            </a:r>
            <a:r>
              <a:rPr lang="ko-KR" altLang="en-US"/>
              <a:t>가 있다는 것을 확인할 수 있다</a:t>
            </a:r>
            <a:r>
              <a:rPr lang="en-US" altLang="ko-KR"/>
              <a:t>. </a:t>
            </a:r>
            <a:r>
              <a:rPr lang="ko-KR" altLang="en-US"/>
              <a:t>여기서 한가지 중요한 점은 </a:t>
            </a:r>
            <a:r>
              <a:rPr lang="en-US" altLang="ko-KR"/>
              <a:t>milcore</a:t>
            </a:r>
            <a:r>
              <a:rPr lang="ko-KR" altLang="en-US"/>
              <a:t>라는 것인데 </a:t>
            </a:r>
            <a:r>
              <a:rPr lang="en-US" altLang="ko-KR"/>
              <a:t>milcore</a:t>
            </a:r>
            <a:r>
              <a:rPr lang="ko-KR" altLang="en-US"/>
              <a:t>는 </a:t>
            </a:r>
            <a:r>
              <a:rPr lang="en-US" altLang="ko-KR"/>
              <a:t>WPF</a:t>
            </a:r>
            <a:r>
              <a:rPr lang="ko-KR" altLang="en-US"/>
              <a:t>의 보다 나은 성능을 위하여 기존의 응용프로그램과 달리 </a:t>
            </a:r>
            <a:r>
              <a:rPr lang="en-US" altLang="ko-KR"/>
              <a:t>GDI+</a:t>
            </a:r>
            <a:r>
              <a:rPr lang="ko-KR" altLang="en-US"/>
              <a:t>를 사용하지 않고 </a:t>
            </a:r>
            <a:r>
              <a:rPr lang="en-US" altLang="ko-KR"/>
              <a:t>DirectX</a:t>
            </a:r>
            <a:r>
              <a:rPr lang="ko-KR" altLang="en-US"/>
              <a:t>에 직접 접근하도록 돕는 레이어이다</a:t>
            </a:r>
            <a:r>
              <a:rPr lang="en-US" altLang="ko-KR"/>
              <a:t>. milcore</a:t>
            </a:r>
            <a:r>
              <a:rPr lang="ko-KR" altLang="en-US"/>
              <a:t>는 </a:t>
            </a:r>
            <a:r>
              <a:rPr lang="en-US" altLang="ko-KR"/>
              <a:t>DirectX</a:t>
            </a:r>
            <a:r>
              <a:rPr lang="ko-KR" altLang="en-US"/>
              <a:t>를 통해 </a:t>
            </a:r>
            <a:r>
              <a:rPr lang="en-US" altLang="ko-KR"/>
              <a:t>Kernel</a:t>
            </a:r>
            <a:r>
              <a:rPr lang="ko-KR" altLang="en-US"/>
              <a:t>에 직접 접근함으로 어쩔 수 없이 </a:t>
            </a:r>
            <a:r>
              <a:rPr lang="en-US" altLang="ko-KR"/>
              <a:t>Unmanaged Code</a:t>
            </a:r>
            <a:r>
              <a:rPr lang="ko-KR" altLang="en-US"/>
              <a:t>로 작성되어 있지만 일반 개발자입장에서 </a:t>
            </a:r>
            <a:r>
              <a:rPr lang="en-US" altLang="ko-KR"/>
              <a:t>milcore</a:t>
            </a:r>
            <a:r>
              <a:rPr lang="ko-KR" altLang="en-US"/>
              <a:t>를 직접 다룰 일이 흔치 않으므로 크게 문제가 되지 않는다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002" name="Rectangle 2">
            <a:extLst>
              <a:ext uri="{FF2B5EF4-FFF2-40B4-BE49-F238E27FC236}">
                <a16:creationId xmlns:a16="http://schemas.microsoft.com/office/drawing/2014/main" id="{B1F3A9D4-3E58-9249-B85B-5F62D629C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2003" name="Rectangle 3">
            <a:extLst>
              <a:ext uri="{FF2B5EF4-FFF2-40B4-BE49-F238E27FC236}">
                <a16:creationId xmlns:a16="http://schemas.microsoft.com/office/drawing/2014/main" id="{A9EE014A-CBEB-934C-B2D5-F3077DA88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ASP.NET</a:t>
            </a:r>
            <a:r>
              <a:rPr lang="ko-KR" altLang="en-US"/>
              <a:t>은 강력한 웹 응용프로그램을 개발하기 위한 프로그래밍 프레임워크이다</a:t>
            </a:r>
            <a:r>
              <a:rPr lang="en-US" altLang="ko-KR"/>
              <a:t>. ASP.NET </a:t>
            </a:r>
            <a:r>
              <a:rPr lang="ko-KR" altLang="en-US"/>
              <a:t>웹 폼</a:t>
            </a:r>
            <a:r>
              <a:rPr lang="en-US" altLang="ko-KR"/>
              <a:t>(Web Forms)</a:t>
            </a:r>
            <a:r>
              <a:rPr lang="ko-KR" altLang="en-US"/>
              <a:t>은 쉬우면서도 강력한 방법으로 웹 사용자 인터페이스</a:t>
            </a:r>
            <a:r>
              <a:rPr lang="en-US" altLang="ko-KR"/>
              <a:t>(Web UI) </a:t>
            </a:r>
            <a:r>
              <a:rPr lang="ko-KR" altLang="en-US"/>
              <a:t>페이지를 생성할 수 있도록 하며</a:t>
            </a:r>
            <a:r>
              <a:rPr lang="en-US" altLang="ko-KR"/>
              <a:t>, ASP.NET </a:t>
            </a:r>
            <a:r>
              <a:rPr lang="ko-KR" altLang="en-US"/>
              <a:t>웹 서비스</a:t>
            </a:r>
            <a:r>
              <a:rPr lang="en-US" altLang="ko-KR"/>
              <a:t>(Web Service)</a:t>
            </a:r>
            <a:r>
              <a:rPr lang="ko-KR" altLang="en-US"/>
              <a:t>는 분산 웹 기반 응용프로그램 생성을 위한 빌딩 블럭</a:t>
            </a:r>
            <a:r>
              <a:rPr lang="en-US" altLang="ko-KR"/>
              <a:t>(Building block)</a:t>
            </a:r>
            <a:r>
              <a:rPr lang="ko-KR" altLang="en-US"/>
              <a:t>을 제공한다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System.Web </a:t>
            </a:r>
            <a:r>
              <a:rPr lang="ko-KR" altLang="en-US"/>
              <a:t>네임스페이스는 웹 서비스와 웹 사용자 인터페이스</a:t>
            </a:r>
            <a:r>
              <a:rPr lang="en-US" altLang="ko-KR"/>
              <a:t>(Web UI) </a:t>
            </a:r>
            <a:r>
              <a:rPr lang="ko-KR" altLang="en-US"/>
              <a:t>모두에 공통으로 사용될 수 있는 캐싱</a:t>
            </a:r>
            <a:r>
              <a:rPr lang="en-US" altLang="ko-KR"/>
              <a:t>, </a:t>
            </a:r>
            <a:r>
              <a:rPr lang="ko-KR" altLang="en-US"/>
              <a:t>보안 그리고 응용프로그램 환경 설정 등과 같은 하위 레벨 서비스들을 위한 클래스들을 제공한다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System.Web.Services </a:t>
            </a:r>
            <a:r>
              <a:rPr lang="ko-KR" altLang="en-US"/>
              <a:t>네임스페이스는 프로토콜과 발견</a:t>
            </a:r>
            <a:r>
              <a:rPr lang="en-US" altLang="ko-KR"/>
              <a:t>(Discovery) </a:t>
            </a:r>
            <a:r>
              <a:rPr lang="ko-KR" altLang="en-US"/>
              <a:t>등과 같은 웹 서비스를 핸들링하기 위한 클래스들을 제공한다</a:t>
            </a:r>
            <a:r>
              <a:rPr lang="en-US" altLang="ko-KR"/>
              <a:t>. 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/>
              <a:t>System.Web.UI </a:t>
            </a:r>
            <a:r>
              <a:rPr lang="ko-KR" altLang="en-US"/>
              <a:t>네임스페이스는 웹 페이지나 컨트롤들과 같은 사용자 인터페이스를 위한 컨트롤들에 대한 클래스들을 제공한다</a:t>
            </a:r>
            <a:r>
              <a:rPr lang="en-US" altLang="ko-KR"/>
              <a:t>. ASP.NET</a:t>
            </a:r>
            <a:r>
              <a:rPr lang="ko-KR" altLang="en-US"/>
              <a:t>에서 컨트롤들은 크게 </a:t>
            </a:r>
            <a:r>
              <a:rPr lang="en-US" altLang="ko-KR"/>
              <a:t>System.Web.UI.HtmlControls </a:t>
            </a:r>
            <a:r>
              <a:rPr lang="ko-KR" altLang="en-US"/>
              <a:t>네임프페이스에서 제공하는 </a:t>
            </a:r>
            <a:r>
              <a:rPr lang="en-US" altLang="ko-KR"/>
              <a:t>HTML </a:t>
            </a:r>
            <a:r>
              <a:rPr lang="ko-KR" altLang="en-US"/>
              <a:t>태그와 직접 매핑</a:t>
            </a:r>
            <a:r>
              <a:rPr lang="en-US" altLang="ko-KR"/>
              <a:t>(Mapping)</a:t>
            </a:r>
            <a:r>
              <a:rPr lang="ko-KR" altLang="en-US"/>
              <a:t>되는 </a:t>
            </a:r>
            <a:r>
              <a:rPr lang="en-US" altLang="ko-KR"/>
              <a:t>HTML </a:t>
            </a:r>
            <a:r>
              <a:rPr lang="ko-KR" altLang="en-US"/>
              <a:t>컨트롤들과 </a:t>
            </a:r>
            <a:r>
              <a:rPr lang="en-US" altLang="ko-KR"/>
              <a:t>System.Web.UI.WebControls </a:t>
            </a:r>
            <a:r>
              <a:rPr lang="ko-KR" altLang="en-US"/>
              <a:t>네임스페이스에서 제공하는 강력한 웹 컨트롤 두 가지 컨트롤이 있다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비주얼스튜디오 </a:t>
            </a:r>
            <a:r>
              <a:rPr lang="en-US" altLang="ko-KR"/>
              <a:t>2005</a:t>
            </a:r>
            <a:r>
              <a:rPr lang="ko-KR" altLang="en-US"/>
              <a:t>의 경우는 별도의 </a:t>
            </a:r>
            <a:r>
              <a:rPr lang="en-US" altLang="ko-KR"/>
              <a:t>ASP.NET AJAX 1.0</a:t>
            </a:r>
            <a:r>
              <a:rPr lang="ko-KR" altLang="en-US"/>
              <a:t>을 다운로드 받아서 설치를 했지만 비주얼스튜디오 </a:t>
            </a:r>
            <a:r>
              <a:rPr lang="en-US" altLang="ko-KR"/>
              <a:t>2008</a:t>
            </a:r>
            <a:r>
              <a:rPr lang="ko-KR" altLang="en-US"/>
              <a:t>부터는 개발 템플릿과 지원 기능이 모두 통합환경 내부에 내장되어 있다</a:t>
            </a:r>
            <a:r>
              <a:rPr lang="en-US" altLang="ko-KR"/>
              <a:t>. </a:t>
            </a:r>
            <a:r>
              <a:rPr lang="ko-KR" altLang="en-US"/>
              <a:t>필요하면 </a:t>
            </a:r>
            <a:r>
              <a:rPr lang="en-US" altLang="ko-KR"/>
              <a:t>AJAX Control Toolkit</a:t>
            </a:r>
            <a:r>
              <a:rPr lang="ko-KR" altLang="en-US"/>
              <a:t>만 별도로 다운로드 받아서 설치하면 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C9C5-CF4D-C840-BE2E-D996701A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EA874E-DA3D-F44F-A0DE-53D6AF68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13480-39B7-0347-A8EB-61DB3431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4577D-FAAF-6A48-8A10-0B016E3E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88C76-EB50-6B40-973D-6DCD91CA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8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863D-96F1-3F40-AC4C-2F60D86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441E1-F7F1-484D-81DB-0A9939B2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4F597-A6F1-7541-8DC0-04D502F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98B3D-25CE-EC41-B69D-B706AB41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7923-6F7D-464D-B965-17C5E5F8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48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F26DFD-55D4-D94C-9FA5-58452CCC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D7590-FA50-C04B-A737-1D0622A9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C00FC-D649-A948-8F79-A65F1EA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F5AE6-1558-C044-9DD4-D7863B7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07F6-DA01-9D4B-9D7E-CD648197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1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66089-1096-0045-AB3D-69CFAA3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E5280-BA92-C142-B88D-A0DC61E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6665-DFD3-BD4C-8397-58D5FF20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CB7C4-3D65-1841-A3C1-13716C3E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B2CCF-C930-6E4F-A224-CBCC5C63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397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4254-9F4C-4746-9382-2E7B553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E481F-B946-6B49-874F-BA51DD5A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0BB6-A4DF-594F-B6C9-374F4BC0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441A6-CD62-CD45-AB83-E450EFE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256CE-6FE0-4A41-8A0E-B6142AA1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037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5E37-1E1F-5D41-85FB-B4ADEDD3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4B107-38CB-694B-8B3C-8B4BAA66D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E3359-E5BE-1F4E-968A-3736FF1F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39669-425E-AA4A-AB37-E556232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AEF80-881D-5845-8E01-FF9D2752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CBD8D-EF9E-7B41-9209-F042E0E8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18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9B19-90FA-B54E-8CDB-324AB74A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966F7-ABDD-3C42-99BD-30F1BC67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E85FD-4B06-8B43-863D-A9F03BC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42E9A-4ECC-9A4A-B778-2EA5037F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3DB09-79B6-AC44-A1B2-C2825719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9301A-978E-E643-991F-34C4D0BB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BEB73-9B0C-0541-9953-A588089E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3D116-DC3B-7549-85A2-8921AEC6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8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8EC2-C10D-0947-83FB-ABE4ED27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48153A-E9E2-634C-8E04-0F20E991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504B5-DB40-874C-9045-EF61881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9F911-6286-FA47-AB67-45A1329B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515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2A9BE-BF8F-A549-8E93-C7CA833F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AF13E7-5499-DC44-B7D5-199EC0B4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88437-A6BD-B64B-A8B0-16A44D2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80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2A12-D68C-164B-A6A4-BADE0339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1494A-C798-124A-9FE9-BAEBFC2E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A6CEC-F180-2B46-A8BE-B45D511B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46D6C-5D4E-9E41-BE35-5B3A3E99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4F45C-FB8B-E048-AF65-B2FDB1C6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C9A21-9FD0-B645-91AD-E637D4FE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943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4F9DC-004C-6B4F-AD75-6D5D3ADC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9AB37-A215-7340-A7C8-D671FA664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C5324-6A56-3D4A-8179-5D407302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AAAFC-B5ED-6D49-BC9D-1649A59D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64661-C609-F742-85CE-01EC6B3C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44723-8D3B-5440-8BE5-A232106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73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9FF15-9231-314C-A329-DA5B3547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FE8AE-9907-6D43-AC1E-0F78DB36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427CF-21DB-324D-BBFD-C75F6F3F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63D1-FD0E-7149-9E79-D53E97A89782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8C42-D505-DC44-9943-267039052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DA00E-3A03-7D44-8005-85B350A8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E038-C83A-424F-A533-23773F0935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65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CF670-4231-D14A-BCB3-3F49722C5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12</a:t>
            </a:r>
            <a:r>
              <a:rPr kumimoji="1" lang="ko-Kore-KR" altLang="en-US" dirty="0">
                <a:latin typeface="+mj-ea"/>
              </a:rPr>
              <a:t>장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en-US" altLang="ko-KR" dirty="0">
                <a:latin typeface="+mj-ea"/>
              </a:rPr>
              <a:t>ASP.NET </a:t>
            </a:r>
            <a:r>
              <a:rPr kumimoji="1" lang="en-US" altLang="ko-KR" dirty="0" err="1">
                <a:latin typeface="+mj-ea"/>
              </a:rPr>
              <a:t>WebForm</a:t>
            </a:r>
            <a:r>
              <a:rPr kumimoji="1" lang="ko-KR" altLang="en-US" dirty="0">
                <a:latin typeface="+mj-ea"/>
              </a:rPr>
              <a:t>소개 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17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7" name="Rectangle 37">
            <a:extLst>
              <a:ext uri="{FF2B5EF4-FFF2-40B4-BE49-F238E27FC236}">
                <a16:creationId xmlns:a16="http://schemas.microsoft.com/office/drawing/2014/main" id="{FFD82D87-D220-4748-B91A-8A510AC8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8064500" cy="496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latinLnBrk="1">
              <a:lnSpc>
                <a:spcPct val="100000"/>
              </a:lnSpc>
              <a:buFontTx/>
              <a:buNone/>
              <a:defRPr/>
            </a:pPr>
            <a:endParaRPr lang="en-US" sz="44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30981" name="Text Box 6">
            <a:extLst>
              <a:ext uri="{FF2B5EF4-FFF2-40B4-BE49-F238E27FC236}">
                <a16:creationId xmlns:a16="http://schemas.microsoft.com/office/drawing/2014/main" id="{4A95F877-1C69-B742-A74E-BAF3A413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1.2.7 ASP.NET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과 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ASP.NET AJAX</a:t>
            </a:r>
          </a:p>
        </p:txBody>
      </p:sp>
      <p:grpSp>
        <p:nvGrpSpPr>
          <p:cNvPr id="2430982" name="Group 20">
            <a:extLst>
              <a:ext uri="{FF2B5EF4-FFF2-40B4-BE49-F238E27FC236}">
                <a16:creationId xmlns:a16="http://schemas.microsoft.com/office/drawing/2014/main" id="{C2C8CF74-9B3A-4043-81C0-54E609A9632D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773238"/>
            <a:ext cx="5513387" cy="4087812"/>
            <a:chOff x="1127" y="783"/>
            <a:chExt cx="3473" cy="3091"/>
          </a:xfrm>
        </p:grpSpPr>
        <p:sp>
          <p:nvSpPr>
            <p:cNvPr id="2430983" name="Rectangle 21">
              <a:extLst>
                <a:ext uri="{FF2B5EF4-FFF2-40B4-BE49-F238E27FC236}">
                  <a16:creationId xmlns:a16="http://schemas.microsoft.com/office/drawing/2014/main" id="{9B3BFEAF-3595-E64F-8B68-46EE6DE1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783"/>
              <a:ext cx="3473" cy="3091"/>
            </a:xfrm>
            <a:prstGeom prst="rect">
              <a:avLst/>
            </a:prstGeom>
            <a:gradFill rotWithShape="0">
              <a:gsLst>
                <a:gs pos="0">
                  <a:srgbClr val="73B9FF"/>
                </a:gs>
                <a:gs pos="100000">
                  <a:srgbClr val="DDEEFF"/>
                </a:gs>
              </a:gsLst>
              <a:lin ang="2700000" scaled="1"/>
            </a:gra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tIns="9144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b="1">
                  <a:latin typeface="Arial Narrow" panose="020B0604020202020204" pitchFamily="34" charset="0"/>
                </a:rPr>
                <a:t>ASP.NET</a:t>
              </a:r>
            </a:p>
          </p:txBody>
        </p:sp>
        <p:sp>
          <p:nvSpPr>
            <p:cNvPr id="133142" name="AutoShape 22">
              <a:extLst>
                <a:ext uri="{FF2B5EF4-FFF2-40B4-BE49-F238E27FC236}">
                  <a16:creationId xmlns:a16="http://schemas.microsoft.com/office/drawing/2014/main" id="{EEBFC300-9B45-EC4F-91DE-42F01AA7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118"/>
              <a:ext cx="3199" cy="2664"/>
            </a:xfrm>
            <a:prstGeom prst="roundRect">
              <a:avLst>
                <a:gd name="adj" fmla="val 3949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137160" rIns="45720"/>
            <a:lstStyle/>
            <a:p>
              <a:pPr eaLnBrk="0" hangingPunct="0">
                <a:lnSpc>
                  <a:spcPct val="100000"/>
                </a:lnSpc>
                <a:buFontTx/>
                <a:buNone/>
                <a:defRPr/>
              </a:pPr>
              <a:r>
                <a:rPr lang="en-US" altLang="ko-KR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굴림" pitchFamily="50" charset="-127"/>
                </a:rPr>
                <a:t>System.Web</a:t>
              </a:r>
            </a:p>
          </p:txBody>
        </p:sp>
        <p:sp>
          <p:nvSpPr>
            <p:cNvPr id="2430985" name="AutoShape 23">
              <a:extLst>
                <a:ext uri="{FF2B5EF4-FFF2-40B4-BE49-F238E27FC236}">
                  <a16:creationId xmlns:a16="http://schemas.microsoft.com/office/drawing/2014/main" id="{4E87214C-4207-3846-AE59-AD16787F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1414"/>
              <a:ext cx="1412" cy="1302"/>
            </a:xfrm>
            <a:prstGeom prst="roundRect">
              <a:avLst>
                <a:gd name="adj" fmla="val 8245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9144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Services</a:t>
              </a:r>
            </a:p>
          </p:txBody>
        </p:sp>
        <p:grpSp>
          <p:nvGrpSpPr>
            <p:cNvPr id="2430986" name="Group 24">
              <a:extLst>
                <a:ext uri="{FF2B5EF4-FFF2-40B4-BE49-F238E27FC236}">
                  <a16:creationId xmlns:a16="http://schemas.microsoft.com/office/drawing/2014/main" id="{9BA0EA96-B739-DF4D-869C-E19A8570F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1788"/>
              <a:ext cx="1294" cy="848"/>
              <a:chOff x="1134" y="1782"/>
              <a:chExt cx="1056" cy="1261"/>
            </a:xfrm>
          </p:grpSpPr>
          <p:sp>
            <p:nvSpPr>
              <p:cNvPr id="2430987" name="AutoShape 25">
                <a:extLst>
                  <a:ext uri="{FF2B5EF4-FFF2-40B4-BE49-F238E27FC236}">
                    <a16:creationId xmlns:a16="http://schemas.microsoft.com/office/drawing/2014/main" id="{7D4C371C-BF77-3347-802B-658970D12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782"/>
                <a:ext cx="1056" cy="384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CC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1800" b="1">
                    <a:latin typeface="Arial Narrow" panose="020B0604020202020204" pitchFamily="34" charset="0"/>
                  </a:rPr>
                  <a:t>Description</a:t>
                </a:r>
              </a:p>
            </p:txBody>
          </p:sp>
          <p:sp>
            <p:nvSpPr>
              <p:cNvPr id="2430988" name="AutoShape 26">
                <a:extLst>
                  <a:ext uri="{FF2B5EF4-FFF2-40B4-BE49-F238E27FC236}">
                    <a16:creationId xmlns:a16="http://schemas.microsoft.com/office/drawing/2014/main" id="{6D273B3B-3B99-7447-AFD2-D3B1BB1E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2220"/>
                <a:ext cx="1056" cy="384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CC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1800" b="1">
                    <a:latin typeface="Arial Narrow" panose="020B0604020202020204" pitchFamily="34" charset="0"/>
                  </a:rPr>
                  <a:t>Discovery</a:t>
                </a:r>
              </a:p>
            </p:txBody>
          </p:sp>
          <p:sp>
            <p:nvSpPr>
              <p:cNvPr id="2430989" name="AutoShape 27">
                <a:extLst>
                  <a:ext uri="{FF2B5EF4-FFF2-40B4-BE49-F238E27FC236}">
                    <a16:creationId xmlns:a16="http://schemas.microsoft.com/office/drawing/2014/main" id="{050AB01D-3856-0E4C-B321-B75CEEB48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2659"/>
                <a:ext cx="1056" cy="384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CC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1800" b="1">
                    <a:latin typeface="Arial Narrow" panose="020B0604020202020204" pitchFamily="34" charset="0"/>
                  </a:rPr>
                  <a:t>Protocols</a:t>
                </a:r>
              </a:p>
            </p:txBody>
          </p:sp>
        </p:grpSp>
        <p:sp>
          <p:nvSpPr>
            <p:cNvPr id="2430990" name="AutoShape 28">
              <a:extLst>
                <a:ext uri="{FF2B5EF4-FFF2-40B4-BE49-F238E27FC236}">
                  <a16:creationId xmlns:a16="http://schemas.microsoft.com/office/drawing/2014/main" id="{50F2B448-4D61-0E43-AD8F-3870FFF1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784"/>
              <a:ext cx="1412" cy="409"/>
            </a:xfrm>
            <a:prstGeom prst="roundRect">
              <a:avLst>
                <a:gd name="adj" fmla="val 1794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Caching</a:t>
              </a:r>
            </a:p>
          </p:txBody>
        </p:sp>
        <p:sp>
          <p:nvSpPr>
            <p:cNvPr id="2430991" name="AutoShape 29">
              <a:extLst>
                <a:ext uri="{FF2B5EF4-FFF2-40B4-BE49-F238E27FC236}">
                  <a16:creationId xmlns:a16="http://schemas.microsoft.com/office/drawing/2014/main" id="{AB787263-68B2-FD40-9D78-5CDADB4B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3247"/>
              <a:ext cx="1412" cy="409"/>
            </a:xfrm>
            <a:prstGeom prst="roundRect">
              <a:avLst>
                <a:gd name="adj" fmla="val 1794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Configuration</a:t>
              </a:r>
            </a:p>
          </p:txBody>
        </p:sp>
        <p:sp>
          <p:nvSpPr>
            <p:cNvPr id="2430992" name="AutoShape 30">
              <a:extLst>
                <a:ext uri="{FF2B5EF4-FFF2-40B4-BE49-F238E27FC236}">
                  <a16:creationId xmlns:a16="http://schemas.microsoft.com/office/drawing/2014/main" id="{EA7AE89B-5D16-1143-8D98-460F19792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14"/>
              <a:ext cx="1412" cy="1302"/>
            </a:xfrm>
            <a:prstGeom prst="roundRect">
              <a:avLst>
                <a:gd name="adj" fmla="val 8245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9144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UI</a:t>
              </a:r>
            </a:p>
          </p:txBody>
        </p:sp>
        <p:sp>
          <p:nvSpPr>
            <p:cNvPr id="2430993" name="AutoShape 31">
              <a:extLst>
                <a:ext uri="{FF2B5EF4-FFF2-40B4-BE49-F238E27FC236}">
                  <a16:creationId xmlns:a16="http://schemas.microsoft.com/office/drawing/2014/main" id="{C7A3D305-E23F-1D4D-B90C-81EC8BFFB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788"/>
              <a:ext cx="1294" cy="25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1800" b="1">
                  <a:latin typeface="Arial Narrow" panose="020B0604020202020204" pitchFamily="34" charset="0"/>
                </a:rPr>
                <a:t>HTMLControls</a:t>
              </a:r>
            </a:p>
          </p:txBody>
        </p:sp>
        <p:sp>
          <p:nvSpPr>
            <p:cNvPr id="2430994" name="AutoShape 32">
              <a:extLst>
                <a:ext uri="{FF2B5EF4-FFF2-40B4-BE49-F238E27FC236}">
                  <a16:creationId xmlns:a16="http://schemas.microsoft.com/office/drawing/2014/main" id="{D60D369E-109C-C24A-A37C-0A192497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95"/>
              <a:ext cx="1294" cy="541"/>
            </a:xfrm>
            <a:prstGeom prst="roundRect">
              <a:avLst>
                <a:gd name="adj" fmla="val 1201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1800" b="1">
                  <a:latin typeface="Arial Narrow" panose="020B0604020202020204" pitchFamily="34" charset="0"/>
                </a:rPr>
                <a:t>WebControls</a:t>
              </a:r>
            </a:p>
          </p:txBody>
        </p:sp>
        <p:sp>
          <p:nvSpPr>
            <p:cNvPr id="2430995" name="AutoShape 33">
              <a:extLst>
                <a:ext uri="{FF2B5EF4-FFF2-40B4-BE49-F238E27FC236}">
                  <a16:creationId xmlns:a16="http://schemas.microsoft.com/office/drawing/2014/main" id="{F71C5183-0B48-F442-8BBB-47A0FBDB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784"/>
              <a:ext cx="1412" cy="409"/>
            </a:xfrm>
            <a:prstGeom prst="roundRect">
              <a:avLst>
                <a:gd name="adj" fmla="val 1794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Security</a:t>
              </a:r>
            </a:p>
          </p:txBody>
        </p:sp>
        <p:sp>
          <p:nvSpPr>
            <p:cNvPr id="2430996" name="AutoShape 34">
              <a:extLst>
                <a:ext uri="{FF2B5EF4-FFF2-40B4-BE49-F238E27FC236}">
                  <a16:creationId xmlns:a16="http://schemas.microsoft.com/office/drawing/2014/main" id="{74BD155E-DB53-B543-AFC7-E620D5287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247"/>
              <a:ext cx="1412" cy="409"/>
            </a:xfrm>
            <a:prstGeom prst="roundRect">
              <a:avLst>
                <a:gd name="adj" fmla="val 1794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SessionState</a:t>
              </a:r>
            </a:p>
          </p:txBody>
        </p:sp>
      </p:grpSp>
      <p:pic>
        <p:nvPicPr>
          <p:cNvPr id="2430997" name="Picture 4" descr="E:\projects\6463\KonaH\MSL_PNG_Object_Library\LOGOT_AJAX.png">
            <a:extLst>
              <a:ext uri="{FF2B5EF4-FFF2-40B4-BE49-F238E27FC236}">
                <a16:creationId xmlns:a16="http://schemas.microsoft.com/office/drawing/2014/main" id="{F75C488E-B24E-C44E-A815-F0803277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989139"/>
            <a:ext cx="24479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3028" name="Group 4">
            <a:extLst>
              <a:ext uri="{FF2B5EF4-FFF2-40B4-BE49-F238E27FC236}">
                <a16:creationId xmlns:a16="http://schemas.microsoft.com/office/drawing/2014/main" id="{D718B649-18A6-E844-BF49-1EC55B2FA443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881563"/>
            <a:ext cx="6770688" cy="1720850"/>
            <a:chOff x="650" y="3075"/>
            <a:chExt cx="4265" cy="1084"/>
          </a:xfrm>
        </p:grpSpPr>
        <p:sp>
          <p:nvSpPr>
            <p:cNvPr id="2" name="Rounded Rectangle 9220">
              <a:extLst>
                <a:ext uri="{FF2B5EF4-FFF2-40B4-BE49-F238E27FC236}">
                  <a16:creationId xmlns:a16="http://schemas.microsoft.com/office/drawing/2014/main" id="{B5AF56B1-1F00-8B44-8EB8-68323732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3075"/>
              <a:ext cx="4133" cy="108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90000"/>
                </a:lnSpc>
                <a:spcBef>
                  <a:spcPct val="40000"/>
                </a:spcBef>
                <a:buClr>
                  <a:srgbClr val="990033"/>
                </a:buClr>
                <a:buSzPct val="85000"/>
                <a:buFontTx/>
                <a:buNone/>
              </a:pPr>
              <a:endParaRPr kumimoji="0" lang="en-GB" altLang="ko-Kore-KR" sz="2800" b="1">
                <a:latin typeface="Arial Narrow" panose="020B0604020202020204" pitchFamily="34" charset="0"/>
              </a:endParaRPr>
            </a:p>
          </p:txBody>
        </p:sp>
        <p:sp>
          <p:nvSpPr>
            <p:cNvPr id="3" name="Rounded Rectangle 9221">
              <a:extLst>
                <a:ext uri="{FF2B5EF4-FFF2-40B4-BE49-F238E27FC236}">
                  <a16:creationId xmlns:a16="http://schemas.microsoft.com/office/drawing/2014/main" id="{8E45EB56-D1AA-0140-AEAC-C8BE9C739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0" y="3128"/>
              <a:ext cx="368" cy="28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FontTx/>
                <a:buNone/>
              </a:pPr>
              <a:r>
                <a:rPr kumimoji="0" lang="en-US" altLang="ko-KR" b="1">
                  <a:solidFill>
                    <a:srgbClr val="990033"/>
                  </a:solidFill>
                  <a:latin typeface="Arial Narrow" panose="020B0604020202020204" pitchFamily="34" charset="0"/>
                </a:rPr>
                <a:t>3</a:t>
              </a:r>
            </a:p>
          </p:txBody>
        </p:sp>
      </p:grpSp>
      <p:sp>
        <p:nvSpPr>
          <p:cNvPr id="9221" name="Rounded Rectangle 9220">
            <a:extLst>
              <a:ext uri="{FF2B5EF4-FFF2-40B4-BE49-F238E27FC236}">
                <a16:creationId xmlns:a16="http://schemas.microsoft.com/office/drawing/2014/main" id="{E5E0E670-70F9-414A-9781-5885C70D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4" y="1265239"/>
            <a:ext cx="6561137" cy="17033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endParaRPr kumimoji="0" lang="en-GB" altLang="ko-Kore-KR" sz="2800" b="1">
              <a:latin typeface="Arial Narrow" panose="020B0604020202020204" pitchFamily="34" charset="0"/>
            </a:endParaRPr>
          </a:p>
        </p:txBody>
      </p:sp>
      <p:sp>
        <p:nvSpPr>
          <p:cNvPr id="2433032" name="Rectangle 8">
            <a:extLst>
              <a:ext uri="{FF2B5EF4-FFF2-40B4-BE49-F238E27FC236}">
                <a16:creationId xmlns:a16="http://schemas.microsoft.com/office/drawing/2014/main" id="{2D48F416-120B-1648-9D07-141EAD41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4" y="231775"/>
            <a:ext cx="9180681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1.2.8 .NET Framework </a:t>
            </a:r>
            <a:r>
              <a:rPr lang="ko-KR" altLang="en-US" sz="4400" b="1" dirty="0">
                <a:latin typeface="+mj-ea"/>
                <a:ea typeface="+mj-ea"/>
              </a:rPr>
              <a:t>의 작동방식</a:t>
            </a:r>
          </a:p>
        </p:txBody>
      </p:sp>
      <p:grpSp>
        <p:nvGrpSpPr>
          <p:cNvPr id="2433033" name="Group 9">
            <a:extLst>
              <a:ext uri="{FF2B5EF4-FFF2-40B4-BE49-F238E27FC236}">
                <a16:creationId xmlns:a16="http://schemas.microsoft.com/office/drawing/2014/main" id="{90C4F936-3F8A-184A-B326-D79F60EBEA4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132513"/>
            <a:ext cx="914400" cy="425450"/>
            <a:chOff x="384" y="3024"/>
            <a:chExt cx="720" cy="336"/>
          </a:xfrm>
        </p:grpSpPr>
        <p:sp>
          <p:nvSpPr>
            <p:cNvPr id="2433034" name="Oval 10">
              <a:extLst>
                <a:ext uri="{FF2B5EF4-FFF2-40B4-BE49-F238E27FC236}">
                  <a16:creationId xmlns:a16="http://schemas.microsoft.com/office/drawing/2014/main" id="{3744E5DA-0C5B-8B43-8EAF-5610C3B88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ore-KR" altLang="en-US"/>
            </a:p>
          </p:txBody>
        </p:sp>
        <p:grpSp>
          <p:nvGrpSpPr>
            <p:cNvPr id="2433035" name="Group 11">
              <a:extLst>
                <a:ext uri="{FF2B5EF4-FFF2-40B4-BE49-F238E27FC236}">
                  <a16:creationId xmlns:a16="http://schemas.microsoft.com/office/drawing/2014/main" id="{EC05B2C8-6AF9-4044-8F75-91E8A3D6A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2433036" name="Oval 12">
                <a:extLst>
                  <a:ext uri="{FF2B5EF4-FFF2-40B4-BE49-F238E27FC236}">
                    <a16:creationId xmlns:a16="http://schemas.microsoft.com/office/drawing/2014/main" id="{9588BF25-1E30-9E48-B66D-C3F8B655B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69696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ore-KR" altLang="en-US"/>
              </a:p>
            </p:txBody>
          </p:sp>
          <p:sp>
            <p:nvSpPr>
              <p:cNvPr id="2433037" name="Freeform 13">
                <a:extLst>
                  <a:ext uri="{FF2B5EF4-FFF2-40B4-BE49-F238E27FC236}">
                    <a16:creationId xmlns:a16="http://schemas.microsoft.com/office/drawing/2014/main" id="{7013A9A8-6475-7342-8E07-75B9A330D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" y="3123"/>
                <a:ext cx="138" cy="132"/>
              </a:xfrm>
              <a:custGeom>
                <a:avLst/>
                <a:gdLst>
                  <a:gd name="T0" fmla="*/ 0 w 432"/>
                  <a:gd name="T1" fmla="*/ 0 h 576"/>
                  <a:gd name="T2" fmla="*/ 0 w 432"/>
                  <a:gd name="T3" fmla="*/ 576 h 576"/>
                  <a:gd name="T4" fmla="*/ 432 w 432"/>
                  <a:gd name="T5" fmla="*/ 288 h 576"/>
                  <a:gd name="T6" fmla="*/ 0 w 432"/>
                  <a:gd name="T7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ko-Kore-KR" altLang="en-US"/>
              </a:p>
            </p:txBody>
          </p:sp>
        </p:grpSp>
      </p:grpSp>
      <p:grpSp>
        <p:nvGrpSpPr>
          <p:cNvPr id="2433038" name="Group 14">
            <a:extLst>
              <a:ext uri="{FF2B5EF4-FFF2-40B4-BE49-F238E27FC236}">
                <a16:creationId xmlns:a16="http://schemas.microsoft.com/office/drawing/2014/main" id="{8FEE5BCE-B804-974A-8A78-750F6358A4B8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6223001"/>
            <a:ext cx="304800" cy="244475"/>
            <a:chOff x="768" y="3096"/>
            <a:chExt cx="240" cy="192"/>
          </a:xfrm>
        </p:grpSpPr>
        <p:sp>
          <p:nvSpPr>
            <p:cNvPr id="2433039" name="Oval 15">
              <a:extLst>
                <a:ext uri="{FF2B5EF4-FFF2-40B4-BE49-F238E27FC236}">
                  <a16:creationId xmlns:a16="http://schemas.microsoft.com/office/drawing/2014/main" id="{C1BEEDEB-ADE3-5B44-99DD-BE48401B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ore-KR" altLang="en-US"/>
            </a:p>
          </p:txBody>
        </p:sp>
        <p:sp>
          <p:nvSpPr>
            <p:cNvPr id="2433040" name="Rectangle 16">
              <a:extLst>
                <a:ext uri="{FF2B5EF4-FFF2-40B4-BE49-F238E27FC236}">
                  <a16:creationId xmlns:a16="http://schemas.microsoft.com/office/drawing/2014/main" id="{F77DE10B-A8B1-3E46-B53C-AEFEDF55B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144"/>
              <a:ext cx="96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ko-Kore-KR" altLang="en-US"/>
            </a:p>
          </p:txBody>
        </p:sp>
      </p:grpSp>
      <p:grpSp>
        <p:nvGrpSpPr>
          <p:cNvPr id="2433041" name="Group 17">
            <a:extLst>
              <a:ext uri="{FF2B5EF4-FFF2-40B4-BE49-F238E27FC236}">
                <a16:creationId xmlns:a16="http://schemas.microsoft.com/office/drawing/2014/main" id="{F97ADA3F-0314-0F45-849E-03DEB68CB5DA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1354139"/>
            <a:ext cx="1598612" cy="1500187"/>
            <a:chOff x="2417" y="960"/>
            <a:chExt cx="1007" cy="945"/>
          </a:xfrm>
        </p:grpSpPr>
        <p:sp>
          <p:nvSpPr>
            <p:cNvPr id="4" name="Rounded Rectangle 9219">
              <a:extLst>
                <a:ext uri="{FF2B5EF4-FFF2-40B4-BE49-F238E27FC236}">
                  <a16:creationId xmlns:a16="http://schemas.microsoft.com/office/drawing/2014/main" id="{FA740151-1850-824E-90F2-70B083D0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960"/>
              <a:ext cx="1007" cy="945"/>
            </a:xfrm>
            <a:prstGeom prst="roundRect">
              <a:avLst>
                <a:gd name="adj" fmla="val 2616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 marL="58738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00000"/>
                </a:lnSpc>
                <a:buFontTx/>
                <a:buNone/>
              </a:pPr>
              <a:endParaRPr kumimoji="0" lang="en-GB" altLang="ko-Kore-KR" b="1">
                <a:latin typeface="Arial Narrow" panose="020B0604020202020204" pitchFamily="34" charset="0"/>
              </a:endParaRPr>
            </a:p>
          </p:txBody>
        </p:sp>
        <p:sp>
          <p:nvSpPr>
            <p:cNvPr id="2433043" name="Rectangle 19">
              <a:extLst>
                <a:ext uri="{FF2B5EF4-FFF2-40B4-BE49-F238E27FC236}">
                  <a16:creationId xmlns:a16="http://schemas.microsoft.com/office/drawing/2014/main" id="{A0C112C9-EC14-5F4F-AF51-D69EFFA9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979"/>
              <a:ext cx="9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b="1">
                  <a:latin typeface="Arial Narrow" panose="020B0604020202020204" pitchFamily="34" charset="0"/>
                </a:rPr>
                <a:t>MSIL Compiler</a:t>
              </a:r>
            </a:p>
          </p:txBody>
        </p:sp>
      </p:grpSp>
      <p:pic>
        <p:nvPicPr>
          <p:cNvPr id="2433044" name="Picture 20">
            <a:extLst>
              <a:ext uri="{FF2B5EF4-FFF2-40B4-BE49-F238E27FC236}">
                <a16:creationId xmlns:a16="http://schemas.microsoft.com/office/drawing/2014/main" id="{97B2D3F8-9D2F-2841-A2CE-66EFD0E9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435101"/>
            <a:ext cx="1616075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ounded Rectangle 9221">
            <a:extLst>
              <a:ext uri="{FF2B5EF4-FFF2-40B4-BE49-F238E27FC236}">
                <a16:creationId xmlns:a16="http://schemas.microsoft.com/office/drawing/2014/main" id="{D5699B8D-2E4F-0B4C-875B-F385A4BDB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1113" y="1349375"/>
            <a:ext cx="5842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buFontTx/>
              <a:buNone/>
            </a:pPr>
            <a:r>
              <a:rPr kumimoji="0" lang="en-US" altLang="ko-KR" b="1">
                <a:solidFill>
                  <a:srgbClr val="990033"/>
                </a:solidFill>
                <a:latin typeface="Arial Narrow" panose="020B0604020202020204" pitchFamily="34" charset="0"/>
              </a:rPr>
              <a:t>1</a:t>
            </a:r>
          </a:p>
        </p:txBody>
      </p:sp>
      <p:sp>
        <p:nvSpPr>
          <p:cNvPr id="2433046" name="Line 22">
            <a:extLst>
              <a:ext uri="{FF2B5EF4-FFF2-40B4-BE49-F238E27FC236}">
                <a16:creationId xmlns:a16="http://schemas.microsoft.com/office/drawing/2014/main" id="{BB2FF1F6-096F-3942-94DF-862CE7FD30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0075" y="2165351"/>
            <a:ext cx="922338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47" name="Group 23">
            <a:extLst>
              <a:ext uri="{FF2B5EF4-FFF2-40B4-BE49-F238E27FC236}">
                <a16:creationId xmlns:a16="http://schemas.microsoft.com/office/drawing/2014/main" id="{EBF9CE3B-2530-1942-B090-40CA6DE40830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1363663"/>
            <a:ext cx="1309688" cy="1435100"/>
            <a:chOff x="1106" y="930"/>
            <a:chExt cx="825" cy="904"/>
          </a:xfrm>
        </p:grpSpPr>
        <p:pic>
          <p:nvPicPr>
            <p:cNvPr id="2433048" name="Picture 24">
              <a:extLst>
                <a:ext uri="{FF2B5EF4-FFF2-40B4-BE49-F238E27FC236}">
                  <a16:creationId xmlns:a16="http://schemas.microsoft.com/office/drawing/2014/main" id="{31BD943C-A091-FD46-A611-424B0E5A4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" y="930"/>
              <a:ext cx="555" cy="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49" name="Text Box 25">
              <a:extLst>
                <a:ext uri="{FF2B5EF4-FFF2-40B4-BE49-F238E27FC236}">
                  <a16:creationId xmlns:a16="http://schemas.microsoft.com/office/drawing/2014/main" id="{6AF8FC78-0D78-5D4B-8178-BC05F56F6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1338"/>
              <a:ext cx="825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Source Code</a:t>
              </a:r>
            </a:p>
          </p:txBody>
        </p:sp>
      </p:grpSp>
      <p:grpSp>
        <p:nvGrpSpPr>
          <p:cNvPr id="2433050" name="Group 26">
            <a:extLst>
              <a:ext uri="{FF2B5EF4-FFF2-40B4-BE49-F238E27FC236}">
                <a16:creationId xmlns:a16="http://schemas.microsoft.com/office/drawing/2014/main" id="{344F5452-78FB-DB49-BCC5-810538218277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1349375"/>
            <a:ext cx="1309688" cy="1435100"/>
            <a:chOff x="3944" y="921"/>
            <a:chExt cx="825" cy="904"/>
          </a:xfrm>
        </p:grpSpPr>
        <p:pic>
          <p:nvPicPr>
            <p:cNvPr id="2433051" name="Picture 27">
              <a:extLst>
                <a:ext uri="{FF2B5EF4-FFF2-40B4-BE49-F238E27FC236}">
                  <a16:creationId xmlns:a16="http://schemas.microsoft.com/office/drawing/2014/main" id="{4D2AC025-2815-184D-910D-A0F1C4029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" y="921"/>
              <a:ext cx="555" cy="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52" name="Text Box 28">
              <a:extLst>
                <a:ext uri="{FF2B5EF4-FFF2-40B4-BE49-F238E27FC236}">
                  <a16:creationId xmlns:a16="http://schemas.microsoft.com/office/drawing/2014/main" id="{DA86C9D0-FA23-3549-98B7-4D429C9D4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1329"/>
              <a:ext cx="825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MSIL Code</a:t>
              </a:r>
            </a:p>
          </p:txBody>
        </p:sp>
      </p:grpSp>
      <p:sp>
        <p:nvSpPr>
          <p:cNvPr id="2433053" name="Line 29">
            <a:extLst>
              <a:ext uri="{FF2B5EF4-FFF2-40B4-BE49-F238E27FC236}">
                <a16:creationId xmlns:a16="http://schemas.microsoft.com/office/drawing/2014/main" id="{42957B84-C1B2-BF48-B81C-E486EA9C65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4363" y="2160589"/>
            <a:ext cx="806450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54" name="Group 30">
            <a:extLst>
              <a:ext uri="{FF2B5EF4-FFF2-40B4-BE49-F238E27FC236}">
                <a16:creationId xmlns:a16="http://schemas.microsoft.com/office/drawing/2014/main" id="{B64A4DDF-2935-3742-9A92-A47971661B71}"/>
              </a:ext>
            </a:extLst>
          </p:cNvPr>
          <p:cNvGrpSpPr>
            <a:grpSpLocks/>
          </p:cNvGrpSpPr>
          <p:nvPr/>
        </p:nvGrpSpPr>
        <p:grpSpPr bwMode="auto">
          <a:xfrm>
            <a:off x="2551114" y="3068638"/>
            <a:ext cx="6770687" cy="1719262"/>
            <a:chOff x="647" y="2107"/>
            <a:chExt cx="4265" cy="1156"/>
          </a:xfrm>
        </p:grpSpPr>
        <p:sp>
          <p:nvSpPr>
            <p:cNvPr id="5" name="Rounded Rectangle 9220">
              <a:extLst>
                <a:ext uri="{FF2B5EF4-FFF2-40B4-BE49-F238E27FC236}">
                  <a16:creationId xmlns:a16="http://schemas.microsoft.com/office/drawing/2014/main" id="{B7F9FFF0-C60B-8042-81B7-9FF8E689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107"/>
              <a:ext cx="4133" cy="1156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90000"/>
                </a:lnSpc>
                <a:spcBef>
                  <a:spcPct val="40000"/>
                </a:spcBef>
                <a:buClr>
                  <a:srgbClr val="990033"/>
                </a:buClr>
                <a:buSzPct val="85000"/>
                <a:buFontTx/>
                <a:buNone/>
              </a:pPr>
              <a:endParaRPr kumimoji="0" lang="en-GB" altLang="ko-Kore-KR" sz="2800" b="1">
                <a:latin typeface="Arial Narrow" panose="020B0604020202020204" pitchFamily="34" charset="0"/>
              </a:endParaRPr>
            </a:p>
          </p:txBody>
        </p:sp>
        <p:sp>
          <p:nvSpPr>
            <p:cNvPr id="6" name="Rounded Rectangle 9221">
              <a:extLst>
                <a:ext uri="{FF2B5EF4-FFF2-40B4-BE49-F238E27FC236}">
                  <a16:creationId xmlns:a16="http://schemas.microsoft.com/office/drawing/2014/main" id="{B715C5A4-E12C-8442-80B4-A4EC53DFEB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7" y="2160"/>
              <a:ext cx="368" cy="28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FontTx/>
                <a:buNone/>
              </a:pPr>
              <a:r>
                <a:rPr kumimoji="0" lang="en-US" altLang="ko-KR" b="1">
                  <a:solidFill>
                    <a:srgbClr val="990033"/>
                  </a:solidFill>
                  <a:latin typeface="Arial Narrow" panose="020B0604020202020204" pitchFamily="34" charset="0"/>
                </a:rPr>
                <a:t>2</a:t>
              </a:r>
            </a:p>
          </p:txBody>
        </p:sp>
      </p:grpSp>
      <p:sp>
        <p:nvSpPr>
          <p:cNvPr id="2433057" name="Line 33">
            <a:extLst>
              <a:ext uri="{FF2B5EF4-FFF2-40B4-BE49-F238E27FC236}">
                <a16:creationId xmlns:a16="http://schemas.microsoft.com/office/drawing/2014/main" id="{A11D39E2-B677-214B-81B5-3235F42710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0075" y="3960814"/>
            <a:ext cx="922338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58" name="Group 34">
            <a:extLst>
              <a:ext uri="{FF2B5EF4-FFF2-40B4-BE49-F238E27FC236}">
                <a16:creationId xmlns:a16="http://schemas.microsoft.com/office/drawing/2014/main" id="{DA322AB3-6C45-F248-9A00-49C254AEB63F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3159125"/>
            <a:ext cx="1309688" cy="1435100"/>
            <a:chOff x="1106" y="930"/>
            <a:chExt cx="825" cy="904"/>
          </a:xfrm>
        </p:grpSpPr>
        <p:pic>
          <p:nvPicPr>
            <p:cNvPr id="2433059" name="Picture 35">
              <a:extLst>
                <a:ext uri="{FF2B5EF4-FFF2-40B4-BE49-F238E27FC236}">
                  <a16:creationId xmlns:a16="http://schemas.microsoft.com/office/drawing/2014/main" id="{D981FB5E-FDED-A24F-869B-ABF312413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" y="930"/>
              <a:ext cx="555" cy="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60" name="Text Box 36">
              <a:extLst>
                <a:ext uri="{FF2B5EF4-FFF2-40B4-BE49-F238E27FC236}">
                  <a16:creationId xmlns:a16="http://schemas.microsoft.com/office/drawing/2014/main" id="{5027F127-DCA4-DA45-9792-E7CD22DC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1338"/>
              <a:ext cx="825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MSIL Code</a:t>
              </a:r>
            </a:p>
          </p:txBody>
        </p:sp>
      </p:grpSp>
      <p:grpSp>
        <p:nvGrpSpPr>
          <p:cNvPr id="2433061" name="Group 37">
            <a:extLst>
              <a:ext uri="{FF2B5EF4-FFF2-40B4-BE49-F238E27FC236}">
                <a16:creationId xmlns:a16="http://schemas.microsoft.com/office/drawing/2014/main" id="{5E1C6B08-B6E3-264D-B2E6-9EDBB05FB04F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3144838"/>
            <a:ext cx="1339850" cy="1435100"/>
            <a:chOff x="3944" y="2169"/>
            <a:chExt cx="844" cy="904"/>
          </a:xfrm>
        </p:grpSpPr>
        <p:pic>
          <p:nvPicPr>
            <p:cNvPr id="2433062" name="Picture 38">
              <a:extLst>
                <a:ext uri="{FF2B5EF4-FFF2-40B4-BE49-F238E27FC236}">
                  <a16:creationId xmlns:a16="http://schemas.microsoft.com/office/drawing/2014/main" id="{1E56FE8D-60B9-EF45-B4D6-E86F352B9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" y="2169"/>
              <a:ext cx="555" cy="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63" name="Text Box 39">
              <a:extLst>
                <a:ext uri="{FF2B5EF4-FFF2-40B4-BE49-F238E27FC236}">
                  <a16:creationId xmlns:a16="http://schemas.microsoft.com/office/drawing/2014/main" id="{00E7BF2B-43C5-B349-AD0C-9CD8DA2B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2577"/>
              <a:ext cx="844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Machine Code</a:t>
              </a:r>
            </a:p>
          </p:txBody>
        </p:sp>
      </p:grpSp>
      <p:sp>
        <p:nvSpPr>
          <p:cNvPr id="2433064" name="Line 40">
            <a:extLst>
              <a:ext uri="{FF2B5EF4-FFF2-40B4-BE49-F238E27FC236}">
                <a16:creationId xmlns:a16="http://schemas.microsoft.com/office/drawing/2014/main" id="{BA4C119E-A781-5A41-8B2D-A30E04CC9A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4363" y="3956051"/>
            <a:ext cx="806450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65" name="Group 41">
            <a:extLst>
              <a:ext uri="{FF2B5EF4-FFF2-40B4-BE49-F238E27FC236}">
                <a16:creationId xmlns:a16="http://schemas.microsoft.com/office/drawing/2014/main" id="{D436D82B-90DE-7647-AA69-B04B05A8685E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3163889"/>
            <a:ext cx="1598612" cy="1500187"/>
            <a:chOff x="2417" y="960"/>
            <a:chExt cx="1007" cy="945"/>
          </a:xfrm>
        </p:grpSpPr>
        <p:sp>
          <p:nvSpPr>
            <p:cNvPr id="7" name="Rounded Rectangle 9219">
              <a:extLst>
                <a:ext uri="{FF2B5EF4-FFF2-40B4-BE49-F238E27FC236}">
                  <a16:creationId xmlns:a16="http://schemas.microsoft.com/office/drawing/2014/main" id="{899D16F0-2267-F640-A921-E809DD7B9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960"/>
              <a:ext cx="1007" cy="945"/>
            </a:xfrm>
            <a:prstGeom prst="roundRect">
              <a:avLst>
                <a:gd name="adj" fmla="val 2616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 marL="58738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00000"/>
                </a:lnSpc>
                <a:buFontTx/>
                <a:buNone/>
              </a:pPr>
              <a:endParaRPr kumimoji="0" lang="en-GB" altLang="ko-Kore-KR" b="1">
                <a:latin typeface="Arial Narrow" panose="020B0604020202020204" pitchFamily="34" charset="0"/>
              </a:endParaRPr>
            </a:p>
          </p:txBody>
        </p:sp>
        <p:sp>
          <p:nvSpPr>
            <p:cNvPr id="2433067" name="Rectangle 43">
              <a:extLst>
                <a:ext uri="{FF2B5EF4-FFF2-40B4-BE49-F238E27FC236}">
                  <a16:creationId xmlns:a16="http://schemas.microsoft.com/office/drawing/2014/main" id="{863524F0-1A59-8747-BB8E-498A0DF7F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979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b="1">
                  <a:latin typeface="Arial Narrow" panose="020B0604020202020204" pitchFamily="34" charset="0"/>
                </a:rPr>
                <a:t>JIT Compiler</a:t>
              </a:r>
            </a:p>
          </p:txBody>
        </p:sp>
      </p:grpSp>
      <p:pic>
        <p:nvPicPr>
          <p:cNvPr id="2433068" name="Picture 44">
            <a:extLst>
              <a:ext uri="{FF2B5EF4-FFF2-40B4-BE49-F238E27FC236}">
                <a16:creationId xmlns:a16="http://schemas.microsoft.com/office/drawing/2014/main" id="{E877CE81-C7DF-6842-85C8-C5524526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3259139"/>
            <a:ext cx="1616075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3069" name="Group 45">
            <a:extLst>
              <a:ext uri="{FF2B5EF4-FFF2-40B4-BE49-F238E27FC236}">
                <a16:creationId xmlns:a16="http://schemas.microsoft.com/office/drawing/2014/main" id="{AE7D001C-8AED-214B-84E9-4C56FF8BB028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5026025"/>
            <a:ext cx="1339850" cy="1435100"/>
            <a:chOff x="3944" y="2169"/>
            <a:chExt cx="844" cy="904"/>
          </a:xfrm>
        </p:grpSpPr>
        <p:pic>
          <p:nvPicPr>
            <p:cNvPr id="2433070" name="Picture 46">
              <a:extLst>
                <a:ext uri="{FF2B5EF4-FFF2-40B4-BE49-F238E27FC236}">
                  <a16:creationId xmlns:a16="http://schemas.microsoft.com/office/drawing/2014/main" id="{3D452739-C4ED-A347-B2B0-A31F45666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" y="2169"/>
              <a:ext cx="555" cy="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71" name="Text Box 47">
              <a:extLst>
                <a:ext uri="{FF2B5EF4-FFF2-40B4-BE49-F238E27FC236}">
                  <a16:creationId xmlns:a16="http://schemas.microsoft.com/office/drawing/2014/main" id="{2D6F2011-593D-AE49-B6D2-D45DA5032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2577"/>
              <a:ext cx="844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Machine Code</a:t>
              </a:r>
            </a:p>
          </p:txBody>
        </p:sp>
      </p:grpSp>
      <p:sp>
        <p:nvSpPr>
          <p:cNvPr id="2433072" name="Line 48">
            <a:extLst>
              <a:ext uri="{FF2B5EF4-FFF2-40B4-BE49-F238E27FC236}">
                <a16:creationId xmlns:a16="http://schemas.microsoft.com/office/drawing/2014/main" id="{FD83C258-B133-4146-9B70-BCFB815FA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638" y="5840414"/>
            <a:ext cx="762000" cy="7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73" name="Group 49">
            <a:extLst>
              <a:ext uri="{FF2B5EF4-FFF2-40B4-BE49-F238E27FC236}">
                <a16:creationId xmlns:a16="http://schemas.microsoft.com/office/drawing/2014/main" id="{2215BC24-841B-0E48-AB5C-63541B5B0A4D}"/>
              </a:ext>
            </a:extLst>
          </p:cNvPr>
          <p:cNvGrpSpPr>
            <a:grpSpLocks/>
          </p:cNvGrpSpPr>
          <p:nvPr/>
        </p:nvGrpSpPr>
        <p:grpSpPr bwMode="auto">
          <a:xfrm>
            <a:off x="5353051" y="4978400"/>
            <a:ext cx="1598613" cy="1500188"/>
            <a:chOff x="2417" y="960"/>
            <a:chExt cx="1007" cy="945"/>
          </a:xfrm>
        </p:grpSpPr>
        <p:sp>
          <p:nvSpPr>
            <p:cNvPr id="9220" name="Rounded Rectangle 9219">
              <a:extLst>
                <a:ext uri="{FF2B5EF4-FFF2-40B4-BE49-F238E27FC236}">
                  <a16:creationId xmlns:a16="http://schemas.microsoft.com/office/drawing/2014/main" id="{2F1E555B-B2CA-0A41-B1DB-C6BC87C43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960"/>
              <a:ext cx="1007" cy="945"/>
            </a:xfrm>
            <a:prstGeom prst="roundRect">
              <a:avLst>
                <a:gd name="adj" fmla="val 2616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>
              <a:lvl1pPr marL="58738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00000"/>
                </a:lnSpc>
                <a:buFontTx/>
                <a:buNone/>
              </a:pPr>
              <a:endParaRPr kumimoji="0" lang="en-GB" altLang="ko-Kore-KR" b="1">
                <a:latin typeface="Arial Narrow" panose="020B0604020202020204" pitchFamily="34" charset="0"/>
              </a:endParaRPr>
            </a:p>
          </p:txBody>
        </p:sp>
        <p:sp>
          <p:nvSpPr>
            <p:cNvPr id="2433075" name="Rectangle 51">
              <a:extLst>
                <a:ext uri="{FF2B5EF4-FFF2-40B4-BE49-F238E27FC236}">
                  <a16:creationId xmlns:a16="http://schemas.microsoft.com/office/drawing/2014/main" id="{43DA265B-8EE0-1B4B-BA56-9B04A570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979"/>
              <a:ext cx="3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b="1">
                  <a:latin typeface="Arial Narrow" panose="020B0604020202020204" pitchFamily="34" charset="0"/>
                </a:rPr>
                <a:t>CLR</a:t>
              </a:r>
            </a:p>
          </p:txBody>
        </p:sp>
      </p:grpSp>
      <p:pic>
        <p:nvPicPr>
          <p:cNvPr id="2433076" name="Picture 52">
            <a:extLst>
              <a:ext uri="{FF2B5EF4-FFF2-40B4-BE49-F238E27FC236}">
                <a16:creationId xmlns:a16="http://schemas.microsoft.com/office/drawing/2014/main" id="{DA6ECD3F-6D1D-3A41-9C1F-442827DB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4" y="5081589"/>
            <a:ext cx="1616075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3077" name="Line 53">
            <a:extLst>
              <a:ext uri="{FF2B5EF4-FFF2-40B4-BE49-F238E27FC236}">
                <a16:creationId xmlns:a16="http://schemas.microsoft.com/office/drawing/2014/main" id="{0002F64D-7649-9245-8E62-BDA8ABD324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6425" y="5834064"/>
            <a:ext cx="806450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433078" name="Group 54">
            <a:extLst>
              <a:ext uri="{FF2B5EF4-FFF2-40B4-BE49-F238E27FC236}">
                <a16:creationId xmlns:a16="http://schemas.microsoft.com/office/drawing/2014/main" id="{6F3EFB92-22A5-F649-9BF8-C9CCEDFAC991}"/>
              </a:ext>
            </a:extLst>
          </p:cNvPr>
          <p:cNvGrpSpPr>
            <a:grpSpLocks/>
          </p:cNvGrpSpPr>
          <p:nvPr/>
        </p:nvGrpSpPr>
        <p:grpSpPr bwMode="auto">
          <a:xfrm>
            <a:off x="7459663" y="4994276"/>
            <a:ext cx="2074862" cy="1508125"/>
            <a:chOff x="3739" y="3146"/>
            <a:chExt cx="1307" cy="950"/>
          </a:xfrm>
        </p:grpSpPr>
        <p:pic>
          <p:nvPicPr>
            <p:cNvPr id="2433079" name="Picture 55">
              <a:extLst>
                <a:ext uri="{FF2B5EF4-FFF2-40B4-BE49-F238E27FC236}">
                  <a16:creationId xmlns:a16="http://schemas.microsoft.com/office/drawing/2014/main" id="{8871C1F5-D51D-C543-B5A9-3E26E99E1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" y="3146"/>
              <a:ext cx="1307" cy="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3080" name="Text Box 56">
              <a:extLst>
                <a:ext uri="{FF2B5EF4-FFF2-40B4-BE49-F238E27FC236}">
                  <a16:creationId xmlns:a16="http://schemas.microsoft.com/office/drawing/2014/main" id="{5CCE65F3-9760-1544-8DD0-AD2D300DC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3567"/>
              <a:ext cx="844" cy="22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GB" altLang="ko-Kore-KR" sz="1600" b="1">
                  <a:latin typeface="Arial Narrow" panose="020B0604020202020204" pitchFamily="34" charset="0"/>
                </a:rPr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3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2433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3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3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3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3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2433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43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3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3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3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243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43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3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076" name="Rectangle 4">
            <a:extLst>
              <a:ext uri="{FF2B5EF4-FFF2-40B4-BE49-F238E27FC236}">
                <a16:creationId xmlns:a16="http://schemas.microsoft.com/office/drawing/2014/main" id="{C2DA6526-544D-4749-A7FF-00C07708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199" y="115889"/>
            <a:ext cx="903861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1.2.9 .NET Framework</a:t>
            </a:r>
            <a:r>
              <a:rPr lang="ko-KR" altLang="en-US" sz="4400" b="1" dirty="0">
                <a:latin typeface="+mj-ea"/>
                <a:ea typeface="+mj-ea"/>
              </a:rPr>
              <a:t>의 언어들</a:t>
            </a:r>
          </a:p>
        </p:txBody>
      </p:sp>
      <p:sp>
        <p:nvSpPr>
          <p:cNvPr id="2435077" name="AutoShape 5">
            <a:extLst>
              <a:ext uri="{FF2B5EF4-FFF2-40B4-BE49-F238E27FC236}">
                <a16:creationId xmlns:a16="http://schemas.microsoft.com/office/drawing/2014/main" id="{912ABF69-BCC1-A24F-A27D-BD9F718B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4" y="1265238"/>
            <a:ext cx="6969125" cy="493395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GB" altLang="ko-Kore-KR" sz="2400">
              <a:latin typeface="Arial Narrow" panose="020B0604020202020204" pitchFamily="34" charset="0"/>
            </a:endParaRPr>
          </a:p>
        </p:txBody>
      </p:sp>
      <p:sp>
        <p:nvSpPr>
          <p:cNvPr id="2435078" name="AutoShape 6">
            <a:extLst>
              <a:ext uri="{FF2B5EF4-FFF2-40B4-BE49-F238E27FC236}">
                <a16:creationId xmlns:a16="http://schemas.microsoft.com/office/drawing/2014/main" id="{F167752B-DBA0-B640-9B7A-B8C78356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1958976"/>
            <a:ext cx="6570662" cy="733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indent="63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47148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Visual C#: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C, C++,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Java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에서 영향받아 탄생한 현대적인 객체지향적 언어</a:t>
            </a:r>
          </a:p>
        </p:txBody>
      </p:sp>
      <p:sp>
        <p:nvSpPr>
          <p:cNvPr id="2435079" name="AutoShape 7">
            <a:extLst>
              <a:ext uri="{FF2B5EF4-FFF2-40B4-BE49-F238E27FC236}">
                <a16:creationId xmlns:a16="http://schemas.microsoft.com/office/drawing/2014/main" id="{CD0BE789-4F35-B74D-B43A-AAA15746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2797176"/>
            <a:ext cx="6570663" cy="733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Visual Basic: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Visual Basic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그룹에서 가장 최근에 추가된 언어</a:t>
            </a:r>
          </a:p>
        </p:txBody>
      </p:sp>
      <p:sp>
        <p:nvSpPr>
          <p:cNvPr id="2435080" name="AutoShape 8">
            <a:extLst>
              <a:ext uri="{FF2B5EF4-FFF2-40B4-BE49-F238E27FC236}">
                <a16:creationId xmlns:a16="http://schemas.microsoft.com/office/drawing/2014/main" id="{B8A464B2-0C05-AC47-A4FB-EA8C0F5C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3649664"/>
            <a:ext cx="6570663" cy="733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indent="63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67468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Visual C++: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언어에서 확장된 객체지향적 언어</a:t>
            </a:r>
          </a:p>
        </p:txBody>
      </p:sp>
      <p:pic>
        <p:nvPicPr>
          <p:cNvPr id="2435081" name="Picture 9">
            <a:extLst>
              <a:ext uri="{FF2B5EF4-FFF2-40B4-BE49-F238E27FC236}">
                <a16:creationId xmlns:a16="http://schemas.microsoft.com/office/drawing/2014/main" id="{EAB59753-052C-2F4D-85D0-1AD4B4CF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333500"/>
            <a:ext cx="30099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5082" name="AutoShape 10">
            <a:extLst>
              <a:ext uri="{FF2B5EF4-FFF2-40B4-BE49-F238E27FC236}">
                <a16:creationId xmlns:a16="http://schemas.microsoft.com/office/drawing/2014/main" id="{D7BB8659-F91B-EE4C-AFE8-FC33A323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4497389"/>
            <a:ext cx="6570662" cy="733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indent="63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47148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Visual J#: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객체 지향적 언어인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Java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언어의 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Microsoft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버전 </a:t>
            </a:r>
          </a:p>
        </p:txBody>
      </p:sp>
      <p:sp>
        <p:nvSpPr>
          <p:cNvPr id="2435083" name="AutoShape 11">
            <a:extLst>
              <a:ext uri="{FF2B5EF4-FFF2-40B4-BE49-F238E27FC236}">
                <a16:creationId xmlns:a16="http://schemas.microsoft.com/office/drawing/2014/main" id="{BB46E037-B106-974F-B935-3DB71C7E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5341939"/>
            <a:ext cx="6570662" cy="733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indent="63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47148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GB" altLang="ko-Kore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Third-party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언어들</a:t>
            </a:r>
            <a:r>
              <a:rPr kumimoji="0" lang="en-GB" altLang="ko-Kore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다양한 언어들 지원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파이썬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루비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코볼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…)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5316" name="Picture 4">
            <a:extLst>
              <a:ext uri="{FF2B5EF4-FFF2-40B4-BE49-F238E27FC236}">
                <a16:creationId xmlns:a16="http://schemas.microsoft.com/office/drawing/2014/main" id="{9C788E00-CB15-3F46-9CF9-027B5990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79613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5318" name="AutoShape 6">
            <a:extLst>
              <a:ext uri="{FF2B5EF4-FFF2-40B4-BE49-F238E27FC236}">
                <a16:creationId xmlns:a16="http://schemas.microsoft.com/office/drawing/2014/main" id="{D473D81E-E7FA-2549-AE6F-34F2154D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1593851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Windows Forms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개발 툴 제공</a:t>
            </a:r>
          </a:p>
        </p:txBody>
      </p:sp>
      <p:sp>
        <p:nvSpPr>
          <p:cNvPr id="2445319" name="AutoShape 7">
            <a:extLst>
              <a:ext uri="{FF2B5EF4-FFF2-40B4-BE49-F238E27FC236}">
                <a16:creationId xmlns:a16="http://schemas.microsoft.com/office/drawing/2014/main" id="{348880B1-9099-5D4D-A150-EAB6A16C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1593851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Web Forms</a:t>
            </a:r>
            <a:r>
              <a: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개발 툴 제공 </a:t>
            </a:r>
          </a:p>
        </p:txBody>
      </p:sp>
      <p:sp>
        <p:nvSpPr>
          <p:cNvPr id="2445320" name="AutoShape 8">
            <a:extLst>
              <a:ext uri="{FF2B5EF4-FFF2-40B4-BE49-F238E27FC236}">
                <a16:creationId xmlns:a16="http://schemas.microsoft.com/office/drawing/2014/main" id="{2F6DB92A-0290-C347-8DB4-1BA29A7D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2565401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XML Web services</a:t>
            </a:r>
            <a:endParaRPr kumimoji="0" lang="en-US" altLang="ko-KR" sz="1800" b="1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생성을 위한 툴 </a:t>
            </a:r>
          </a:p>
        </p:txBody>
      </p:sp>
      <p:sp>
        <p:nvSpPr>
          <p:cNvPr id="2445321" name="AutoShape 9">
            <a:extLst>
              <a:ext uri="{FF2B5EF4-FFF2-40B4-BE49-F238E27FC236}">
                <a16:creationId xmlns:a16="http://schemas.microsoft.com/office/drawing/2014/main" id="{CA044523-26A0-CB4C-B818-69B2450A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462214"/>
            <a:ext cx="2432050" cy="11191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.NET </a:t>
            </a:r>
            <a:r>
              <a:rPr kumimoji="0"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kumimoji="0" lang="en-US" altLang="ja-JP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kumimoji="0"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5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애플리케이션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개발툴</a:t>
            </a:r>
            <a:r>
              <a:rPr kumimoji="0" lang="ko-KR" altLang="en-US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제공 </a:t>
            </a:r>
          </a:p>
        </p:txBody>
      </p:sp>
      <p:sp>
        <p:nvSpPr>
          <p:cNvPr id="2445322" name="AutoShape 10">
            <a:extLst>
              <a:ext uri="{FF2B5EF4-FFF2-40B4-BE49-F238E27FC236}">
                <a16:creationId xmlns:a16="http://schemas.microsoft.com/office/drawing/2014/main" id="{239320C8-DEEB-354C-91EB-3AAD1DA4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905251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다중</a:t>
            </a:r>
            <a:r>
              <a:rPr kumimoji="0" lang="ja-JP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.NET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language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지원</a:t>
            </a:r>
            <a:endParaRPr kumimoji="0" lang="ja-JP" altLang="en-US" sz="1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445323" name="AutoShape 11">
            <a:extLst>
              <a:ext uri="{FF2B5EF4-FFF2-40B4-BE49-F238E27FC236}">
                <a16:creationId xmlns:a16="http://schemas.microsoft.com/office/drawing/2014/main" id="{5930BBC9-5125-084D-A7FE-6E3252DD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3871914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Data access</a:t>
            </a:r>
          </a:p>
        </p:txBody>
      </p:sp>
      <p:sp>
        <p:nvSpPr>
          <p:cNvPr id="2445324" name="AutoShape 12">
            <a:extLst>
              <a:ext uri="{FF2B5EF4-FFF2-40B4-BE49-F238E27FC236}">
                <a16:creationId xmlns:a16="http://schemas.microsoft.com/office/drawing/2014/main" id="{B742702B-A900-C740-8805-76955097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4981576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ja-JP" sz="1800" b="1">
                <a:latin typeface="돋움체" panose="020B0609000101010101" pitchFamily="49" charset="-127"/>
                <a:ea typeface="돋움체" panose="020B0609000101010101" pitchFamily="49" charset="-127"/>
              </a:rPr>
              <a:t>Exception </a:t>
            </a: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처리</a:t>
            </a:r>
          </a:p>
        </p:txBody>
      </p:sp>
      <p:sp>
        <p:nvSpPr>
          <p:cNvPr id="2445325" name="AutoShape 13">
            <a:extLst>
              <a:ext uri="{FF2B5EF4-FFF2-40B4-BE49-F238E27FC236}">
                <a16:creationId xmlns:a16="http://schemas.microsoft.com/office/drawing/2014/main" id="{AF417826-8C3C-8E44-9249-B22D2DFB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987926"/>
            <a:ext cx="24320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도움말과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다양한 문서 제공</a:t>
            </a:r>
          </a:p>
        </p:txBody>
      </p:sp>
      <p:sp>
        <p:nvSpPr>
          <p:cNvPr id="2445326" name="Rectangle 14">
            <a:extLst>
              <a:ext uri="{FF2B5EF4-FFF2-40B4-BE49-F238E27FC236}">
                <a16:creationId xmlns:a16="http://schemas.microsoft.com/office/drawing/2014/main" id="{5F4AD394-B11A-A345-A356-8FD2A812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4" y="1"/>
            <a:ext cx="81105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dirty="0">
                <a:latin typeface="+mj-ea"/>
                <a:ea typeface="+mj-ea"/>
              </a:rPr>
              <a:t>1.3.1 </a:t>
            </a:r>
            <a:r>
              <a:rPr lang="en-US" altLang="ja-JP" sz="4400" dirty="0">
                <a:latin typeface="+mj-ea"/>
                <a:ea typeface="+mj-ea"/>
              </a:rPr>
              <a:t>Visual Studio 20</a:t>
            </a:r>
            <a:r>
              <a:rPr lang="en-US" altLang="ko-KR" sz="4400" dirty="0">
                <a:latin typeface="+mj-ea"/>
                <a:ea typeface="+mj-ea"/>
              </a:rPr>
              <a:t>19 </a:t>
            </a:r>
            <a:r>
              <a:rPr lang="ko-KR" altLang="en-US" sz="4400" dirty="0">
                <a:latin typeface="+mj-ea"/>
                <a:ea typeface="+mj-ea"/>
              </a:rPr>
              <a:t>소개</a:t>
            </a:r>
          </a:p>
        </p:txBody>
      </p:sp>
      <p:pic>
        <p:nvPicPr>
          <p:cNvPr id="2445327" name="Picture 15">
            <a:extLst>
              <a:ext uri="{FF2B5EF4-FFF2-40B4-BE49-F238E27FC236}">
                <a16:creationId xmlns:a16="http://schemas.microsoft.com/office/drawing/2014/main" id="{C6F2C990-EB1B-664E-A98E-A6ABE718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4" y="1497014"/>
            <a:ext cx="795337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28" name="Picture 16">
            <a:extLst>
              <a:ext uri="{FF2B5EF4-FFF2-40B4-BE49-F238E27FC236}">
                <a16:creationId xmlns:a16="http://schemas.microsoft.com/office/drawing/2014/main" id="{15FA8E0C-AC7A-DB4B-BF2E-C4B63934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1" y="1530351"/>
            <a:ext cx="43656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29" name="Picture 17">
            <a:extLst>
              <a:ext uri="{FF2B5EF4-FFF2-40B4-BE49-F238E27FC236}">
                <a16:creationId xmlns:a16="http://schemas.microsoft.com/office/drawing/2014/main" id="{E854305B-822B-B24E-BA44-B67ED6DC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470026"/>
            <a:ext cx="1046162" cy="7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0" name="Picture 18">
            <a:extLst>
              <a:ext uri="{FF2B5EF4-FFF2-40B4-BE49-F238E27FC236}">
                <a16:creationId xmlns:a16="http://schemas.microsoft.com/office/drawing/2014/main" id="{06A58DA5-44DE-EB4A-9BFE-82F1ABDC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1530351"/>
            <a:ext cx="436562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1" name="Picture 19">
            <a:extLst>
              <a:ext uri="{FF2B5EF4-FFF2-40B4-BE49-F238E27FC236}">
                <a16:creationId xmlns:a16="http://schemas.microsoft.com/office/drawing/2014/main" id="{BA8F989C-00B0-8C48-B649-9FE3FFCC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1" y="2486025"/>
            <a:ext cx="925513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2" name="Picture 20">
            <a:extLst>
              <a:ext uri="{FF2B5EF4-FFF2-40B4-BE49-F238E27FC236}">
                <a16:creationId xmlns:a16="http://schemas.microsoft.com/office/drawing/2014/main" id="{8AD7DBC4-0615-AD42-AC0B-95551A1E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2552701"/>
            <a:ext cx="436562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3" name="Picture 21">
            <a:extLst>
              <a:ext uri="{FF2B5EF4-FFF2-40B4-BE49-F238E27FC236}">
                <a16:creationId xmlns:a16="http://schemas.microsoft.com/office/drawing/2014/main" id="{82E21E0E-058B-F740-BECC-1CC8C26A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38" y="3675063"/>
            <a:ext cx="768350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4" name="Picture 22">
            <a:extLst>
              <a:ext uri="{FF2B5EF4-FFF2-40B4-BE49-F238E27FC236}">
                <a16:creationId xmlns:a16="http://schemas.microsoft.com/office/drawing/2014/main" id="{6E29463C-F328-0D4D-9959-4320683F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749675"/>
            <a:ext cx="5080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5" name="Picture 23">
            <a:extLst>
              <a:ext uri="{FF2B5EF4-FFF2-40B4-BE49-F238E27FC236}">
                <a16:creationId xmlns:a16="http://schemas.microsoft.com/office/drawing/2014/main" id="{2698434F-9700-F24D-8544-B40BF2C4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806825"/>
            <a:ext cx="5080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6" name="Picture 24">
            <a:extLst>
              <a:ext uri="{FF2B5EF4-FFF2-40B4-BE49-F238E27FC236}">
                <a16:creationId xmlns:a16="http://schemas.microsoft.com/office/drawing/2014/main" id="{A0D06BF5-2022-7D40-9B14-4D7D103E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902075"/>
            <a:ext cx="5080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7" name="Picture 25">
            <a:extLst>
              <a:ext uri="{FF2B5EF4-FFF2-40B4-BE49-F238E27FC236}">
                <a16:creationId xmlns:a16="http://schemas.microsoft.com/office/drawing/2014/main" id="{2ED1298B-906A-664C-A9CE-84EB5D1A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722813"/>
            <a:ext cx="787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8" name="Picture 26">
            <a:extLst>
              <a:ext uri="{FF2B5EF4-FFF2-40B4-BE49-F238E27FC236}">
                <a16:creationId xmlns:a16="http://schemas.microsoft.com/office/drawing/2014/main" id="{92CFDA53-A16C-E848-B456-1208CC98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4" y="4735513"/>
            <a:ext cx="1062037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39" name="Picture 27">
            <a:extLst>
              <a:ext uri="{FF2B5EF4-FFF2-40B4-BE49-F238E27FC236}">
                <a16:creationId xmlns:a16="http://schemas.microsoft.com/office/drawing/2014/main" id="{79252058-AA0D-714A-B426-D1421AB6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38" y="2355851"/>
            <a:ext cx="696912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340" name="Picture 28">
            <a:extLst>
              <a:ext uri="{FF2B5EF4-FFF2-40B4-BE49-F238E27FC236}">
                <a16:creationId xmlns:a16="http://schemas.microsoft.com/office/drawing/2014/main" id="{C7500F48-8D99-AE43-9091-EC344D6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1" y="2355851"/>
            <a:ext cx="43656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64" name="Rectangle 4">
            <a:extLst>
              <a:ext uri="{FF2B5EF4-FFF2-40B4-BE49-F238E27FC236}">
                <a16:creationId xmlns:a16="http://schemas.microsoft.com/office/drawing/2014/main" id="{128D9264-2480-3547-B639-CA0395AD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731" y="236539"/>
            <a:ext cx="81105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1.3.2 VS2019 </a:t>
            </a:r>
            <a:r>
              <a:rPr lang="ko-KR" altLang="en-US" sz="4400" b="1" dirty="0">
                <a:latin typeface="+mj-ea"/>
                <a:ea typeface="+mj-ea"/>
              </a:rPr>
              <a:t>솔루션 구조</a:t>
            </a:r>
          </a:p>
        </p:txBody>
      </p:sp>
      <p:sp>
        <p:nvSpPr>
          <p:cNvPr id="2447365" name="Rectangle 5">
            <a:extLst>
              <a:ext uri="{FF2B5EF4-FFF2-40B4-BE49-F238E27FC236}">
                <a16:creationId xmlns:a16="http://schemas.microsoft.com/office/drawing/2014/main" id="{DCFA4390-74BC-C04D-B0FB-5C312D71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1473200"/>
            <a:ext cx="2451100" cy="349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lang="en-US" altLang="ja-JP" b="1">
                <a:latin typeface="Arial Narrow" panose="020B0604020202020204" pitchFamily="34" charset="0"/>
                <a:ea typeface="MS PGothic" panose="020B0600070205080204" pitchFamily="34" charset="-128"/>
              </a:rPr>
              <a:t>Solution Explorer Window</a:t>
            </a:r>
          </a:p>
        </p:txBody>
      </p:sp>
      <p:sp>
        <p:nvSpPr>
          <p:cNvPr id="2447366" name="Rectangle 6">
            <a:extLst>
              <a:ext uri="{FF2B5EF4-FFF2-40B4-BE49-F238E27FC236}">
                <a16:creationId xmlns:a16="http://schemas.microsoft.com/office/drawing/2014/main" id="{884F851D-3246-DE4D-84A4-2AD37866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2333625"/>
            <a:ext cx="2451100" cy="349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lang="en-US" altLang="ja-JP" b="1">
                <a:latin typeface="Arial Narrow" panose="020B0604020202020204" pitchFamily="34" charset="0"/>
                <a:ea typeface="MS PGothic" panose="020B0600070205080204" pitchFamily="34" charset="-128"/>
              </a:rPr>
              <a:t>Solution Level</a:t>
            </a:r>
          </a:p>
        </p:txBody>
      </p:sp>
      <p:sp>
        <p:nvSpPr>
          <p:cNvPr id="2447367" name="Rectangle 7">
            <a:extLst>
              <a:ext uri="{FF2B5EF4-FFF2-40B4-BE49-F238E27FC236}">
                <a16:creationId xmlns:a16="http://schemas.microsoft.com/office/drawing/2014/main" id="{B77EECEC-A33A-2D4D-B7ED-18C79FDD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933700"/>
            <a:ext cx="2451100" cy="349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lang="en-US" altLang="ja-JP" b="1">
                <a:latin typeface="Arial Narrow" panose="020B0604020202020204" pitchFamily="34" charset="0"/>
                <a:ea typeface="MS PGothic" panose="020B0600070205080204" pitchFamily="34" charset="-128"/>
              </a:rPr>
              <a:t>Project Level</a:t>
            </a:r>
          </a:p>
        </p:txBody>
      </p:sp>
      <p:sp>
        <p:nvSpPr>
          <p:cNvPr id="2447368" name="Rectangle 8">
            <a:extLst>
              <a:ext uri="{FF2B5EF4-FFF2-40B4-BE49-F238E27FC236}">
                <a16:creationId xmlns:a16="http://schemas.microsoft.com/office/drawing/2014/main" id="{1F87CF9E-25F3-DA48-9040-102F6BFD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452813"/>
            <a:ext cx="2451100" cy="349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lang="en-US" altLang="ja-JP" b="1">
                <a:latin typeface="Arial Narrow" panose="020B0604020202020204" pitchFamily="34" charset="0"/>
                <a:ea typeface="MS PGothic" panose="020B0600070205080204" pitchFamily="34" charset="-128"/>
              </a:rPr>
              <a:t>Project Components</a:t>
            </a:r>
          </a:p>
        </p:txBody>
      </p:sp>
      <p:pic>
        <p:nvPicPr>
          <p:cNvPr id="2447369" name="Picture 9">
            <a:extLst>
              <a:ext uri="{FF2B5EF4-FFF2-40B4-BE49-F238E27FC236}">
                <a16:creationId xmlns:a16="http://schemas.microsoft.com/office/drawing/2014/main" id="{09109929-7DE1-A446-9D5C-3739E1CA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84313"/>
            <a:ext cx="4751388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370" name="Line 10">
            <a:extLst>
              <a:ext uri="{FF2B5EF4-FFF2-40B4-BE49-F238E27FC236}">
                <a16:creationId xmlns:a16="http://schemas.microsoft.com/office/drawing/2014/main" id="{8DF29BE9-C0D9-604C-8FB3-7A50561FF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4314" y="1638300"/>
            <a:ext cx="3108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1" name="Line 11">
            <a:extLst>
              <a:ext uri="{FF2B5EF4-FFF2-40B4-BE49-F238E27FC236}">
                <a16:creationId xmlns:a16="http://schemas.microsoft.com/office/drawing/2014/main" id="{0EAD2789-06B1-934F-B538-44951235945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029075" y="1624014"/>
            <a:ext cx="14288" cy="212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2" name="Line 12">
            <a:extLst>
              <a:ext uri="{FF2B5EF4-FFF2-40B4-BE49-F238E27FC236}">
                <a16:creationId xmlns:a16="http://schemas.microsoft.com/office/drawing/2014/main" id="{6498F8A6-005C-864D-B4EA-2EEE04883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3050" y="2516188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3" name="Line 13">
            <a:extLst>
              <a:ext uri="{FF2B5EF4-FFF2-40B4-BE49-F238E27FC236}">
                <a16:creationId xmlns:a16="http://schemas.microsoft.com/office/drawing/2014/main" id="{979122F7-B860-1244-A2C0-5889C7140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310038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4" name="Line 14">
            <a:extLst>
              <a:ext uri="{FF2B5EF4-FFF2-40B4-BE49-F238E27FC236}">
                <a16:creationId xmlns:a16="http://schemas.microsoft.com/office/drawing/2014/main" id="{43F95103-2489-0A4E-9973-355463BD6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788" y="2684464"/>
            <a:ext cx="1295400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5" name="Line 15">
            <a:extLst>
              <a:ext uri="{FF2B5EF4-FFF2-40B4-BE49-F238E27FC236}">
                <a16:creationId xmlns:a16="http://schemas.microsoft.com/office/drawing/2014/main" id="{927D3E41-DAC7-B34A-9901-9A6B86D83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690814"/>
            <a:ext cx="1588" cy="420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6" name="Line 16">
            <a:extLst>
              <a:ext uri="{FF2B5EF4-FFF2-40B4-BE49-F238E27FC236}">
                <a16:creationId xmlns:a16="http://schemas.microsoft.com/office/drawing/2014/main" id="{9955DD90-13F1-8F43-B40D-5EC350EE1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6225" y="3635375"/>
            <a:ext cx="1919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7" name="Line 17">
            <a:extLst>
              <a:ext uri="{FF2B5EF4-FFF2-40B4-BE49-F238E27FC236}">
                <a16:creationId xmlns:a16="http://schemas.microsoft.com/office/drawing/2014/main" id="{4B8FBF02-654C-6945-8CDA-A00256336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3886200"/>
            <a:ext cx="9969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8" name="Line 18">
            <a:extLst>
              <a:ext uri="{FF2B5EF4-FFF2-40B4-BE49-F238E27FC236}">
                <a16:creationId xmlns:a16="http://schemas.microsoft.com/office/drawing/2014/main" id="{090109C5-9F59-2142-8740-68CBC415F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2909888"/>
            <a:ext cx="1077912" cy="17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447379" name="Line 19">
            <a:extLst>
              <a:ext uri="{FF2B5EF4-FFF2-40B4-BE49-F238E27FC236}">
                <a16:creationId xmlns:a16="http://schemas.microsoft.com/office/drawing/2014/main" id="{916680FC-7CA9-384B-9B4E-4AD3A8B77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9" y="2916239"/>
            <a:ext cx="1587" cy="985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796" name="Text Box 3">
            <a:extLst>
              <a:ext uri="{FF2B5EF4-FFF2-40B4-BE49-F238E27FC236}">
                <a16:creationId xmlns:a16="http://schemas.microsoft.com/office/drawing/2014/main" id="{23520DE8-4E67-EB47-BF05-98DD8934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10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2.1.1 ASP.NET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이란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209797" name="Rectangle 4">
            <a:extLst>
              <a:ext uri="{FF2B5EF4-FFF2-40B4-BE49-F238E27FC236}">
                <a16:creationId xmlns:a16="http://schemas.microsoft.com/office/drawing/2014/main" id="{6AF2B9DF-2471-CD47-AF0C-CB8DE64B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524001"/>
            <a:ext cx="77755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프레임워크의 동적 웹 응용프로그램 개발 기술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기존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보다  더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객체지향적이고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구조화된 개발 기술 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XML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웹서비스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WCF, AJAX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개발 지원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System.Web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과 그 하위 네임스페이스의 클래스에서 구현됨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특징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폼의 서버 측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프로세싱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기반 기술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HTTP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상의 이벤트 중심 프로그래밍 모델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브라우저 독립적이며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언어 독립적 기술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820" name="Text Box 2">
            <a:extLst>
              <a:ext uri="{FF2B5EF4-FFF2-40B4-BE49-F238E27FC236}">
                <a16:creationId xmlns:a16="http://schemas.microsoft.com/office/drawing/2014/main" id="{49770B3E-4EF0-0341-8DBE-73C7162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1" y="313283"/>
            <a:ext cx="10668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2.1.2 ASP.NET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응용프로그램 </a:t>
            </a:r>
            <a:r>
              <a:rPr lang="ko-KR" altLang="en-US" sz="4400" b="1" dirty="0" err="1">
                <a:solidFill>
                  <a:schemeClr val="tx2"/>
                </a:solidFill>
                <a:latin typeface="+mj-ea"/>
                <a:ea typeface="+mj-ea"/>
              </a:rPr>
              <a:t>아키텍쳐</a:t>
            </a:r>
            <a:endParaRPr lang="ko-KR" altLang="en-US" sz="4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2210821" name="Group 5">
            <a:extLst>
              <a:ext uri="{FF2B5EF4-FFF2-40B4-BE49-F238E27FC236}">
                <a16:creationId xmlns:a16="http://schemas.microsoft.com/office/drawing/2014/main" id="{77B67A9C-379E-FF4B-9CD7-421988CC227B}"/>
              </a:ext>
            </a:extLst>
          </p:cNvPr>
          <p:cNvGrpSpPr>
            <a:grpSpLocks/>
          </p:cNvGrpSpPr>
          <p:nvPr/>
        </p:nvGrpSpPr>
        <p:grpSpPr bwMode="auto">
          <a:xfrm>
            <a:off x="2482851" y="1428750"/>
            <a:ext cx="7161213" cy="4884738"/>
            <a:chOff x="576" y="816"/>
            <a:chExt cx="4511" cy="3168"/>
          </a:xfrm>
        </p:grpSpPr>
        <p:sp>
          <p:nvSpPr>
            <p:cNvPr id="409606" name="AutoShape 6">
              <a:extLst>
                <a:ext uri="{FF2B5EF4-FFF2-40B4-BE49-F238E27FC236}">
                  <a16:creationId xmlns:a16="http://schemas.microsoft.com/office/drawing/2014/main" id="{A5B46602-E362-A04B-ACDF-11AA158D5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16"/>
              <a:ext cx="4511" cy="1248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Presentation Tier</a:t>
              </a:r>
            </a:p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endPara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409607" name="AutoShape 7">
              <a:extLst>
                <a:ext uri="{FF2B5EF4-FFF2-40B4-BE49-F238E27FC236}">
                  <a16:creationId xmlns:a16="http://schemas.microsoft.com/office/drawing/2014/main" id="{039FFD6A-34CD-CB45-945A-FE75EE11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4511" cy="1056"/>
            </a:xfrm>
            <a:prstGeom prst="roundRect">
              <a:avLst>
                <a:gd name="adj" fmla="val 8412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Business Logic Tier</a:t>
              </a:r>
            </a:p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endPara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409608" name="AutoShape 8">
              <a:extLst>
                <a:ext uri="{FF2B5EF4-FFF2-40B4-BE49-F238E27FC236}">
                  <a16:creationId xmlns:a16="http://schemas.microsoft.com/office/drawing/2014/main" id="{D131E05F-FDD2-1B47-AF84-6F1297E1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12"/>
              <a:ext cx="4511" cy="672"/>
            </a:xfrm>
            <a:prstGeom prst="roundRect">
              <a:avLst>
                <a:gd name="adj" fmla="val 8412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Data Tier</a:t>
              </a:r>
            </a:p>
            <a:p>
              <a:pPr eaLnBrk="0" latinLnBrk="0" hangingPunct="0">
                <a:lnSpc>
                  <a:spcPct val="85000"/>
                </a:lnSpc>
                <a:buClrTx/>
                <a:buSzTx/>
                <a:buFontTx/>
                <a:buNone/>
              </a:pPr>
              <a:endParaRPr kumimoji="0" lang="en-US" altLang="ko-KR" sz="1800" b="1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10825" name="Line 9">
              <a:extLst>
                <a:ext uri="{FF2B5EF4-FFF2-40B4-BE49-F238E27FC236}">
                  <a16:creationId xmlns:a16="http://schemas.microsoft.com/office/drawing/2014/main" id="{569B76CF-E9BB-AA41-99CE-45484198B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88"/>
              <a:ext cx="36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2210826" name="Line 10">
              <a:extLst>
                <a:ext uri="{FF2B5EF4-FFF2-40B4-BE49-F238E27FC236}">
                  <a16:creationId xmlns:a16="http://schemas.microsoft.com/office/drawing/2014/main" id="{2A27B860-6018-9C4A-991E-40DBB0FD70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16" y="168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11" name="AutoShape 11">
              <a:extLst>
                <a:ext uri="{FF2B5EF4-FFF2-40B4-BE49-F238E27FC236}">
                  <a16:creationId xmlns:a16="http://schemas.microsoft.com/office/drawing/2014/main" id="{578944C5-2A48-144C-914F-8D34048C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84"/>
              <a:ext cx="720" cy="432"/>
            </a:xfrm>
            <a:prstGeom prst="roundRect">
              <a:avLst>
                <a:gd name="adj" fmla="val 4167"/>
              </a:avLst>
            </a:prstGeom>
            <a:solidFill>
              <a:srgbClr val="DEE7F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마스터 </a:t>
              </a:r>
            </a:p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페이지</a:t>
              </a:r>
            </a:p>
          </p:txBody>
        </p:sp>
        <p:sp>
          <p:nvSpPr>
            <p:cNvPr id="2210828" name="Line 12">
              <a:extLst>
                <a:ext uri="{FF2B5EF4-FFF2-40B4-BE49-F238E27FC236}">
                  <a16:creationId xmlns:a16="http://schemas.microsoft.com/office/drawing/2014/main" id="{7C602A4B-93CD-AF48-A9CE-B2710DEA20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04" y="1800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13" name="AutoShape 13">
              <a:extLst>
                <a:ext uri="{FF2B5EF4-FFF2-40B4-BE49-F238E27FC236}">
                  <a16:creationId xmlns:a16="http://schemas.microsoft.com/office/drawing/2014/main" id="{F523149E-F7F6-CC4C-9FB3-6404B7A0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64"/>
              <a:ext cx="1056" cy="526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웹 폼 </a:t>
              </a: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(.aspx)</a:t>
              </a:r>
            </a:p>
          </p:txBody>
        </p:sp>
        <p:sp>
          <p:nvSpPr>
            <p:cNvPr id="2210830" name="Line 14">
              <a:extLst>
                <a:ext uri="{FF2B5EF4-FFF2-40B4-BE49-F238E27FC236}">
                  <a16:creationId xmlns:a16="http://schemas.microsoft.com/office/drawing/2014/main" id="{775927AF-4BFF-514B-A838-7D0B3392B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26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2210831" name="Line 15">
              <a:extLst>
                <a:ext uri="{FF2B5EF4-FFF2-40B4-BE49-F238E27FC236}">
                  <a16:creationId xmlns:a16="http://schemas.microsoft.com/office/drawing/2014/main" id="{C54646A2-1E9F-E547-91E9-F7C0996B04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752" y="261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2210832" name="Line 16">
              <a:extLst>
                <a:ext uri="{FF2B5EF4-FFF2-40B4-BE49-F238E27FC236}">
                  <a16:creationId xmlns:a16="http://schemas.microsoft.com/office/drawing/2014/main" id="{0FFEEE35-D37D-CE49-9670-CDC999D27D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92" y="261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2210833" name="Line 17">
              <a:extLst>
                <a:ext uri="{FF2B5EF4-FFF2-40B4-BE49-F238E27FC236}">
                  <a16:creationId xmlns:a16="http://schemas.microsoft.com/office/drawing/2014/main" id="{88A8C6FC-9EFF-0A4C-BB04-8AB13896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728" y="168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2210834" name="Line 18">
              <a:extLst>
                <a:ext uri="{FF2B5EF4-FFF2-40B4-BE49-F238E27FC236}">
                  <a16:creationId xmlns:a16="http://schemas.microsoft.com/office/drawing/2014/main" id="{BF420E04-EC0D-D64D-8B75-0FDB9E809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68" y="168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19" name="AutoShape 19">
              <a:extLst>
                <a:ext uri="{FF2B5EF4-FFF2-40B4-BE49-F238E27FC236}">
                  <a16:creationId xmlns:a16="http://schemas.microsoft.com/office/drawing/2014/main" id="{56621013-ED18-7349-AEFA-E9894856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84"/>
              <a:ext cx="720" cy="432"/>
            </a:xfrm>
            <a:prstGeom prst="roundRect">
              <a:avLst>
                <a:gd name="adj" fmla="val 4167"/>
              </a:avLst>
            </a:prstGeom>
            <a:solidFill>
              <a:srgbClr val="DEE7F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UI </a:t>
              </a: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페이지</a:t>
              </a:r>
              <a:b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(.htm)</a:t>
              </a:r>
            </a:p>
          </p:txBody>
        </p:sp>
        <p:sp>
          <p:nvSpPr>
            <p:cNvPr id="409620" name="AutoShape 20">
              <a:extLst>
                <a:ext uri="{FF2B5EF4-FFF2-40B4-BE49-F238E27FC236}">
                  <a16:creationId xmlns:a16="http://schemas.microsoft.com/office/drawing/2014/main" id="{E2BE0194-4A15-A64E-B643-821C8EA2D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36"/>
              <a:ext cx="1392" cy="44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XML </a:t>
              </a: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웹서비스</a:t>
              </a:r>
              <a:b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(.asmx)</a:t>
              </a:r>
            </a:p>
          </p:txBody>
        </p:sp>
        <p:sp>
          <p:nvSpPr>
            <p:cNvPr id="409621" name="AutoShape 21">
              <a:extLst>
                <a:ext uri="{FF2B5EF4-FFF2-40B4-BE49-F238E27FC236}">
                  <a16:creationId xmlns:a16="http://schemas.microsoft.com/office/drawing/2014/main" id="{EEE2503D-6751-C14D-9B6F-163053AE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84"/>
              <a:ext cx="1089" cy="432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사용자컨트롤</a:t>
              </a:r>
              <a:b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(.ascx)</a:t>
              </a:r>
            </a:p>
          </p:txBody>
        </p:sp>
        <p:sp>
          <p:nvSpPr>
            <p:cNvPr id="409622" name="AutoShape 22">
              <a:extLst>
                <a:ext uri="{FF2B5EF4-FFF2-40B4-BE49-F238E27FC236}">
                  <a16:creationId xmlns:a16="http://schemas.microsoft.com/office/drawing/2014/main" id="{55A2B949-BFF4-434B-B242-A65CC073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84"/>
              <a:ext cx="1632" cy="432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코드 비하인드 파일</a:t>
              </a:r>
              <a:b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(.aspx.cs)</a:t>
              </a:r>
            </a:p>
          </p:txBody>
        </p:sp>
        <p:sp>
          <p:nvSpPr>
            <p:cNvPr id="409623" name="AutoShape 23">
              <a:extLst>
                <a:ext uri="{FF2B5EF4-FFF2-40B4-BE49-F238E27FC236}">
                  <a16:creationId xmlns:a16="http://schemas.microsoft.com/office/drawing/2014/main" id="{A93EAD48-B6FE-ED42-85A3-B70FEF41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36"/>
              <a:ext cx="576" cy="242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Proxy</a:t>
              </a:r>
            </a:p>
          </p:txBody>
        </p:sp>
        <p:sp>
          <p:nvSpPr>
            <p:cNvPr id="2210840" name="Line 24">
              <a:extLst>
                <a:ext uri="{FF2B5EF4-FFF2-40B4-BE49-F238E27FC236}">
                  <a16:creationId xmlns:a16="http://schemas.microsoft.com/office/drawing/2014/main" id="{73C491EB-C165-844D-AA91-BE9056C5D5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64" y="2928"/>
              <a:ext cx="11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25" name="AutoShape 25">
              <a:extLst>
                <a:ext uri="{FF2B5EF4-FFF2-40B4-BE49-F238E27FC236}">
                  <a16:creationId xmlns:a16="http://schemas.microsoft.com/office/drawing/2014/main" id="{3713FEE9-2768-C74A-9F46-71CC76A64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36"/>
              <a:ext cx="768" cy="242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ADO.NET</a:t>
              </a:r>
            </a:p>
          </p:txBody>
        </p:sp>
        <p:sp>
          <p:nvSpPr>
            <p:cNvPr id="2210842" name="Line 26">
              <a:extLst>
                <a:ext uri="{FF2B5EF4-FFF2-40B4-BE49-F238E27FC236}">
                  <a16:creationId xmlns:a16="http://schemas.microsoft.com/office/drawing/2014/main" id="{6731E0F8-7173-894C-BD67-651A84BF11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096" y="252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27" name="AutoShape 27">
              <a:extLst>
                <a:ext uri="{FF2B5EF4-FFF2-40B4-BE49-F238E27FC236}">
                  <a16:creationId xmlns:a16="http://schemas.microsoft.com/office/drawing/2014/main" id="{638D4C3D-A47E-DA47-AE15-36DC5FC01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624" cy="44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.NET </a:t>
              </a:r>
              <a:b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개체</a:t>
              </a:r>
            </a:p>
          </p:txBody>
        </p:sp>
        <p:pic>
          <p:nvPicPr>
            <p:cNvPr id="2210844" name="Picture 28" descr="Database01">
              <a:extLst>
                <a:ext uri="{FF2B5EF4-FFF2-40B4-BE49-F238E27FC236}">
                  <a16:creationId xmlns:a16="http://schemas.microsoft.com/office/drawing/2014/main" id="{BBBAC13A-8D29-0B47-86CF-F985E1158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3360"/>
              <a:ext cx="1080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0845" name="Text Box 29">
              <a:extLst>
                <a:ext uri="{FF2B5EF4-FFF2-40B4-BE49-F238E27FC236}">
                  <a16:creationId xmlns:a16="http://schemas.microsoft.com/office/drawing/2014/main" id="{9815935F-04C5-9943-9DE0-17D55C25F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360"/>
              <a:ext cx="9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Data Source</a:t>
              </a:r>
            </a:p>
          </p:txBody>
        </p:sp>
        <p:sp>
          <p:nvSpPr>
            <p:cNvPr id="409630" name="AutoShape 30">
              <a:extLst>
                <a:ext uri="{FF2B5EF4-FFF2-40B4-BE49-F238E27FC236}">
                  <a16:creationId xmlns:a16="http://schemas.microsoft.com/office/drawing/2014/main" id="{1CB833BB-B6DD-0E46-9580-E32CEFF36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736"/>
              <a:ext cx="624" cy="446"/>
            </a:xfrm>
            <a:prstGeom prst="roundRect">
              <a:avLst>
                <a:gd name="adj" fmla="val 4167"/>
              </a:avLst>
            </a:prstGeom>
            <a:solidFill>
              <a:srgbClr val="DEE7F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WCF</a:t>
              </a:r>
            </a:p>
          </p:txBody>
        </p:sp>
        <p:sp>
          <p:nvSpPr>
            <p:cNvPr id="2210847" name="Line 31">
              <a:extLst>
                <a:ext uri="{FF2B5EF4-FFF2-40B4-BE49-F238E27FC236}">
                  <a16:creationId xmlns:a16="http://schemas.microsoft.com/office/drawing/2014/main" id="{18CA6880-A33F-C64A-AC46-956ADA1725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16" y="261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1828800"/>
            <a:lstStyle/>
            <a:p>
              <a:endParaRPr lang="ko-Kore-KR" altLang="en-US"/>
            </a:p>
          </p:txBody>
        </p:sp>
        <p:sp>
          <p:nvSpPr>
            <p:cNvPr id="409632" name="AutoShape 32">
              <a:extLst>
                <a:ext uri="{FF2B5EF4-FFF2-40B4-BE49-F238E27FC236}">
                  <a16:creationId xmlns:a16="http://schemas.microsoft.com/office/drawing/2014/main" id="{60578232-2029-134A-8966-6D8B0ADD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576" cy="446"/>
            </a:xfrm>
            <a:prstGeom prst="roundRect">
              <a:avLst>
                <a:gd name="adj" fmla="val 4167"/>
              </a:avLst>
            </a:prstGeom>
            <a:solidFill>
              <a:srgbClr val="DEE7F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COM</a:t>
              </a:r>
              <a:b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</a:br>
              <a:r>
                <a:rPr kumimoji="0" lang="ko-KR" altLang="en-US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개체</a:t>
              </a:r>
            </a:p>
          </p:txBody>
        </p:sp>
        <p:sp>
          <p:nvSpPr>
            <p:cNvPr id="409633" name="AutoShape 33">
              <a:extLst>
                <a:ext uri="{FF2B5EF4-FFF2-40B4-BE49-F238E27FC236}">
                  <a16:creationId xmlns:a16="http://schemas.microsoft.com/office/drawing/2014/main" id="{0D5DF6CE-D842-6548-A8E6-C524006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34"/>
              <a:ext cx="576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0" lang="en-US" altLang="ko-KR" sz="1800" b="1">
                  <a:latin typeface="돋움체" panose="020B0609000101010101" pitchFamily="49" charset="-127"/>
                  <a:ea typeface="돋움체" panose="020B0609000101010101" pitchFamily="49" charset="-127"/>
                </a:rPr>
                <a:t>RCW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988" name="Rectangle 2">
            <a:extLst>
              <a:ext uri="{FF2B5EF4-FFF2-40B4-BE49-F238E27FC236}">
                <a16:creationId xmlns:a16="http://schemas.microsoft.com/office/drawing/2014/main" id="{F59553FE-029F-7B46-9781-4D42CA46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17989" name="Rectangle 3">
            <a:extLst>
              <a:ext uri="{FF2B5EF4-FFF2-40B4-BE49-F238E27FC236}">
                <a16:creationId xmlns:a16="http://schemas.microsoft.com/office/drawing/2014/main" id="{A0CFB916-BD71-F54D-AB10-842F7F0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17990" name="Text Box 4">
            <a:extLst>
              <a:ext uri="{FF2B5EF4-FFF2-40B4-BE49-F238E27FC236}">
                <a16:creationId xmlns:a16="http://schemas.microsoft.com/office/drawing/2014/main" id="{32B6A492-CAE9-B744-9180-6E3CB99E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2.1.3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애플리케이션 파일들</a:t>
            </a:r>
          </a:p>
        </p:txBody>
      </p:sp>
      <p:sp>
        <p:nvSpPr>
          <p:cNvPr id="2217991" name="Rectangle 5">
            <a:extLst>
              <a:ext uri="{FF2B5EF4-FFF2-40B4-BE49-F238E27FC236}">
                <a16:creationId xmlns:a16="http://schemas.microsoft.com/office/drawing/2014/main" id="{4D978F71-07EC-5446-9B13-395741A4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4" y="1524001"/>
            <a:ext cx="770413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57238" indent="-2794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솔루션 파일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sln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프로젝트 파일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vbproj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, 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csproj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웹 응용프로그램 파일들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웹 폼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aspx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웹 서비스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asmx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클래스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코드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비하인드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vb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or .cs)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Global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응용프로그램 클래스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asax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Web.config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파일</a:t>
            </a: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프로젝트 어셈블리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(.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dll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비주얼스튜디오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2019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웹폴더로도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생성 가능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036" name="Title 1">
            <a:extLst>
              <a:ext uri="{FF2B5EF4-FFF2-40B4-BE49-F238E27FC236}">
                <a16:creationId xmlns:a16="http://schemas.microsoft.com/office/drawing/2014/main" id="{B2ECD58D-29DE-934C-A83C-0118E3F1CD53}"/>
              </a:ext>
            </a:extLst>
          </p:cNvPr>
          <p:cNvSpPr>
            <a:spLocks/>
          </p:cNvSpPr>
          <p:nvPr/>
        </p:nvSpPr>
        <p:spPr bwMode="auto">
          <a:xfrm>
            <a:off x="2208213" y="333375"/>
            <a:ext cx="777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2</a:t>
            </a:r>
            <a:r>
              <a:rPr lang="en-GB" altLang="ko-KR" sz="4400" b="1" dirty="0">
                <a:latin typeface="+mj-ea"/>
                <a:ea typeface="+mj-ea"/>
              </a:rPr>
              <a:t>.1.4 </a:t>
            </a:r>
            <a:r>
              <a:rPr lang="ko-KR" altLang="en-US" sz="4400" b="1" dirty="0" err="1">
                <a:latin typeface="+mj-ea"/>
                <a:ea typeface="+mj-ea"/>
              </a:rPr>
              <a:t>셋팅파일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en-US" altLang="ko-KR" sz="4400" b="1" dirty="0" err="1">
                <a:latin typeface="+mj-ea"/>
                <a:ea typeface="+mj-ea"/>
              </a:rPr>
              <a:t>web.config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en-GB" altLang="ko-KR" sz="4400" b="1" dirty="0">
              <a:latin typeface="+mj-ea"/>
              <a:ea typeface="+mj-ea"/>
            </a:endParaRPr>
          </a:p>
        </p:txBody>
      </p:sp>
      <p:sp>
        <p:nvSpPr>
          <p:cNvPr id="2220037" name="Freeform 5">
            <a:extLst>
              <a:ext uri="{FF2B5EF4-FFF2-40B4-BE49-F238E27FC236}">
                <a16:creationId xmlns:a16="http://schemas.microsoft.com/office/drawing/2014/main" id="{96027AF9-180A-9D45-BD22-21D8DB474BAB}"/>
              </a:ext>
            </a:extLst>
          </p:cNvPr>
          <p:cNvSpPr>
            <a:spLocks/>
          </p:cNvSpPr>
          <p:nvPr/>
        </p:nvSpPr>
        <p:spPr bwMode="auto">
          <a:xfrm>
            <a:off x="4289426" y="4008439"/>
            <a:ext cx="536575" cy="427037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38" name="Freeform 6">
            <a:extLst>
              <a:ext uri="{FF2B5EF4-FFF2-40B4-BE49-F238E27FC236}">
                <a16:creationId xmlns:a16="http://schemas.microsoft.com/office/drawing/2014/main" id="{4A902963-01C2-E34C-BCD9-3CC4EC2C17B5}"/>
              </a:ext>
            </a:extLst>
          </p:cNvPr>
          <p:cNvSpPr>
            <a:spLocks/>
          </p:cNvSpPr>
          <p:nvPr/>
        </p:nvSpPr>
        <p:spPr bwMode="auto">
          <a:xfrm>
            <a:off x="3978276" y="2433639"/>
            <a:ext cx="538163" cy="427037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39" name="AutoShape 7">
            <a:extLst>
              <a:ext uri="{FF2B5EF4-FFF2-40B4-BE49-F238E27FC236}">
                <a16:creationId xmlns:a16="http://schemas.microsoft.com/office/drawing/2014/main" id="{30ECFC87-6F97-3B4F-8769-0533B0FD7B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1239" y="4108450"/>
            <a:ext cx="441325" cy="558800"/>
          </a:xfrm>
          <a:prstGeom prst="foldedCorner">
            <a:avLst>
              <a:gd name="adj" fmla="val 3096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40" name="AutoShape 8">
            <a:extLst>
              <a:ext uri="{FF2B5EF4-FFF2-40B4-BE49-F238E27FC236}">
                <a16:creationId xmlns:a16="http://schemas.microsoft.com/office/drawing/2014/main" id="{1B71BED5-132C-AC4B-BC54-5513B51145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6914" y="2533650"/>
            <a:ext cx="441325" cy="558800"/>
          </a:xfrm>
          <a:prstGeom prst="foldedCorner">
            <a:avLst>
              <a:gd name="adj" fmla="val 3096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41" name="Text Box 9">
            <a:extLst>
              <a:ext uri="{FF2B5EF4-FFF2-40B4-BE49-F238E27FC236}">
                <a16:creationId xmlns:a16="http://schemas.microsoft.com/office/drawing/2014/main" id="{4F473980-274F-5344-B956-14A87E9D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6" y="2738438"/>
            <a:ext cx="157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Machine.config</a:t>
            </a:r>
          </a:p>
        </p:txBody>
      </p:sp>
      <p:sp>
        <p:nvSpPr>
          <p:cNvPr id="2220042" name="Text Box 10">
            <a:extLst>
              <a:ext uri="{FF2B5EF4-FFF2-40B4-BE49-F238E27FC236}">
                <a16:creationId xmlns:a16="http://schemas.microsoft.com/office/drawing/2014/main" id="{4265149B-DBA2-7F4C-9E37-F5AB5699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373563"/>
            <a:ext cx="1308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Web.config</a:t>
            </a:r>
          </a:p>
        </p:txBody>
      </p:sp>
      <p:sp>
        <p:nvSpPr>
          <p:cNvPr id="2220043" name="Freeform 11">
            <a:extLst>
              <a:ext uri="{FF2B5EF4-FFF2-40B4-BE49-F238E27FC236}">
                <a16:creationId xmlns:a16="http://schemas.microsoft.com/office/drawing/2014/main" id="{D73DCC3B-A270-194C-B972-C50DFC2D0337}"/>
              </a:ext>
            </a:extLst>
          </p:cNvPr>
          <p:cNvSpPr>
            <a:spLocks/>
          </p:cNvSpPr>
          <p:nvPr/>
        </p:nvSpPr>
        <p:spPr bwMode="auto">
          <a:xfrm rot="15807387" flipH="1">
            <a:off x="4844257" y="3296445"/>
            <a:ext cx="830263" cy="441325"/>
          </a:xfrm>
          <a:custGeom>
            <a:avLst/>
            <a:gdLst>
              <a:gd name="T0" fmla="*/ 0 w 640"/>
              <a:gd name="T1" fmla="*/ 58 h 214"/>
              <a:gd name="T2" fmla="*/ 69 w 640"/>
              <a:gd name="T3" fmla="*/ 87 h 214"/>
              <a:gd name="T4" fmla="*/ 123 w 640"/>
              <a:gd name="T5" fmla="*/ 110 h 214"/>
              <a:gd name="T6" fmla="*/ 148 w 640"/>
              <a:gd name="T7" fmla="*/ 120 h 214"/>
              <a:gd name="T8" fmla="*/ 171 w 640"/>
              <a:gd name="T9" fmla="*/ 125 h 214"/>
              <a:gd name="T10" fmla="*/ 192 w 640"/>
              <a:gd name="T11" fmla="*/ 131 h 214"/>
              <a:gd name="T12" fmla="*/ 215 w 640"/>
              <a:gd name="T13" fmla="*/ 133 h 214"/>
              <a:gd name="T14" fmla="*/ 236 w 640"/>
              <a:gd name="T15" fmla="*/ 133 h 214"/>
              <a:gd name="T16" fmla="*/ 259 w 640"/>
              <a:gd name="T17" fmla="*/ 131 h 214"/>
              <a:gd name="T18" fmla="*/ 284 w 640"/>
              <a:gd name="T19" fmla="*/ 125 h 214"/>
              <a:gd name="T20" fmla="*/ 311 w 640"/>
              <a:gd name="T21" fmla="*/ 118 h 214"/>
              <a:gd name="T22" fmla="*/ 342 w 640"/>
              <a:gd name="T23" fmla="*/ 108 h 214"/>
              <a:gd name="T24" fmla="*/ 375 w 640"/>
              <a:gd name="T25" fmla="*/ 95 h 214"/>
              <a:gd name="T26" fmla="*/ 411 w 640"/>
              <a:gd name="T27" fmla="*/ 77 h 214"/>
              <a:gd name="T28" fmla="*/ 454 w 640"/>
              <a:gd name="T29" fmla="*/ 58 h 214"/>
              <a:gd name="T30" fmla="*/ 411 w 640"/>
              <a:gd name="T31" fmla="*/ 0 h 214"/>
              <a:gd name="T32" fmla="*/ 640 w 640"/>
              <a:gd name="T33" fmla="*/ 12 h 214"/>
              <a:gd name="T34" fmla="*/ 532 w 640"/>
              <a:gd name="T35" fmla="*/ 214 h 214"/>
              <a:gd name="T36" fmla="*/ 509 w 640"/>
              <a:gd name="T37" fmla="*/ 154 h 214"/>
              <a:gd name="T38" fmla="*/ 465 w 640"/>
              <a:gd name="T39" fmla="*/ 172 h 214"/>
              <a:gd name="T40" fmla="*/ 421 w 640"/>
              <a:gd name="T41" fmla="*/ 187 h 214"/>
              <a:gd name="T42" fmla="*/ 383 w 640"/>
              <a:gd name="T43" fmla="*/ 197 h 214"/>
              <a:gd name="T44" fmla="*/ 346 w 640"/>
              <a:gd name="T45" fmla="*/ 204 h 214"/>
              <a:gd name="T46" fmla="*/ 309 w 640"/>
              <a:gd name="T47" fmla="*/ 208 h 214"/>
              <a:gd name="T48" fmla="*/ 277 w 640"/>
              <a:gd name="T49" fmla="*/ 208 h 214"/>
              <a:gd name="T50" fmla="*/ 246 w 640"/>
              <a:gd name="T51" fmla="*/ 206 h 214"/>
              <a:gd name="T52" fmla="*/ 217 w 640"/>
              <a:gd name="T53" fmla="*/ 201 h 214"/>
              <a:gd name="T54" fmla="*/ 188 w 640"/>
              <a:gd name="T55" fmla="*/ 191 h 214"/>
              <a:gd name="T56" fmla="*/ 160 w 640"/>
              <a:gd name="T57" fmla="*/ 179 h 214"/>
              <a:gd name="T58" fmla="*/ 133 w 640"/>
              <a:gd name="T59" fmla="*/ 166 h 214"/>
              <a:gd name="T60" fmla="*/ 108 w 640"/>
              <a:gd name="T61" fmla="*/ 149 h 214"/>
              <a:gd name="T62" fmla="*/ 81 w 640"/>
              <a:gd name="T63" fmla="*/ 129 h 214"/>
              <a:gd name="T64" fmla="*/ 54 w 640"/>
              <a:gd name="T65" fmla="*/ 108 h 214"/>
              <a:gd name="T66" fmla="*/ 27 w 640"/>
              <a:gd name="T67" fmla="*/ 83 h 214"/>
              <a:gd name="T68" fmla="*/ 0 w 640"/>
              <a:gd name="T69" fmla="*/ 5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ko-Kore-KR" altLang="en-US"/>
          </a:p>
        </p:txBody>
      </p:sp>
      <p:sp>
        <p:nvSpPr>
          <p:cNvPr id="2220044" name="Freeform 12">
            <a:extLst>
              <a:ext uri="{FF2B5EF4-FFF2-40B4-BE49-F238E27FC236}">
                <a16:creationId xmlns:a16="http://schemas.microsoft.com/office/drawing/2014/main" id="{41889C93-B3C9-2045-81E3-E28FC9CB6D6C}"/>
              </a:ext>
            </a:extLst>
          </p:cNvPr>
          <p:cNvSpPr>
            <a:spLocks/>
          </p:cNvSpPr>
          <p:nvPr/>
        </p:nvSpPr>
        <p:spPr bwMode="auto">
          <a:xfrm>
            <a:off x="4962526" y="5548314"/>
            <a:ext cx="536575" cy="428625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45" name="Freeform 13">
            <a:extLst>
              <a:ext uri="{FF2B5EF4-FFF2-40B4-BE49-F238E27FC236}">
                <a16:creationId xmlns:a16="http://schemas.microsoft.com/office/drawing/2014/main" id="{C4D52634-E104-3D40-B5F6-BD26BEEA1DB8}"/>
              </a:ext>
            </a:extLst>
          </p:cNvPr>
          <p:cNvSpPr>
            <a:spLocks/>
          </p:cNvSpPr>
          <p:nvPr/>
        </p:nvSpPr>
        <p:spPr bwMode="auto">
          <a:xfrm>
            <a:off x="4291013" y="4421188"/>
            <a:ext cx="538162" cy="8509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46" name="AutoShape 14">
            <a:extLst>
              <a:ext uri="{FF2B5EF4-FFF2-40B4-BE49-F238E27FC236}">
                <a16:creationId xmlns:a16="http://schemas.microsoft.com/office/drawing/2014/main" id="{7511AA7C-CA09-2F49-8CC5-1AD046B26A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94339" y="5649913"/>
            <a:ext cx="441325" cy="558800"/>
          </a:xfrm>
          <a:prstGeom prst="foldedCorner">
            <a:avLst>
              <a:gd name="adj" fmla="val 3096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47" name="Text Box 15">
            <a:extLst>
              <a:ext uri="{FF2B5EF4-FFF2-40B4-BE49-F238E27FC236}">
                <a16:creationId xmlns:a16="http://schemas.microsoft.com/office/drawing/2014/main" id="{46EE4A3F-1747-D842-A6FC-ABC25166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1" y="5802313"/>
            <a:ext cx="1243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Web.config</a:t>
            </a:r>
          </a:p>
        </p:txBody>
      </p:sp>
      <p:sp>
        <p:nvSpPr>
          <p:cNvPr id="2220048" name="Freeform 16">
            <a:extLst>
              <a:ext uri="{FF2B5EF4-FFF2-40B4-BE49-F238E27FC236}">
                <a16:creationId xmlns:a16="http://schemas.microsoft.com/office/drawing/2014/main" id="{B3C36467-AB6A-C84E-85CF-BF86E8F90655}"/>
              </a:ext>
            </a:extLst>
          </p:cNvPr>
          <p:cNvSpPr>
            <a:spLocks/>
          </p:cNvSpPr>
          <p:nvPr/>
        </p:nvSpPr>
        <p:spPr bwMode="auto">
          <a:xfrm>
            <a:off x="3363913" y="1763713"/>
            <a:ext cx="900112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ko-Kore-KR" altLang="en-US"/>
          </a:p>
        </p:txBody>
      </p:sp>
      <p:sp>
        <p:nvSpPr>
          <p:cNvPr id="2220049" name="AutoShape 17">
            <a:extLst>
              <a:ext uri="{FF2B5EF4-FFF2-40B4-BE49-F238E27FC236}">
                <a16:creationId xmlns:a16="http://schemas.microsoft.com/office/drawing/2014/main" id="{469DC11C-8E00-A24C-B9F5-E5734B3E8E0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16275" y="1916113"/>
            <a:ext cx="1062038" cy="576262"/>
          </a:xfrm>
          <a:prstGeom prst="parallelogram">
            <a:avLst>
              <a:gd name="adj" fmla="val 20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CONFIG</a:t>
            </a:r>
          </a:p>
        </p:txBody>
      </p:sp>
      <p:sp>
        <p:nvSpPr>
          <p:cNvPr id="2220050" name="Freeform 18">
            <a:extLst>
              <a:ext uri="{FF2B5EF4-FFF2-40B4-BE49-F238E27FC236}">
                <a16:creationId xmlns:a16="http://schemas.microsoft.com/office/drawing/2014/main" id="{9B901459-D5D2-4940-A18C-4379145BF21E}"/>
              </a:ext>
            </a:extLst>
          </p:cNvPr>
          <p:cNvSpPr>
            <a:spLocks/>
          </p:cNvSpPr>
          <p:nvPr/>
        </p:nvSpPr>
        <p:spPr bwMode="auto">
          <a:xfrm>
            <a:off x="3821113" y="3287713"/>
            <a:ext cx="900112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ko-Kore-KR" altLang="en-US"/>
          </a:p>
        </p:txBody>
      </p:sp>
      <p:sp>
        <p:nvSpPr>
          <p:cNvPr id="2220051" name="AutoShape 19">
            <a:extLst>
              <a:ext uri="{FF2B5EF4-FFF2-40B4-BE49-F238E27FC236}">
                <a16:creationId xmlns:a16="http://schemas.microsoft.com/office/drawing/2014/main" id="{89EC4F5B-7AB1-5645-9137-5B5828AF6B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33775" y="3440113"/>
            <a:ext cx="1201738" cy="576262"/>
          </a:xfrm>
          <a:prstGeom prst="parallelogram">
            <a:avLst>
              <a:gd name="adj" fmla="val 231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ko-Kore-KR" sz="1400">
                <a:latin typeface="Verdana" panose="020B0604030504040204" pitchFamily="34" charset="0"/>
                <a:ea typeface="굴림" panose="020B0600000101010101" pitchFamily="34" charset="-127"/>
              </a:rPr>
              <a:t>Application</a:t>
            </a:r>
          </a:p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ko-Kore-KR" sz="1400">
                <a:latin typeface="Verdana" panose="020B0604030504040204" pitchFamily="34" charset="0"/>
                <a:ea typeface="굴림" panose="020B0600000101010101" pitchFamily="34" charset="-127"/>
              </a:rPr>
              <a:t>Root</a:t>
            </a:r>
            <a:endParaRPr lang="en-US" altLang="ko-KR" sz="140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2220052" name="Freeform 20">
            <a:extLst>
              <a:ext uri="{FF2B5EF4-FFF2-40B4-BE49-F238E27FC236}">
                <a16:creationId xmlns:a16="http://schemas.microsoft.com/office/drawing/2014/main" id="{825C14C1-AD7E-9A48-B976-1C7D7D4C9221}"/>
              </a:ext>
            </a:extLst>
          </p:cNvPr>
          <p:cNvSpPr>
            <a:spLocks/>
          </p:cNvSpPr>
          <p:nvPr/>
        </p:nvSpPr>
        <p:spPr bwMode="auto">
          <a:xfrm>
            <a:off x="4506913" y="4887913"/>
            <a:ext cx="900112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ko-Kore-KR" altLang="en-US"/>
          </a:p>
        </p:txBody>
      </p:sp>
      <p:sp>
        <p:nvSpPr>
          <p:cNvPr id="2220053" name="AutoShape 21">
            <a:extLst>
              <a:ext uri="{FF2B5EF4-FFF2-40B4-BE49-F238E27FC236}">
                <a16:creationId xmlns:a16="http://schemas.microsoft.com/office/drawing/2014/main" id="{A954DA30-7D8B-A546-A85A-36D9106893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59275" y="5040313"/>
            <a:ext cx="1062038" cy="576262"/>
          </a:xfrm>
          <a:prstGeom prst="parallelogram">
            <a:avLst>
              <a:gd name="adj" fmla="val 20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SubDir</a:t>
            </a:r>
          </a:p>
        </p:txBody>
      </p:sp>
      <p:sp>
        <p:nvSpPr>
          <p:cNvPr id="2220054" name="Freeform 22">
            <a:extLst>
              <a:ext uri="{FF2B5EF4-FFF2-40B4-BE49-F238E27FC236}">
                <a16:creationId xmlns:a16="http://schemas.microsoft.com/office/drawing/2014/main" id="{833D5D37-3C28-6644-B21E-D888380280ED}"/>
              </a:ext>
            </a:extLst>
          </p:cNvPr>
          <p:cNvSpPr>
            <a:spLocks/>
          </p:cNvSpPr>
          <p:nvPr/>
        </p:nvSpPr>
        <p:spPr bwMode="auto">
          <a:xfrm rot="15182672" flipH="1">
            <a:off x="5379245" y="4853782"/>
            <a:ext cx="830262" cy="441325"/>
          </a:xfrm>
          <a:custGeom>
            <a:avLst/>
            <a:gdLst>
              <a:gd name="T0" fmla="*/ 0 w 640"/>
              <a:gd name="T1" fmla="*/ 58 h 214"/>
              <a:gd name="T2" fmla="*/ 69 w 640"/>
              <a:gd name="T3" fmla="*/ 87 h 214"/>
              <a:gd name="T4" fmla="*/ 123 w 640"/>
              <a:gd name="T5" fmla="*/ 110 h 214"/>
              <a:gd name="T6" fmla="*/ 148 w 640"/>
              <a:gd name="T7" fmla="*/ 120 h 214"/>
              <a:gd name="T8" fmla="*/ 171 w 640"/>
              <a:gd name="T9" fmla="*/ 125 h 214"/>
              <a:gd name="T10" fmla="*/ 192 w 640"/>
              <a:gd name="T11" fmla="*/ 131 h 214"/>
              <a:gd name="T12" fmla="*/ 215 w 640"/>
              <a:gd name="T13" fmla="*/ 133 h 214"/>
              <a:gd name="T14" fmla="*/ 236 w 640"/>
              <a:gd name="T15" fmla="*/ 133 h 214"/>
              <a:gd name="T16" fmla="*/ 259 w 640"/>
              <a:gd name="T17" fmla="*/ 131 h 214"/>
              <a:gd name="T18" fmla="*/ 284 w 640"/>
              <a:gd name="T19" fmla="*/ 125 h 214"/>
              <a:gd name="T20" fmla="*/ 311 w 640"/>
              <a:gd name="T21" fmla="*/ 118 h 214"/>
              <a:gd name="T22" fmla="*/ 342 w 640"/>
              <a:gd name="T23" fmla="*/ 108 h 214"/>
              <a:gd name="T24" fmla="*/ 375 w 640"/>
              <a:gd name="T25" fmla="*/ 95 h 214"/>
              <a:gd name="T26" fmla="*/ 411 w 640"/>
              <a:gd name="T27" fmla="*/ 77 h 214"/>
              <a:gd name="T28" fmla="*/ 454 w 640"/>
              <a:gd name="T29" fmla="*/ 58 h 214"/>
              <a:gd name="T30" fmla="*/ 411 w 640"/>
              <a:gd name="T31" fmla="*/ 0 h 214"/>
              <a:gd name="T32" fmla="*/ 640 w 640"/>
              <a:gd name="T33" fmla="*/ 12 h 214"/>
              <a:gd name="T34" fmla="*/ 532 w 640"/>
              <a:gd name="T35" fmla="*/ 214 h 214"/>
              <a:gd name="T36" fmla="*/ 509 w 640"/>
              <a:gd name="T37" fmla="*/ 154 h 214"/>
              <a:gd name="T38" fmla="*/ 465 w 640"/>
              <a:gd name="T39" fmla="*/ 172 h 214"/>
              <a:gd name="T40" fmla="*/ 421 w 640"/>
              <a:gd name="T41" fmla="*/ 187 h 214"/>
              <a:gd name="T42" fmla="*/ 383 w 640"/>
              <a:gd name="T43" fmla="*/ 197 h 214"/>
              <a:gd name="T44" fmla="*/ 346 w 640"/>
              <a:gd name="T45" fmla="*/ 204 h 214"/>
              <a:gd name="T46" fmla="*/ 309 w 640"/>
              <a:gd name="T47" fmla="*/ 208 h 214"/>
              <a:gd name="T48" fmla="*/ 277 w 640"/>
              <a:gd name="T49" fmla="*/ 208 h 214"/>
              <a:gd name="T50" fmla="*/ 246 w 640"/>
              <a:gd name="T51" fmla="*/ 206 h 214"/>
              <a:gd name="T52" fmla="*/ 217 w 640"/>
              <a:gd name="T53" fmla="*/ 201 h 214"/>
              <a:gd name="T54" fmla="*/ 188 w 640"/>
              <a:gd name="T55" fmla="*/ 191 h 214"/>
              <a:gd name="T56" fmla="*/ 160 w 640"/>
              <a:gd name="T57" fmla="*/ 179 h 214"/>
              <a:gd name="T58" fmla="*/ 133 w 640"/>
              <a:gd name="T59" fmla="*/ 166 h 214"/>
              <a:gd name="T60" fmla="*/ 108 w 640"/>
              <a:gd name="T61" fmla="*/ 149 h 214"/>
              <a:gd name="T62" fmla="*/ 81 w 640"/>
              <a:gd name="T63" fmla="*/ 129 h 214"/>
              <a:gd name="T64" fmla="*/ 54 w 640"/>
              <a:gd name="T65" fmla="*/ 108 h 214"/>
              <a:gd name="T66" fmla="*/ 27 w 640"/>
              <a:gd name="T67" fmla="*/ 83 h 214"/>
              <a:gd name="T68" fmla="*/ 0 w 640"/>
              <a:gd name="T69" fmla="*/ 5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ko-Kore-KR" altLang="en-US"/>
          </a:p>
        </p:txBody>
      </p:sp>
      <p:sp>
        <p:nvSpPr>
          <p:cNvPr id="2220055" name="AutoShape 23">
            <a:extLst>
              <a:ext uri="{FF2B5EF4-FFF2-40B4-BE49-F238E27FC236}">
                <a16:creationId xmlns:a16="http://schemas.microsoft.com/office/drawing/2014/main" id="{2B705CE5-3A50-9E46-8749-EF2D2E3261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78589" y="2479675"/>
            <a:ext cx="441325" cy="558800"/>
          </a:xfrm>
          <a:prstGeom prst="foldedCorner">
            <a:avLst>
              <a:gd name="adj" fmla="val 3096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ko-Kore-KR" altLang="en-US"/>
          </a:p>
        </p:txBody>
      </p:sp>
      <p:sp>
        <p:nvSpPr>
          <p:cNvPr id="2220056" name="Text Box 24">
            <a:extLst>
              <a:ext uri="{FF2B5EF4-FFF2-40B4-BE49-F238E27FC236}">
                <a16:creationId xmlns:a16="http://schemas.microsoft.com/office/drawing/2014/main" id="{639A4BAB-6EF0-3B45-9281-3B8DD5AE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2744788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34" charset="-127"/>
              </a:rPr>
              <a:t>Web.config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060" name="Rectangle 2">
            <a:extLst>
              <a:ext uri="{FF2B5EF4-FFF2-40B4-BE49-F238E27FC236}">
                <a16:creationId xmlns:a16="http://schemas.microsoft.com/office/drawing/2014/main" id="{DADCAB02-1174-CF48-A46A-DE710F47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21061" name="Rectangle 3">
            <a:extLst>
              <a:ext uri="{FF2B5EF4-FFF2-40B4-BE49-F238E27FC236}">
                <a16:creationId xmlns:a16="http://schemas.microsoft.com/office/drawing/2014/main" id="{AE1965F3-F449-F04B-9497-18984E55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21062" name="Text Box 4">
            <a:extLst>
              <a:ext uri="{FF2B5EF4-FFF2-40B4-BE49-F238E27FC236}">
                <a16:creationId xmlns:a16="http://schemas.microsoft.com/office/drawing/2014/main" id="{D77EE88F-7CA6-C641-88D6-FFEC6FBC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2.1.5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폼 소개 </a:t>
            </a:r>
          </a:p>
        </p:txBody>
      </p:sp>
      <p:sp>
        <p:nvSpPr>
          <p:cNvPr id="2221063" name="Rectangle 5">
            <a:extLst>
              <a:ext uri="{FF2B5EF4-FFF2-40B4-BE49-F238E27FC236}">
                <a16:creationId xmlns:a16="http://schemas.microsoft.com/office/drawing/2014/main" id="{3C24335B-A440-2F45-A33D-63653B08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6" y="1484314"/>
            <a:ext cx="77755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의 사용자 인터페이스 기술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응용프로그램은 하나 이상의 웹 폼으로 구성됨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서버측 리소스에 액세스할 수 있는 동적 페이지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사용자 웹 브라우저에 보여지는 웹 페이지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aspx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확장자를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가지는 서버 측 텍스트 파일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사용사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인터페이스를 나타내기 위한 텍스트와 컨트롤들에 </a:t>
            </a:r>
            <a:b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대한 컨테이너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강력한 폼 기반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(Form-based)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페이지 생성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500" name="AutoShape 4">
            <a:extLst>
              <a:ext uri="{FF2B5EF4-FFF2-40B4-BE49-F238E27FC236}">
                <a16:creationId xmlns:a16="http://schemas.microsoft.com/office/drawing/2014/main" id="{F534F260-9FD9-BD48-AC2C-D093F99C7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1249363"/>
            <a:ext cx="1758950" cy="2019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Clients</a:t>
            </a:r>
          </a:p>
        </p:txBody>
      </p:sp>
      <p:sp>
        <p:nvSpPr>
          <p:cNvPr id="2410501" name="AutoShape 5">
            <a:extLst>
              <a:ext uri="{FF2B5EF4-FFF2-40B4-BE49-F238E27FC236}">
                <a16:creationId xmlns:a16="http://schemas.microsoft.com/office/drawing/2014/main" id="{5D69ED5B-3678-BA46-B938-F1B138DA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1" y="1457325"/>
            <a:ext cx="2697163" cy="2312988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GB" altLang="ko-Kore-KR" sz="2400">
              <a:latin typeface="Arial Narrow" panose="020B0604020202020204" pitchFamily="34" charset="0"/>
            </a:endParaRPr>
          </a:p>
        </p:txBody>
      </p:sp>
      <p:sp>
        <p:nvSpPr>
          <p:cNvPr id="2410502" name="Rectangle 6">
            <a:extLst>
              <a:ext uri="{FF2B5EF4-FFF2-40B4-BE49-F238E27FC236}">
                <a16:creationId xmlns:a16="http://schemas.microsoft.com/office/drawing/2014/main" id="{98B5E7D1-AB08-3247-B3E2-17021556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"/>
            <a:ext cx="73914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1.1 .NET </a:t>
            </a:r>
            <a:r>
              <a:rPr lang="ko-KR" altLang="en-US" sz="4400" b="1" dirty="0">
                <a:latin typeface="+mj-ea"/>
                <a:ea typeface="+mj-ea"/>
              </a:rPr>
              <a:t>정의</a:t>
            </a:r>
          </a:p>
        </p:txBody>
      </p:sp>
      <p:sp>
        <p:nvSpPr>
          <p:cNvPr id="2410503" name="AutoShape 7">
            <a:extLst>
              <a:ext uri="{FF2B5EF4-FFF2-40B4-BE49-F238E27FC236}">
                <a16:creationId xmlns:a16="http://schemas.microsoft.com/office/drawing/2014/main" id="{E5C89504-A8DD-654D-B833-24ABE8C7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6" y="3124200"/>
            <a:ext cx="2289175" cy="469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Microsoft .NET </a:t>
            </a:r>
          </a:p>
        </p:txBody>
      </p:sp>
      <p:sp>
        <p:nvSpPr>
          <p:cNvPr id="2410504" name="Freeform 8">
            <a:extLst>
              <a:ext uri="{FF2B5EF4-FFF2-40B4-BE49-F238E27FC236}">
                <a16:creationId xmlns:a16="http://schemas.microsoft.com/office/drawing/2014/main" id="{B7ED1F27-6570-DD46-83BA-CCB15FCF0BDA}"/>
              </a:ext>
            </a:extLst>
          </p:cNvPr>
          <p:cNvSpPr>
            <a:spLocks/>
          </p:cNvSpPr>
          <p:nvPr/>
        </p:nvSpPr>
        <p:spPr bwMode="auto">
          <a:xfrm rot="12957795">
            <a:off x="3470275" y="2336801"/>
            <a:ext cx="1295400" cy="290513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sp>
        <p:nvSpPr>
          <p:cNvPr id="2410505" name="AutoShape 9">
            <a:extLst>
              <a:ext uri="{FF2B5EF4-FFF2-40B4-BE49-F238E27FC236}">
                <a16:creationId xmlns:a16="http://schemas.microsoft.com/office/drawing/2014/main" id="{AB47F25A-101B-9047-B6FB-172C3817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4200526"/>
            <a:ext cx="1758950" cy="19970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User Expectations</a:t>
            </a:r>
          </a:p>
        </p:txBody>
      </p:sp>
      <p:sp>
        <p:nvSpPr>
          <p:cNvPr id="2410506" name="AutoShape 10">
            <a:extLst>
              <a:ext uri="{FF2B5EF4-FFF2-40B4-BE49-F238E27FC236}">
                <a16:creationId xmlns:a16="http://schemas.microsoft.com/office/drawing/2014/main" id="{C4DA151D-A264-2F45-81C8-29DF0B9E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950" y="1249363"/>
            <a:ext cx="1758950" cy="2019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Servers</a:t>
            </a:r>
          </a:p>
        </p:txBody>
      </p:sp>
      <p:sp>
        <p:nvSpPr>
          <p:cNvPr id="2410507" name="AutoShape 11">
            <a:extLst>
              <a:ext uri="{FF2B5EF4-FFF2-40B4-BE49-F238E27FC236}">
                <a16:creationId xmlns:a16="http://schemas.microsoft.com/office/drawing/2014/main" id="{2415448C-36E5-1448-B81A-E13F4786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4176713"/>
            <a:ext cx="1758950" cy="2019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XML Web Services</a:t>
            </a:r>
          </a:p>
        </p:txBody>
      </p:sp>
      <p:sp>
        <p:nvSpPr>
          <p:cNvPr id="2410508" name="Freeform 12">
            <a:extLst>
              <a:ext uri="{FF2B5EF4-FFF2-40B4-BE49-F238E27FC236}">
                <a16:creationId xmlns:a16="http://schemas.microsoft.com/office/drawing/2014/main" id="{FB5B1FE1-D0EC-6D40-B053-8302AAEB2D25}"/>
              </a:ext>
            </a:extLst>
          </p:cNvPr>
          <p:cNvSpPr>
            <a:spLocks/>
          </p:cNvSpPr>
          <p:nvPr/>
        </p:nvSpPr>
        <p:spPr bwMode="auto">
          <a:xfrm rot="2307920">
            <a:off x="7197725" y="4010025"/>
            <a:ext cx="1430338" cy="298450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sp>
        <p:nvSpPr>
          <p:cNvPr id="2410509" name="AutoShape 13">
            <a:extLst>
              <a:ext uri="{FF2B5EF4-FFF2-40B4-BE49-F238E27FC236}">
                <a16:creationId xmlns:a16="http://schemas.microsoft.com/office/drawing/2014/main" id="{80255743-983B-B44D-B20B-8E3BDBF9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548188"/>
            <a:ext cx="1758950" cy="2019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Developer Tools</a:t>
            </a:r>
          </a:p>
        </p:txBody>
      </p:sp>
      <p:pic>
        <p:nvPicPr>
          <p:cNvPr id="2410510" name="Picture 14">
            <a:extLst>
              <a:ext uri="{FF2B5EF4-FFF2-40B4-BE49-F238E27FC236}">
                <a16:creationId xmlns:a16="http://schemas.microsoft.com/office/drawing/2014/main" id="{ED3DA700-11E3-9249-A8B1-6108A36F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1" y="5018088"/>
            <a:ext cx="97631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0511" name="Freeform 15">
            <a:extLst>
              <a:ext uri="{FF2B5EF4-FFF2-40B4-BE49-F238E27FC236}">
                <a16:creationId xmlns:a16="http://schemas.microsoft.com/office/drawing/2014/main" id="{0D68935A-9B6A-D842-910B-A711785F9E33}"/>
              </a:ext>
            </a:extLst>
          </p:cNvPr>
          <p:cNvSpPr>
            <a:spLocks/>
          </p:cNvSpPr>
          <p:nvPr/>
        </p:nvSpPr>
        <p:spPr bwMode="auto">
          <a:xfrm rot="5400000">
            <a:off x="5599113" y="4006850"/>
            <a:ext cx="774700" cy="304800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pic>
        <p:nvPicPr>
          <p:cNvPr id="2410512" name="Picture 16">
            <a:extLst>
              <a:ext uri="{FF2B5EF4-FFF2-40B4-BE49-F238E27FC236}">
                <a16:creationId xmlns:a16="http://schemas.microsoft.com/office/drawing/2014/main" id="{C9157CDB-C85C-7F4C-B69C-955B5CC1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1" y="1704976"/>
            <a:ext cx="1819275" cy="16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3" name="Picture 17">
            <a:extLst>
              <a:ext uri="{FF2B5EF4-FFF2-40B4-BE49-F238E27FC236}">
                <a16:creationId xmlns:a16="http://schemas.microsoft.com/office/drawing/2014/main" id="{8F43BAEC-A18B-CF43-B188-756EB3B7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9" y="1690689"/>
            <a:ext cx="1323975" cy="14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4" name="Picture 18">
            <a:extLst>
              <a:ext uri="{FF2B5EF4-FFF2-40B4-BE49-F238E27FC236}">
                <a16:creationId xmlns:a16="http://schemas.microsoft.com/office/drawing/2014/main" id="{2E8B825C-6086-1B40-A04F-0B1D5FC7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9" y="1708150"/>
            <a:ext cx="1189037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5" name="Picture 19">
            <a:extLst>
              <a:ext uri="{FF2B5EF4-FFF2-40B4-BE49-F238E27FC236}">
                <a16:creationId xmlns:a16="http://schemas.microsoft.com/office/drawing/2014/main" id="{B04EFC74-4A48-1E44-83F2-18CBD6D8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1" y="4881564"/>
            <a:ext cx="1457325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6" name="Picture 20">
            <a:extLst>
              <a:ext uri="{FF2B5EF4-FFF2-40B4-BE49-F238E27FC236}">
                <a16:creationId xmlns:a16="http://schemas.microsoft.com/office/drawing/2014/main" id="{3C02F53F-CDD3-D04F-AA53-B53AF771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4" y="4840288"/>
            <a:ext cx="1158875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7" name="Picture 21">
            <a:extLst>
              <a:ext uri="{FF2B5EF4-FFF2-40B4-BE49-F238E27FC236}">
                <a16:creationId xmlns:a16="http://schemas.microsoft.com/office/drawing/2014/main" id="{E370037F-83FE-F84F-966C-AD9BE55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986339"/>
            <a:ext cx="72390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8" name="Picture 22">
            <a:extLst>
              <a:ext uri="{FF2B5EF4-FFF2-40B4-BE49-F238E27FC236}">
                <a16:creationId xmlns:a16="http://schemas.microsoft.com/office/drawing/2014/main" id="{E0C8A409-8B18-9941-976B-7F418E8C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4733925"/>
            <a:ext cx="1144588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0519" name="Picture 23">
            <a:extLst>
              <a:ext uri="{FF2B5EF4-FFF2-40B4-BE49-F238E27FC236}">
                <a16:creationId xmlns:a16="http://schemas.microsoft.com/office/drawing/2014/main" id="{DB5989DE-195D-3F46-B084-2C1FFEE9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4872038"/>
            <a:ext cx="30321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0520" name="Freeform 24">
            <a:extLst>
              <a:ext uri="{FF2B5EF4-FFF2-40B4-BE49-F238E27FC236}">
                <a16:creationId xmlns:a16="http://schemas.microsoft.com/office/drawing/2014/main" id="{214E2AE1-A256-2E49-9D41-5821CA1DDF91}"/>
              </a:ext>
            </a:extLst>
          </p:cNvPr>
          <p:cNvSpPr>
            <a:spLocks/>
          </p:cNvSpPr>
          <p:nvPr/>
        </p:nvSpPr>
        <p:spPr bwMode="auto">
          <a:xfrm rot="19476511">
            <a:off x="7294563" y="2335213"/>
            <a:ext cx="1295400" cy="290512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  <p:sp>
        <p:nvSpPr>
          <p:cNvPr id="2410521" name="Freeform 25">
            <a:extLst>
              <a:ext uri="{FF2B5EF4-FFF2-40B4-BE49-F238E27FC236}">
                <a16:creationId xmlns:a16="http://schemas.microsoft.com/office/drawing/2014/main" id="{06D0F56C-EEBD-4D40-AA67-36995EC9BFA3}"/>
              </a:ext>
            </a:extLst>
          </p:cNvPr>
          <p:cNvSpPr>
            <a:spLocks/>
          </p:cNvSpPr>
          <p:nvPr/>
        </p:nvSpPr>
        <p:spPr bwMode="auto">
          <a:xfrm rot="8343073">
            <a:off x="3414714" y="4024313"/>
            <a:ext cx="1430337" cy="298450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84" name="Rectangle 2">
            <a:extLst>
              <a:ext uri="{FF2B5EF4-FFF2-40B4-BE49-F238E27FC236}">
                <a16:creationId xmlns:a16="http://schemas.microsoft.com/office/drawing/2014/main" id="{8AF46554-D18C-6940-8AA9-C2EB89D26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22085" name="Rectangle 3">
            <a:extLst>
              <a:ext uri="{FF2B5EF4-FFF2-40B4-BE49-F238E27FC236}">
                <a16:creationId xmlns:a16="http://schemas.microsoft.com/office/drawing/2014/main" id="{F2F5A576-66B9-AF43-824D-83A2B3A1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22086" name="Text Box 4">
            <a:extLst>
              <a:ext uri="{FF2B5EF4-FFF2-40B4-BE49-F238E27FC236}">
                <a16:creationId xmlns:a16="http://schemas.microsoft.com/office/drawing/2014/main" id="{56684E65-DB02-6B4B-AF7E-69EB2354D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2.1.6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폼 구조 </a:t>
            </a:r>
          </a:p>
        </p:txBody>
      </p:sp>
      <p:sp>
        <p:nvSpPr>
          <p:cNvPr id="2222087" name="Rectangle 6">
            <a:extLst>
              <a:ext uri="{FF2B5EF4-FFF2-40B4-BE49-F238E27FC236}">
                <a16:creationId xmlns:a16="http://schemas.microsoft.com/office/drawing/2014/main" id="{94AD0521-9035-604F-8E2E-8D9ADA16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6" y="1484314"/>
            <a:ext cx="77755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@ Page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지시자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페이지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파서와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컴파일러에 의해 사용되는 웹 폼 페이지에 특정적인 특성들 정의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서버 측 코드 부분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폼 페이지에 대한 이벤트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핸들러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및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Helper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함수 정의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페이지 레이아웃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사용자 웹 브라우저에 표시될 사용자 인터페이스 정의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108" name="Rectangle 2">
            <a:extLst>
              <a:ext uri="{FF2B5EF4-FFF2-40B4-BE49-F238E27FC236}">
                <a16:creationId xmlns:a16="http://schemas.microsoft.com/office/drawing/2014/main" id="{A9855332-B00B-BD43-8D08-BB0FE52F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19221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23109" name="Rectangle 3">
            <a:extLst>
              <a:ext uri="{FF2B5EF4-FFF2-40B4-BE49-F238E27FC236}">
                <a16:creationId xmlns:a16="http://schemas.microsoft.com/office/drawing/2014/main" id="{AEA672D0-915B-864F-99A1-55A06585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23110" name="Text Box 4">
            <a:extLst>
              <a:ext uri="{FF2B5EF4-FFF2-40B4-BE49-F238E27FC236}">
                <a16:creationId xmlns:a16="http://schemas.microsoft.com/office/drawing/2014/main" id="{A92D8696-FF33-7B46-A7D6-B2FD5083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72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2.1.6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폼 구조 예</a:t>
            </a:r>
          </a:p>
        </p:txBody>
      </p:sp>
      <p:pic>
        <p:nvPicPr>
          <p:cNvPr id="2223112" name="Picture 8">
            <a:extLst>
              <a:ext uri="{FF2B5EF4-FFF2-40B4-BE49-F238E27FC236}">
                <a16:creationId xmlns:a16="http://schemas.microsoft.com/office/drawing/2014/main" id="{9B18425D-63C5-5349-A0FE-02444641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1212851"/>
            <a:ext cx="67818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132" name="Rectangle 2">
            <a:extLst>
              <a:ext uri="{FF2B5EF4-FFF2-40B4-BE49-F238E27FC236}">
                <a16:creationId xmlns:a16="http://schemas.microsoft.com/office/drawing/2014/main" id="{B0DB6421-6872-2B40-90B8-9FD73CC6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24133" name="Rectangle 3">
            <a:extLst>
              <a:ext uri="{FF2B5EF4-FFF2-40B4-BE49-F238E27FC236}">
                <a16:creationId xmlns:a16="http://schemas.microsoft.com/office/drawing/2014/main" id="{93743619-182A-FF4B-A11C-54970727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24134" name="Text Box 4">
            <a:extLst>
              <a:ext uri="{FF2B5EF4-FFF2-40B4-BE49-F238E27FC236}">
                <a16:creationId xmlns:a16="http://schemas.microsoft.com/office/drawing/2014/main" id="{E60E650E-5FE2-4340-B529-D753A445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2.1.7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폼 개체 모델 </a:t>
            </a:r>
          </a:p>
        </p:txBody>
      </p:sp>
      <p:sp>
        <p:nvSpPr>
          <p:cNvPr id="2224135" name="Rectangle 6">
            <a:extLst>
              <a:ext uri="{FF2B5EF4-FFF2-40B4-BE49-F238E27FC236}">
                <a16:creationId xmlns:a16="http://schemas.microsoft.com/office/drawing/2014/main" id="{23F8A551-A89B-BE43-8289-D747CAC4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6" y="1484314"/>
            <a:ext cx="80041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프레임워크의 웹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기술임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프레임워크의 특징을 직접 또는 간접적으로 이어받음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폼 페이지는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System.Web.UI.Page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클래스의 파생 클래스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런타임에 의해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Page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클래스의 파생 클래스의 인스턴스로 실행됨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폼의 페이지 레이아웃에 포함된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서버 컨트롤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텍스트 그리고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태그들 모두 개체의 인스턴스로 실행됨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156" name="Text Box 2">
            <a:extLst>
              <a:ext uri="{FF2B5EF4-FFF2-40B4-BE49-F238E27FC236}">
                <a16:creationId xmlns:a16="http://schemas.microsoft.com/office/drawing/2014/main" id="{DE1D9803-4414-3D43-B331-99C0BE46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2.1.8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서버 측 코드 구현</a:t>
            </a:r>
          </a:p>
        </p:txBody>
      </p:sp>
      <p:sp>
        <p:nvSpPr>
          <p:cNvPr id="2225157" name="Rectangle 4">
            <a:extLst>
              <a:ext uri="{FF2B5EF4-FFF2-40B4-BE49-F238E27FC236}">
                <a16:creationId xmlns:a16="http://schemas.microsoft.com/office/drawing/2014/main" id="{94F99652-180C-EC4E-B387-BFAC1145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서버 측 코드 구현 방법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웹 폼 페이지에 인라인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(Inline)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코드 </a:t>
            </a:r>
          </a:p>
          <a:p>
            <a:pPr lvl="1">
              <a:lnSpc>
                <a:spcPct val="130000"/>
              </a:lnSpc>
              <a:buClrTx/>
              <a:buSzTx/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   형태로 구현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Default.aspx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만 사용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코드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비하인드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(Code-Behind)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페이지 </a:t>
            </a:r>
          </a:p>
          <a:p>
            <a:pPr lvl="1">
              <a:lnSpc>
                <a:spcPct val="130000"/>
              </a:lnSpc>
              <a:buClrTx/>
              <a:buSzTx/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  형태로 구현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Default.aspx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+ </a:t>
            </a:r>
          </a:p>
          <a:p>
            <a:pPr lvl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Default.aspx.cs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로 구성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30000"/>
              </a:lnSpc>
              <a:buSzTx/>
              <a:buFont typeface="Wingdings" pitchFamily="2" charset="2"/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225158" name="Picture 2" descr="E:\projects\6464\KonaH\MSL_PNG_Object_Library\Document_Schema.png">
            <a:extLst>
              <a:ext uri="{FF2B5EF4-FFF2-40B4-BE49-F238E27FC236}">
                <a16:creationId xmlns:a16="http://schemas.microsoft.com/office/drawing/2014/main" id="{6B1C0E25-7017-B942-A041-4F5B474B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5194300"/>
            <a:ext cx="22891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59" name="Picture 3" descr="E:\projects\6464\KonaH\MSL_PNG_Object_Library\Document_Code.png">
            <a:extLst>
              <a:ext uri="{FF2B5EF4-FFF2-40B4-BE49-F238E27FC236}">
                <a16:creationId xmlns:a16="http://schemas.microsoft.com/office/drawing/2014/main" id="{78391388-B26B-C942-A044-23CC7126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1" y="5313364"/>
            <a:ext cx="9493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60" name="Picture 4" descr="E:\projects\6464\KonaH\MSL_PNG_Object_Library\WebPage02.png">
            <a:extLst>
              <a:ext uri="{FF2B5EF4-FFF2-40B4-BE49-F238E27FC236}">
                <a16:creationId xmlns:a16="http://schemas.microsoft.com/office/drawing/2014/main" id="{FD54CA6F-4048-B24F-BD19-E4FCAA30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4076701"/>
            <a:ext cx="23383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61" name="Picture 2" descr="E:\projects\6464\KonaH\MSL_PNG_Object_Library\Server.png">
            <a:extLst>
              <a:ext uri="{FF2B5EF4-FFF2-40B4-BE49-F238E27FC236}">
                <a16:creationId xmlns:a16="http://schemas.microsoft.com/office/drawing/2014/main" id="{908F8415-45C2-2548-A4E0-243C7979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852739"/>
            <a:ext cx="1085850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5162" name="TextBox 8">
            <a:extLst>
              <a:ext uri="{FF2B5EF4-FFF2-40B4-BE49-F238E27FC236}">
                <a16:creationId xmlns:a16="http://schemas.microsoft.com/office/drawing/2014/main" id="{01AE6F33-6954-9A4F-A1C1-8B651FDB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92376"/>
            <a:ext cx="1519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GB" altLang="ko-Kore-KR" sz="1800" b="1">
                <a:latin typeface="Verdana" panose="020B0604030504040204" pitchFamily="34" charset="0"/>
              </a:rPr>
              <a:t>IIS Server</a:t>
            </a:r>
          </a:p>
        </p:txBody>
      </p:sp>
      <p:pic>
        <p:nvPicPr>
          <p:cNvPr id="2225163" name="Picture 6" descr="E:\projects\6464\KonaH\MSL_PNG_Object_Library\2_Object_A.png">
            <a:extLst>
              <a:ext uri="{FF2B5EF4-FFF2-40B4-BE49-F238E27FC236}">
                <a16:creationId xmlns:a16="http://schemas.microsoft.com/office/drawing/2014/main" id="{33CA4295-3D4F-694C-95DF-EA9DBC4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3643314"/>
            <a:ext cx="1566862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5164" name="TextBox 10">
            <a:extLst>
              <a:ext uri="{FF2B5EF4-FFF2-40B4-BE49-F238E27FC236}">
                <a16:creationId xmlns:a16="http://schemas.microsoft.com/office/drawing/2014/main" id="{292B3121-0E1C-5944-B891-4D090609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9" y="3914776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GB" altLang="ko-Kore-KR" sz="1800" b="1">
                <a:latin typeface="Verdana" panose="020B0604030504040204" pitchFamily="34" charset="0"/>
              </a:rPr>
              <a:t>ASP.NET</a:t>
            </a:r>
          </a:p>
        </p:txBody>
      </p:sp>
      <p:pic>
        <p:nvPicPr>
          <p:cNvPr id="2225165" name="Picture 7" descr="E:\projects\6464\KonaH\MSL_PNG_Object_Library\arrow01_03.png">
            <a:extLst>
              <a:ext uri="{FF2B5EF4-FFF2-40B4-BE49-F238E27FC236}">
                <a16:creationId xmlns:a16="http://schemas.microsoft.com/office/drawing/2014/main" id="{4571DDEB-C612-064F-BB7B-8A100B8E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6744" flipV="1">
            <a:off x="7224713" y="4602164"/>
            <a:ext cx="15351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66" name="Picture 7" descr="E:\projects\6464\KonaH\MSL_PNG_Object_Library\arrow01_03.png">
            <a:extLst>
              <a:ext uri="{FF2B5EF4-FFF2-40B4-BE49-F238E27FC236}">
                <a16:creationId xmlns:a16="http://schemas.microsoft.com/office/drawing/2014/main" id="{41B772F3-1C68-4142-8DD0-35D68D06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5927">
            <a:off x="8858251" y="4672013"/>
            <a:ext cx="15351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67" name="Picture 9" descr="E:\projects\6464\KonaH\MSL_PNG_Object_Library\UserWithDesktopComputer.png">
            <a:extLst>
              <a:ext uri="{FF2B5EF4-FFF2-40B4-BE49-F238E27FC236}">
                <a16:creationId xmlns:a16="http://schemas.microsoft.com/office/drawing/2014/main" id="{B8737C19-D881-224A-9C95-DC7DE9B0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4292601"/>
            <a:ext cx="16097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5168" name="Picture 8" descr="E:\projects\6464\KonaH\MSL_PNG_Object_Library\arrow03.png">
            <a:extLst>
              <a:ext uri="{FF2B5EF4-FFF2-40B4-BE49-F238E27FC236}">
                <a16:creationId xmlns:a16="http://schemas.microsoft.com/office/drawing/2014/main" id="{70C7B292-39CE-D746-9312-75B73096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4797426"/>
            <a:ext cx="16097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5169" name="TextBox 8">
            <a:extLst>
              <a:ext uri="{FF2B5EF4-FFF2-40B4-BE49-F238E27FC236}">
                <a16:creationId xmlns:a16="http://schemas.microsoft.com/office/drawing/2014/main" id="{B7432F5C-397E-B342-A0D8-FAE49DDE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5110163"/>
            <a:ext cx="189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GB" altLang="ko-Kore-KR" sz="1800" b="1">
                <a:latin typeface="Verdana" panose="020B0604030504040204" pitchFamily="34" charset="0"/>
              </a:rPr>
              <a:t>Code-Behind </a:t>
            </a:r>
          </a:p>
          <a:p>
            <a:pPr eaLnBrk="0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GB" altLang="ko-Kore-KR" sz="1800" b="1">
                <a:latin typeface="Verdana" panose="020B0604030504040204" pitchFamily="34" charset="0"/>
              </a:rPr>
              <a:t>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180" name="Text Box 2">
            <a:extLst>
              <a:ext uri="{FF2B5EF4-FFF2-40B4-BE49-F238E27FC236}">
                <a16:creationId xmlns:a16="http://schemas.microsoft.com/office/drawing/2014/main" id="{E35F865F-E45F-BB4F-88E0-AC223B38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2.1.9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코드 </a:t>
            </a:r>
            <a:r>
              <a:rPr lang="ko-KR" altLang="en-US" sz="4400" b="1" dirty="0" err="1">
                <a:solidFill>
                  <a:schemeClr val="tx2"/>
                </a:solidFill>
                <a:latin typeface="+mj-ea"/>
                <a:ea typeface="+mj-ea"/>
              </a:rPr>
              <a:t>비하인드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 페이지</a:t>
            </a:r>
          </a:p>
        </p:txBody>
      </p:sp>
      <p:pic>
        <p:nvPicPr>
          <p:cNvPr id="2226181" name="그림 3" descr="aspnet205.gif">
            <a:extLst>
              <a:ext uri="{FF2B5EF4-FFF2-40B4-BE49-F238E27FC236}">
                <a16:creationId xmlns:a16="http://schemas.microsoft.com/office/drawing/2014/main" id="{9B3DA175-D676-7844-A40F-235172DE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1162051"/>
            <a:ext cx="80645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468" name="Rectangle 2">
            <a:extLst>
              <a:ext uri="{FF2B5EF4-FFF2-40B4-BE49-F238E27FC236}">
                <a16:creationId xmlns:a16="http://schemas.microsoft.com/office/drawing/2014/main" id="{60CF2011-92B6-8742-ACFA-0333021B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38469" name="Text Box 3">
            <a:extLst>
              <a:ext uri="{FF2B5EF4-FFF2-40B4-BE49-F238E27FC236}">
                <a16:creationId xmlns:a16="http://schemas.microsoft.com/office/drawing/2014/main" id="{E7673A07-5339-644D-8FE4-8F107E83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2.1.11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웹 폼 이벤트</a:t>
            </a:r>
          </a:p>
        </p:txBody>
      </p:sp>
      <p:sp>
        <p:nvSpPr>
          <p:cNvPr id="2238470" name="AutoShape 6">
            <a:extLst>
              <a:ext uri="{FF2B5EF4-FFF2-40B4-BE49-F238E27FC236}">
                <a16:creationId xmlns:a16="http://schemas.microsoft.com/office/drawing/2014/main" id="{AAF65F4C-E309-2E40-944C-2F955E92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341438"/>
            <a:ext cx="990600" cy="5111750"/>
          </a:xfrm>
          <a:prstGeom prst="downArrow">
            <a:avLst>
              <a:gd name="adj1" fmla="val 51926"/>
              <a:gd name="adj2" fmla="val 70356"/>
            </a:avLst>
          </a:prstGeom>
          <a:gradFill rotWithShape="1">
            <a:gsLst>
              <a:gs pos="0">
                <a:srgbClr val="D60093">
                  <a:alpha val="29999"/>
                </a:srgbClr>
              </a:gs>
              <a:gs pos="100000">
                <a:srgbClr val="510038">
                  <a:alpha val="29999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4400"/>
          </a:p>
        </p:txBody>
      </p:sp>
      <p:sp>
        <p:nvSpPr>
          <p:cNvPr id="2238471" name="Rectangle 7">
            <a:extLst>
              <a:ext uri="{FF2B5EF4-FFF2-40B4-BE49-F238E27FC236}">
                <a16:creationId xmlns:a16="http://schemas.microsoft.com/office/drawing/2014/main" id="{7821F4B9-AEBC-BD47-8386-BAE6FBDB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51326"/>
            <a:ext cx="6172200" cy="669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4400"/>
          </a:p>
        </p:txBody>
      </p:sp>
      <p:sp>
        <p:nvSpPr>
          <p:cNvPr id="2238472" name="Rectangle 8">
            <a:extLst>
              <a:ext uri="{FF2B5EF4-FFF2-40B4-BE49-F238E27FC236}">
                <a16:creationId xmlns:a16="http://schemas.microsoft.com/office/drawing/2014/main" id="{925465F6-FC0C-CA4A-B5D2-B5F5D11C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29014"/>
            <a:ext cx="6172200" cy="669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4400"/>
          </a:p>
        </p:txBody>
      </p:sp>
      <p:sp>
        <p:nvSpPr>
          <p:cNvPr id="321545" name="Text Box 9">
            <a:extLst>
              <a:ext uri="{FF2B5EF4-FFF2-40B4-BE49-F238E27FC236}">
                <a16:creationId xmlns:a16="http://schemas.microsoft.com/office/drawing/2014/main" id="{A26447D0-0563-504F-9597-4ED1B6AB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38451"/>
            <a:ext cx="3505200" cy="5191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latin typeface="Arial Narrow" pitchFamily="34" charset="0"/>
                <a:ea typeface="굴림" pitchFamily="50" charset="-127"/>
              </a:rPr>
              <a:t>Page_Load</a:t>
            </a:r>
          </a:p>
        </p:txBody>
      </p:sp>
      <p:sp>
        <p:nvSpPr>
          <p:cNvPr id="321546" name="Text Box 10">
            <a:extLst>
              <a:ext uri="{FF2B5EF4-FFF2-40B4-BE49-F238E27FC236}">
                <a16:creationId xmlns:a16="http://schemas.microsoft.com/office/drawing/2014/main" id="{1487F49E-6CC8-D64A-9C16-79F0C415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70475"/>
            <a:ext cx="3505200" cy="5207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latin typeface="Arial Narrow" pitchFamily="34" charset="0"/>
                <a:ea typeface="굴림" pitchFamily="50" charset="-127"/>
              </a:rPr>
              <a:t>Page_Unload</a:t>
            </a:r>
          </a:p>
        </p:txBody>
      </p:sp>
      <p:sp>
        <p:nvSpPr>
          <p:cNvPr id="321547" name="Text Box 11">
            <a:extLst>
              <a:ext uri="{FF2B5EF4-FFF2-40B4-BE49-F238E27FC236}">
                <a16:creationId xmlns:a16="http://schemas.microsoft.com/office/drawing/2014/main" id="{2A262876-ABC3-8449-9E0E-31DA145C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82988"/>
            <a:ext cx="3505200" cy="519112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latin typeface="Arial Narrow" pitchFamily="34" charset="0"/>
                <a:ea typeface="굴림" pitchFamily="50" charset="-127"/>
              </a:rPr>
              <a:t>Textbox1_Changed</a:t>
            </a:r>
          </a:p>
        </p:txBody>
      </p:sp>
      <p:sp>
        <p:nvSpPr>
          <p:cNvPr id="321548" name="Text Box 12">
            <a:extLst>
              <a:ext uri="{FF2B5EF4-FFF2-40B4-BE49-F238E27FC236}">
                <a16:creationId xmlns:a16="http://schemas.microsoft.com/office/drawing/2014/main" id="{72A2E1A3-1399-0341-9DDE-03B7C631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25938"/>
            <a:ext cx="3505200" cy="5207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latin typeface="Arial Narrow" pitchFamily="34" charset="0"/>
                <a:ea typeface="굴림" pitchFamily="50" charset="-127"/>
              </a:rPr>
              <a:t>Button1_Click</a:t>
            </a:r>
          </a:p>
        </p:txBody>
      </p:sp>
      <p:sp>
        <p:nvSpPr>
          <p:cNvPr id="2238477" name="Text Box 13">
            <a:extLst>
              <a:ext uri="{FF2B5EF4-FFF2-40B4-BE49-F238E27FC236}">
                <a16:creationId xmlns:a16="http://schemas.microsoft.com/office/drawing/2014/main" id="{5715D725-8583-3F49-B74D-CF19E8BB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5805488"/>
            <a:ext cx="19431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800" b="1"/>
              <a:t>Page </a:t>
            </a:r>
            <a:r>
              <a:rPr lang="ko-KR" altLang="en-US" sz="1800" b="1"/>
              <a:t>객체 소멸</a:t>
            </a:r>
          </a:p>
        </p:txBody>
      </p:sp>
      <p:sp>
        <p:nvSpPr>
          <p:cNvPr id="321550" name="Text Box 14">
            <a:extLst>
              <a:ext uri="{FF2B5EF4-FFF2-40B4-BE49-F238E27FC236}">
                <a16:creationId xmlns:a16="http://schemas.microsoft.com/office/drawing/2014/main" id="{30E25BA9-346B-5646-8B10-ACDF400E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92326"/>
            <a:ext cx="3505200" cy="5191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latin typeface="Arial Narrow" pitchFamily="34" charset="0"/>
                <a:ea typeface="굴림" pitchFamily="50" charset="-127"/>
              </a:rPr>
              <a:t>Page_Init</a:t>
            </a:r>
          </a:p>
        </p:txBody>
      </p:sp>
      <p:sp>
        <p:nvSpPr>
          <p:cNvPr id="321551" name="Text Box 15">
            <a:extLst>
              <a:ext uri="{FF2B5EF4-FFF2-40B4-BE49-F238E27FC236}">
                <a16:creationId xmlns:a16="http://schemas.microsoft.com/office/drawing/2014/main" id="{E4454F5B-696D-554C-BB4E-412871D5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79750"/>
            <a:ext cx="1622560" cy="3416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0" lang="ko-K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컨트롤 이벤트</a:t>
            </a:r>
          </a:p>
        </p:txBody>
      </p:sp>
      <p:sp>
        <p:nvSpPr>
          <p:cNvPr id="321552" name="Text Box 16">
            <a:extLst>
              <a:ext uri="{FF2B5EF4-FFF2-40B4-BE49-F238E27FC236}">
                <a16:creationId xmlns:a16="http://schemas.microsoft.com/office/drawing/2014/main" id="{B7975DE8-D496-994A-BECD-AA49ECD5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3657600"/>
            <a:ext cx="1624163" cy="3416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pitchFamily="50" charset="-127"/>
              </a:rPr>
              <a:t>Change </a:t>
            </a:r>
            <a:r>
              <a:rPr lang="ko-KR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pitchFamily="50" charset="-127"/>
              </a:rPr>
              <a:t>이벤트</a:t>
            </a:r>
          </a:p>
        </p:txBody>
      </p:sp>
      <p:sp>
        <p:nvSpPr>
          <p:cNvPr id="321553" name="Text Box 17">
            <a:extLst>
              <a:ext uri="{FF2B5EF4-FFF2-40B4-BE49-F238E27FC236}">
                <a16:creationId xmlns:a16="http://schemas.microsoft.com/office/drawing/2014/main" id="{5BB6BEAD-211B-DC40-A956-93EC996C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00550"/>
            <a:ext cx="1383712" cy="3416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0"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Click </a:t>
            </a:r>
            <a:r>
              <a:rPr kumimoji="0" lang="ko-K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이벤트</a:t>
            </a: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9EBCB987-CB5A-D340-AD99-7F1C0E2C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41438"/>
            <a:ext cx="3505200" cy="5191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0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ko-KR" sz="1800" b="1">
                <a:latin typeface="Arial Narrow" panose="020B0604020202020204" pitchFamily="34" charset="0"/>
              </a:rPr>
              <a:t>Page_PreInit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516" name="Text Box 2">
            <a:extLst>
              <a:ext uri="{FF2B5EF4-FFF2-40B4-BE49-F238E27FC236}">
                <a16:creationId xmlns:a16="http://schemas.microsoft.com/office/drawing/2014/main" id="{DB77F007-920D-CD45-9DA4-BE31F1A8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2.1.12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페이지 </a:t>
            </a:r>
            <a:r>
              <a:rPr lang="en-US" altLang="ko-KR" sz="4400" b="1" dirty="0" err="1">
                <a:solidFill>
                  <a:schemeClr val="tx2"/>
                </a:solidFill>
                <a:latin typeface="+mj-ea"/>
                <a:ea typeface="+mj-ea"/>
              </a:rPr>
              <a:t>Postback</a:t>
            </a:r>
            <a:endParaRPr lang="en-US" altLang="ko-KR" sz="4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40517" name="Rectangle 4">
            <a:extLst>
              <a:ext uri="{FF2B5EF4-FFF2-40B4-BE49-F238E27FC236}">
                <a16:creationId xmlns:a16="http://schemas.microsoft.com/office/drawing/2014/main" id="{27B5D86F-4AF1-7F4D-A6C9-443FA526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447800"/>
            <a:ext cx="8324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모든 요청에 대해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Page_Load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발생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조건적인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로직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실행을 위해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Page.IsPostBack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사용</a:t>
            </a:r>
          </a:p>
        </p:txBody>
      </p:sp>
      <p:sp>
        <p:nvSpPr>
          <p:cNvPr id="323589" name="Rectangle 5">
            <a:extLst>
              <a:ext uri="{FF2B5EF4-FFF2-40B4-BE49-F238E27FC236}">
                <a16:creationId xmlns:a16="http://schemas.microsoft.com/office/drawing/2014/main" id="{C908A764-D0F3-6342-ADEB-B3D846CC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667000"/>
            <a:ext cx="7704137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Private Sub</a:t>
            </a: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Page_Load(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ByVal</a:t>
            </a: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s As System.Object, _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ByVal</a:t>
            </a: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e As System.EventArgs)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Handles</a:t>
            </a: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MyBase</a:t>
            </a:r>
            <a:r>
              <a:rPr lang="en-US" altLang="ko-KR" sz="1400" b="1"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.Load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If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Not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Page.IsPostBack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Then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  'executes only on initial page load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End If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'this code executes on every request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End Sub</a:t>
            </a:r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236DC8F5-8570-E941-A3B3-B789AF51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6" y="4495800"/>
            <a:ext cx="7675563" cy="1665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Page_Load(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object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sender, System.EventArgs e)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{   </a:t>
            </a:r>
            <a:r>
              <a:rPr lang="en-US" altLang="ko-KR" sz="1400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if</a:t>
            </a: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(!Page.IsPostBack)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	{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	   // executes only on initial page load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	}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   //this code executes on every request</a:t>
            </a:r>
          </a:p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ko-KR" sz="1400" b="1">
                <a:solidFill>
                  <a:srgbClr val="000000"/>
                </a:solidFill>
                <a:latin typeface="Lucida Sans Typewriter" pitchFamily="49" charset="0"/>
                <a:ea typeface="굴림" pitchFamily="50" charset="-127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4" name="Text Box 7">
            <a:extLst>
              <a:ext uri="{FF2B5EF4-FFF2-40B4-BE49-F238E27FC236}">
                <a16:creationId xmlns:a16="http://schemas.microsoft.com/office/drawing/2014/main" id="{AA1FE97E-2F8F-F148-9923-0DACFB94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389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2.2.5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요청과 페이지 실행</a:t>
            </a:r>
          </a:p>
        </p:txBody>
      </p:sp>
      <p:pic>
        <p:nvPicPr>
          <p:cNvPr id="2252805" name="Picture 8">
            <a:extLst>
              <a:ext uri="{FF2B5EF4-FFF2-40B4-BE49-F238E27FC236}">
                <a16:creationId xmlns:a16="http://schemas.microsoft.com/office/drawing/2014/main" id="{9B3140C9-CFC1-0640-9922-506CC62B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12876"/>
            <a:ext cx="5473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06" name="Text Box 9">
            <a:extLst>
              <a:ext uri="{FF2B5EF4-FFF2-40B4-BE49-F238E27FC236}">
                <a16:creationId xmlns:a16="http://schemas.microsoft.com/office/drawing/2014/main" id="{BE5003FB-BB94-E541-92D4-CF5E5FCF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6237288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처음 요청시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52" name="Text Box 2">
            <a:extLst>
              <a:ext uri="{FF2B5EF4-FFF2-40B4-BE49-F238E27FC236}">
                <a16:creationId xmlns:a16="http://schemas.microsoft.com/office/drawing/2014/main" id="{F98C5F77-E465-AF41-AC99-A89C7606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389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2.2.5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요청과 페이지 실행</a:t>
            </a:r>
          </a:p>
        </p:txBody>
      </p:sp>
      <p:sp>
        <p:nvSpPr>
          <p:cNvPr id="2254853" name="Text Box 4">
            <a:extLst>
              <a:ext uri="{FF2B5EF4-FFF2-40B4-BE49-F238E27FC236}">
                <a16:creationId xmlns:a16="http://schemas.microsoft.com/office/drawing/2014/main" id="{31996492-02CD-1240-8BB0-C5C9CEC4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6237288"/>
            <a:ext cx="2608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en-US" sz="1800" b="1">
                <a:latin typeface="돋움체" panose="020B0609000101010101" pitchFamily="49" charset="-127"/>
                <a:ea typeface="돋움체" panose="020B0609000101010101" pitchFamily="49" charset="-127"/>
              </a:rPr>
              <a:t>처음 요청이 아닐 경우</a:t>
            </a:r>
          </a:p>
        </p:txBody>
      </p:sp>
      <p:pic>
        <p:nvPicPr>
          <p:cNvPr id="2254854" name="Picture 5">
            <a:extLst>
              <a:ext uri="{FF2B5EF4-FFF2-40B4-BE49-F238E27FC236}">
                <a16:creationId xmlns:a16="http://schemas.microsoft.com/office/drawing/2014/main" id="{FF8EB024-54B5-9F43-B01C-199FF416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628775"/>
            <a:ext cx="5329238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8" name="Rectangle 2">
            <a:extLst>
              <a:ext uri="{FF2B5EF4-FFF2-40B4-BE49-F238E27FC236}">
                <a16:creationId xmlns:a16="http://schemas.microsoft.com/office/drawing/2014/main" id="{FC924A5B-B61E-BC48-8DF3-E5C9B208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58949" name="Rectangle 3">
            <a:extLst>
              <a:ext uri="{FF2B5EF4-FFF2-40B4-BE49-F238E27FC236}">
                <a16:creationId xmlns:a16="http://schemas.microsoft.com/office/drawing/2014/main" id="{7BE2B929-9CA3-2241-BDF1-E0A13EF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58950" name="Text Box 4">
            <a:extLst>
              <a:ext uri="{FF2B5EF4-FFF2-40B4-BE49-F238E27FC236}">
                <a16:creationId xmlns:a16="http://schemas.microsoft.com/office/drawing/2014/main" id="{A32198DC-8177-4045-AD38-D60615C5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2.3.1 ASP.NET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서버 컨트롤 이란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258951" name="Rectangle 6">
            <a:extLst>
              <a:ext uri="{FF2B5EF4-FFF2-40B4-BE49-F238E27FC236}">
                <a16:creationId xmlns:a16="http://schemas.microsoft.com/office/drawing/2014/main" id="{73D65FA3-974A-624A-B4AA-057D541F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77964"/>
            <a:ext cx="80772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57238" indent="-2794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ASP.NET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페이지에서 웹 응용프로그램의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UI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정의하기 위해 사용되는 컴포넌트</a:t>
            </a: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Runat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=“Server”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서버 측에서 이벤트 발생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뷰 상태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ViewState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이 저장됨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공통 개체 모델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(Object Model) 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System.Web.UI.Control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클래스를 상속받음</a:t>
            </a:r>
          </a:p>
          <a:p>
            <a:pPr lvl="1">
              <a:lnSpc>
                <a:spcPct val="13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ID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속성</a:t>
            </a:r>
          </a:p>
        </p:txBody>
      </p:sp>
      <p:sp>
        <p:nvSpPr>
          <p:cNvPr id="344071" name="CodeBox 1">
            <a:extLst>
              <a:ext uri="{FF2B5EF4-FFF2-40B4-BE49-F238E27FC236}">
                <a16:creationId xmlns:a16="http://schemas.microsoft.com/office/drawing/2014/main" id="{0E4C710A-D520-B645-A405-C6AC5C79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316164"/>
            <a:ext cx="7416800" cy="631825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1270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57200" eaLnBrk="0" hangingPunct="0">
              <a:lnSpc>
                <a:spcPct val="90000"/>
              </a:lnSpc>
              <a:defRPr/>
            </a:pPr>
            <a:r>
              <a:rPr lang="sv-SE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</a:rPr>
              <a:t>&lt;</a:t>
            </a:r>
            <a:r>
              <a:rPr lang="sv-SE" b="1">
                <a:solidFill>
                  <a:srgbClr val="800000"/>
                </a:solidFill>
                <a:latin typeface="Lucida Sans Typewriter" pitchFamily="49" charset="0"/>
                <a:ea typeface="굴림" pitchFamily="50" charset="-127"/>
              </a:rPr>
              <a:t>asp:TextBox</a:t>
            </a:r>
            <a:r>
              <a:rPr lang="sv-SE" b="1">
                <a:solidFill>
                  <a:srgbClr val="FF00FF"/>
                </a:solidFill>
                <a:latin typeface="Lucida Sans Typewriter" pitchFamily="49" charset="0"/>
                <a:ea typeface="굴림" pitchFamily="50" charset="-127"/>
              </a:rPr>
              <a:t> </a:t>
            </a:r>
            <a:r>
              <a:rPr lang="sv-SE" b="1">
                <a:solidFill>
                  <a:srgbClr val="FF0000"/>
                </a:solidFill>
                <a:latin typeface="Lucida Sans Typewriter" pitchFamily="49" charset="0"/>
                <a:ea typeface="굴림" pitchFamily="50" charset="-127"/>
              </a:rPr>
              <a:t>id</a:t>
            </a:r>
            <a:r>
              <a:rPr lang="sv-SE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</a:rPr>
              <a:t>="txtLogonID"</a:t>
            </a:r>
            <a:r>
              <a:rPr lang="sv-SE" b="1">
                <a:solidFill>
                  <a:srgbClr val="FF00FF"/>
                </a:solidFill>
                <a:latin typeface="Lucida Sans Typewriter" pitchFamily="49" charset="0"/>
                <a:ea typeface="굴림" pitchFamily="50" charset="-127"/>
              </a:rPr>
              <a:t> </a:t>
            </a:r>
            <a:r>
              <a:rPr lang="sv-SE" b="1">
                <a:solidFill>
                  <a:srgbClr val="FF0000"/>
                </a:solidFill>
                <a:latin typeface="Lucida Sans Typewriter" pitchFamily="49" charset="0"/>
                <a:ea typeface="굴림" pitchFamily="50" charset="-127"/>
              </a:rPr>
              <a:t>runat</a:t>
            </a:r>
            <a:r>
              <a:rPr lang="sv-SE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</a:rPr>
              <a:t>="server"&gt;&lt;/</a:t>
            </a:r>
            <a:r>
              <a:rPr lang="sv-SE" b="1">
                <a:solidFill>
                  <a:srgbClr val="800000"/>
                </a:solidFill>
                <a:latin typeface="Lucida Sans Typewriter" pitchFamily="49" charset="0"/>
                <a:ea typeface="굴림" pitchFamily="50" charset="-127"/>
              </a:rPr>
              <a:t>asp:TextBox</a:t>
            </a:r>
            <a:r>
              <a:rPr lang="sv-SE" b="1">
                <a:solidFill>
                  <a:srgbClr val="0000FF"/>
                </a:solidFill>
                <a:latin typeface="Lucida Sans Typewriter" pitchFamily="49" charset="0"/>
                <a:ea typeface="굴림" pitchFamily="50" charset="-127"/>
              </a:rPr>
              <a:t>&gt;</a:t>
            </a:r>
            <a:endParaRPr lang="en-US" altLang="ko-KR" b="1">
              <a:solidFill>
                <a:srgbClr val="0000FF"/>
              </a:solidFill>
              <a:latin typeface="Lucida Sans Typewriter" pitchFamily="49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034" name="Rectangle 2">
            <a:extLst>
              <a:ext uri="{FF2B5EF4-FFF2-40B4-BE49-F238E27FC236}">
                <a16:creationId xmlns:a16="http://schemas.microsoft.com/office/drawing/2014/main" id="{0650E54D-389F-744E-A074-AD89778B0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8814" y="307976"/>
            <a:ext cx="7718425" cy="3730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altLang="ko-KR" b="1" dirty="0">
                <a:latin typeface="+mj-ea"/>
              </a:rPr>
              <a:t>1.2 .NET Framework </a:t>
            </a:r>
            <a:r>
              <a:rPr kumimoji="0" lang="ko-KR" altLang="en-US" b="1" dirty="0">
                <a:latin typeface="+mj-ea"/>
              </a:rPr>
              <a:t>구조</a:t>
            </a:r>
            <a:endParaRPr lang="ko-KR" altLang="en-US" sz="1800" dirty="0">
              <a:latin typeface="+mj-ea"/>
            </a:endParaRPr>
          </a:p>
        </p:txBody>
      </p:sp>
      <p:sp>
        <p:nvSpPr>
          <p:cNvPr id="2476035" name="Rectangle 3">
            <a:extLst>
              <a:ext uri="{FF2B5EF4-FFF2-40B4-BE49-F238E27FC236}">
                <a16:creationId xmlns:a16="http://schemas.microsoft.com/office/drawing/2014/main" id="{4DFFF5C0-DC8C-F045-B512-999BDE29A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1.2.1 .NET Framework </a:t>
            </a:r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구조 소개 </a:t>
            </a: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1.2.2 </a:t>
            </a:r>
            <a:r>
              <a:rPr lang="ko-KR" altLang="en-US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공용 언어 런타임</a:t>
            </a: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(CLR)</a:t>
            </a: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1.2.3 .NET Framework Class Library</a:t>
            </a: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1.2.4 </a:t>
            </a:r>
            <a:r>
              <a:rPr lang="ko-KR" altLang="en-US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클래스 라이브러리</a:t>
            </a:r>
            <a:endParaRPr lang="ko-KR" altLang="en-US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1.2.5 ADO.NET </a:t>
            </a:r>
            <a:r>
              <a:rPr lang="ko-KR" altLang="en-US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LINQ</a:t>
            </a: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1.2.6 </a:t>
            </a:r>
            <a:r>
              <a:rPr lang="ko-KR" altLang="en-US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윈도우 폼과 </a:t>
            </a: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WPF</a:t>
            </a:r>
          </a:p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1.2.7 ASP.NET </a:t>
            </a:r>
            <a:r>
              <a:rPr lang="ko-KR" altLang="en-US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>
                <a:solidFill>
                  <a:schemeClr val="tx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ASP.NET AJAX</a:t>
            </a:r>
          </a:p>
          <a:p>
            <a:pPr>
              <a:buFontTx/>
              <a:buNone/>
            </a:pP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1.2.8 .NET Framework </a:t>
            </a:r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의 작동방식</a:t>
            </a:r>
          </a:p>
          <a:p>
            <a:pPr>
              <a:buFontTx/>
              <a:buNone/>
            </a:pP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1.2.9 .NET Framework</a:t>
            </a:r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의 언어들</a:t>
            </a:r>
          </a:p>
          <a:p>
            <a:pPr>
              <a:buFontTx/>
              <a:buNone/>
            </a:pP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1.2.10 .NET Framework 3.5 </a:t>
            </a:r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기술 소개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6" name="Rectangle 2">
            <a:extLst>
              <a:ext uri="{FF2B5EF4-FFF2-40B4-BE49-F238E27FC236}">
                <a16:creationId xmlns:a16="http://schemas.microsoft.com/office/drawing/2014/main" id="{B9F84937-B56B-414D-BC15-F75301CD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60997" name="Rectangle 3">
            <a:extLst>
              <a:ext uri="{FF2B5EF4-FFF2-40B4-BE49-F238E27FC236}">
                <a16:creationId xmlns:a16="http://schemas.microsoft.com/office/drawing/2014/main" id="{76B89A8B-B476-964C-93FC-F9C34C33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/>
              <a:t> </a:t>
            </a:r>
          </a:p>
        </p:txBody>
      </p:sp>
      <p:sp>
        <p:nvSpPr>
          <p:cNvPr id="2260998" name="Text Box 4">
            <a:extLst>
              <a:ext uri="{FF2B5EF4-FFF2-40B4-BE49-F238E27FC236}">
                <a16:creationId xmlns:a16="http://schemas.microsoft.com/office/drawing/2014/main" id="{D9295DE5-123F-2143-AE66-0D62B854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2.3.2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서버 컨트롤 종류</a:t>
            </a:r>
          </a:p>
        </p:txBody>
      </p:sp>
      <p:sp>
        <p:nvSpPr>
          <p:cNvPr id="2260999" name="Rectangle 6">
            <a:extLst>
              <a:ext uri="{FF2B5EF4-FFF2-40B4-BE49-F238E27FC236}">
                <a16:creationId xmlns:a16="http://schemas.microsoft.com/office/drawing/2014/main" id="{135817C4-43D5-C64A-BD43-5161C2D8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77964"/>
            <a:ext cx="82296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57238" indent="-2794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§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서버 컨트롤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§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태그를 기본으로 함</a:t>
            </a: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System.Web.UI.HtmlControls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네임스페이스</a:t>
            </a: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웹 서버 컨트롤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§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asp: 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접두어로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시작함</a:t>
            </a: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System.Web.UI.WebControls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네임스페이스</a:t>
            </a: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사용자 컨트롤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(User Control)</a:t>
            </a:r>
          </a:p>
          <a:p>
            <a:pPr lvl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UI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와 코드의 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재사용성을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위한 사용자 정의 컨트롤</a:t>
            </a:r>
          </a:p>
        </p:txBody>
      </p:sp>
      <p:sp>
        <p:nvSpPr>
          <p:cNvPr id="346119" name="CodeBox 1">
            <a:extLst>
              <a:ext uri="{FF2B5EF4-FFF2-40B4-BE49-F238E27FC236}">
                <a16:creationId xmlns:a16="http://schemas.microsoft.com/office/drawing/2014/main" id="{B6BBF739-A2C4-9841-979C-03427E43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05263"/>
            <a:ext cx="7905750" cy="341312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1270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57200" eaLnBrk="0" hangingPunct="0">
              <a:lnSpc>
                <a:spcPct val="90000"/>
              </a:lnSpc>
              <a:defRPr/>
            </a:pPr>
            <a:r>
              <a:rPr lang="sv-SE" sz="1600" b="1">
                <a:solidFill>
                  <a:srgbClr val="0000FF"/>
                </a:solidFill>
                <a:latin typeface="Arial" charset="0"/>
                <a:ea typeface="굴림" pitchFamily="50" charset="-127"/>
              </a:rPr>
              <a:t>&lt;</a:t>
            </a:r>
            <a:r>
              <a:rPr lang="sv-SE" sz="1600" b="1">
                <a:solidFill>
                  <a:srgbClr val="800000"/>
                </a:solidFill>
                <a:latin typeface="Arial" charset="0"/>
                <a:ea typeface="굴림" pitchFamily="50" charset="-127"/>
              </a:rPr>
              <a:t>asp:TextBox</a:t>
            </a:r>
            <a:r>
              <a:rPr lang="sv-SE" sz="1600" b="1">
                <a:solidFill>
                  <a:srgbClr val="FF00FF"/>
                </a:solidFill>
                <a:latin typeface="Arial" charset="0"/>
                <a:ea typeface="굴림" pitchFamily="50" charset="-127"/>
              </a:rPr>
              <a:t> </a:t>
            </a:r>
            <a:r>
              <a:rPr lang="sv-SE" sz="1600" b="1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id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굴림" pitchFamily="50" charset="-127"/>
              </a:rPr>
              <a:t>="txtLogonID”</a:t>
            </a:r>
            <a:r>
              <a:rPr lang="sv-SE" altLang="ko-KR" sz="1600" b="1">
                <a:solidFill>
                  <a:srgbClr val="0000FF"/>
                </a:solidFill>
                <a:latin typeface="Arial" charset="0"/>
                <a:ea typeface="굴림" pitchFamily="50" charset="-127"/>
              </a:rPr>
              <a:t> </a:t>
            </a:r>
            <a:r>
              <a:rPr lang="sv-SE" sz="1600" b="1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runat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굴림" pitchFamily="50" charset="-127"/>
              </a:rPr>
              <a:t>="server"&gt;&lt;/</a:t>
            </a:r>
            <a:r>
              <a:rPr lang="sv-SE" sz="1600" b="1">
                <a:solidFill>
                  <a:srgbClr val="800000"/>
                </a:solidFill>
                <a:latin typeface="Arial" charset="0"/>
                <a:ea typeface="굴림" pitchFamily="50" charset="-127"/>
              </a:rPr>
              <a:t>asp:TextBox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굴림" pitchFamily="50" charset="-127"/>
              </a:rPr>
              <a:t>&gt;</a:t>
            </a:r>
            <a:endParaRPr lang="en-US" altLang="ko-KR" sz="1600" b="1">
              <a:solidFill>
                <a:srgbClr val="0000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46120" name="CodeBox 1">
            <a:extLst>
              <a:ext uri="{FF2B5EF4-FFF2-40B4-BE49-F238E27FC236}">
                <a16:creationId xmlns:a16="http://schemas.microsoft.com/office/drawing/2014/main" id="{8BE1AC82-4A33-1D47-9CA3-5B741E8B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1" y="1993900"/>
            <a:ext cx="7921625" cy="325438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1270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57200" eaLnBrk="0" hangingPunct="0">
              <a:lnSpc>
                <a:spcPct val="85000"/>
              </a:lnSpc>
              <a:defRPr/>
            </a:pPr>
            <a:r>
              <a:rPr lang="sv-SE" sz="1600" b="1">
                <a:solidFill>
                  <a:srgbClr val="0000FF"/>
                </a:solidFill>
                <a:latin typeface="Arial" charset="0"/>
                <a:ea typeface="돋움" pitchFamily="50" charset="-127"/>
              </a:rPr>
              <a:t>&lt;</a:t>
            </a:r>
            <a:r>
              <a:rPr lang="sv-SE" sz="1600" b="1">
                <a:solidFill>
                  <a:srgbClr val="800000"/>
                </a:solidFill>
                <a:latin typeface="Arial" charset="0"/>
                <a:ea typeface="돋움" pitchFamily="50" charset="-127"/>
              </a:rPr>
              <a:t>INPUT</a:t>
            </a:r>
            <a:r>
              <a:rPr lang="sv-SE" sz="1600" b="1">
                <a:solidFill>
                  <a:srgbClr val="FF00FF"/>
                </a:solidFill>
                <a:latin typeface="Arial" charset="0"/>
                <a:ea typeface="돋움" pitchFamily="50" charset="-127"/>
              </a:rPr>
              <a:t> </a:t>
            </a:r>
            <a:r>
              <a:rPr lang="sv-SE" sz="1600" b="1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id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돋움" pitchFamily="50" charset="-127"/>
              </a:rPr>
              <a:t>="txtUserName"</a:t>
            </a:r>
            <a:r>
              <a:rPr lang="sv-SE" sz="1600" b="1">
                <a:solidFill>
                  <a:srgbClr val="FF00FF"/>
                </a:solidFill>
                <a:latin typeface="Arial" charset="0"/>
                <a:ea typeface="돋움" pitchFamily="50" charset="-127"/>
              </a:rPr>
              <a:t> </a:t>
            </a:r>
            <a:r>
              <a:rPr lang="sv-SE" sz="1600" b="1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type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돋움" pitchFamily="50" charset="-127"/>
              </a:rPr>
              <a:t>="text”</a:t>
            </a:r>
            <a:r>
              <a:rPr lang="sv-SE" altLang="ko-KR" sz="1600" b="1">
                <a:solidFill>
                  <a:srgbClr val="0000FF"/>
                </a:solidFill>
                <a:latin typeface="Arial" charset="0"/>
                <a:ea typeface="돋움" pitchFamily="50" charset="-127"/>
              </a:rPr>
              <a:t> </a:t>
            </a:r>
            <a:r>
              <a:rPr lang="sv-SE" sz="1600" b="1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runat</a:t>
            </a:r>
            <a:r>
              <a:rPr lang="sv-SE" sz="1600" b="1">
                <a:solidFill>
                  <a:srgbClr val="0000FF"/>
                </a:solidFill>
                <a:latin typeface="Arial" charset="0"/>
                <a:ea typeface="돋움" pitchFamily="50" charset="-127"/>
              </a:rPr>
              <a:t>="server"&gt;</a:t>
            </a:r>
            <a:endParaRPr lang="en-US" altLang="ko-KR" sz="1600" b="1">
              <a:solidFill>
                <a:srgbClr val="0000FF"/>
              </a:solidFill>
              <a:latin typeface="Arial" charset="0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188" name="Rectangle 2">
            <a:extLst>
              <a:ext uri="{FF2B5EF4-FFF2-40B4-BE49-F238E27FC236}">
                <a16:creationId xmlns:a16="http://schemas.microsoft.com/office/drawing/2014/main" id="{98042E83-89AF-3C40-9F18-2A66B2C2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69189" name="Text Box 3">
            <a:extLst>
              <a:ext uri="{FF2B5EF4-FFF2-40B4-BE49-F238E27FC236}">
                <a16:creationId xmlns:a16="http://schemas.microsoft.com/office/drawing/2014/main" id="{6A20E5B1-A99C-E741-8FB8-BF88320C3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2.3.5 List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컨트롤</a:t>
            </a:r>
          </a:p>
        </p:txBody>
      </p:sp>
      <p:pic>
        <p:nvPicPr>
          <p:cNvPr id="2269190" name="Picture 6">
            <a:extLst>
              <a:ext uri="{FF2B5EF4-FFF2-40B4-BE49-F238E27FC236}">
                <a16:creationId xmlns:a16="http://schemas.microsoft.com/office/drawing/2014/main" id="{B8FD1917-0D51-0B49-B35D-95C46021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84314"/>
            <a:ext cx="5832475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9191" name="Picture 7">
            <a:extLst>
              <a:ext uri="{FF2B5EF4-FFF2-40B4-BE49-F238E27FC236}">
                <a16:creationId xmlns:a16="http://schemas.microsoft.com/office/drawing/2014/main" id="{4FE67597-DDDB-674C-844F-B3A176CC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6" y="1484314"/>
            <a:ext cx="2976563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2" name="Rectangle 2">
            <a:extLst>
              <a:ext uri="{FF2B5EF4-FFF2-40B4-BE49-F238E27FC236}">
                <a16:creationId xmlns:a16="http://schemas.microsoft.com/office/drawing/2014/main" id="{F8A53712-6E9E-A74F-8885-E9A7C2A9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75333" name="Text Box 3">
            <a:extLst>
              <a:ext uri="{FF2B5EF4-FFF2-40B4-BE49-F238E27FC236}">
                <a16:creationId xmlns:a16="http://schemas.microsoft.com/office/drawing/2014/main" id="{D7ADC59C-C313-7144-BCE9-CD2E1EEB9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2.3.7 </a:t>
            </a:r>
            <a:r>
              <a:rPr lang="en-US" altLang="ko-KR" sz="4400" b="1" dirty="0" err="1">
                <a:solidFill>
                  <a:schemeClr val="tx2"/>
                </a:solidFill>
                <a:latin typeface="+mj-ea"/>
                <a:ea typeface="+mj-ea"/>
              </a:rPr>
              <a:t>TextBox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컨트롤</a:t>
            </a:r>
          </a:p>
        </p:txBody>
      </p:sp>
      <p:pic>
        <p:nvPicPr>
          <p:cNvPr id="2275334" name="Picture 6">
            <a:extLst>
              <a:ext uri="{FF2B5EF4-FFF2-40B4-BE49-F238E27FC236}">
                <a16:creationId xmlns:a16="http://schemas.microsoft.com/office/drawing/2014/main" id="{9C036F9B-C813-D443-9CAF-92122FA3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1290638"/>
            <a:ext cx="5903912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5335" name="Picture 7">
            <a:extLst>
              <a:ext uri="{FF2B5EF4-FFF2-40B4-BE49-F238E27FC236}">
                <a16:creationId xmlns:a16="http://schemas.microsoft.com/office/drawing/2014/main" id="{C3073E9C-8DB5-5C45-A4E3-5AA0D2B5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4" y="3486151"/>
            <a:ext cx="327818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80" name="Rectangle 2">
            <a:extLst>
              <a:ext uri="{FF2B5EF4-FFF2-40B4-BE49-F238E27FC236}">
                <a16:creationId xmlns:a16="http://schemas.microsoft.com/office/drawing/2014/main" id="{3ACAA10F-AD12-534D-812C-3CD1DB61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ClrTx/>
              <a:buSzTx/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77381" name="Text Box 3">
            <a:extLst>
              <a:ext uri="{FF2B5EF4-FFF2-40B4-BE49-F238E27FC236}">
                <a16:creationId xmlns:a16="http://schemas.microsoft.com/office/drawing/2014/main" id="{980C1586-2511-DD4C-9CF0-FA04E95F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3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2.3.8 Button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컨트롤</a:t>
            </a:r>
          </a:p>
        </p:txBody>
      </p:sp>
      <p:pic>
        <p:nvPicPr>
          <p:cNvPr id="2277382" name="Picture 6">
            <a:extLst>
              <a:ext uri="{FF2B5EF4-FFF2-40B4-BE49-F238E27FC236}">
                <a16:creationId xmlns:a16="http://schemas.microsoft.com/office/drawing/2014/main" id="{8EBDE5D6-1E0E-9148-BAB9-7C7B7E56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9" y="1341439"/>
            <a:ext cx="6408737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7383" name="Picture 7">
            <a:extLst>
              <a:ext uri="{FF2B5EF4-FFF2-40B4-BE49-F238E27FC236}">
                <a16:creationId xmlns:a16="http://schemas.microsoft.com/office/drawing/2014/main" id="{25DAC92D-5B52-D24F-91B6-9810F5CE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3657600"/>
            <a:ext cx="3348038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ounded Rectangle 9219">
            <a:extLst>
              <a:ext uri="{FF2B5EF4-FFF2-40B4-BE49-F238E27FC236}">
                <a16:creationId xmlns:a16="http://schemas.microsoft.com/office/drawing/2014/main" id="{8DB8DF1D-77C2-604C-B4CD-143A6C066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4" y="1463676"/>
            <a:ext cx="6969125" cy="4735513"/>
          </a:xfrm>
          <a:prstGeom prst="roundRect">
            <a:avLst>
              <a:gd name="adj" fmla="val 2616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>
            <a:lvl1pPr marL="5873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100000"/>
              </a:lnSpc>
              <a:buFontTx/>
              <a:buNone/>
            </a:pPr>
            <a:endParaRPr kumimoji="0" lang="en-GB" altLang="ko-Kore-KR" b="1">
              <a:latin typeface="Arial Narrow" panose="020B0604020202020204" pitchFamily="34" charset="0"/>
            </a:endParaRPr>
          </a:p>
        </p:txBody>
      </p:sp>
      <p:sp>
        <p:nvSpPr>
          <p:cNvPr id="2412549" name="Rectangle 5">
            <a:extLst>
              <a:ext uri="{FF2B5EF4-FFF2-40B4-BE49-F238E27FC236}">
                <a16:creationId xmlns:a16="http://schemas.microsoft.com/office/drawing/2014/main" id="{85F51727-8E6F-1A4D-84CC-E0B75880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93" y="347661"/>
            <a:ext cx="9290624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latinLnBrk="1"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latin typeface="+mj-ea"/>
                <a:ea typeface="+mj-ea"/>
              </a:rPr>
              <a:t>1.2.1 .NET Framework </a:t>
            </a:r>
            <a:r>
              <a:rPr lang="ko-KR" altLang="en-US" sz="4400" b="1" dirty="0">
                <a:latin typeface="+mj-ea"/>
                <a:ea typeface="+mj-ea"/>
              </a:rPr>
              <a:t>구조 소개</a:t>
            </a:r>
          </a:p>
        </p:txBody>
      </p:sp>
      <p:sp>
        <p:nvSpPr>
          <p:cNvPr id="9221" name="Rounded Rectangle 9220">
            <a:extLst>
              <a:ext uri="{FF2B5EF4-FFF2-40B4-BE49-F238E27FC236}">
                <a16:creationId xmlns:a16="http://schemas.microsoft.com/office/drawing/2014/main" id="{6114A9EC-3991-3E4B-95CF-4792DAD6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5486400"/>
            <a:ext cx="6561137" cy="571500"/>
          </a:xfrm>
          <a:prstGeom prst="roundRect">
            <a:avLst>
              <a:gd name="adj" fmla="val 4083"/>
            </a:avLst>
          </a:prstGeom>
          <a:solidFill>
            <a:srgbClr val="F2C9C2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>
                <a:latin typeface="돋움체" panose="020B0609000101010101" pitchFamily="49" charset="-127"/>
                <a:ea typeface="돋움체" panose="020B0609000101010101" pitchFamily="49" charset="-127"/>
              </a:rPr>
              <a:t>Operating System</a:t>
            </a:r>
          </a:p>
        </p:txBody>
      </p:sp>
      <p:sp>
        <p:nvSpPr>
          <p:cNvPr id="2" name="Rounded Rectangle 9220">
            <a:extLst>
              <a:ext uri="{FF2B5EF4-FFF2-40B4-BE49-F238E27FC236}">
                <a16:creationId xmlns:a16="http://schemas.microsoft.com/office/drawing/2014/main" id="{5024EFA6-0309-494D-9C5E-AB226028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4778375"/>
            <a:ext cx="6561137" cy="571500"/>
          </a:xfrm>
          <a:prstGeom prst="roundRect">
            <a:avLst>
              <a:gd name="adj" fmla="val 4083"/>
            </a:avLst>
          </a:prstGeom>
          <a:solidFill>
            <a:srgbClr val="B1E7D0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>
                <a:latin typeface="돋움체" panose="020B0609000101010101" pitchFamily="49" charset="-127"/>
                <a:ea typeface="돋움체" panose="020B0609000101010101" pitchFamily="49" charset="-127"/>
              </a:rPr>
              <a:t>Common Language Runtime</a:t>
            </a:r>
          </a:p>
        </p:txBody>
      </p:sp>
      <p:sp>
        <p:nvSpPr>
          <p:cNvPr id="3" name="Rounded Rectangle 9220">
            <a:extLst>
              <a:ext uri="{FF2B5EF4-FFF2-40B4-BE49-F238E27FC236}">
                <a16:creationId xmlns:a16="http://schemas.microsoft.com/office/drawing/2014/main" id="{E12A7001-BAA4-5442-978E-CF9A8E9A2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4060825"/>
            <a:ext cx="6561137" cy="571500"/>
          </a:xfrm>
          <a:prstGeom prst="roundRect">
            <a:avLst>
              <a:gd name="adj" fmla="val 4083"/>
            </a:avLst>
          </a:prstGeom>
          <a:solidFill>
            <a:srgbClr val="CCB8E4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>
                <a:latin typeface="돋움체" panose="020B0609000101010101" pitchFamily="49" charset="-127"/>
                <a:ea typeface="돋움체" panose="020B0609000101010101" pitchFamily="49" charset="-127"/>
              </a:rPr>
              <a:t>.NET Class Library</a:t>
            </a:r>
          </a:p>
        </p:txBody>
      </p:sp>
      <p:sp>
        <p:nvSpPr>
          <p:cNvPr id="4" name="Rounded Rectangle 9220">
            <a:extLst>
              <a:ext uri="{FF2B5EF4-FFF2-40B4-BE49-F238E27FC236}">
                <a16:creationId xmlns:a16="http://schemas.microsoft.com/office/drawing/2014/main" id="{0F20E00D-7CC2-AD44-9D9F-9BF74D09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2281239"/>
            <a:ext cx="4064000" cy="16525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.NET 4.5 </a:t>
            </a:r>
            <a:r>
              <a:rPr kumimoji="0"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기술</a:t>
            </a:r>
            <a:r>
              <a:rPr kumimoji="0"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ADO.NET, ASP.NET, 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Windows Forms, Security</a:t>
            </a:r>
          </a:p>
        </p:txBody>
      </p:sp>
      <p:sp>
        <p:nvSpPr>
          <p:cNvPr id="5" name="Rounded Rectangle 9220">
            <a:extLst>
              <a:ext uri="{FF2B5EF4-FFF2-40B4-BE49-F238E27FC236}">
                <a16:creationId xmlns:a16="http://schemas.microsoft.com/office/drawing/2014/main" id="{DBD73672-2579-594D-B0DA-5E928AED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1" y="2268539"/>
            <a:ext cx="2359025" cy="16525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.NET 4.5</a:t>
            </a:r>
          </a:p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기술</a:t>
            </a:r>
          </a:p>
        </p:txBody>
      </p:sp>
      <p:sp>
        <p:nvSpPr>
          <p:cNvPr id="6" name="Rounded Rectangle 9220">
            <a:extLst>
              <a:ext uri="{FF2B5EF4-FFF2-40B4-BE49-F238E27FC236}">
                <a16:creationId xmlns:a16="http://schemas.microsoft.com/office/drawing/2014/main" id="{6E62B51F-17E2-D748-AE55-357F6EE5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1590675"/>
            <a:ext cx="6561137" cy="571500"/>
          </a:xfrm>
          <a:prstGeom prst="roundRect">
            <a:avLst>
              <a:gd name="adj" fmla="val 4083"/>
            </a:avLst>
          </a:prstGeom>
          <a:solidFill>
            <a:srgbClr val="EBDAB5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0" latinLnBrk="0" hangingPunct="0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  <a:buFontTx/>
              <a:buNone/>
            </a:pPr>
            <a:r>
              <a:rPr kumimoji="0" lang="ko-KR" altLang="en-US" b="1">
                <a:latin typeface="돋움체" panose="020B0609000101010101" pitchFamily="49" charset="-127"/>
                <a:ea typeface="돋움체" panose="020B0609000101010101" pitchFamily="49" charset="-127"/>
              </a:rPr>
              <a:t>프로그래밍 언어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6" name="Rectangle 38">
            <a:extLst>
              <a:ext uri="{FF2B5EF4-FFF2-40B4-BE49-F238E27FC236}">
                <a16:creationId xmlns:a16="http://schemas.microsoft.com/office/drawing/2014/main" id="{6834151B-79D4-544A-BAA0-3DC2140E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8064500" cy="496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latinLnBrk="1">
              <a:lnSpc>
                <a:spcPct val="100000"/>
              </a:lnSpc>
              <a:buFontTx/>
              <a:buNone/>
              <a:defRPr/>
            </a:pPr>
            <a:endParaRPr lang="en-US" sz="44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4597" name="Rectangle 2">
            <a:extLst>
              <a:ext uri="{FF2B5EF4-FFF2-40B4-BE49-F238E27FC236}">
                <a16:creationId xmlns:a16="http://schemas.microsoft.com/office/drawing/2014/main" id="{525B8E49-3C5B-7D4A-93FF-070A8A07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14598" name="Rectangle 3">
            <a:extLst>
              <a:ext uri="{FF2B5EF4-FFF2-40B4-BE49-F238E27FC236}">
                <a16:creationId xmlns:a16="http://schemas.microsoft.com/office/drawing/2014/main" id="{66198549-A94E-5B48-BD0D-F03BCD9C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14599" name="Text Box 8">
            <a:extLst>
              <a:ext uri="{FF2B5EF4-FFF2-40B4-BE49-F238E27FC236}">
                <a16:creationId xmlns:a16="http://schemas.microsoft.com/office/drawing/2014/main" id="{7E578EA8-826C-4B48-824A-A67D8D7F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1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1.2.2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공용 언어 런타임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(CLR)</a:t>
            </a:r>
          </a:p>
        </p:txBody>
      </p:sp>
      <p:grpSp>
        <p:nvGrpSpPr>
          <p:cNvPr id="2414600" name="Group 24">
            <a:extLst>
              <a:ext uri="{FF2B5EF4-FFF2-40B4-BE49-F238E27FC236}">
                <a16:creationId xmlns:a16="http://schemas.microsoft.com/office/drawing/2014/main" id="{7C061B7D-E88B-6C4A-8B1A-B32F6F0D64B1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1700213"/>
            <a:ext cx="6705600" cy="4679950"/>
            <a:chOff x="760" y="816"/>
            <a:chExt cx="4224" cy="3000"/>
          </a:xfrm>
        </p:grpSpPr>
        <p:sp>
          <p:nvSpPr>
            <p:cNvPr id="124953" name="Rectangle 25">
              <a:extLst>
                <a:ext uri="{FF2B5EF4-FFF2-40B4-BE49-F238E27FC236}">
                  <a16:creationId xmlns:a16="http://schemas.microsoft.com/office/drawing/2014/main" id="{B88624F3-BB9B-9F40-B01D-8BBC0DA7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816"/>
              <a:ext cx="4224" cy="300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137160" rIns="45720" anchor="ctr"/>
            <a:lstStyle/>
            <a:p>
              <a:pPr eaLnBrk="0" hangingPunct="0">
                <a:lnSpc>
                  <a:spcPct val="100000"/>
                </a:lnSpc>
                <a:buFontTx/>
                <a:buNone/>
                <a:defRPr/>
              </a:pPr>
              <a:endPara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2414602" name="AutoShape 26">
              <a:extLst>
                <a:ext uri="{FF2B5EF4-FFF2-40B4-BE49-F238E27FC236}">
                  <a16:creationId xmlns:a16="http://schemas.microsoft.com/office/drawing/2014/main" id="{F5AEBFA7-8804-F340-AA29-BA91785FD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336"/>
              <a:ext cx="3936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Class Loader</a:t>
              </a:r>
            </a:p>
          </p:txBody>
        </p:sp>
        <p:sp>
          <p:nvSpPr>
            <p:cNvPr id="2414603" name="AutoShape 27">
              <a:extLst>
                <a:ext uri="{FF2B5EF4-FFF2-40B4-BE49-F238E27FC236}">
                  <a16:creationId xmlns:a16="http://schemas.microsoft.com/office/drawing/2014/main" id="{A0FE3804-306C-0F4A-9F83-BE5857B9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936"/>
              <a:ext cx="3936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.NET Framework Class Library Support</a:t>
              </a:r>
            </a:p>
          </p:txBody>
        </p:sp>
        <p:sp>
          <p:nvSpPr>
            <p:cNvPr id="2414604" name="AutoShape 28">
              <a:extLst>
                <a:ext uri="{FF2B5EF4-FFF2-40B4-BE49-F238E27FC236}">
                  <a16:creationId xmlns:a16="http://schemas.microsoft.com/office/drawing/2014/main" id="{866F0B57-B0BE-0746-9956-8AE10C96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1377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Thread Support</a:t>
              </a:r>
            </a:p>
          </p:txBody>
        </p:sp>
        <p:sp>
          <p:nvSpPr>
            <p:cNvPr id="2414605" name="AutoShape 29">
              <a:extLst>
                <a:ext uri="{FF2B5EF4-FFF2-40B4-BE49-F238E27FC236}">
                  <a16:creationId xmlns:a16="http://schemas.microsoft.com/office/drawing/2014/main" id="{C00AC279-C83E-E448-AECD-367123657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377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COM Marshaler</a:t>
              </a:r>
            </a:p>
          </p:txBody>
        </p:sp>
        <p:sp>
          <p:nvSpPr>
            <p:cNvPr id="2414606" name="AutoShape 30">
              <a:extLst>
                <a:ext uri="{FF2B5EF4-FFF2-40B4-BE49-F238E27FC236}">
                  <a16:creationId xmlns:a16="http://schemas.microsoft.com/office/drawing/2014/main" id="{9A0C669E-BC19-584F-9260-BCA63758E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1819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Type Checker</a:t>
              </a:r>
            </a:p>
          </p:txBody>
        </p:sp>
        <p:sp>
          <p:nvSpPr>
            <p:cNvPr id="2414607" name="AutoShape 31">
              <a:extLst>
                <a:ext uri="{FF2B5EF4-FFF2-40B4-BE49-F238E27FC236}">
                  <a16:creationId xmlns:a16="http://schemas.microsoft.com/office/drawing/2014/main" id="{BFDD7EC9-1D73-4647-B5F2-B5316C01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819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Exception Manager</a:t>
              </a:r>
            </a:p>
          </p:txBody>
        </p:sp>
        <p:sp>
          <p:nvSpPr>
            <p:cNvPr id="2414608" name="AutoShape 32">
              <a:extLst>
                <a:ext uri="{FF2B5EF4-FFF2-40B4-BE49-F238E27FC236}">
                  <a16:creationId xmlns:a16="http://schemas.microsoft.com/office/drawing/2014/main" id="{F9463B71-FF5D-5C41-98F8-0869F58C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260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Security Engine</a:t>
              </a:r>
            </a:p>
          </p:txBody>
        </p:sp>
        <p:sp>
          <p:nvSpPr>
            <p:cNvPr id="2414609" name="AutoShape 33">
              <a:extLst>
                <a:ext uri="{FF2B5EF4-FFF2-40B4-BE49-F238E27FC236}">
                  <a16:creationId xmlns:a16="http://schemas.microsoft.com/office/drawing/2014/main" id="{28B8A75A-6D7F-B34E-8FA9-67136426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260"/>
              <a:ext cx="192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Debug Engine</a:t>
              </a:r>
            </a:p>
          </p:txBody>
        </p:sp>
        <p:grpSp>
          <p:nvGrpSpPr>
            <p:cNvPr id="2414610" name="Group 34">
              <a:extLst>
                <a:ext uri="{FF2B5EF4-FFF2-40B4-BE49-F238E27FC236}">
                  <a16:creationId xmlns:a16="http://schemas.microsoft.com/office/drawing/2014/main" id="{7C0F6A3F-2B5A-5548-ABFC-CF3776FBC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702"/>
              <a:ext cx="3936" cy="528"/>
              <a:chOff x="912" y="2736"/>
              <a:chExt cx="3936" cy="528"/>
            </a:xfrm>
          </p:grpSpPr>
          <p:sp>
            <p:nvSpPr>
              <p:cNvPr id="2414611" name="AutoShape 35">
                <a:extLst>
                  <a:ext uri="{FF2B5EF4-FFF2-40B4-BE49-F238E27FC236}">
                    <a16:creationId xmlns:a16="http://schemas.microsoft.com/office/drawing/2014/main" id="{082A9FC1-BD2D-4147-AA33-7E76C90DD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1200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  <a:cs typeface="Times New Roman" panose="02020603050405020304" pitchFamily="18" charset="0"/>
                  </a:rPr>
                  <a:t>MSIL to Native Compilers</a:t>
                </a:r>
              </a:p>
            </p:txBody>
          </p:sp>
          <p:sp>
            <p:nvSpPr>
              <p:cNvPr id="2414612" name="AutoShape 36">
                <a:extLst>
                  <a:ext uri="{FF2B5EF4-FFF2-40B4-BE49-F238E27FC236}">
                    <a16:creationId xmlns:a16="http://schemas.microsoft.com/office/drawing/2014/main" id="{B67C575B-FEFD-714E-9F0A-AFB02C4B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1200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  <a:cs typeface="Times New Roman" panose="02020603050405020304" pitchFamily="18" charset="0"/>
                  </a:rPr>
                  <a:t>Garbage Collector</a:t>
                </a:r>
              </a:p>
            </p:txBody>
          </p:sp>
          <p:sp>
            <p:nvSpPr>
              <p:cNvPr id="2414613" name="AutoShape 37">
                <a:extLst>
                  <a:ext uri="{FF2B5EF4-FFF2-40B4-BE49-F238E27FC236}">
                    <a16:creationId xmlns:a16="http://schemas.microsoft.com/office/drawing/2014/main" id="{883FF469-D825-8A4C-B3A9-B34B367E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1200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  <a:cs typeface="Times New Roman" panose="02020603050405020304" pitchFamily="18" charset="0"/>
                  </a:rPr>
                  <a:t>Code Manager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788" name="Rectangle 2">
            <a:extLst>
              <a:ext uri="{FF2B5EF4-FFF2-40B4-BE49-F238E27FC236}">
                <a16:creationId xmlns:a16="http://schemas.microsoft.com/office/drawing/2014/main" id="{ABAACB84-55C9-9D42-9191-A79A0BB4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22789" name="Text Box 3">
            <a:extLst>
              <a:ext uri="{FF2B5EF4-FFF2-40B4-BE49-F238E27FC236}">
                <a16:creationId xmlns:a16="http://schemas.microsoft.com/office/drawing/2014/main" id="{C969C222-60D1-E446-BF46-B788ACDB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8658"/>
            <a:ext cx="10129736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1.2.3 .NET Framework Class Library</a:t>
            </a:r>
          </a:p>
        </p:txBody>
      </p:sp>
      <p:sp>
        <p:nvSpPr>
          <p:cNvPr id="2422790" name="Rectangle 4">
            <a:extLst>
              <a:ext uri="{FF2B5EF4-FFF2-40B4-BE49-F238E27FC236}">
                <a16:creationId xmlns:a16="http://schemas.microsoft.com/office/drawing/2014/main" id="{3E0F51D4-EEA4-974C-9961-9077E5D6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1447800"/>
            <a:ext cx="8569325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57238" indent="-2794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모든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.NET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호환 언어에서 사용가능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교차 언어 상속 및 디버깅을 가능하게 함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개발 도구들에 잘 통합되어 있음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객체지향적이며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일관성이 있음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수많은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들 학습을 줄임으로 개발 생산성 향상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내장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(Built-In)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공용 타입 시스템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(CTS)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포함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확장성 및 보안이 뛰어남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endParaRPr lang="en-US" altLang="ko-KR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6" name="Rectangle 32">
            <a:extLst>
              <a:ext uri="{FF2B5EF4-FFF2-40B4-BE49-F238E27FC236}">
                <a16:creationId xmlns:a16="http://schemas.microsoft.com/office/drawing/2014/main" id="{09C88886-1DF5-DF45-B3D1-0B9C8005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8064500" cy="496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latinLnBrk="1">
              <a:lnSpc>
                <a:spcPct val="100000"/>
              </a:lnSpc>
              <a:buFontTx/>
              <a:buNone/>
              <a:defRPr/>
            </a:pPr>
            <a:endParaRPr lang="en-US" sz="44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24837" name="Rectangle 2">
            <a:extLst>
              <a:ext uri="{FF2B5EF4-FFF2-40B4-BE49-F238E27FC236}">
                <a16:creationId xmlns:a16="http://schemas.microsoft.com/office/drawing/2014/main" id="{D3F2112E-3715-464F-B07D-243F9BFA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24838" name="Text Box 10">
            <a:extLst>
              <a:ext uri="{FF2B5EF4-FFF2-40B4-BE49-F238E27FC236}">
                <a16:creationId xmlns:a16="http://schemas.microsoft.com/office/drawing/2014/main" id="{912F9010-3D15-444A-B4BE-F5D31B25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48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1.2.4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기본 클래스 라이브러리</a:t>
            </a:r>
          </a:p>
        </p:txBody>
      </p:sp>
      <p:grpSp>
        <p:nvGrpSpPr>
          <p:cNvPr id="2424839" name="Group 33">
            <a:extLst>
              <a:ext uri="{FF2B5EF4-FFF2-40B4-BE49-F238E27FC236}">
                <a16:creationId xmlns:a16="http://schemas.microsoft.com/office/drawing/2014/main" id="{F34E4718-7EBB-1D45-A3EF-7ADAE746E3BA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844676"/>
            <a:ext cx="7848600" cy="4105275"/>
            <a:chOff x="295" y="1162"/>
            <a:chExt cx="4944" cy="2586"/>
          </a:xfrm>
        </p:grpSpPr>
        <p:sp>
          <p:nvSpPr>
            <p:cNvPr id="2424840" name="Rectangle 13">
              <a:extLst>
                <a:ext uri="{FF2B5EF4-FFF2-40B4-BE49-F238E27FC236}">
                  <a16:creationId xmlns:a16="http://schemas.microsoft.com/office/drawing/2014/main" id="{AA63064D-DD2B-FB43-ABF7-5FFACE90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162"/>
              <a:ext cx="4944" cy="2586"/>
            </a:xfrm>
            <a:prstGeom prst="rect">
              <a:avLst/>
            </a:prstGeom>
            <a:gradFill rotWithShape="0">
              <a:gsLst>
                <a:gs pos="0">
                  <a:srgbClr val="73B9FF"/>
                </a:gs>
                <a:gs pos="100000">
                  <a:srgbClr val="DDEEFF"/>
                </a:gs>
              </a:gsLst>
              <a:lin ang="2700000" scaled="1"/>
            </a:gra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tIns="9144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b="1">
                  <a:latin typeface="Arial Narrow" panose="020B0604020202020204" pitchFamily="34" charset="0"/>
                  <a:cs typeface="Times New Roman" panose="02020603050405020304" pitchFamily="18" charset="0"/>
                </a:rPr>
                <a:t>System</a:t>
              </a:r>
            </a:p>
          </p:txBody>
        </p:sp>
        <p:sp>
          <p:nvSpPr>
            <p:cNvPr id="129038" name="AutoShape 14">
              <a:extLst>
                <a:ext uri="{FF2B5EF4-FFF2-40B4-BE49-F238E27FC236}">
                  <a16:creationId xmlns:a16="http://schemas.microsoft.com/office/drawing/2014/main" id="{B10C535D-FF87-9847-A875-6008673C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550"/>
              <a:ext cx="4823" cy="2087"/>
            </a:xfrm>
            <a:prstGeom prst="roundRect">
              <a:avLst>
                <a:gd name="adj" fmla="val 5407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137160" rIns="45720" anchor="ctr"/>
            <a:lstStyle/>
            <a:p>
              <a:pPr eaLnBrk="0" hangingPunct="0">
                <a:lnSpc>
                  <a:spcPct val="100000"/>
                </a:lnSpc>
                <a:buFontTx/>
                <a:buNone/>
                <a:defRPr/>
              </a:pPr>
              <a:endPara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424842" name="AutoShape 15">
              <a:extLst>
                <a:ext uri="{FF2B5EF4-FFF2-40B4-BE49-F238E27FC236}">
                  <a16:creationId xmlns:a16="http://schemas.microsoft.com/office/drawing/2014/main" id="{249B9AC5-A918-FF44-A8E2-EFC6A1AA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1639"/>
              <a:ext cx="104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Collections</a:t>
              </a:r>
            </a:p>
          </p:txBody>
        </p:sp>
        <p:sp>
          <p:nvSpPr>
            <p:cNvPr id="2424843" name="AutoShape 16">
              <a:extLst>
                <a:ext uri="{FF2B5EF4-FFF2-40B4-BE49-F238E27FC236}">
                  <a16:creationId xmlns:a16="http://schemas.microsoft.com/office/drawing/2014/main" id="{B51C78BE-8715-A243-9A23-E37C29EF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2129"/>
              <a:ext cx="104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Configuration</a:t>
              </a:r>
            </a:p>
          </p:txBody>
        </p:sp>
        <p:sp>
          <p:nvSpPr>
            <p:cNvPr id="2424844" name="AutoShape 17">
              <a:extLst>
                <a:ext uri="{FF2B5EF4-FFF2-40B4-BE49-F238E27FC236}">
                  <a16:creationId xmlns:a16="http://schemas.microsoft.com/office/drawing/2014/main" id="{0C866284-8E53-7C4D-AA9C-033A23A3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2619"/>
              <a:ext cx="104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Diagnostics</a:t>
              </a:r>
            </a:p>
          </p:txBody>
        </p:sp>
        <p:sp>
          <p:nvSpPr>
            <p:cNvPr id="2424845" name="AutoShape 18">
              <a:extLst>
                <a:ext uri="{FF2B5EF4-FFF2-40B4-BE49-F238E27FC236}">
                  <a16:creationId xmlns:a16="http://schemas.microsoft.com/office/drawing/2014/main" id="{8A2DD578-36F6-414D-BA0C-EFC19AB4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3109"/>
              <a:ext cx="104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Globalization</a:t>
              </a:r>
            </a:p>
          </p:txBody>
        </p:sp>
        <p:sp>
          <p:nvSpPr>
            <p:cNvPr id="2424846" name="AutoShape 19">
              <a:extLst>
                <a:ext uri="{FF2B5EF4-FFF2-40B4-BE49-F238E27FC236}">
                  <a16:creationId xmlns:a16="http://schemas.microsoft.com/office/drawing/2014/main" id="{E60FBA70-53FE-8E4F-A6F4-DED6CC2A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34"/>
              <a:ext cx="1064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IO</a:t>
              </a:r>
            </a:p>
          </p:txBody>
        </p:sp>
        <p:sp>
          <p:nvSpPr>
            <p:cNvPr id="2424847" name="AutoShape 20">
              <a:extLst>
                <a:ext uri="{FF2B5EF4-FFF2-40B4-BE49-F238E27FC236}">
                  <a16:creationId xmlns:a16="http://schemas.microsoft.com/office/drawing/2014/main" id="{5A38904D-EF5A-104A-B6C2-E4289E9B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24"/>
              <a:ext cx="1064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Net</a:t>
              </a:r>
            </a:p>
          </p:txBody>
        </p:sp>
        <p:sp>
          <p:nvSpPr>
            <p:cNvPr id="2424848" name="AutoShape 21">
              <a:extLst>
                <a:ext uri="{FF2B5EF4-FFF2-40B4-BE49-F238E27FC236}">
                  <a16:creationId xmlns:a16="http://schemas.microsoft.com/office/drawing/2014/main" id="{66BAB2A4-6535-B74F-927B-07496BCB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614"/>
              <a:ext cx="1064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Reflection</a:t>
              </a:r>
            </a:p>
          </p:txBody>
        </p:sp>
        <p:sp>
          <p:nvSpPr>
            <p:cNvPr id="2424849" name="AutoShape 22">
              <a:extLst>
                <a:ext uri="{FF2B5EF4-FFF2-40B4-BE49-F238E27FC236}">
                  <a16:creationId xmlns:a16="http://schemas.microsoft.com/office/drawing/2014/main" id="{A82A20DF-C040-1241-99BC-E208D5524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104"/>
              <a:ext cx="1064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Resources</a:t>
              </a:r>
            </a:p>
          </p:txBody>
        </p:sp>
        <p:sp>
          <p:nvSpPr>
            <p:cNvPr id="2424850" name="AutoShape 23">
              <a:extLst>
                <a:ext uri="{FF2B5EF4-FFF2-40B4-BE49-F238E27FC236}">
                  <a16:creationId xmlns:a16="http://schemas.microsoft.com/office/drawing/2014/main" id="{D6A634B9-6626-A64A-9CC9-1C44F998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634"/>
              <a:ext cx="115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Security</a:t>
              </a:r>
            </a:p>
          </p:txBody>
        </p:sp>
        <p:sp>
          <p:nvSpPr>
            <p:cNvPr id="2424851" name="AutoShape 24">
              <a:extLst>
                <a:ext uri="{FF2B5EF4-FFF2-40B4-BE49-F238E27FC236}">
                  <a16:creationId xmlns:a16="http://schemas.microsoft.com/office/drawing/2014/main" id="{130D63F0-BE12-B440-AD66-A4F6652D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124"/>
              <a:ext cx="115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ServiceProcess</a:t>
              </a:r>
            </a:p>
          </p:txBody>
        </p:sp>
        <p:sp>
          <p:nvSpPr>
            <p:cNvPr id="2424852" name="AutoShape 25">
              <a:extLst>
                <a:ext uri="{FF2B5EF4-FFF2-40B4-BE49-F238E27FC236}">
                  <a16:creationId xmlns:a16="http://schemas.microsoft.com/office/drawing/2014/main" id="{A39021C4-7E65-9641-B17C-D0B946A3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614"/>
              <a:ext cx="115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Text</a:t>
              </a:r>
            </a:p>
          </p:txBody>
        </p:sp>
        <p:sp>
          <p:nvSpPr>
            <p:cNvPr id="2424853" name="AutoShape 26">
              <a:extLst>
                <a:ext uri="{FF2B5EF4-FFF2-40B4-BE49-F238E27FC236}">
                  <a16:creationId xmlns:a16="http://schemas.microsoft.com/office/drawing/2014/main" id="{292E2555-57FF-C747-910A-0D7F9721A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104"/>
              <a:ext cx="1157" cy="40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Threading</a:t>
              </a:r>
            </a:p>
          </p:txBody>
        </p:sp>
        <p:sp>
          <p:nvSpPr>
            <p:cNvPr id="2424854" name="AutoShape 27">
              <a:extLst>
                <a:ext uri="{FF2B5EF4-FFF2-40B4-BE49-F238E27FC236}">
                  <a16:creationId xmlns:a16="http://schemas.microsoft.com/office/drawing/2014/main" id="{41BBECF2-FC57-3546-91E2-EE918E1E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1634"/>
              <a:ext cx="1157" cy="1871"/>
            </a:xfrm>
            <a:prstGeom prst="roundRect">
              <a:avLst>
                <a:gd name="adj" fmla="val 8245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18288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2424855" name="AutoShape 28">
              <a:extLst>
                <a:ext uri="{FF2B5EF4-FFF2-40B4-BE49-F238E27FC236}">
                  <a16:creationId xmlns:a16="http://schemas.microsoft.com/office/drawing/2014/main" id="{19B7D8C3-46D2-584B-8BCB-45ABD8A5A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24"/>
              <a:ext cx="1061" cy="35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18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InteropServices</a:t>
              </a:r>
            </a:p>
          </p:txBody>
        </p:sp>
        <p:sp>
          <p:nvSpPr>
            <p:cNvPr id="2424856" name="AutoShape 29">
              <a:extLst>
                <a:ext uri="{FF2B5EF4-FFF2-40B4-BE49-F238E27FC236}">
                  <a16:creationId xmlns:a16="http://schemas.microsoft.com/office/drawing/2014/main" id="{F0D51C45-E356-7042-8735-CD97B924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614"/>
              <a:ext cx="1061" cy="35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18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Remoting</a:t>
              </a:r>
            </a:p>
          </p:txBody>
        </p:sp>
        <p:sp>
          <p:nvSpPr>
            <p:cNvPr id="2424857" name="AutoShape 30">
              <a:extLst>
                <a:ext uri="{FF2B5EF4-FFF2-40B4-BE49-F238E27FC236}">
                  <a16:creationId xmlns:a16="http://schemas.microsoft.com/office/drawing/2014/main" id="{1FDFD973-284A-A14B-BCED-CE240642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104"/>
              <a:ext cx="1061" cy="35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1800" b="1">
                  <a:latin typeface="Arial Narrow" panose="020B0604020202020204" pitchFamily="34" charset="0"/>
                  <a:cs typeface="Times New Roman" panose="02020603050405020304" pitchFamily="18" charset="0"/>
                </a:rPr>
                <a:t>Serialization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9" name="Rectangle 11">
            <a:extLst>
              <a:ext uri="{FF2B5EF4-FFF2-40B4-BE49-F238E27FC236}">
                <a16:creationId xmlns:a16="http://schemas.microsoft.com/office/drawing/2014/main" id="{1556A669-3014-0148-A04C-60280FE1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982664"/>
            <a:ext cx="8064500" cy="496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latinLnBrk="1">
              <a:lnSpc>
                <a:spcPct val="100000"/>
              </a:lnSpc>
              <a:buFontTx/>
              <a:buNone/>
              <a:defRPr/>
            </a:pPr>
            <a:endParaRPr lang="en-US" sz="44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26885" name="Rectangle 2">
            <a:extLst>
              <a:ext uri="{FF2B5EF4-FFF2-40B4-BE49-F238E27FC236}">
                <a16:creationId xmlns:a16="http://schemas.microsoft.com/office/drawing/2014/main" id="{DFF93C67-5ED6-0048-921C-B8581247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33" y="1020764"/>
            <a:ext cx="177961" cy="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88" tIns="44045" rIns="88088" bIns="44045">
            <a:spAutoFit/>
          </a:bodyPr>
          <a:lstStyle>
            <a:lvl1pPr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defTabSz="874713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874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endParaRPr lang="ko-Kore-KR" altLang="ko-Kore-KR" sz="15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26886" name="Text Box 8">
            <a:extLst>
              <a:ext uri="{FF2B5EF4-FFF2-40B4-BE49-F238E27FC236}">
                <a16:creationId xmlns:a16="http://schemas.microsoft.com/office/drawing/2014/main" id="{ED0552F6-4B31-FC47-B668-AB07BD2F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246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1.2.5 ADO.NET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과 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LINQ</a:t>
            </a:r>
          </a:p>
        </p:txBody>
      </p:sp>
      <p:grpSp>
        <p:nvGrpSpPr>
          <p:cNvPr id="2426887" name="Group 10">
            <a:extLst>
              <a:ext uri="{FF2B5EF4-FFF2-40B4-BE49-F238E27FC236}">
                <a16:creationId xmlns:a16="http://schemas.microsoft.com/office/drawing/2014/main" id="{ED2234F7-8B40-F44F-A729-2E20F2554652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1165226"/>
            <a:ext cx="6831012" cy="2792413"/>
            <a:chOff x="504" y="1533"/>
            <a:chExt cx="4303" cy="1759"/>
          </a:xfrm>
        </p:grpSpPr>
        <p:sp>
          <p:nvSpPr>
            <p:cNvPr id="2426888" name="Rectangle 11">
              <a:extLst>
                <a:ext uri="{FF2B5EF4-FFF2-40B4-BE49-F238E27FC236}">
                  <a16:creationId xmlns:a16="http://schemas.microsoft.com/office/drawing/2014/main" id="{CAC7EC2E-1234-EA42-9DE6-64E5A1A1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533"/>
              <a:ext cx="4303" cy="1759"/>
            </a:xfrm>
            <a:prstGeom prst="rect">
              <a:avLst/>
            </a:prstGeom>
            <a:gradFill rotWithShape="0">
              <a:gsLst>
                <a:gs pos="0">
                  <a:srgbClr val="73B9FF"/>
                </a:gs>
                <a:gs pos="100000">
                  <a:srgbClr val="DDEEFF"/>
                </a:gs>
              </a:gsLst>
              <a:lin ang="2700000" scaled="1"/>
            </a:gra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tIns="91440" bIns="0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b="1">
                  <a:latin typeface="Arial Narrow" panose="020B0604020202020204" pitchFamily="34" charset="0"/>
                </a:rPr>
                <a:t>ADO.NET: Data and XML</a:t>
              </a:r>
            </a:p>
          </p:txBody>
        </p:sp>
        <p:grpSp>
          <p:nvGrpSpPr>
            <p:cNvPr id="2426889" name="Group 12">
              <a:extLst>
                <a:ext uri="{FF2B5EF4-FFF2-40B4-BE49-F238E27FC236}">
                  <a16:creationId xmlns:a16="http://schemas.microsoft.com/office/drawing/2014/main" id="{19147D9C-676C-C14A-882F-EE0F5B015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1907"/>
              <a:ext cx="1984" cy="1298"/>
              <a:chOff x="1144" y="1907"/>
              <a:chExt cx="1984" cy="1298"/>
            </a:xfrm>
          </p:grpSpPr>
          <p:sp>
            <p:nvSpPr>
              <p:cNvPr id="131085" name="AutoShape 13">
                <a:extLst>
                  <a:ext uri="{FF2B5EF4-FFF2-40B4-BE49-F238E27FC236}">
                    <a16:creationId xmlns:a16="http://schemas.microsoft.com/office/drawing/2014/main" id="{060ED0CF-C4B1-6243-B945-68555640F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1907"/>
                <a:ext cx="1984" cy="1298"/>
              </a:xfrm>
              <a:prstGeom prst="roundRect">
                <a:avLst>
                  <a:gd name="adj" fmla="val 5407"/>
                </a:avLst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8575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lIns="137160" rIns="45720"/>
              <a:lstStyle/>
              <a:p>
                <a:pPr eaLnBrk="0" hangingPunct="0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ko-KR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ea typeface="굴림" pitchFamily="50" charset="-127"/>
                  </a:rPr>
                  <a:t>System.Data</a:t>
                </a:r>
              </a:p>
            </p:txBody>
          </p:sp>
          <p:sp>
            <p:nvSpPr>
              <p:cNvPr id="2426891" name="AutoShape 14">
                <a:extLst>
                  <a:ext uri="{FF2B5EF4-FFF2-40B4-BE49-F238E27FC236}">
                    <a16:creationId xmlns:a16="http://schemas.microsoft.com/office/drawing/2014/main" id="{EA4C1622-80D2-434D-A4B5-070E3494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238"/>
                <a:ext cx="836" cy="39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</a:rPr>
                  <a:t>OleDB</a:t>
                </a:r>
              </a:p>
            </p:txBody>
          </p:sp>
          <p:sp>
            <p:nvSpPr>
              <p:cNvPr id="2426892" name="AutoShape 15">
                <a:extLst>
                  <a:ext uri="{FF2B5EF4-FFF2-40B4-BE49-F238E27FC236}">
                    <a16:creationId xmlns:a16="http://schemas.microsoft.com/office/drawing/2014/main" id="{AA3477C0-88A6-654F-A9F3-3C9A11C7D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244"/>
                <a:ext cx="836" cy="39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</a:rPr>
                  <a:t>SqlClient</a:t>
                </a:r>
              </a:p>
            </p:txBody>
          </p:sp>
          <p:sp>
            <p:nvSpPr>
              <p:cNvPr id="2426893" name="AutoShape 16">
                <a:extLst>
                  <a:ext uri="{FF2B5EF4-FFF2-40B4-BE49-F238E27FC236}">
                    <a16:creationId xmlns:a16="http://schemas.microsoft.com/office/drawing/2014/main" id="{37F72226-CC38-BF4B-8D35-7975D07A3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713"/>
                <a:ext cx="836" cy="39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</a:rPr>
                  <a:t>Common</a:t>
                </a:r>
              </a:p>
            </p:txBody>
          </p:sp>
          <p:sp>
            <p:nvSpPr>
              <p:cNvPr id="2426894" name="AutoShape 17">
                <a:extLst>
                  <a:ext uri="{FF2B5EF4-FFF2-40B4-BE49-F238E27FC236}">
                    <a16:creationId xmlns:a16="http://schemas.microsoft.com/office/drawing/2014/main" id="{315F3F74-3ABA-B440-ADBC-E5A8AFFE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719"/>
                <a:ext cx="836" cy="39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tIns="0" bIns="0" anchor="ctr"/>
              <a:lstStyle>
                <a:lvl1pPr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algn="l" latinLnBrk="1"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0" latinLnBrk="0" hangingPunct="0">
                  <a:lnSpc>
                    <a:spcPct val="90000"/>
                  </a:lnSpc>
                  <a:spcAft>
                    <a:spcPct val="35000"/>
                  </a:spcAft>
                  <a:buClr>
                    <a:srgbClr val="D60093"/>
                  </a:buClr>
                  <a:buSzPct val="65000"/>
                </a:pPr>
                <a:r>
                  <a:rPr kumimoji="0" lang="en-US" altLang="ko-KR" sz="2000" b="1">
                    <a:latin typeface="Arial Narrow" panose="020B0604020202020204" pitchFamily="34" charset="0"/>
                  </a:rPr>
                  <a:t>SQLTypes</a:t>
                </a:r>
              </a:p>
            </p:txBody>
          </p:sp>
        </p:grpSp>
        <p:sp>
          <p:nvSpPr>
            <p:cNvPr id="131090" name="AutoShape 18">
              <a:extLst>
                <a:ext uri="{FF2B5EF4-FFF2-40B4-BE49-F238E27FC236}">
                  <a16:creationId xmlns:a16="http://schemas.microsoft.com/office/drawing/2014/main" id="{67D44CC7-F15B-F941-BA56-D8139FB9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1923"/>
              <a:ext cx="2091" cy="1298"/>
            </a:xfrm>
            <a:prstGeom prst="roundRect">
              <a:avLst>
                <a:gd name="adj" fmla="val 5407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137160" rIns="45720"/>
            <a:lstStyle/>
            <a:p>
              <a:pPr eaLnBrk="0" hangingPunct="0">
                <a:lnSpc>
                  <a:spcPct val="100000"/>
                </a:lnSpc>
                <a:buFontTx/>
                <a:buNone/>
                <a:defRPr/>
              </a:pPr>
              <a:r>
                <a:rPr lang="en-US" altLang="ko-KR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굴림" pitchFamily="50" charset="-127"/>
                </a:rPr>
                <a:t>System.Xml</a:t>
              </a:r>
            </a:p>
          </p:txBody>
        </p:sp>
        <p:sp>
          <p:nvSpPr>
            <p:cNvPr id="2426896" name="AutoShape 19">
              <a:extLst>
                <a:ext uri="{FF2B5EF4-FFF2-40B4-BE49-F238E27FC236}">
                  <a16:creationId xmlns:a16="http://schemas.microsoft.com/office/drawing/2014/main" id="{EF11AB9C-9A81-1643-B37D-4C3F06AB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254"/>
              <a:ext cx="836" cy="3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XSL</a:t>
              </a:r>
            </a:p>
          </p:txBody>
        </p:sp>
        <p:sp>
          <p:nvSpPr>
            <p:cNvPr id="2426897" name="AutoShape 20">
              <a:extLst>
                <a:ext uri="{FF2B5EF4-FFF2-40B4-BE49-F238E27FC236}">
                  <a16:creationId xmlns:a16="http://schemas.microsoft.com/office/drawing/2014/main" id="{409D9C30-8D76-ED42-8DD6-D8841E7B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484"/>
              <a:ext cx="954" cy="3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Serialization</a:t>
              </a:r>
            </a:p>
          </p:txBody>
        </p:sp>
        <p:sp>
          <p:nvSpPr>
            <p:cNvPr id="2426898" name="AutoShape 21">
              <a:extLst>
                <a:ext uri="{FF2B5EF4-FFF2-40B4-BE49-F238E27FC236}">
                  <a16:creationId xmlns:a16="http://schemas.microsoft.com/office/drawing/2014/main" id="{74BC4ED5-8EDD-3249-97AC-906A673EE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729"/>
              <a:ext cx="836" cy="3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tIns="0" bIns="0" anchor="ctr"/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Aft>
                  <a:spcPct val="35000"/>
                </a:spcAft>
                <a:buClr>
                  <a:srgbClr val="D60093"/>
                </a:buClr>
                <a:buSzPct val="65000"/>
              </a:pPr>
              <a:r>
                <a:rPr kumimoji="0" lang="en-US" altLang="ko-KR" sz="2000" b="1">
                  <a:latin typeface="Arial Narrow" panose="020B0604020202020204" pitchFamily="34" charset="0"/>
                </a:rPr>
                <a:t>XPath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1CED5C-AE54-A54C-92AB-61CEAE2CD3EB}"/>
              </a:ext>
            </a:extLst>
          </p:cNvPr>
          <p:cNvSpPr/>
          <p:nvPr/>
        </p:nvSpPr>
        <p:spPr bwMode="auto">
          <a:xfrm>
            <a:off x="3206750" y="2959100"/>
            <a:ext cx="6121400" cy="3240088"/>
          </a:xfrm>
          <a:prstGeom prst="round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 anchor="ctr"/>
          <a:lstStyle/>
          <a:p>
            <a:pPr eaLnBrk="0" hangingPunct="0">
              <a:lnSpc>
                <a:spcPct val="100000"/>
              </a:lnSpc>
              <a:buFontTx/>
              <a:buNone/>
              <a:defRPr/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003397-9E74-9945-B396-9C8F721434C6}"/>
              </a:ext>
            </a:extLst>
          </p:cNvPr>
          <p:cNvSpPr/>
          <p:nvPr/>
        </p:nvSpPr>
        <p:spPr bwMode="auto">
          <a:xfrm>
            <a:off x="3324226" y="3082925"/>
            <a:ext cx="5616575" cy="2376488"/>
          </a:xfrm>
          <a:prstGeom prst="roundRect">
            <a:avLst/>
          </a:prstGeom>
          <a:gradFill rotWithShape="1">
            <a:gsLst>
              <a:gs pos="0">
                <a:srgbClr val="FFFFA3"/>
              </a:gs>
              <a:gs pos="100000">
                <a:srgbClr val="FFFFE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2700000" algn="ctr" rotWithShape="0">
              <a:srgbClr val="AFAFAF"/>
            </a:outerShdw>
          </a:effectLst>
        </p:spPr>
        <p:txBody>
          <a:bodyPr lIns="182880" rIns="182880" anchor="ctr"/>
          <a:lstStyle/>
          <a:p>
            <a:pPr eaLnBrk="0" hangingPunct="0">
              <a:lnSpc>
                <a:spcPct val="100000"/>
              </a:lnSpc>
              <a:buFontTx/>
              <a:buNone/>
              <a:defRPr/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9EB4453-6D95-154C-94B8-CE8052CE31A5}"/>
              </a:ext>
            </a:extLst>
          </p:cNvPr>
          <p:cNvSpPr/>
          <p:nvPr/>
        </p:nvSpPr>
        <p:spPr bwMode="auto">
          <a:xfrm>
            <a:off x="3786188" y="3211513"/>
            <a:ext cx="4608512" cy="1916112"/>
          </a:xfrm>
          <a:prstGeom prst="roundRect">
            <a:avLst/>
          </a:prstGeom>
          <a:gradFill rotWithShape="1">
            <a:gsLst>
              <a:gs pos="0">
                <a:srgbClr val="8DE38D"/>
              </a:gs>
              <a:gs pos="100000">
                <a:srgbClr val="C7F1C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2700000" algn="ctr" rotWithShape="0">
              <a:srgbClr val="AFAFAF"/>
            </a:outerShdw>
          </a:effectLst>
        </p:spPr>
        <p:txBody>
          <a:bodyPr lIns="182880" rIns="182880" anchor="ctr"/>
          <a:lstStyle/>
          <a:p>
            <a:pPr eaLnBrk="0" hangingPunct="0">
              <a:lnSpc>
                <a:spcPct val="100000"/>
              </a:lnSpc>
              <a:buFontTx/>
              <a:buNone/>
              <a:defRPr/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pic>
        <p:nvPicPr>
          <p:cNvPr id="28" name="Picture 2" descr="\\HOMESRV\Users\cecily\Instructional_Design\GraphicsLibrary\PNG\Logos\LOGO_NETFramework.png">
            <a:extLst>
              <a:ext uri="{FF2B5EF4-FFF2-40B4-BE49-F238E27FC236}">
                <a16:creationId xmlns:a16="http://schemas.microsoft.com/office/drawing/2014/main" id="{79FAF8F9-AE59-F24D-B188-2925D582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1" y="5603876"/>
            <a:ext cx="2449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95AA27-C821-414F-9286-50DCAF98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5719763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US" altLang="ko-KR" sz="1400" b="1" dirty="0">
                <a:latin typeface="Segoe Light" pitchFamily="34" charset="0"/>
                <a:cs typeface="Arial" panose="020B0604020202020204" pitchFamily="34" charset="0"/>
              </a:rPr>
              <a:t>version 4.5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2311D2-4836-CE47-88EE-038354D8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9" y="4538663"/>
            <a:ext cx="136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B8E97-1841-464D-B23D-F2D273AE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819525"/>
            <a:ext cx="142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ED9DE91B-C3AD-5F45-99AF-38280C333B31}"/>
              </a:ext>
            </a:extLst>
          </p:cNvPr>
          <p:cNvGrpSpPr>
            <a:grpSpLocks/>
          </p:cNvGrpSpPr>
          <p:nvPr/>
        </p:nvGrpSpPr>
        <p:grpSpPr bwMode="auto">
          <a:xfrm>
            <a:off x="3805239" y="3314701"/>
            <a:ext cx="3521075" cy="1636713"/>
            <a:chOff x="3337552" y="2641604"/>
            <a:chExt cx="3520440" cy="1637377"/>
          </a:xfrm>
        </p:grpSpPr>
        <p:sp>
          <p:nvSpPr>
            <p:cNvPr id="2426907" name="TextBox 30">
              <a:extLst>
                <a:ext uri="{FF2B5EF4-FFF2-40B4-BE49-F238E27FC236}">
                  <a16:creationId xmlns:a16="http://schemas.microsoft.com/office/drawing/2014/main" id="{814FEA0A-6D45-E64D-86E3-0238D41D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552" y="2641604"/>
              <a:ext cx="3520440" cy="497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400" b="1">
                  <a:latin typeface="Verdana" panose="020B0604030504040204" pitchFamily="34" charset="0"/>
                  <a:cs typeface="Arial" panose="020B0604020202020204" pitchFamily="34" charset="0"/>
                </a:rPr>
                <a:t>Conceptual Model</a:t>
              </a:r>
            </a:p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(EDM – Custom Business Object)</a:t>
              </a:r>
            </a:p>
          </p:txBody>
        </p:sp>
        <p:sp>
          <p:nvSpPr>
            <p:cNvPr id="2426908" name="TextBox 31">
              <a:extLst>
                <a:ext uri="{FF2B5EF4-FFF2-40B4-BE49-F238E27FC236}">
                  <a16:creationId xmlns:a16="http://schemas.microsoft.com/office/drawing/2014/main" id="{F25552C7-FE72-5146-B95A-A1CBA2EFA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726" y="3211748"/>
              <a:ext cx="3517266" cy="497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400" b="1">
                  <a:latin typeface="Verdana" panose="020B0604030504040204" pitchFamily="34" charset="0"/>
                  <a:cs typeface="Arial" panose="020B0604020202020204" pitchFamily="34" charset="0"/>
                </a:rPr>
                <a:t>Mapping</a:t>
              </a:r>
            </a:p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/>
                <a:t>Conceptual Model </a:t>
              </a:r>
              <a:r>
                <a:rPr kumimoji="0" lang="ko-KR" altLang="en-US" sz="1200"/>
                <a:t>과</a:t>
              </a:r>
              <a:r>
                <a:rPr kumimoji="0" lang="ko-KR" altLang="en-US" sz="1200">
                  <a:latin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Logical Model </a:t>
              </a:r>
              <a:r>
                <a:rPr kumimoji="0" lang="ko-KR" altLang="en-US" sz="1200">
                  <a:latin typeface="Verdana" panose="020B0604030504040204" pitchFamily="34" charset="0"/>
                  <a:cs typeface="Arial" panose="020B0604020202020204" pitchFamily="34" charset="0"/>
                </a:rPr>
                <a:t>맵핑</a:t>
              </a: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26909" name="TextBox 32">
              <a:extLst>
                <a:ext uri="{FF2B5EF4-FFF2-40B4-BE49-F238E27FC236}">
                  <a16:creationId xmlns:a16="http://schemas.microsoft.com/office/drawing/2014/main" id="{A6AF1D1A-0D32-6641-9C3F-ACDA3958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726" y="3781892"/>
              <a:ext cx="3517266" cy="497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l" latinLnBrk="1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400" b="1">
                  <a:latin typeface="Verdana" panose="020B0604030504040204" pitchFamily="34" charset="0"/>
                  <a:cs typeface="Arial" panose="020B0604020202020204" pitchFamily="34" charset="0"/>
                </a:rPr>
                <a:t>Logical Model</a:t>
              </a:r>
            </a:p>
            <a:p>
              <a:pPr algn="ctr" latinLnBrk="0">
                <a:lnSpc>
                  <a:spcPct val="100000"/>
                </a:lnSpc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(Database Schema</a:t>
              </a:r>
              <a:r>
                <a:rPr kumimoji="0" lang="ko-KR" altLang="en-US" sz="1200">
                  <a:latin typeface="Verdana" panose="020B0604030504040204" pitchFamily="34" charset="0"/>
                  <a:cs typeface="Arial" panose="020B0604020202020204" pitchFamily="34" charset="0"/>
                </a:rPr>
                <a:t>와 작업</a:t>
              </a:r>
              <a:r>
                <a:rPr kumimoji="0" lang="en-US" altLang="ko-KR" sz="1200">
                  <a:latin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2" name="Text Box 1031">
            <a:extLst>
              <a:ext uri="{FF2B5EF4-FFF2-40B4-BE49-F238E27FC236}">
                <a16:creationId xmlns:a16="http://schemas.microsoft.com/office/drawing/2014/main" id="{1024E89A-C2E2-CF43-B099-9472E423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858"/>
            <a:ext cx="914400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1.2.6 </a:t>
            </a:r>
            <a:r>
              <a:rPr lang="ko-KR" altLang="en-US" sz="4400" b="1" dirty="0">
                <a:solidFill>
                  <a:schemeClr val="tx2"/>
                </a:solidFill>
                <a:latin typeface="+mj-ea"/>
                <a:ea typeface="+mj-ea"/>
              </a:rPr>
              <a:t>윈도우 폼과 </a:t>
            </a:r>
            <a:r>
              <a:rPr lang="en-US" altLang="ko-KR" sz="4400" b="1" dirty="0">
                <a:solidFill>
                  <a:schemeClr val="tx2"/>
                </a:solidFill>
                <a:latin typeface="+mj-ea"/>
                <a:ea typeface="+mj-ea"/>
              </a:rPr>
              <a:t>WPF </a:t>
            </a:r>
          </a:p>
        </p:txBody>
      </p:sp>
      <p:sp>
        <p:nvSpPr>
          <p:cNvPr id="2428933" name="Rectangle 1033">
            <a:extLst>
              <a:ext uri="{FF2B5EF4-FFF2-40B4-BE49-F238E27FC236}">
                <a16:creationId xmlns:a16="http://schemas.microsoft.com/office/drawing/2014/main" id="{EB17FA50-F797-AE47-BE29-776E57FA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6" y="1268413"/>
            <a:ext cx="777557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algn="l"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57238" indent="-279400" algn="l">
              <a:spcAft>
                <a:spcPct val="25000"/>
              </a:spcAft>
              <a:buChar char="–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 algn="l">
              <a:spcAft>
                <a:spcPct val="25000"/>
              </a:spcAft>
              <a:buChar char="•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 algn="l">
              <a:spcAft>
                <a:spcPct val="25000"/>
              </a:spcAft>
              <a:buFont typeface="돋움" panose="020B0600000101010101" pitchFamily="34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 algn="l"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.NET 4.5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기반의 윈도우 애플리케이션 개발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WPF(Windows Presentation Foundation)</a:t>
            </a:r>
          </a:p>
        </p:txBody>
      </p:sp>
      <p:sp>
        <p:nvSpPr>
          <p:cNvPr id="624778" name="AutoShape 138">
            <a:extLst>
              <a:ext uri="{FF2B5EF4-FFF2-40B4-BE49-F238E27FC236}">
                <a16:creationId xmlns:a16="http://schemas.microsoft.com/office/drawing/2014/main" id="{D8DAD2F2-3265-C148-AA72-BAEFB7FF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190751"/>
            <a:ext cx="3970338" cy="2625725"/>
          </a:xfrm>
          <a:prstGeom prst="roundRect">
            <a:avLst>
              <a:gd name="adj" fmla="val 41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GB" b="1" dirty="0">
                <a:latin typeface="Verdana" pitchFamily="34" charset="0"/>
                <a:cs typeface="Arial" pitchFamily="34" charset="0"/>
              </a:rPr>
              <a:t>Components of WPF:</a:t>
            </a:r>
            <a:endParaRPr lang="en-US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2428935" name="AutoShape 130">
            <a:extLst>
              <a:ext uri="{FF2B5EF4-FFF2-40B4-BE49-F238E27FC236}">
                <a16:creationId xmlns:a16="http://schemas.microsoft.com/office/drawing/2014/main" id="{90F83532-B19B-C942-A3F0-1B407DE6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2170114"/>
            <a:ext cx="3729037" cy="585787"/>
          </a:xfrm>
          <a:prstGeom prst="roundRect">
            <a:avLst>
              <a:gd name="adj" fmla="val 16667"/>
            </a:avLst>
          </a:prstGeom>
          <a:solidFill>
            <a:srgbClr val="EAAB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GB" altLang="ko-Kore-KR" sz="1800" b="1" i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PresentationFramework</a:t>
            </a:r>
            <a:endParaRPr kumimoji="0" lang="en-US" altLang="ko-KR" sz="1800" b="1" i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8936" name="AutoShape 131">
            <a:extLst>
              <a:ext uri="{FF2B5EF4-FFF2-40B4-BE49-F238E27FC236}">
                <a16:creationId xmlns:a16="http://schemas.microsoft.com/office/drawing/2014/main" id="{F5FFAB11-DAEB-B34B-98EC-0F82118A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2828925"/>
            <a:ext cx="3729037" cy="585788"/>
          </a:xfrm>
          <a:prstGeom prst="roundRect">
            <a:avLst>
              <a:gd name="adj" fmla="val 16667"/>
            </a:avLst>
          </a:prstGeom>
          <a:solidFill>
            <a:srgbClr val="EAABA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GB" altLang="ko-Kore-KR" sz="1800" b="1" i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PresentationCore</a:t>
            </a:r>
            <a:endParaRPr kumimoji="0" lang="en-US" altLang="ko-KR" sz="1800" b="1" i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AutoShape 132">
            <a:extLst>
              <a:ext uri="{FF2B5EF4-FFF2-40B4-BE49-F238E27FC236}">
                <a16:creationId xmlns:a16="http://schemas.microsoft.com/office/drawing/2014/main" id="{1D38EAB9-5E45-E549-A465-AB93C040C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3487739"/>
            <a:ext cx="3729037" cy="58578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Common Language Runtime</a:t>
            </a:r>
            <a:endParaRPr lang="en-US" b="1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2428938" name="AutoShape 133">
            <a:extLst>
              <a:ext uri="{FF2B5EF4-FFF2-40B4-BE49-F238E27FC236}">
                <a16:creationId xmlns:a16="http://schemas.microsoft.com/office/drawing/2014/main" id="{EAA06819-D874-0D45-ADA2-AD69EA1C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4146550"/>
            <a:ext cx="1347788" cy="585788"/>
          </a:xfrm>
          <a:prstGeom prst="roundRect">
            <a:avLst>
              <a:gd name="adj" fmla="val 16667"/>
            </a:avLst>
          </a:prstGeom>
          <a:solidFill>
            <a:srgbClr val="EAABA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l" latinLnBrk="1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buFontTx/>
              <a:buNone/>
            </a:pPr>
            <a:r>
              <a:rPr kumimoji="0" lang="en-GB" altLang="ko-Kore-KR" sz="1800" b="1" i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milcore</a:t>
            </a:r>
            <a:endParaRPr kumimoji="0" lang="en-US" altLang="ko-KR" sz="1800" b="1" i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AutoShape 134">
            <a:extLst>
              <a:ext uri="{FF2B5EF4-FFF2-40B4-BE49-F238E27FC236}">
                <a16:creationId xmlns:a16="http://schemas.microsoft.com/office/drawing/2014/main" id="{D3D03102-2999-0A4A-AFF9-79DD39CE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4805363"/>
            <a:ext cx="1347788" cy="584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DirectX</a:t>
            </a:r>
            <a:endParaRPr lang="en-US" b="1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9465" name="AutoShape 135">
            <a:extLst>
              <a:ext uri="{FF2B5EF4-FFF2-40B4-BE49-F238E27FC236}">
                <a16:creationId xmlns:a16="http://schemas.microsoft.com/office/drawing/2014/main" id="{6A8650D5-C7E5-3442-B5E2-97373473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4805363"/>
            <a:ext cx="1406525" cy="584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User32</a:t>
            </a:r>
            <a:endParaRPr lang="en-US" b="1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9466" name="AutoShape 136">
            <a:extLst>
              <a:ext uri="{FF2B5EF4-FFF2-40B4-BE49-F238E27FC236}">
                <a16:creationId xmlns:a16="http://schemas.microsoft.com/office/drawing/2014/main" id="{4AF2ABF4-D5E8-F14B-A185-1AB835BC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5464175"/>
            <a:ext cx="3729037" cy="8778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Kernel</a:t>
            </a:r>
            <a:endParaRPr lang="en-US" b="1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624779" name="AutoShape 139">
            <a:extLst>
              <a:ext uri="{FF2B5EF4-FFF2-40B4-BE49-F238E27FC236}">
                <a16:creationId xmlns:a16="http://schemas.microsoft.com/office/drawing/2014/main" id="{B000A9CB-E856-A24A-A398-C7DEA27D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4" y="2695575"/>
            <a:ext cx="3597275" cy="16017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>
            <a:spAutoFit/>
          </a:bodyPr>
          <a:lstStyle/>
          <a:p>
            <a:pPr marL="231775" indent="-231775">
              <a:buSzPct val="80000"/>
              <a:buBlip>
                <a:blip r:embed="rId4"/>
              </a:buBlip>
              <a:defRPr/>
            </a:pPr>
            <a:r>
              <a:rPr lang="en-US" dirty="0">
                <a:latin typeface="Verdana" pitchFamily="34" charset="0"/>
                <a:cs typeface="Arial" pitchFamily="34" charset="0"/>
              </a:rPr>
              <a:t>Windows Presentation Foundation engine (milcore.dll)</a:t>
            </a:r>
          </a:p>
          <a:p>
            <a:pPr marL="231775" indent="-231775">
              <a:buSzPct val="80000"/>
              <a:buBlip>
                <a:blip r:embed="rId4"/>
              </a:buBlip>
              <a:defRPr/>
            </a:pPr>
            <a:r>
              <a:rPr lang="en-US" dirty="0">
                <a:latin typeface="Verdana" pitchFamily="34" charset="0"/>
                <a:cs typeface="Arial" pitchFamily="34" charset="0"/>
              </a:rPr>
              <a:t>PresentationCore.dll</a:t>
            </a:r>
          </a:p>
          <a:p>
            <a:pPr marL="231775" indent="-231775">
              <a:buSzPct val="80000"/>
              <a:buBlip>
                <a:blip r:embed="rId4"/>
              </a:buBlip>
              <a:defRPr/>
            </a:pPr>
            <a:r>
              <a:rPr lang="en-US" dirty="0">
                <a:latin typeface="Verdana" pitchFamily="34" charset="0"/>
                <a:cs typeface="Arial" pitchFamily="34" charset="0"/>
              </a:rPr>
              <a:t>PresentationFramework.dll</a:t>
            </a:r>
            <a:endParaRPr lang="en-GB" dirty="0"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6688</Words>
  <Application>Microsoft Macintosh PowerPoint</Application>
  <PresentationFormat>와이드스크린</PresentationFormat>
  <Paragraphs>595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2" baseType="lpstr">
      <vt:lpstr>-윤고딕160</vt:lpstr>
      <vt:lpstr>바탕</vt:lpstr>
      <vt:lpstr>돋움</vt:lpstr>
      <vt:lpstr>돋움체</vt:lpstr>
      <vt:lpstr>굴림</vt:lpstr>
      <vt:lpstr>굴림체</vt:lpstr>
      <vt:lpstr>맑은 고딕</vt:lpstr>
      <vt:lpstr>Segoe Light</vt:lpstr>
      <vt:lpstr>游ゴシック Light</vt:lpstr>
      <vt:lpstr>Arial</vt:lpstr>
      <vt:lpstr>Arial Narrow</vt:lpstr>
      <vt:lpstr>Calibri</vt:lpstr>
      <vt:lpstr>Calibri Light</vt:lpstr>
      <vt:lpstr>Lucida Sans Typewriter</vt:lpstr>
      <vt:lpstr>Times New Roman</vt:lpstr>
      <vt:lpstr>Verdana</vt:lpstr>
      <vt:lpstr>Wingdings</vt:lpstr>
      <vt:lpstr>Wingdings 2</vt:lpstr>
      <vt:lpstr>Office 테마</vt:lpstr>
      <vt:lpstr>12장 ASP.NET WebForm소개 </vt:lpstr>
      <vt:lpstr>PowerPoint 프레젠테이션</vt:lpstr>
      <vt:lpstr>1.2 .NET Framework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12장 ASP.NET WebForm소개 </dc:title>
  <dc:creator>Microsoft Office User</dc:creator>
  <cp:lastModifiedBy>Microsoft Office User</cp:lastModifiedBy>
  <cp:revision>6</cp:revision>
  <dcterms:created xsi:type="dcterms:W3CDTF">2022-01-21T00:56:36Z</dcterms:created>
  <dcterms:modified xsi:type="dcterms:W3CDTF">2022-01-21T01:24:14Z</dcterms:modified>
</cp:coreProperties>
</file>