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67" r:id="rId3"/>
    <p:sldId id="259" r:id="rId4"/>
    <p:sldId id="260" r:id="rId5"/>
    <p:sldId id="280" r:id="rId6"/>
    <p:sldId id="281" r:id="rId7"/>
    <p:sldId id="282" r:id="rId8"/>
    <p:sldId id="294" r:id="rId9"/>
    <p:sldId id="286" r:id="rId10"/>
    <p:sldId id="265" r:id="rId11"/>
    <p:sldId id="275" r:id="rId12"/>
    <p:sldId id="261" r:id="rId13"/>
    <p:sldId id="284" r:id="rId14"/>
    <p:sldId id="276" r:id="rId15"/>
    <p:sldId id="283" r:id="rId16"/>
    <p:sldId id="266" r:id="rId17"/>
    <p:sldId id="287" r:id="rId18"/>
    <p:sldId id="262" r:id="rId19"/>
    <p:sldId id="263" r:id="rId20"/>
    <p:sldId id="288" r:id="rId21"/>
    <p:sldId id="268" r:id="rId22"/>
    <p:sldId id="269" r:id="rId23"/>
    <p:sldId id="295" r:id="rId24"/>
    <p:sldId id="296" r:id="rId25"/>
    <p:sldId id="277" r:id="rId26"/>
    <p:sldId id="278" r:id="rId27"/>
    <p:sldId id="292" r:id="rId28"/>
    <p:sldId id="285" r:id="rId29"/>
    <p:sldId id="293" r:id="rId30"/>
    <p:sldId id="300" r:id="rId31"/>
    <p:sldId id="289" r:id="rId32"/>
    <p:sldId id="301" r:id="rId33"/>
    <p:sldId id="331" r:id="rId34"/>
    <p:sldId id="332" r:id="rId35"/>
    <p:sldId id="475" r:id="rId36"/>
    <p:sldId id="515" r:id="rId37"/>
    <p:sldId id="516" r:id="rId38"/>
    <p:sldId id="517" r:id="rId39"/>
    <p:sldId id="518" r:id="rId40"/>
    <p:sldId id="542" r:id="rId41"/>
    <p:sldId id="522" r:id="rId42"/>
    <p:sldId id="543" r:id="rId43"/>
    <p:sldId id="526" r:id="rId44"/>
    <p:sldId id="527" r:id="rId45"/>
    <p:sldId id="529" r:id="rId46"/>
    <p:sldId id="530" r:id="rId47"/>
    <p:sldId id="531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EEADE-972A-B14F-8733-7DDE7895CD3D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7565A-FFE0-D748-B201-ABA3C66F69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271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&#50640;&#49436;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08DBCE5-AA7C-5648-93A2-DE1F7CA9D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2E1ACE81-AD23-B34D-8DFE-AB0FF092B2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아름답고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단순하고 명료한 개발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개인적으로는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비주얼베이직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swift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같은 개발 언어들을 좋아했는데 지금은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참 좋아합니다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 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함수형 언어이면서 객체지향 언어로 사용할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최근의 개발언어의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트렌드를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잘 반영하고 있다고 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간단하게 개발하는 경우는 함수기반으로 작업을 하고 복잡한 개발에는 객체 기반의 언어로 사용할 수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개발에 사용되는 언어에도 생명주기가 있어서 오래된 언어들을 사용해서 개발하기 보다는 최근에 각 도메인 별로 만들어지는 언어에 주목할 필요가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파이썬은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데이터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사이언스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(Data Science),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인공지능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(Machine Learning, Deep Learning)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분야에서 인기를 끌고 있는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다른 언어에 비해서 높은 생산성과 쉬운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접근성을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보여주는 인터프리터 기반의 언어입니다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최근의 애플리케이션 개발에서는 다양한 개발 언어를 혼합해서 사용하는 개발자들을 많은 회사들이 원하고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조금은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오픈된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마인드로 새로운 언어들을 배워보는 것도 좋습니다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많은 개발자들이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JavaScript, python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과 같은 스크립트 기반의 언어로 다양한 애플리케이션을 개발하고 있습니다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그런 이유들을 한번 고민해 보는 것도 필요합니다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EC6024C-EC7E-2A4C-9531-86CFA9A13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D3FD1881-78D0-4046-98E6-3B550F8F22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기존에 다른 개발 언어를 사용하던 개발자라면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보다 쉽게 배울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그렇지만 개발 언어가 처음이라면 또는 개발하는 모든 환경이 익숙하지 않다면 반복해서 코딩 연습을 하면서 시간을 투자할 필요가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파이썬이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어렵다고 느껴진다면 간단한 예제 코드들을 여러 번 타이핑해서 실행해보고 변경해 보면서 감각을 익히는 것이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반복해서 시간을 투자하면 기본적인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문장들은 쉽다고 느껴질 때가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올겁니다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구글의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경우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다양한 제품들에서 사용하고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우리가 매일 접하는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유튜브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지메일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구글지도의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경우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백엔드에서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파이썬이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사용되고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이미 글로벌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업체들의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수백만대의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서버에서 매일 실행되고 있는 코드들의 일부가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파이썬으로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개발되어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최근에는 아마존 웹 서비스와 마이크로소프트의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Azure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클라우드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환경에도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코드가 많이 올라가고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772" name="Group 8">
            <a:extLst>
              <a:ext uri="{FF2B5EF4-FFF2-40B4-BE49-F238E27FC236}">
                <a16:creationId xmlns:a16="http://schemas.microsoft.com/office/drawing/2014/main" id="{E3008C22-932A-E241-9A96-F18C7A07D810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2773" name="Rectangle 9">
              <a:extLst>
                <a:ext uri="{FF2B5EF4-FFF2-40B4-BE49-F238E27FC236}">
                  <a16:creationId xmlns:a16="http://schemas.microsoft.com/office/drawing/2014/main" id="{8CFA896E-B4DB-8E41-A603-35F7F0E8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2774" name="Line 19">
              <a:extLst>
                <a:ext uri="{FF2B5EF4-FFF2-40B4-BE49-F238E27FC236}">
                  <a16:creationId xmlns:a16="http://schemas.microsoft.com/office/drawing/2014/main" id="{A41A9AD6-34A6-F542-8B37-98613D28A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2775" name="Text Box 20">
              <a:extLst>
                <a:ext uri="{FF2B5EF4-FFF2-40B4-BE49-F238E27FC236}">
                  <a16:creationId xmlns:a16="http://schemas.microsoft.com/office/drawing/2014/main" id="{643623AC-CBA6-BA42-991B-1A72DF5ED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0AF82E1-3B36-3B43-AB42-1ABC7965F1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2159A119-C595-A14D-BB95-097791FD8D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2009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년에 이런 글이 쓰여졌다는 사실이 놀라운데 최근에 기업들은 수학과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통계학과를 졸업한 학생들을 채용해서 데이터 사이언스 분야의 인재로 키우는 경향이 늘어나고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세기의 원유는 석유가 아닌 데이터라고 말하는 업체들이 늘어나면서 기업 내부나 외부에 있는 데이터를 분석해서 가치를 추출하고 예측을 하고 시각화를 하는 일들이 많이 늘어나고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충분한 데이터가 쌓여있기 때문에 머신러닝이나 딥러닝도 발전하고 있다라고 말할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3527DFE-B106-1141-A5E4-C76D5D3EB6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97A311D9-24BD-664B-BC04-66C52C2116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IT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업계의 흐름을 보면 대략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단위로 큰 흐름의 변화가 나타나는 것을 관찰할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1980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년대의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PC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기반의 시대에서 인터넷과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SNS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열풍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그리고 지금은 플랫폼 전쟁을 넘어서 인공지능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사물 인터넷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로봇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블럭체인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양자컴퓨팅과 같은 기술들이 엄청난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콜레보레이션을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일으키고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강사들도 기술을 따라 가기가 쉽지 않은 시대입니다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현업에 있는 엔지니어들과 개발자들도 사실 일을 하면서 공부를 병행하기가 어렵습니다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기술이 폭발적으로 나오면서 지수 형태의 그림이 그려지고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변화가 너무 빠르다 보니 모든 내용들을 처음부터 이해하면서 코딩하고 개발하는 것이 점점 불가능해 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일단은 기본 내용들을 빠르게 파악하고 조립하는 형태의 접근이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개발자가 모든 것을 만들 수 는 없으니 필요한 부품들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 기술들을 조금씩 익혀서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레고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블럭을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쌓아가는 것처럼 개발하는 접근방식이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6868" name="Group 8">
            <a:extLst>
              <a:ext uri="{FF2B5EF4-FFF2-40B4-BE49-F238E27FC236}">
                <a16:creationId xmlns:a16="http://schemas.microsoft.com/office/drawing/2014/main" id="{0B0C162A-F4F9-B64B-B5C6-3ECED2BF2001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36869" name="Rectangle 9">
              <a:extLst>
                <a:ext uri="{FF2B5EF4-FFF2-40B4-BE49-F238E27FC236}">
                  <a16:creationId xmlns:a16="http://schemas.microsoft.com/office/drawing/2014/main" id="{B545EA30-CC75-2549-851F-BD88A4A21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36870" name="Line 19">
              <a:extLst>
                <a:ext uri="{FF2B5EF4-FFF2-40B4-BE49-F238E27FC236}">
                  <a16:creationId xmlns:a16="http://schemas.microsoft.com/office/drawing/2014/main" id="{252F987F-26E5-2646-A93C-D4B99103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36871" name="Text Box 20">
              <a:extLst>
                <a:ext uri="{FF2B5EF4-FFF2-40B4-BE49-F238E27FC236}">
                  <a16:creationId xmlns:a16="http://schemas.microsoft.com/office/drawing/2014/main" id="{BB2113EB-EE43-A548-B005-B895D1049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EC5411B5-28FE-664A-9BF6-62294F33D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C41BF1A-B2CD-4A4B-BB17-44E03167CA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수업에서는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python.org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제공하는 기본 파이썬 개발도구를 사용해서 진행을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아무래도 처음 파이썬을 접하시는 분들은 기본툴이 심플하고 사용하기에 편합니다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하지만 파이썬 진영에도 다양한 개발도구들이 나오고 있으며 논리적인 오류를 찾아내는 디버깅과 코드 자동 완성 기능들이 충분히 좋은 비주얼 스튜디오 코드의 경우 무료로 제공되는 강력한 개발툴입니다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또는 데이터 사이언스나 머신러닝 분야에서 많이 사용하는 주피터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Notebook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주피터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Qt Console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도 꽤 멋진 개발도구입니다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사용하는 분야에 따라서 다양한 개발도구를 선택할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3A59E0B1-0360-3A43-91AC-1ECDFBE7D3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B3910F07-AD47-CE41-AC33-1127FB7204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다른 개발 언어와 비교하면 파이썬은 코드가 매우 간결하다는 특징이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꼭 필요한 키워드만 제공해서 사용되기 때문에 코드의 작성량이 꽤 줄어들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기존 다른 개발 언어를 사용하던 개발자 입장이라면 너무 키워드가 제공되지 않아서 오히려 불편하다고 생각할 수 도 있고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처음 개발을 접하시는 분들은 심플하기 때문에 좋아할 수 도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파이썬의 언어에 대한 단점은 이후에 모듈과 패키지를 공부해 보면 풍부한 라이브러리를 통해 극복할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개발의 생태계가 너무나 잘 갖추어져 있는 것을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40964" name="Group 8">
            <a:extLst>
              <a:ext uri="{FF2B5EF4-FFF2-40B4-BE49-F238E27FC236}">
                <a16:creationId xmlns:a16="http://schemas.microsoft.com/office/drawing/2014/main" id="{4397668B-0265-8B41-A2C3-5B897BC2E94E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40965" name="Rectangle 9">
              <a:extLst>
                <a:ext uri="{FF2B5EF4-FFF2-40B4-BE49-F238E27FC236}">
                  <a16:creationId xmlns:a16="http://schemas.microsoft.com/office/drawing/2014/main" id="{566E1C8B-BC8F-F54F-94F1-C9EE5F077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0966" name="Line 19">
              <a:extLst>
                <a:ext uri="{FF2B5EF4-FFF2-40B4-BE49-F238E27FC236}">
                  <a16:creationId xmlns:a16="http://schemas.microsoft.com/office/drawing/2014/main" id="{EB4E9E47-8071-9842-8AFE-3DE0B2355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0967" name="Text Box 20">
              <a:extLst>
                <a:ext uri="{FF2B5EF4-FFF2-40B4-BE49-F238E27FC236}">
                  <a16:creationId xmlns:a16="http://schemas.microsoft.com/office/drawing/2014/main" id="{35285CCC-D95F-C748-B64E-B84D99D8E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03C81164-285B-6A44-89EC-5786CF97CE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AD102B1-F724-B144-A4F6-9F5FD9A537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파이썬은 다양한 분야에서 활용되고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시스템을 해킹하는 도구도 파이썬 기반으로 되어 있는 경우가 많습니다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그래픽기반의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GUI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화면을 구현할 때도 파이썬에 포팅되어 있는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PyQt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등을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윈도우만 지원하는 것이 아닌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macOS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X, Linux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지원하는 다중 플랫폼을 지원하는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GUI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파이썬 기반으로 개발할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필요한 데이터를 인터넷상에서 수집할 수 있는 웹 크롤링 작업도 파이썬 기반으로 가능합니다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교재 후반부에서 이런 내용에 대해서 다루게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데이터베이스 기반 작업을 하고 있다면 다양한 관계형 데이터베이스에 연결해서 입출력 작업을 수행할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문자열 처리의 경우도 기본적인 메서드 외에 정규 표현식을 지원합니다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장에서 이런 내용들을 살펴보고자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91DA0FE-388F-5A4C-82C9-AD4E0E20F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9B26731-B37F-D447-A7BF-30DA3BDB1B4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45060" name="Group 4">
            <a:extLst>
              <a:ext uri="{FF2B5EF4-FFF2-40B4-BE49-F238E27FC236}">
                <a16:creationId xmlns:a16="http://schemas.microsoft.com/office/drawing/2014/main" id="{29F5BD75-1737-994B-B0A4-E25C7772A481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45061" name="Rectangle 5">
              <a:extLst>
                <a:ext uri="{FF2B5EF4-FFF2-40B4-BE49-F238E27FC236}">
                  <a16:creationId xmlns:a16="http://schemas.microsoft.com/office/drawing/2014/main" id="{2339CDE9-D481-C841-9E75-ABA2D0632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5062" name="Line 19">
              <a:extLst>
                <a:ext uri="{FF2B5EF4-FFF2-40B4-BE49-F238E27FC236}">
                  <a16:creationId xmlns:a16="http://schemas.microsoft.com/office/drawing/2014/main" id="{CD62B73D-A8E2-AA4F-B1FF-FFE110726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5063" name="Text Box 20">
              <a:extLst>
                <a:ext uri="{FF2B5EF4-FFF2-40B4-BE49-F238E27FC236}">
                  <a16:creationId xmlns:a16="http://schemas.microsoft.com/office/drawing/2014/main" id="{0DD4F9E4-E574-854D-AF37-DF9595694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0FCE005F-879B-8E41-9B69-505AE04B5F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61E1132-B876-B54D-9523-89B099E0DB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구글의 경우 웹기반의 많은 서비스들이 파이썬 기반으로 개발되고 운영되고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전세계에 걸쳐서 수백만대의 서버들을 운영하면서 웹기반의 서비스를 제공하고 있는데 저도 일상적으로 유튜브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Gmail,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구글캘린더등을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많은 분들이 사용하는 인스타그램도 파이썬과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Django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기반으로 구축되어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대부분의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Machine Learning, Deep Learning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프레임워크도 파이썬 기반으로 구축되어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생각보다 많은 제품들과 서비스들이 파이썬을 사용하고 있는 것을 살펴볼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국내 스타트업 업체들도 웹사이트와 서비스를 개발할 때 파이썬 언어 기반의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Django framework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사용하는 경우가 증가하고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CF164A3A-7D6C-B84A-8876-1EB006A1F9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89E5325-51E5-2243-AE42-906CC85592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재단과 커뮤니티에서는 개발자들에게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버전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으로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표시되는 버전에서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으로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표시되는 버전으로 이주를 독려하고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특별히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*대를 사용할 이유가 없다면 당연히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*대를 사용하는 것이 좋습니다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수업에서는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3.9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버전을 사용합니다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개발자들이 선호하는 대부분의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인기있는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모듈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라이브러리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들은 대부분은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*대로 이동한 상황입니다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내부적으로 개발이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*대에서 진행된 경우가 아니라면 처음부터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*대를 사용하는 것이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여러가지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면에서 편리합니다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혹시 앞으로 참조할 문서나 책자가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print “python”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과 같이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print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구문으로 되어 있다면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*대를 사용하는 경우입니다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print(“python”)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과 같이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print()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함수로 구현되어 있으면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*대의 코드라고 생각하면 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기존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*대에서는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long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형과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형을 구분해서 사용했지만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*대에서는 모두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형식으로 통합되었습니다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**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31(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승수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이던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2**40(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승수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이던 전부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형식입니다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9156" name="Group 8">
            <a:extLst>
              <a:ext uri="{FF2B5EF4-FFF2-40B4-BE49-F238E27FC236}">
                <a16:creationId xmlns:a16="http://schemas.microsoft.com/office/drawing/2014/main" id="{F5D8E279-76C2-154D-A699-E78725CCDCC1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49157" name="Rectangle 9">
              <a:extLst>
                <a:ext uri="{FF2B5EF4-FFF2-40B4-BE49-F238E27FC236}">
                  <a16:creationId xmlns:a16="http://schemas.microsoft.com/office/drawing/2014/main" id="{271B7442-0A6F-974E-B962-8C623E706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49158" name="Line 19">
              <a:extLst>
                <a:ext uri="{FF2B5EF4-FFF2-40B4-BE49-F238E27FC236}">
                  <a16:creationId xmlns:a16="http://schemas.microsoft.com/office/drawing/2014/main" id="{4A6E6126-4E35-C444-B058-FF74E0F22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49159" name="Text Box 20">
              <a:extLst>
                <a:ext uri="{FF2B5EF4-FFF2-40B4-BE49-F238E27FC236}">
                  <a16:creationId xmlns:a16="http://schemas.microsoft.com/office/drawing/2014/main" id="{EFDF9B06-4C20-B945-B5CB-97AC45B5F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24E7122-F2C5-854F-8EA8-AA86A119A4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D06F4-6099-354A-8965-EB00F6AC90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53252" name="Group 4">
            <a:extLst>
              <a:ext uri="{FF2B5EF4-FFF2-40B4-BE49-F238E27FC236}">
                <a16:creationId xmlns:a16="http://schemas.microsoft.com/office/drawing/2014/main" id="{2906A179-D312-8E4D-AD69-136CBAFDA8A0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53253" name="Rectangle 5">
              <a:extLst>
                <a:ext uri="{FF2B5EF4-FFF2-40B4-BE49-F238E27FC236}">
                  <a16:creationId xmlns:a16="http://schemas.microsoft.com/office/drawing/2014/main" id="{0F98A2D0-7DDA-9E4C-B709-03B72EC31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53254" name="Line 19">
              <a:extLst>
                <a:ext uri="{FF2B5EF4-FFF2-40B4-BE49-F238E27FC236}">
                  <a16:creationId xmlns:a16="http://schemas.microsoft.com/office/drawing/2014/main" id="{DCD09087-0F57-0F48-9685-FA7981A94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3255" name="Text Box 20">
              <a:extLst>
                <a:ext uri="{FF2B5EF4-FFF2-40B4-BE49-F238E27FC236}">
                  <a16:creationId xmlns:a16="http://schemas.microsoft.com/office/drawing/2014/main" id="{F8D73368-09DC-4843-9FF7-958F821D4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3B83F9B-2994-1E4A-8FB1-39DF27B462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2505BE48-BF12-5A4C-AC4D-32B6225BCB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국내에서 파이썬은 몇년전만 하더라도 매우 마이너한 언어였습니다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지금은 서점의 한쪽 코너를 전부 파이썬이 차지하고 있을 정도로 인기를 끌고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파이썬은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1991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 귀도 반 로썸이라는 개발자가 만든 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자바가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1995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 출시되고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C#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2002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 출시된 것과 비교하면 파이썬은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C,C++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언어와 비주얼 베이직이 인기가 있던 시절에 출시가 된 좀 더 오래된 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구글의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대 언어로 등극하면서 많은 개발자들에게 알려진 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구글은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Java, JavaScript, python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개발 언어들을 사용해서 웹 기반의 많은 프로그램을 만들고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매일 사용하는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Gmail,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유튜브와 같은 웹사이트의 일부가 파이썬 기반으로 구현되어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전세계의 유저들이 사용하는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억명 이상의 웹사이트들 중에 일부도 파이썬의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django framework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기반으로 구축되어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grpSp>
        <p:nvGrpSpPr>
          <p:cNvPr id="10244" name="Group 8">
            <a:extLst>
              <a:ext uri="{FF2B5EF4-FFF2-40B4-BE49-F238E27FC236}">
                <a16:creationId xmlns:a16="http://schemas.microsoft.com/office/drawing/2014/main" id="{E8C6F908-CA0A-E84C-9770-EE11270FE000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10245" name="Rectangle 9">
              <a:extLst>
                <a:ext uri="{FF2B5EF4-FFF2-40B4-BE49-F238E27FC236}">
                  <a16:creationId xmlns:a16="http://schemas.microsoft.com/office/drawing/2014/main" id="{D5F74A02-4C44-4F4A-A654-BD0FC1548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0246" name="Line 19">
              <a:extLst>
                <a:ext uri="{FF2B5EF4-FFF2-40B4-BE49-F238E27FC236}">
                  <a16:creationId xmlns:a16="http://schemas.microsoft.com/office/drawing/2014/main" id="{1C7E649E-0C86-CD43-9EF1-69A8A6CC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0247" name="Text Box 20">
              <a:extLst>
                <a:ext uri="{FF2B5EF4-FFF2-40B4-BE49-F238E27FC236}">
                  <a16:creationId xmlns:a16="http://schemas.microsoft.com/office/drawing/2014/main" id="{9AC0C693-7143-2D4B-93F2-C75535741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DB0B53E8-18B6-2B49-9E49-4E4BA4084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CFB62B69-8751-F64B-95DF-64957240B3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개발을 처음 접하는 분들 입장에서는 코드를 자동 완성해 줄 수 있는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개발툴이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매우 중요한 문제입니다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기존에 다른 언어를 사용하던 분들 입장에서도 좋은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개발툴이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매우 중요할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python IDLE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는 약간은 기능이 부족한 순정 개발툴입니다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수업에서도 간단한 연습은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python IDLE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를 사용합니다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그러나 좀 더 복잡하고 규모가 있는 코드를 개발하고 디버깅할 경우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Visual Studio Code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가 매우 좋은 툴입니다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코드 자동 완성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Linting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디버깅 기능이 매우 잘 준비되어 있어서 통합 툴을 사용하는 느낌으로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비주얼스튜디오나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이클립스를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사용할 수 도 있지만 이런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통합툴이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너무 무겁기 때문에 많이 사용되지는 않습니다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혹시 이런 통합 툴이 손에 익은 툴이라면 플러그인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확장등을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설치해서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수업에서는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Visual Studio Code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에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python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익스텐션을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추가로 설치해서 사용합니다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5079711D-415F-F249-A9EF-B4FDFFC907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F15EEF37-764D-0E4D-A896-F2ACC913B2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34" charset="-127"/>
              </a:rPr>
              <a:t> </a:t>
            </a:r>
          </a:p>
        </p:txBody>
      </p:sp>
      <p:grpSp>
        <p:nvGrpSpPr>
          <p:cNvPr id="57348" name="Group 8">
            <a:extLst>
              <a:ext uri="{FF2B5EF4-FFF2-40B4-BE49-F238E27FC236}">
                <a16:creationId xmlns:a16="http://schemas.microsoft.com/office/drawing/2014/main" id="{2F5F1638-F375-334F-A8E0-34029064D57B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57350" name="Rectangle 9">
              <a:extLst>
                <a:ext uri="{FF2B5EF4-FFF2-40B4-BE49-F238E27FC236}">
                  <a16:creationId xmlns:a16="http://schemas.microsoft.com/office/drawing/2014/main" id="{2DC67028-2BC1-E64A-B4D5-172227DA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57351" name="Line 19">
              <a:extLst>
                <a:ext uri="{FF2B5EF4-FFF2-40B4-BE49-F238E27FC236}">
                  <a16:creationId xmlns:a16="http://schemas.microsoft.com/office/drawing/2014/main" id="{DC3827A6-5291-AF49-9DB4-BDF2E00D8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7352" name="Text Box 20">
              <a:extLst>
                <a:ext uri="{FF2B5EF4-FFF2-40B4-BE49-F238E27FC236}">
                  <a16:creationId xmlns:a16="http://schemas.microsoft.com/office/drawing/2014/main" id="{A0179F13-E09F-234B-BF5F-85BD95F69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  <p:sp>
        <p:nvSpPr>
          <p:cNvPr id="57349" name="TextBox 1">
            <a:extLst>
              <a:ext uri="{FF2B5EF4-FFF2-40B4-BE49-F238E27FC236}">
                <a16:creationId xmlns:a16="http://schemas.microsoft.com/office/drawing/2014/main" id="{A23E7983-5273-A345-B81C-A865FADC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327650"/>
            <a:ext cx="5545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  <a:hlinkClick r:id="rId3"/>
              </a:rPr>
              <a:t>www.python.org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에 접속해서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python 3.9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를 다운로드 받아서 설치하면 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여기서 설치경로를 변경하고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를 추가로 등록해야 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ko-KR" altLang="en-US" sz="12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0A12B4CD-39EC-B349-9134-59931B34CC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F626F5B-3E4E-0F4F-A3F2-6598248E0A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34" charset="-127"/>
              </a:rPr>
              <a:t> </a:t>
            </a:r>
          </a:p>
        </p:txBody>
      </p:sp>
      <p:grpSp>
        <p:nvGrpSpPr>
          <p:cNvPr id="59396" name="Group 8">
            <a:extLst>
              <a:ext uri="{FF2B5EF4-FFF2-40B4-BE49-F238E27FC236}">
                <a16:creationId xmlns:a16="http://schemas.microsoft.com/office/drawing/2014/main" id="{F68605CC-3EF5-B440-901B-5512DD58DC9C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59398" name="Rectangle 9">
              <a:extLst>
                <a:ext uri="{FF2B5EF4-FFF2-40B4-BE49-F238E27FC236}">
                  <a16:creationId xmlns:a16="http://schemas.microsoft.com/office/drawing/2014/main" id="{63FA6E77-4CAC-3E41-9229-F0EB8D97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59399" name="Line 19">
              <a:extLst>
                <a:ext uri="{FF2B5EF4-FFF2-40B4-BE49-F238E27FC236}">
                  <a16:creationId xmlns:a16="http://schemas.microsoft.com/office/drawing/2014/main" id="{A7186FFB-497A-BE43-8400-510DA1F5C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9400" name="Text Box 20">
              <a:extLst>
                <a:ext uri="{FF2B5EF4-FFF2-40B4-BE49-F238E27FC236}">
                  <a16:creationId xmlns:a16="http://schemas.microsoft.com/office/drawing/2014/main" id="{BFAC1A26-F7DD-574C-B0AF-F866D40E0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  <p:sp>
        <p:nvSpPr>
          <p:cNvPr id="59397" name="TextBox 1">
            <a:extLst>
              <a:ext uri="{FF2B5EF4-FFF2-40B4-BE49-F238E27FC236}">
                <a16:creationId xmlns:a16="http://schemas.microsoft.com/office/drawing/2014/main" id="{5E506841-5CF1-D742-B78F-80501B66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327650"/>
            <a:ext cx="55451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첫번째 화면에서 하단의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“Add Python 3.9 th PATH”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를 꼭 체크해 줍니다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커맨드창을 오픈해서 사용할 경우 다양한 경로에서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python.exe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나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pip.exe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를 실행할 수 있기 때문에 미리 윈도우 공용 패스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(PATH)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에 파이썬의 실행 경로가 등록되어 있으면 편리합니다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그리고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“Customize installation”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을 클릭합니다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파이썬이 설치되는 경로를 수정하는 것이 작업하기가 수월합니다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endParaRPr lang="ko-KR" altLang="en-US" sz="12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2597B1D3-FDF0-0045-94CD-0C7E3BD9AC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827492B2-6F81-834D-AAE4-C95BC8578B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34" charset="-127"/>
              </a:rPr>
              <a:t> </a:t>
            </a:r>
          </a:p>
        </p:txBody>
      </p:sp>
      <p:grpSp>
        <p:nvGrpSpPr>
          <p:cNvPr id="61444" name="Group 8">
            <a:extLst>
              <a:ext uri="{FF2B5EF4-FFF2-40B4-BE49-F238E27FC236}">
                <a16:creationId xmlns:a16="http://schemas.microsoft.com/office/drawing/2014/main" id="{3F07A7C0-C90E-6D43-A119-1EDA314FD4FD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61446" name="Rectangle 9">
              <a:extLst>
                <a:ext uri="{FF2B5EF4-FFF2-40B4-BE49-F238E27FC236}">
                  <a16:creationId xmlns:a16="http://schemas.microsoft.com/office/drawing/2014/main" id="{116974BE-8D9A-3443-A48A-8F712B6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61447" name="Line 19">
              <a:extLst>
                <a:ext uri="{FF2B5EF4-FFF2-40B4-BE49-F238E27FC236}">
                  <a16:creationId xmlns:a16="http://schemas.microsoft.com/office/drawing/2014/main" id="{983738B9-9BE4-C242-A426-C35E51A8C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61448" name="Text Box 20">
              <a:extLst>
                <a:ext uri="{FF2B5EF4-FFF2-40B4-BE49-F238E27FC236}">
                  <a16:creationId xmlns:a16="http://schemas.microsoft.com/office/drawing/2014/main" id="{48816706-14E6-344F-B36D-5E1629EEC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  <p:sp>
        <p:nvSpPr>
          <p:cNvPr id="61445" name="TextBox 1">
            <a:extLst>
              <a:ext uri="{FF2B5EF4-FFF2-40B4-BE49-F238E27FC236}">
                <a16:creationId xmlns:a16="http://schemas.microsoft.com/office/drawing/2014/main" id="{B225A8AC-16FA-5648-9883-71E106C3C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5327650"/>
            <a:ext cx="55451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120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기존 설치 경로는 너무 복잡하게 되어 있기 때문에 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c:\python39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와 같이 수정합니다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sz="1200">
                <a:latin typeface="굴림체" panose="020B0609000101010101" pitchFamily="49" charset="-127"/>
                <a:ea typeface="굴림체" panose="020B0609000101010101" pitchFamily="49" charset="-127"/>
              </a:rPr>
              <a:t>파이썬의 경우 다양한 버전을 설치해서 같이 사용하는 경우도 있기 때문에 위와 같이 버전을 명시해서 설치하는 경우도 많습니다</a:t>
            </a:r>
            <a:r>
              <a:rPr lang="en-US" altLang="ko-KR" sz="1200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endParaRPr lang="ko-KR" altLang="en-US" sz="12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7573195-1B79-8A45-880F-0D9D3B958B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B93B10FB-6210-674D-A02B-9CFC584D08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각종 개발자 커뮤니티에서 높은 인기를 끌고 있는 개발툴이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무료로 제공되며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HTML, CSS, JavsScript, python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개발작업을 수행할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익스텐션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일종의 확장팩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설치하면 각종 언어의 문법과 환경을 인식할 수 있도록 확장이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다중 플랫폼을 지원하기 때문에 윈도우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macOS, Linux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가리지 않고 동일한 개발환경으로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파이썬의 경우도 다중 플랫폼을 지원하기 때문에 파이썬의 기본 개발도구로 사용한다면 매우 좋은 조합으로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익스텐션으로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python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설치하면 코드 자동 완성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디버깅 등의 기능을 제공하기 때문에 손에 익혀두면 좋은 개발도구입니다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주로 사용하는 운영체제가 다양하다면 상황에 따라 바로 설치해서 다양하게 사용하고 적응할 수 있기 때문에 또한 추천하는 개발도구입니다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63492" name="Group 8">
            <a:extLst>
              <a:ext uri="{FF2B5EF4-FFF2-40B4-BE49-F238E27FC236}">
                <a16:creationId xmlns:a16="http://schemas.microsoft.com/office/drawing/2014/main" id="{224E6237-70AD-8943-AF88-DE542B3A5636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63493" name="Rectangle 9">
              <a:extLst>
                <a:ext uri="{FF2B5EF4-FFF2-40B4-BE49-F238E27FC236}">
                  <a16:creationId xmlns:a16="http://schemas.microsoft.com/office/drawing/2014/main" id="{62129D14-12C0-2C4F-9526-9F8B200AE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63494" name="Line 19">
              <a:extLst>
                <a:ext uri="{FF2B5EF4-FFF2-40B4-BE49-F238E27FC236}">
                  <a16:creationId xmlns:a16="http://schemas.microsoft.com/office/drawing/2014/main" id="{10DB3494-186A-D149-B1DA-5F76C4670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63495" name="Text Box 20">
              <a:extLst>
                <a:ext uri="{FF2B5EF4-FFF2-40B4-BE49-F238E27FC236}">
                  <a16:creationId xmlns:a16="http://schemas.microsoft.com/office/drawing/2014/main" id="{D1F06698-FE40-D04F-A7F9-9E5D3BD43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E2B6B642-AA64-CC40-A142-5A7DCC422F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FCF6FC8D-745C-F14F-952F-2BD79E0F17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사용해서 파이썬 개발도구로 사용하려면 왼쪽에 있는 버튼들 중에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번째에 있는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Extension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버튼을 클릭해서 가장 상단에 올라온 확장팩 중에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python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설치해야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 전용 도구가 아니기 때문에 약간의 추가 설치와 셋팅이 필요합니다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하단의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install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버튼을 클릭해서 설치하면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자동으로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Pylance, Jupyter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관련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extension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들이 설치됩니다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0C6E8B4-C6FC-B343-ACAE-4A1614E734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30A5AAC1-A4CB-D848-96C2-EB3561C87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영문으로 메뉴가 나오는 것이 어색하다면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Extension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Korean Language Pack for 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검색해서 설치하면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하단에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“Restart Now”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버튼을 한번 클릭해주면 툴이 재시작 되면서 한글로 메뉴가 변경된 것을 확인할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혹시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사용하면서 메뉴가 영문으로 나오는 경우는 툴을 다시 시작하면 한글로 변경됩니다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간혹 자동으로 툴이 업데이트 되면서 발생하는 문제입니다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39B1F0ED-5AE6-F443-9D12-2EF205DFDE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C28EECD3-B239-6D4A-A938-C0BFC76458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윈도우 탐색기를 사용해서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C: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드라이브에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폴더를 미리 만들어 둡니다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여기에 작업하는 모든 파일들을 저장하려고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이 과정에서는 별도의 언급이 없으면 기본 폴더로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c:\work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사용하도록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파일메뉴에서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새 파일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클릭하고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demo.py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이름으로 파일을 저장해서 아래와 같이 작성해 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파이썬으로 작성하는 소스 코드 파일은 일반적으로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*.py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확장자를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각 개발 언어마다 사용하는 확장자가 다른데 예를 들면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언어는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*.c, C#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*.cs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확장자를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이런 규칙이 있기 때문에 확장자만 보아도 어떤 언어를 사용하는지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grpSp>
        <p:nvGrpSpPr>
          <p:cNvPr id="69636" name="Group 8">
            <a:extLst>
              <a:ext uri="{FF2B5EF4-FFF2-40B4-BE49-F238E27FC236}">
                <a16:creationId xmlns:a16="http://schemas.microsoft.com/office/drawing/2014/main" id="{45E81679-0ADE-A14E-82EE-5DFC78F9EF77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69637" name="Rectangle 9">
              <a:extLst>
                <a:ext uri="{FF2B5EF4-FFF2-40B4-BE49-F238E27FC236}">
                  <a16:creationId xmlns:a16="http://schemas.microsoft.com/office/drawing/2014/main" id="{B7AA9BB9-C679-5E41-9E8D-99494B5E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69638" name="Line 19">
              <a:extLst>
                <a:ext uri="{FF2B5EF4-FFF2-40B4-BE49-F238E27FC236}">
                  <a16:creationId xmlns:a16="http://schemas.microsoft.com/office/drawing/2014/main" id="{3914E7FB-AAC0-D54C-A5DC-F99632476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69639" name="Text Box 20">
              <a:extLst>
                <a:ext uri="{FF2B5EF4-FFF2-40B4-BE49-F238E27FC236}">
                  <a16:creationId xmlns:a16="http://schemas.microsoft.com/office/drawing/2014/main" id="{C167EED2-35C7-9543-9F7C-35946FD86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818B53FC-CD96-0A43-AD88-5C81AE5EEA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40C72952-D828-424B-986D-D3F1BE01DF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파일메뉴에서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새 파일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클릭하고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demo.py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이름으로 파일을 저장해서 아래와 같이 작성해 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윈도우 탐색기를 사용해서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C: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드라이브에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폴더를 미리 만들어 둡니다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여기에 작업하는 모든 파일들을 저장하려고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이 과정에서는 별도의 언급이 없으면 기본 폴더로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c:\work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사용하도록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파일 메뉴의 저장을 클릭합니다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result = 3 + 5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print(result)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간단하게 위의 코드를 작성하고 마우스 오른쪽 버튼을 클릭해서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“Run python file in terminal”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클릭해서 실행합니다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하단에 오픈된 터미널을 통해 결과를 확인할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grpSp>
        <p:nvGrpSpPr>
          <p:cNvPr id="71684" name="Group 8">
            <a:extLst>
              <a:ext uri="{FF2B5EF4-FFF2-40B4-BE49-F238E27FC236}">
                <a16:creationId xmlns:a16="http://schemas.microsoft.com/office/drawing/2014/main" id="{47792D61-87A8-DA49-9169-ED5E23AAE887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71685" name="Rectangle 9">
              <a:extLst>
                <a:ext uri="{FF2B5EF4-FFF2-40B4-BE49-F238E27FC236}">
                  <a16:creationId xmlns:a16="http://schemas.microsoft.com/office/drawing/2014/main" id="{D4E5B9C0-B2B3-CE41-B3A8-4D762FA5C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71686" name="Line 19">
              <a:extLst>
                <a:ext uri="{FF2B5EF4-FFF2-40B4-BE49-F238E27FC236}">
                  <a16:creationId xmlns:a16="http://schemas.microsoft.com/office/drawing/2014/main" id="{1E15E938-975C-CA4F-A70C-01C658BED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71687" name="Text Box 20">
              <a:extLst>
                <a:ext uri="{FF2B5EF4-FFF2-40B4-BE49-F238E27FC236}">
                  <a16:creationId xmlns:a16="http://schemas.microsoft.com/office/drawing/2014/main" id="{3DAC37F0-6615-0749-986C-FFD7CFE07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DBB90A4-353F-594D-92D8-57253D4DB9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8">
            <a:extLst>
              <a:ext uri="{FF2B5EF4-FFF2-40B4-BE49-F238E27FC236}">
                <a16:creationId xmlns:a16="http://schemas.microsoft.com/office/drawing/2014/main" id="{E2E36F20-C6C7-5A4E-9477-08105C813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2763" y="5076825"/>
            <a:ext cx="5832475" cy="399573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파이썬으로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프로그램을 작성할 때 기본적으로 변수를 초기화 하는 과정이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특정 값을 저장해서 나중에 사용하거나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아니면 함수를 실행한 결과를 임시로 메모리에 저장할 이름들이 필요합니다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변할 수 있는 값들을 저장한다고 해서 변수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(Variable)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이라고 부릅니다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name = 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데이터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” 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라고 미리 변수를 초기화 해두면 나중에 필요한 곳에서 계속해서 사용할 수 있기 때문에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name, title, address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와 같은 이름으로 변수들을 초기화하고 지속적으로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형식을 지정해서 선언하는 문법이 없기 때문에 문자열을 저장하면 문자열 변수가 되고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정수나 실수를 저장하면 정수형 변수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실수형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변수로 초기화 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Java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나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.NET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같은 언어들을 보통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변수명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앞에 형식을 지정하지만 동적 형식의 언어인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파이썬에서는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사용하지 않는 문법입니다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예를 들면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int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age = 30 </a:t>
            </a:r>
          </a:p>
          <a:p>
            <a:pPr eaLnBrk="1" hangingPunct="1"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string name = “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전우치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”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와 같이 선언하고 초기화 하지 않습니다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age = 30</a:t>
            </a:r>
          </a:p>
          <a:p>
            <a:pPr eaLnBrk="1" hangingPunct="1"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name = “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전우치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”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와 같이 필요한 값을 바로 초기화해서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86F4AB2-CA4A-674E-8905-8939A9B62B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B20EEB15-78EB-CB49-8CA8-E4C1A40467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가장 큰 장점 중에 하나는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생산성이 높다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”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라는 특징입니다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기존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C/C++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언어의 경우 높은 성능을 자랑하는 언어라고 한다면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파이썬은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빠른 시간 내에 결과물을 만들 수 있는 생산성이 높은 언어라고 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2021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년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12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월 기준으로 약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35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만개의 모듈과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패키지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라이브러리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가 등록되어 있는 것을 </a:t>
            </a:r>
            <a:r>
              <a:rPr lang="en-US" altLang="ko-KR" dirty="0">
                <a:latin typeface="굴림체" pitchFamily="49" charset="-127"/>
                <a:ea typeface="굴림체" pitchFamily="49" charset="-127"/>
                <a:hlinkClick r:id="rId3"/>
              </a:rPr>
              <a:t>http://www.python.org</a:t>
            </a:r>
            <a:r>
              <a:rPr lang="ko-KR" altLang="en-US" dirty="0">
                <a:latin typeface="굴림체" pitchFamily="49" charset="-127"/>
                <a:ea typeface="굴림체" pitchFamily="49" charset="-127"/>
                <a:hlinkClick r:id="rId3"/>
              </a:rPr>
              <a:t>에서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확인할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자바나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닷넷분야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에도 좋은 프레임워크들이 있지만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오픈소스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기반의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파이썬에도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엄청난 규모의 라이브러리가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교재의 후반부에는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pip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명령을 통해 모듈의 이름을 알면 바로 설치해서 사용하는 방법을 학습하도록 하겠습니다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언어의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특징중에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하나는 언어가 매우 간결하고 실용적이라는 부분입니다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들여쓰기를 기본 문법으로 사용하고 있어서 코드의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가독성을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높이고 간결하게 작성하도록 도움을 줍니다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파이썬은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오픈소스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(Open Source)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진영의 언어입니다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무료이고 누구나 필요하면 사용할 수 있는 언어입니다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특정 업체에서 관리하는 언어가 아니기 때문에 여기에 매력을 느끼는 기업이나 개발자가 더 많아지고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오픈소스라는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거대한 흐름의 가장 큰 수혜를 받은 언어 중에 하나라고 생각합니다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745CBC0-0E28-D44B-8788-170E7937F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2EB16E2C-FA1E-AC42-A469-52CBA4E41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 </a:t>
            </a:r>
          </a:p>
          <a:p>
            <a:pPr eaLnBrk="1" hangingPunct="1"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개발자가 매번 필요한 코드를 작성해서 사용해야 한다면 매우 불편합니다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특정 코드에 이름을 부여해서 미리 저장해 두고 필요할 때 이름을 불러서 호출할 수 있다면 반복적인 작업을 조금이라도 더 편하게 실행할 수 있을 겁니다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함수를 정의한다는 것은 이런 형태를 말합니다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예를 들면 덧셈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곱셈과 같은 사칙연산을 처리하는 함수를 미리 만들어 두면 필요할 때 매번 작성하지 않고 바로 연산 결과를 얻어 올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내부에는 미리 정의된 많은 내장형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(Built in)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함수들이 제공됩니다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대략 어떤 이름들로 제공되는지를 학습해두면 필요하면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호출해서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예를 들면 문자열의 글자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갯수를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알고 싶은 경우라면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len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함수를 사용할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현재 메모리에 올라가 있는 객체 이름들을 미리 알고 싶다면 </a:t>
            </a:r>
            <a:r>
              <a:rPr lang="en-US" altLang="ko-KR" dirty="0" err="1">
                <a:latin typeface="굴림체" pitchFamily="49" charset="-127"/>
                <a:ea typeface="굴림체" pitchFamily="49" charset="-127"/>
              </a:rPr>
              <a:t>dir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함수를 사용해서 간단한 목록 정보를 얻을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앞으로 강의를 진행하면서 다양한 내장 함수들을 사용하게 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나올 때 마다 정리해두면 많이 도움이 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또는 필요하면 개발자가 직접 함수를 정의해서 사용해도 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다른 용어로 함수를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API(Application Programming Interface)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라고 부르기도 합니다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dirty="0"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220" name="Group 9">
            <a:extLst>
              <a:ext uri="{FF2B5EF4-FFF2-40B4-BE49-F238E27FC236}">
                <a16:creationId xmlns:a16="http://schemas.microsoft.com/office/drawing/2014/main" id="{BCD7C562-24C7-934E-8DE9-3617C2AAB237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9221" name="Rectangle 10">
              <a:extLst>
                <a:ext uri="{FF2B5EF4-FFF2-40B4-BE49-F238E27FC236}">
                  <a16:creationId xmlns:a16="http://schemas.microsoft.com/office/drawing/2014/main" id="{58B89F96-A783-4B48-9E52-BFAE1EC02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9222" name="Line 19">
              <a:extLst>
                <a:ext uri="{FF2B5EF4-FFF2-40B4-BE49-F238E27FC236}">
                  <a16:creationId xmlns:a16="http://schemas.microsoft.com/office/drawing/2014/main" id="{D88EC87A-3334-FB49-9AB6-EF1C33A25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9223" name="Text Box 20">
              <a:extLst>
                <a:ext uri="{FF2B5EF4-FFF2-40B4-BE49-F238E27FC236}">
                  <a16:creationId xmlns:a16="http://schemas.microsoft.com/office/drawing/2014/main" id="{E09015E2-E89F-104E-B5D2-28310FEF5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2.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자료형과 연산자</a:t>
              </a:r>
            </a:p>
          </p:txBody>
        </p:sp>
      </p:grp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62F9BD0-CFCA-8443-9E09-8E359AF4D8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8">
            <a:extLst>
              <a:ext uri="{FF2B5EF4-FFF2-40B4-BE49-F238E27FC236}">
                <a16:creationId xmlns:a16="http://schemas.microsoft.com/office/drawing/2014/main" id="{3CF7EDEB-71A2-564E-A08C-ADC556F518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C, C++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언어와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Basic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언어를 많이 사용하던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1990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년대 초반에 만들어진 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언어와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Basic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혼합한 것 같은 느낌을 받을 수 있는 언어입니다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파이썬은 대소문자를 구분하며 숫자형식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문자열형식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불린형식 등을 모두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정확하게 정수로 떨어지는 숫자는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형식으로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실수를 가지고 있는 경우는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float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형식으로 사용됩니다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‘’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로 묶어서 문자열 형식으로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다른 언어와 달리 파이썬은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‘’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구분하지 않습니다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문자열 데이터라면 반드시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’’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로 앞뒤로 묶어주어야 정상적으로 인식되고 처리됩니다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불린형식은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True, False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라는 값을 가질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어떤 표현식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수식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 참이면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리턴 하고 거짓이면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리턴 하는 형식을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Bool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형식 또는 불린 형식이라고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첫글자가 대문자로 되어 있는 부분이 조심할 부분입니다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41903A54-C425-9D46-9960-5606957B35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8">
            <a:extLst>
              <a:ext uri="{FF2B5EF4-FFF2-40B4-BE49-F238E27FC236}">
                <a16:creationId xmlns:a16="http://schemas.microsoft.com/office/drawing/2014/main" id="{19D590E2-AC26-CA45-9721-F08BAD8D45A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간혹 수업을 진행하다 보면 파이썬의 키워드를 변수명이나 함수명으로 작성하는 분들이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당연히 이렇게 작성하면 안됩니다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왜냐하면 키워드는 특별히 파이썬의 기본 문장으로 사용되기 때문에 이러한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35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 정도 되는 단어들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키워드는 정해진 용도로만 사용해야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변수명의 경우 파이썬은 대소문자를 구별하며 또한 숫자로 시작하는 것도 안됩니다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숫자는 변수명의 끝부분이나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중간에 들어가는 것은 허용합니다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프로그래밍을 처음 접하는 분들이 많이 실수하는 부분입니다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비주얼 베이직과 같은 언어는 대소문자를 구분하지 않습니다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데이터베이스에서 사용하는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SQL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구문도 대소문자를 구분하지 않습니다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그러나 파이썬은 구분하기 때문에 변수명과 함수명을 작성할 때 대소문자를 꼭 지켜서 작성해야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96FF898-92A5-D241-B546-28B45A01F8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8">
            <a:extLst>
              <a:ext uri="{FF2B5EF4-FFF2-40B4-BE49-F238E27FC236}">
                <a16:creationId xmlns:a16="http://schemas.microsoft.com/office/drawing/2014/main" id="{E7868143-326F-D44A-92E7-F188A0D5B1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숫자형식과 문자열 형식은 다른 언어와 크게 다르지 않습니다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다만 파이썬은 문자열을 처리할 때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‘’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구분하지 않습니다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보통은 하나의 문자를 저장할 때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‘A’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라고 표기하는 언어들이 있지만 파이썬에서는 단일 따옴표와 쌍 따옴표를 모두 문자열을 저장할 때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다중의 데이터를 다루는 경우가 프로그래밍을 하다 보면 많이 발생합니다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파이썬의 내장 형식으로 리스트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(list)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 제공됩니다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리스트는 순서가 있어서 입력된 순서대로 출력이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 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입출력이 자유로운 형식입니다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튜플의 경우 순서가 있으며 초기화를 하면 읽기전용으로 사용해야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간단하게 데이터를 묶어서 전달하거나 리턴 받을 경우에 많이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(set)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 경우 순서가 없고 유일한 값들만 저장이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집합 연산이 필요할 경우 사용하면 편리합니다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사전식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(dictionary)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 경우 순서가 없으며 키와 값으로 연결된 자료구조입니다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간단한 키를 통해 복잡한 객체나 문자열을 빠르게 검색해서 사용할 경우 사용됩니다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사전식의 경우 매우 실용적인 형식으로 파이썬으로 코딩을 할 경우 많이 사용하는 내장 형식입니다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15364" name="Group 9">
            <a:extLst>
              <a:ext uri="{FF2B5EF4-FFF2-40B4-BE49-F238E27FC236}">
                <a16:creationId xmlns:a16="http://schemas.microsoft.com/office/drawing/2014/main" id="{57027E78-2ACA-7949-A987-09DB93BD641F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15365" name="Rectangle 10">
              <a:extLst>
                <a:ext uri="{FF2B5EF4-FFF2-40B4-BE49-F238E27FC236}">
                  <a16:creationId xmlns:a16="http://schemas.microsoft.com/office/drawing/2014/main" id="{6D44F8F0-5B28-D348-B696-01F430D36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15366" name="Line 19">
              <a:extLst>
                <a:ext uri="{FF2B5EF4-FFF2-40B4-BE49-F238E27FC236}">
                  <a16:creationId xmlns:a16="http://schemas.microsoft.com/office/drawing/2014/main" id="{04807D94-BF23-0047-BAEA-FAE21BE8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5367" name="Text Box 20">
              <a:extLst>
                <a:ext uri="{FF2B5EF4-FFF2-40B4-BE49-F238E27FC236}">
                  <a16:creationId xmlns:a16="http://schemas.microsoft.com/office/drawing/2014/main" id="{8961068B-0969-6948-AFC2-BD2611B44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2.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자료형과 연산자</a:t>
              </a:r>
            </a:p>
          </p:txBody>
        </p:sp>
      </p:grp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DF47B88-8904-9A4A-93D7-1D4BA8B1B7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9">
            <a:extLst>
              <a:ext uri="{FF2B5EF4-FFF2-40B4-BE49-F238E27FC236}">
                <a16:creationId xmlns:a16="http://schemas.microsoft.com/office/drawing/2014/main" id="{9354BF2A-632D-804C-86F8-6866EB6A66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앞에서는 파이썬을 설치하면서 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python idle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visual studio code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주력 개발툴로 사용했습니다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여기에 약간의 모듈과 패키지를 추가해서 데이터 사이언스와 머신러닝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딥러닝 분야에서 많이 활용하고 있는 주피터 노트북 개발환경도 사용해 보도록 하겠습니다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/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아무래도 텍스트 파일들을 데이터로 로딩해서 가공하고 다루는 환경에서는 디버깅보다는 데이터를 살펴보고 가공하는 작업들이 반복되기 때문에 주피터 노트북 같은 개발환경이 더 편리할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endParaRPr lang="ko-KR" altLang="en-US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grpSp>
        <p:nvGrpSpPr>
          <p:cNvPr id="5124" name="Group 10">
            <a:extLst>
              <a:ext uri="{FF2B5EF4-FFF2-40B4-BE49-F238E27FC236}">
                <a16:creationId xmlns:a16="http://schemas.microsoft.com/office/drawing/2014/main" id="{864DA0CE-79AC-FC44-8E55-E6818249674E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5125" name="Rectangle 11">
              <a:extLst>
                <a:ext uri="{FF2B5EF4-FFF2-40B4-BE49-F238E27FC236}">
                  <a16:creationId xmlns:a16="http://schemas.microsoft.com/office/drawing/2014/main" id="{38B6B89B-A927-D441-B6AC-CCD750A79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9pPr>
            </a:lstStyle>
            <a:p>
              <a:pPr eaLnBrk="1" latinLnBrk="1" hangingPunct="1"/>
              <a:endParaRPr lang="ko-KR" altLang="en-US">
                <a:latin typeface="Wingdings" pitchFamily="2" charset="2"/>
                <a:ea typeface="굴림" panose="020B0600000101010101" pitchFamily="34" charset="-127"/>
              </a:endParaRPr>
            </a:p>
          </p:txBody>
        </p:sp>
        <p:sp>
          <p:nvSpPr>
            <p:cNvPr id="5126" name="Line 19">
              <a:extLst>
                <a:ext uri="{FF2B5EF4-FFF2-40B4-BE49-F238E27FC236}">
                  <a16:creationId xmlns:a16="http://schemas.microsoft.com/office/drawing/2014/main" id="{75F23894-E07E-5E43-BA43-BBEF4844F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5127" name="Text Box 20">
              <a:extLst>
                <a:ext uri="{FF2B5EF4-FFF2-40B4-BE49-F238E27FC236}">
                  <a16:creationId xmlns:a16="http://schemas.microsoft.com/office/drawing/2014/main" id="{057DA33E-596F-7045-8D0F-0741EE982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KoPub돋움체 Bold" pitchFamily="18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데이터사이언스</a:t>
              </a:r>
            </a:p>
          </p:txBody>
        </p:sp>
      </p:grp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4ACE936-00B2-4B4A-B4C5-7A3EC3380C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9050" y="993775"/>
            <a:ext cx="6786563" cy="381793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A9E67C0-29F0-3B4C-B7A0-E93361ED21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08000" y="5740400"/>
            <a:ext cx="5627688" cy="2774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파이썬은 다양한 분야에서 활용이 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가장 수요가 많은 분야는 데이터 사이언스와 머신러닝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딥러닝 분야입니다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최근 트렌드를 보면 기업 내부에서 사용하던 기존의 가격이 비싼 통계 패키지 대신에 오픈 소스에서 제공되는 파이썬이나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R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같은 언어와 기술을 사용해서 데이터 분석과 시각화 작업에 활용하고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MATLAB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SPSS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패키지를 사용하지 않아도 충분히 파이썬과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Pandas, matplotlib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사용해서 데이터를 분석하고 시각화하는 용도로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C2EFCEA1-32DD-0E44-8959-4452630A08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1925" y="957263"/>
            <a:ext cx="7145338" cy="4019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24D35213-53DE-F745-BC63-8C79334F05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61950" y="5813425"/>
            <a:ext cx="61023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비주얼 스튜디오 코드에 약간의 추가적인 모듈과 패키지를 설치하면 주피터 노트북 개발환경을 연동해서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 사이언스를 공부한다면 아무래도 데이터를 수집하고 들여다보면서 가공하는 작업들을 반복하기 때문에 기존 개발 툴이 아닌 주피터 노트북을 사용하는 것이 편리합니다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 엑셀로 하는 작업들을 코드로 풀어서 사용할 수 있도록 자동화했다고 보면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데이터셋을 하나의 시트에 로딩해서 다양한 방법으로 분석하고 시각화할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시각화하는 라이브러리로는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matplotlib, seaborn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등이 유명합니다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다양한 데이터와 관련된 모듈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패키지를 사용해보면 파이썬의 데이터 사이언스 분야는 꾸준히 발전하고 있음을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AECE970-0316-E64F-B7F5-413B2D4A15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28588" y="884238"/>
            <a:ext cx="7188201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DEEA7885-13A7-424E-A848-9711455B9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776913"/>
            <a:ext cx="6153150" cy="292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파이썬을 공부하다 보면 사실 공부할 꺼리들이 꼬리에 꼬리를 물고 나옵니다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관심을 가지고 계속해서 공부하실 것을 권합니다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 언어에 흥미를 느낄 수 있다면 누가 시키지 않아도 꾸준하게 관심있는 분야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재미있는 분야의 라이브러리들을 공부하게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NumPy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 주로 벡터의 곱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벡터의 합과 같은 연산을 수행할 경우 사용합니다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랜덤한 값을 생성할 경우도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 기존에 엑셀로 처리하던 데이터 작업을 자동화된 코드로 처리할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매번 자잘한 부분을 수정하고 시각화하는 엑셀과 비교한다면 처음에는 코드가 부담스러울 수 있지만 익숙해 진다면 꽤 강력한 업무의 보조도구로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지식노동자 입장에서 엑셀이 강력한 무기가 되는 것처럼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도 익숙하게 사용할 수 있다면 꽤 멋진 자동화 도구가 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 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D171285-F766-FB44-8DB5-05197B4BC8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D87E70E-D08D-AC45-93C2-3B97EB330E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740400"/>
            <a:ext cx="6153150" cy="29575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데이터를 분석한 후에 복잡하게 전달하는 것보다는 한장의 그림으로 시각화하면 보다 설득력 있게 전달할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결과물을 잘 포장해서 시각화하는 작업은 매우 중요한 작업이 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기업 내부에 있는 다양한 데이터들을 분석해서 한장의 차트로 만들 경우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matplotlib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사용해서 섬세하게 시각화 작업을 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비주얼 스튜디오 코드 내부에서 주피터 노트북 개발 환경을 사용하는 경우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플랫폼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(OS)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제공되는 자체 명령어를 개발환경 내부에서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!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붙여서 실행할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약간은 불편했던 히스토리 기능도 키보드에서 위쪽 화살표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아래쪽 화살표를 클릭하면 바로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주피터 노트북의 경우도 파일 내부를 쉽게 볼 수 있고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마크 다운을 사용해서 주석을 추가하거나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html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문서로 바로 저장할 수 있는 기능을 제공합니다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C5F40B3-E5D5-C345-8AF2-6CAA490370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11213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3EB5B41-23DF-1F49-8CCE-F4CEF9A12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8925" y="5776913"/>
            <a:ext cx="6153150" cy="306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아나콘다 패키지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 사이언스 분야에서 많이 사용하는 파이썬 배포 패키지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설치하지 않고도 주피터 노트북 개발환경을 비주얼 스튜디오 코드에서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필요한 모듈과 패키지를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pip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명령으로 직접 설치하면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matplotlib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등을 수동으로 설치하면 간편하게 파이썬에서도 데이터 사이언스나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AI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등에서 사용하는 주피터 노트북 개발환경을 연동해서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8649D20-3646-6F42-9326-15411480B6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31ABFC7-188B-0047-9B63-02811840AC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개발자들의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Q&amp;A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놀이터로 불리는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Stackoverflow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에서는 매년 개발자들을 대상으로 설문을 한 결과를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개발을 하시게 되면 앞으로 자주 방문할 웹사이트중에 하나입니다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개발자들이 좋아하는 인기 있는 개발언어에 상단에 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JavaScript, HTML, CSS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웹기반의 기술과 언어들이 인기를 끌고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웹과 모바일이 기반이 되는 환경이 눈에 들어옵니다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Java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파이썬과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C#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언어들이 개발자들이 매우 선호하는 언어로 올라가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국내에서만 파이썬이 인기를 끌고 있는 것이 아닌 전세계적으로 파이썬의 열풍이 거세게 불고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 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32AA3CC-6240-A745-A510-D5ED463BA9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11213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62F5D1A-494F-7E4B-BA39-46A1F02844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8925" y="5776913"/>
            <a:ext cx="6153150" cy="306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설치 환경이 문제가 없는지를 테스트하기 위해서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%pylab, %matplotlib inline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입력해서 간단한 차트를 하나 그려봅니다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plot(arange(10))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이라고 하면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부터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까지 수열을 생성해서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plot()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함수로 매우 간단한 차트를 생성합니다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문제가 없다면 위와 같이 실행되는 것을 확인할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원래는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matplotlib, numpy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직접 임포트해서 그림 그릴 준비를 해야 하지만 특수 명령어로 제공되는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%pylab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%matplotlib inline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사용하면 바로 라이브러리들을 로딩해줍니다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보다 쉽게 작업 준비를 하는 명령이라고 생각하면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A5F4945-2F11-E044-A0CA-6E9916F039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11213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75E8952B-7000-FA4D-8084-36BED8BA33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8925" y="5776913"/>
            <a:ext cx="6153150" cy="3062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비주얼 스튜디오 코드의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보기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＂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메뉴에서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명령 팔레트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＂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클릭합니다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여기에서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“Jupyter: Create New Jupyter Notebook”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선택하면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이렇게 셋팅을 하면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matplotlib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쉽게 사용할 수 있는 주피터 노트북 환경으로 연동해서 개발작업을 시작할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 환경은 셀 단위로 실행할 수 있고 마크다운등을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기존 환경과는 다르게 데이터를 살펴보고 데이터를 분석하고 시각화하는 분야에 최적화되어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CFD93A1-C897-9C45-9D38-8E3EF658F1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34434A0-3026-A144-BE44-EBBEA22860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데이터를 분석하고 시각화할 경우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가지 단계로 작업을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가장 중요한 작업은 데이터를 수집하는 단계입니다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기업 내부에 데이터가 없다면 앞에서 학습한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BeautifulSoup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사용해서 크롤링 작업을 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주식데이터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날씨데이터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커뮤니티에 있는 다양한 컨텐츠를 수집해서 파일로 저장하고 이 파일을 데이터프레임으로 로딩해서 사용하면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혹시 기업 내부에 데이터베이스가 있다면 접속을 해서 직접 필요한 컨텐츠를 확보해도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아니면 협력업체를 통해 받은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CSV(Comma-Separated Value)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TXT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파일을 사용해도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두번째 작업을 상세한 데이터를 그룹으로 만들어서 어떤 제품들이 인기가 있고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누가 판매를 많이 했는지에 대한 집계성 데이터를 만들어야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상세한 데이터가 아닌 집계된 데이터를 통해 추이를 알 수 있게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세번째 작업은 필요하다면 집계된 데이터를 통해 시각화하는 작업입니다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85BD121-96BB-2245-B870-6189815C6A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25413" y="847725"/>
            <a:ext cx="7145338" cy="4019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CE6553F-870B-D346-B423-EDC1757888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에서는 중요한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개의 클래스가 제공됩니다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 언어의 내장 형식인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비슷한 단일 컬럼의 다중 행을 저장할 수 있는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Series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 경우 정수 첨자가 아닌 날짜를 사용할 수 있다는 점이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형식과 다른 점입니다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현업에서 많이 사용하는 날짜시간 기반의 데이터를 보통은 시계열데이터라고 부르기도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클래스의 경우 다중의 행과 열을 담을 수 있는 엑셀의 시트와 비슷하게 보이는 데이터 구조의 객체입니다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관계형데이터베이스에서 사용하는 하나의 테이블과도 비슷합니다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예를 들면 제품 리스트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고객 리스트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판매 리스트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주가 리스트와 같은 데이터들이 대표적인 시계열 데이터입니다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540A00BD-BAE2-254B-BAF5-0A302472F7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009AED3A-EF70-E642-9464-6D88245522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776913"/>
            <a:ext cx="6153150" cy="292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주식 투자를 좋아한다면 매우 친숙한 화면입니다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네이버나 다음의 증권 페이지입니다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요즘 미국 주식에 투자하는 것이 크게 유행하고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아무래도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FAANG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MAGA(Microsoft, Apple, Google, Amazon)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미국의 글로벌한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업체의 주식이 매우 인기있는 시대가 되었습니다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위의 화면의 예를 본다면 각 날짜별로 주식의 종가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거래량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외국인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기관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개인의 지표를 보여주는 숫자들로 구성되어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단순하게 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차원 배열형태이기도 하고 테이블형태의 데이터이기도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이런 데이터의 분석을 통해 미래의 추세를 미리 알 수 있다면 기업이나 개인의 향후 대응책을 만들어 낼 수 도 있다고 생각합니다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많은 분들이 관심을 갖고 있는 영역도 이런 부분이라고 생각합니다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74A806B9-C530-6946-86D7-321FBBAD0A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84238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7047D5FF-43A4-8946-B65B-A6104B3B83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2093913"/>
            <a:ext cx="6153150" cy="660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 sz="1000">
                <a:latin typeface="Arial" panose="020B0604020202020204" pitchFamily="34" charset="0"/>
                <a:ea typeface="굴림" panose="020B0600000101010101" pitchFamily="34" charset="-127"/>
              </a:rPr>
              <a:t> 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167DA6-577C-AC47-B0A2-CDB676C963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3321A99-6A86-FF41-BFD3-21602FB107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98463" y="5813425"/>
            <a:ext cx="6153150" cy="2551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파이썬의 내장 형식에 주식 데이터를 담아야 한다면 딕셔너리형식을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6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행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열을 데이터를 억지로 입력한다면 각 컬럼이름을 키로 사용하고 딕셔너리의 값으로 리스트 객체를 저장하면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순수하게 파이썬의 내장 형식만을 사용하면 이런 다중의 행열형태의 데이터를 처리하는 것이 매우 불편합니다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그래서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클래스를 제공합니다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대부분의 리스트형태의 데이터를 담아서 합계를 구하거나 시각화작업을 매우 간단한 코드로 구현할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F6C45C4-1148-8948-90B6-CEA752A45B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84238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66942B25-A3B4-7642-92AC-07F8AD3346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49938"/>
            <a:ext cx="6153150" cy="284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frame = DataFrame(data)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라는 코드는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클래스에 딕셔너리 데이터를 넘겨서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인스턴스를 생성하는 코드입니다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6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행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열의 데이터가 잘 정리되어 로딩된 것을 확인할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이렇게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객체로 생성이 되면 특정 컬럼의 데이터만 슬라이싱하거나 특정 행의 데이터를 슬라이싱해서 리턴받을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정렬이 필요하거나 합계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평균값이 필요한 경우도 매우 쉽게 처리할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약간은 데이터를 가공해서 처리할 수도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생각보다 꽤 다양한 기능들이 제공됩니다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03B52B4-71C6-7944-83F2-DD76D63D2C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19E0011D-89AB-594D-8A7C-B7791C4C4C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컬럼의 순서가 저장된 순서가 아닌 별도의 배치가 필요하다면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columns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인자에 리스트 형태로 컬럼 이름을 나열해서 원하는 순서를 지정할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58B7C9D0-F36D-F74F-9D9E-0BB031B3B8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84238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E58A6293-1DC3-334F-97D9-65B1812C79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49938"/>
            <a:ext cx="6153150" cy="2847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객체의 데이터중에 특정 컬럼을 슬라이싱해서 볼 필요가 있다면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frame2[“private”]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같이 사용하면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앞의 파이썬 문법에서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lst[0]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같이 지정해서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번 행의 데이터를 슬라이싱 한 것처럼 특정 컬럼 이름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시리즈이름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을 지정하면 잘라서 리턴받을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C5AE650-2E94-0349-A35B-1C78E1B194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C260461-F217-8041-A2EF-4EAE863EA0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서적의 출판사로 유명한 오렐리의 통계를 살펴봐도 기존 컴파일되는 언어들이 아닌 스크립트 언어들이 꽤 인기를 끌고 있는 것을 살펴볼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 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생각보다 다양한 개발 언어들이 존재하며 필요에 따라서 개발 언어를 배우고 사용할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보다 생산성이 높고 빠르게 결과물을 얻을 수 있는 파이썬과 같은 스크립트 언어에 대한 인기가 높아지고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  <p:grpSp>
        <p:nvGrpSpPr>
          <p:cNvPr id="22532" name="Group 8">
            <a:extLst>
              <a:ext uri="{FF2B5EF4-FFF2-40B4-BE49-F238E27FC236}">
                <a16:creationId xmlns:a16="http://schemas.microsoft.com/office/drawing/2014/main" id="{28E590B3-F685-364A-939C-CD471AF672C9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22533" name="Rectangle 9">
              <a:extLst>
                <a:ext uri="{FF2B5EF4-FFF2-40B4-BE49-F238E27FC236}">
                  <a16:creationId xmlns:a16="http://schemas.microsoft.com/office/drawing/2014/main" id="{1FA66EC5-2976-7345-B59D-7BB94BE3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2534" name="Line 19">
              <a:extLst>
                <a:ext uri="{FF2B5EF4-FFF2-40B4-BE49-F238E27FC236}">
                  <a16:creationId xmlns:a16="http://schemas.microsoft.com/office/drawing/2014/main" id="{190E9BD1-A014-3C43-B027-977D7093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2535" name="Text Box 20">
              <a:extLst>
                <a:ext uri="{FF2B5EF4-FFF2-40B4-BE49-F238E27FC236}">
                  <a16:creationId xmlns:a16="http://schemas.microsoft.com/office/drawing/2014/main" id="{9DF67D0B-6A35-3846-9E9D-0DCA501C3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05807066-27BC-594E-82BF-83FDDD5C8D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1925" y="847725"/>
            <a:ext cx="7145338" cy="4019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9927B949-6302-264F-8F9E-26750CCDE7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 컬럼 이름이 아닌 행 데이터를 슬라이싱하는 경우라면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loc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속성을 사용해야 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frame3[“02-05”]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같이 사용하면 컬럼 이름으로 인식할 수 있기 때문에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frame3.loc[“02-05”]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같이 지정하면 수평으로 되어 있는 행 데이터를 슬라이싱해서 수직형태로 보여줍니다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F066DB25-5FD3-6242-88A3-4C89BFBAE4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84238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041EAE2-A55E-A049-B425-A2B26F186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데이터를 분석할 때 접근하는 관점을 변경해서 분석할 수 도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행데이터를 열데이터로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또는 열데이터를 행데이터로 변경해서 접근해야 한다면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frame3.T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같이 지정하면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객체를 사용하다보면 엑셀에서 제공되는 기능 또는 함수와 동일한 기능들이 코드를 통해 제어되는 것을 확인할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013CDEEB-A8BC-594D-A1F6-8127EEC3D6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25413" y="884238"/>
            <a:ext cx="7145338" cy="40195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13C671C5-A03D-574E-9314-92069E1B7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776913"/>
            <a:ext cx="6153150" cy="292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Pandas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에서는 다양한 데이터셋을 읽어오는 전역 함수들이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대부분의 데이터들은 대량의 데이터가 저장되어 있기 때문에 약간의 규칙이 있는 읽어서 로딩하게 편한 파일 포맷으로 제공되는 경우가 많습니다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쉼표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“,”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로 구분되어 있는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CSV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파일이라면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read_csv()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함수를 통해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으로 로딩하면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“,”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경우 데이터에서 사용될 수 있는 문자이기 때문에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“::”, “^”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과 같은 키보드에서 잘 입력되지 않는 문자를 구분자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(Separator)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로 사용하는 경우도 많습니다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또는 구분자가 별도로 없고 공백문자를 사용하는 텍스트파일이라면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read_table()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함수를 통해서 로딩할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내부 다른 부서나 협력업체를 통해 엑셀 파일로 받은 경우라면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read_excel()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함수를 사용해서 엑셀의 시트내용을 그대로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객체로 로딩하면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E6C48E4C-F72B-7045-AE1E-33D69B0CB8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6688" y="847725"/>
            <a:ext cx="7202488" cy="40528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32CCD7EB-099D-FA4E-B1F8-B1C6B2A2ED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88925" y="5849938"/>
            <a:ext cx="6153150" cy="292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제공된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ex1.csv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파일의 경우 매우 이상적인 형태의 파일입니다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 내부의 첫행이 컬럼이름으로 구성되어 있고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“,”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를 구분자로 사용하고 있기 때문에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read_csv()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함수를 통해 파일이름만 지정하면 바로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객체로 로딩할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구분자가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“,”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가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아닌 경우라면 구분자로 사용하는 문자를 별도로 지정해서 로딩해도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B03EE4F6-4DA5-4A43-88B7-336D733B5F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47725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34740FE8-57AD-1B43-AC21-9B12D0CA0D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ex2.csv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파일의 경우 파일 내부의 첫행에 컬럼이름이 없는 경우입니다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이런 경우라면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read_csv(“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”, names=[“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컬럼이름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”,…])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같이 미리 컬럼 이름을 지정하면 쉽게 해결할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컬럼 이름이 없는 경우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0, 1, 2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정수 번호가 부여되기 때문에 데이터를 다루기가 힘들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해당 컬럼을 잘 나타내는 단어들을 사용해서 이름을 명확하게 부여하는 것이 좋습니다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775E35BC-9ADC-BC43-937D-51A9CCFE8E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65100" y="884238"/>
            <a:ext cx="7188200" cy="40449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1A038CC9-3236-5A49-9990-935D43171C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11150" y="5813425"/>
            <a:ext cx="6153150" cy="2884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별도의 구분자가 없고 공백문자가 구분자 역할을 하는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ex3.txt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파일의 경우라면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read_table(“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파일명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”, sep=“\s+”)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같이 지정하면 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“\s+”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 앞에서 공부한 정규표현식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(re)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의 특정 규칙이 있는 문자열 패턴을 정의한 것입니다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“\s+”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는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공백문자가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글자 또는 그 이상 나온다면 구분자로 사용하겠다는 의미입니다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이러한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함수들을 사용하면 매우 편하게 데이터셋을 로딩하고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DataFrame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객체로 만든 이후에 통계를 구하거나 시각화하는 작업을 수행할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B1A15C5C-F072-C748-B62C-EB15B638FE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45EA8F3D-2E8F-0546-82B6-19B5FE144E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향후에 전망이 좋고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배우고 싶은 언어에도 항상 파이썬에 상단에 올라오는 것을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Go, Python, Scala, Swift, JavaScript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와 같은 언어들이 상단에 올라가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 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국내에서 개발자와 엔지니어가 받는 연봉과는 차이가 있을 수 있지만 북미나 유럽을 보면 다양한 개발 언어를 다루는 개발자들의 연봉이 꽤 높은 것을 볼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미국이나 국내의 경우도 개발자들에 대한 수요는 계속 많아지고 있지만 경험이 많고 개발을 잘하는 중급 개발자들을 구하기 힘들다는 말을 많이 듣고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프로그래밍은 꾸준하게 공부하고 준비하면 좋은 성과를 낼 수 있는 분야라고 생각합니다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2152DC6E-DE60-E24B-BF67-83F6B5359E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462076D-134A-6142-A68D-B656730A98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우리는 앞으로의 전망에 민감합니다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개인은 미래를 알 수 없지만 글로벌 기업들은 개인보다는 좀 더 많은 데이터를 수집해서 미래를 대비하고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세계적인 글로벌 기업들을 보면 향후 전망을 살짝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글래스도어에 나온 기사를 보면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2021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년 유망직업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선에서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개 이상이 대부분 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관련된 개발자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데이터 사이언스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인공 지능 관련된 직업군들임을 알 수 있습니다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>
                <a:latin typeface="굴림체" panose="020B0609000101010101" pitchFamily="49" charset="-127"/>
                <a:ea typeface="굴림체" panose="020B0609000101010101" pitchFamily="49" charset="-127"/>
              </a:rPr>
              <a:t>정말 개발자 전성시대가 오고 있는 느낌이 듭니다</a:t>
            </a:r>
            <a:r>
              <a:rPr lang="en-US" altLang="ko-KR"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</a:pPr>
            <a:endParaRPr lang="en-US" altLang="ko-KR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C281AF9-FEC1-2D41-85BC-17C179CAFD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5674F27-7127-5741-B1B4-B71FD6BA7D0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AFD1162-A6B7-4F4B-AE6E-DE55CA3FD689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466725"/>
            <a:ext cx="6264275" cy="325438"/>
            <a:chOff x="187" y="294"/>
            <a:chExt cx="3946" cy="205"/>
          </a:xfrm>
        </p:grpSpPr>
        <p:sp>
          <p:nvSpPr>
            <p:cNvPr id="28677" name="Rectangle 5">
              <a:extLst>
                <a:ext uri="{FF2B5EF4-FFF2-40B4-BE49-F238E27FC236}">
                  <a16:creationId xmlns:a16="http://schemas.microsoft.com/office/drawing/2014/main" id="{B445DFC2-50B9-8144-B6FC-225551367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" y="294"/>
              <a:ext cx="3946" cy="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eaLnBrk="1" latinLnBrk="1" hangingPunct="1"/>
              <a:endParaRPr lang="ko-KR" altLang="en-US"/>
            </a:p>
          </p:txBody>
        </p:sp>
        <p:sp>
          <p:nvSpPr>
            <p:cNvPr id="28678" name="Line 19">
              <a:extLst>
                <a:ext uri="{FF2B5EF4-FFF2-40B4-BE49-F238E27FC236}">
                  <a16:creationId xmlns:a16="http://schemas.microsoft.com/office/drawing/2014/main" id="{68087508-44A5-9C49-A0EA-EA592803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" y="453"/>
              <a:ext cx="367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28679" name="Text Box 20">
              <a:extLst>
                <a:ext uri="{FF2B5EF4-FFF2-40B4-BE49-F238E27FC236}">
                  <a16:creationId xmlns:a16="http://schemas.microsoft.com/office/drawing/2014/main" id="{11CC28D2-219D-AF43-9F70-5AD07C12F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5" y="325"/>
              <a:ext cx="215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anose="020B0604030504040204" pitchFamily="34" charset="0"/>
                  <a:ea typeface="굴림" panose="020B0600000101010101" pitchFamily="34" charset="-127"/>
                </a:defRPr>
              </a:lvl9pPr>
            </a:lstStyle>
            <a:p>
              <a:pPr algn="r" eaLnBrk="1" latin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ko-KR" sz="900">
                  <a:latin typeface="나눔고딕" pitchFamily="2" charset="-127"/>
                  <a:ea typeface="나눔고딕" pitchFamily="2" charset="-127"/>
                </a:rPr>
                <a:t>Chapter 1. </a:t>
              </a:r>
              <a:r>
                <a:rPr lang="ko-KR" altLang="en-US" sz="900">
                  <a:latin typeface="나눔고딕" pitchFamily="2" charset="-127"/>
                  <a:ea typeface="나눔고딕" pitchFamily="2" charset="-127"/>
                </a:rPr>
                <a:t>파이썬 소개</a:t>
              </a:r>
            </a:p>
          </p:txBody>
        </p:sp>
      </p:grp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04256219-85D2-1640-8D09-E3F46C3391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4B0BA0F1-ACBD-7E4B-8724-71E1D68AE2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수업을 하면서 개발자가 아니지만 개발을 하고 싶어하는 분들이 많아지고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생활 코딩이라는 단어도 심심치 않게 듣고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내가 반복적으로 하는 문자열 처리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파일 처리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데이터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크롤링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데이터를 수집하는 작업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등을 자동으로 처리하려고 한다면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기본 문법과 라이브러리를 사용할 수 있으면 가능해 집니다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자바와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C#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같은 언어도 좋은 언어이지만 배우고 익히는데 시간이 많이 걸립니다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파이썬은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문장이 간결하며 약간의 시간을 투자하면 기본적인 코딩이 가능한 언어입니다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요즘은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초중고나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대학에서도 처음 가르치는 언어로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파이썬을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많이 활용하고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defRPr/>
            </a:pP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혹시 기존에 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C,C++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언어를 사용하던 개발자라면 성능에 대한 질문을 많이 하시는 편입니다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dirty="0" err="1">
                <a:latin typeface="굴림체" pitchFamily="49" charset="-127"/>
                <a:ea typeface="굴림체" pitchFamily="49" charset="-127"/>
              </a:rPr>
              <a:t>파이썬은</a:t>
            </a:r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 기본적으로 라인단위로 해석되는 인터프리터 형태의 언어라서 느린 속도가 단점이 될 수 있습니다</a:t>
            </a:r>
            <a:r>
              <a:rPr lang="en-US" altLang="ko-KR" dirty="0">
                <a:latin typeface="굴림체" pitchFamily="49" charset="-127"/>
                <a:ea typeface="굴림체" pitchFamily="49" charset="-127"/>
              </a:rPr>
              <a:t>.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B9719-B5AF-6F49-875A-29ECAF63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FDB91A-9B51-094E-A55F-52B9A6D9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1E408-910D-994C-A88A-BF6626BB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9A9D0-147F-3D44-930B-8EF68BAB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C5FA75-4F1D-B845-9A70-1892DF8F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59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57357-53F4-4546-B4AC-9C8ECDC9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5C314-5ED8-2347-980F-4A8A5B667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1621F-2534-024A-94FA-622188C6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1189D-F1A2-7244-A1CD-282001DE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8E0B-77B6-374F-AFE5-74F8CC3F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85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279C0D-1C86-D240-97C4-BDCD1B1C5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7142B-D7E5-9540-A041-F6B6F9EB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5DA20-6A23-0B4C-B8B7-12CD2E8A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36AAD-B111-234F-8737-9AE55200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43B7-DBF7-4A4B-AF4D-ADD994AF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757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C52AC467-AF62-2946-8975-7AB0931FB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78" y="1500188"/>
            <a:ext cx="9968523" cy="8239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r>
              <a:rPr kumimoji="0" lang="ko-KR" altLang="en-US" sz="4800">
                <a:solidFill>
                  <a:srgbClr val="595959"/>
                </a:solidFill>
                <a:latin typeface="나눔고딕" pitchFamily="50" charset="-127"/>
                <a:ea typeface="나눔고딕" pitchFamily="50" charset="-127"/>
              </a:rPr>
              <a:t>파이썬 입문 프로그래밍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11A4D1A-C5E1-8D44-839F-B3D18C4D78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7" t="15953" r="7138" b="16338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823733" y="2176144"/>
            <a:ext cx="7055282" cy="2326791"/>
          </a:xfrm>
          <a:ln algn="ctr"/>
        </p:spPr>
        <p:txBody>
          <a:bodyPr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841596" y="3925328"/>
            <a:ext cx="7108874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5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B5B75-8F26-004A-AA01-5921A512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85F76-31BD-CB46-AC9A-EB0CC432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03308-06F0-0045-8436-4133860C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C15A0-B148-5245-8A33-C863661D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7CF28-28C6-8F44-B89D-68CF3F8A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46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FCC3-95E2-7E42-A330-EBC3F687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6A003B-8C8A-4445-91C5-84FE2411B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A5213-60FE-FE4A-ACC9-25F8E540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C690B-6FDA-2343-9947-2D2BA16A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1170A-A8D0-FC43-87F6-BA744AAE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14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7E42D-0540-2840-B423-902B5BB8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E7EA-4A05-6942-ABE6-A602607E3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8B91D-E9CB-F24C-B644-76A5ECA3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B4A68-5151-7E47-B986-0E7611E3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30A35-11D0-AF49-BF28-8DB023FB8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16CA7-F736-214D-8D37-0425D2B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70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4AF96-D4EA-0748-AD35-BBCE0540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678D-9C6E-D64A-A129-0627FDB9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73E371-193E-D04A-BE38-C9F1CCD5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0494D-DB50-6D49-A75E-6391A935C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73012F-8680-8848-A138-088D1255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E014A-31D8-A542-AA5E-41C976EB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37EE19-A130-D340-ADBF-1A800167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8E8CB4-9932-2041-9529-B1647714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88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87C19-AE88-6444-8F94-75707266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418884-B125-A047-8DB9-2235BF51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6E19C9-7F46-9B4E-9081-FF5F9C4E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FADCB-FA95-0F43-A455-A0A55A14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214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54533-61D1-BC4F-BE46-A848285F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CD6A3-8B06-A543-9880-B097604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A82B6-3AA7-9F4A-89A5-5BD7CCAA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472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0736-7E9D-A745-9F10-159A79EB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60B8D-53FC-344D-B8B6-2FCC5AD87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B5649B-799D-8A47-BB1B-F29CEE46E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25B0C-8CF5-5847-9295-E2A5615E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22FE6-3D69-5042-8F41-843A490D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85ABC-00A5-E049-A8AF-111875AE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20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1792A-4A73-9745-965F-2C30B870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14DC6-AEDD-2A46-86B7-7700336C2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6A86B-2B14-2D4F-8549-11ED1E7AA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8A9ED-F2D3-D54F-ABE0-A419568B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2B479-4568-0744-9A97-40B769B9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8A068-2823-3F44-A412-8DBC88BD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07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C56EE-69A9-514B-A1B5-73F4584C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8FA1A-B2FE-D944-800E-6D9AD8F8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D011C-9A03-CF47-952C-1CBCD98E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B5BB-49B4-3A40-85F6-C2F4E7850B94}" type="datetimeFigureOut">
              <a:rPr kumimoji="1" lang="ko-Kore-KR" altLang="en-US" smtClean="0"/>
              <a:t>2022. 1. 21.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D0DED-9808-9C40-8336-36F558024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644EE-EADB-174B-B2E2-D1DA069C5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D1742-1096-794B-AC89-3E6509E528D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17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87A81-1EB0-F642-98DD-1F68E20E91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13</a:t>
            </a:r>
            <a:r>
              <a:rPr kumimoji="1" lang="ko-Kore-KR" altLang="en-US" dirty="0">
                <a:latin typeface="+mj-ea"/>
              </a:rPr>
              <a:t>장</a:t>
            </a:r>
            <a:r>
              <a:rPr kumimoji="1" lang="ko-KR" altLang="en-US" dirty="0">
                <a:latin typeface="+mj-ea"/>
              </a:rPr>
              <a:t> </a:t>
            </a:r>
            <a:r>
              <a:rPr kumimoji="1" lang="ko-KR" altLang="en-US" dirty="0" err="1">
                <a:latin typeface="+mj-ea"/>
              </a:rPr>
              <a:t>파이썬</a:t>
            </a:r>
            <a:r>
              <a:rPr kumimoji="1" lang="ko-KR" altLang="en-US" dirty="0">
                <a:latin typeface="+mj-ea"/>
              </a:rPr>
              <a:t> 소개와 활용</a:t>
            </a:r>
            <a:endParaRPr kumimoji="1" lang="ko-Kore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212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BD0F376-8ADE-A947-BBD1-3A481324A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7561262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파이썬의</a:t>
            </a:r>
            <a:r>
              <a:rPr lang="ko-KR" altLang="en-US" dirty="0">
                <a:latin typeface="+mj-ea"/>
              </a:rPr>
              <a:t> 특징들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E2361D9F-63C4-2941-B228-E599DE83A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210820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왜 </a:t>
            </a:r>
            <a:r>
              <a:rPr lang="ko-KR" altLang="en-US" sz="2000" b="1" dirty="0" err="1">
                <a:latin typeface="+mj-ea"/>
                <a:ea typeface="+mj-ea"/>
              </a:rPr>
              <a:t>파이썬을</a:t>
            </a:r>
            <a:r>
              <a:rPr lang="ko-KR" altLang="en-US" sz="2000" b="1" dirty="0">
                <a:latin typeface="+mj-ea"/>
                <a:ea typeface="+mj-ea"/>
              </a:rPr>
              <a:t> 배워야 하는가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아주 간단한 작업을 하더라도 개발 언어를 알아야 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 err="1">
                <a:latin typeface="+mj-ea"/>
                <a:ea typeface="+mj-ea"/>
              </a:rPr>
              <a:t>파이썬은</a:t>
            </a:r>
            <a:r>
              <a:rPr lang="ko-KR" altLang="en-US" sz="1800" dirty="0">
                <a:latin typeface="+mj-ea"/>
                <a:ea typeface="+mj-ea"/>
              </a:rPr>
              <a:t> 자바나 </a:t>
            </a:r>
            <a:r>
              <a:rPr lang="en-US" altLang="ko-KR" sz="1800" dirty="0">
                <a:latin typeface="+mj-ea"/>
                <a:ea typeface="+mj-ea"/>
              </a:rPr>
              <a:t>C#</a:t>
            </a:r>
            <a:r>
              <a:rPr lang="ko-KR" altLang="en-US" sz="1800" dirty="0">
                <a:latin typeface="+mj-ea"/>
                <a:ea typeface="+mj-ea"/>
              </a:rPr>
              <a:t>에 비해서 쉽다</a:t>
            </a:r>
            <a:r>
              <a:rPr lang="en-US" altLang="ko-KR" sz="1800" dirty="0">
                <a:latin typeface="+mj-ea"/>
                <a:ea typeface="+mj-ea"/>
              </a:rPr>
              <a:t>!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j-ea"/>
                <a:ea typeface="+mj-ea"/>
              </a:rPr>
              <a:t>2</a:t>
            </a:r>
            <a:r>
              <a:rPr lang="ko-KR" altLang="en-US" sz="1800" dirty="0">
                <a:latin typeface="+mj-ea"/>
                <a:ea typeface="+mj-ea"/>
              </a:rPr>
              <a:t>일에서 </a:t>
            </a:r>
            <a:r>
              <a:rPr lang="en-US" altLang="ko-KR" sz="1800" dirty="0">
                <a:latin typeface="+mj-ea"/>
                <a:ea typeface="+mj-ea"/>
              </a:rPr>
              <a:t>3</a:t>
            </a:r>
            <a:r>
              <a:rPr lang="ko-KR" altLang="en-US" sz="1800" dirty="0">
                <a:latin typeface="+mj-ea"/>
                <a:ea typeface="+mj-ea"/>
              </a:rPr>
              <a:t>일만 문법을 배우면 바로 개발이 가능하다</a:t>
            </a:r>
            <a:r>
              <a:rPr lang="en-US" altLang="ko-KR" sz="1800" dirty="0">
                <a:latin typeface="+mj-ea"/>
                <a:ea typeface="+mj-ea"/>
              </a:rPr>
              <a:t>!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성능에 포커스는 둔 언어가 </a:t>
            </a:r>
            <a:r>
              <a:rPr lang="en-US" altLang="ko-KR" sz="1800" dirty="0">
                <a:latin typeface="+mj-ea"/>
                <a:ea typeface="+mj-ea"/>
              </a:rPr>
              <a:t>C</a:t>
            </a:r>
            <a:r>
              <a:rPr lang="ko-KR" altLang="en-US" sz="1800" dirty="0">
                <a:latin typeface="+mj-ea"/>
                <a:ea typeface="+mj-ea"/>
              </a:rPr>
              <a:t>라면 </a:t>
            </a:r>
            <a:r>
              <a:rPr lang="ko-KR" altLang="en-US" sz="1800" dirty="0" err="1">
                <a:latin typeface="+mj-ea"/>
                <a:ea typeface="+mj-ea"/>
              </a:rPr>
              <a:t>파이썬은</a:t>
            </a:r>
            <a:r>
              <a:rPr lang="ko-KR" altLang="en-US" sz="1800" dirty="0">
                <a:latin typeface="+mj-ea"/>
                <a:ea typeface="+mj-ea"/>
              </a:rPr>
              <a:t> 생산성에 포커스를 둔 언어이다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Placeholder 2">
            <a:extLst>
              <a:ext uri="{FF2B5EF4-FFF2-40B4-BE49-F238E27FC236}">
                <a16:creationId xmlns:a16="http://schemas.microsoft.com/office/drawing/2014/main" id="{B30A4EB3-5A77-FF45-8E6B-1DAC59F00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8794750" cy="39322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파이썬을</a:t>
            </a:r>
            <a:r>
              <a:rPr lang="ko-KR" altLang="en-US" sz="2000" b="1" dirty="0">
                <a:latin typeface="+mj-ea"/>
                <a:ea typeface="+mj-ea"/>
              </a:rPr>
              <a:t> 배워야 할 </a:t>
            </a:r>
            <a:r>
              <a:rPr lang="ko-KR" altLang="en-US" sz="2000" b="1" dirty="0" err="1">
                <a:latin typeface="+mj-ea"/>
                <a:ea typeface="+mj-ea"/>
              </a:rPr>
              <a:t>다섯가지</a:t>
            </a:r>
            <a:r>
              <a:rPr lang="ko-KR" altLang="en-US" sz="2000" b="1" dirty="0">
                <a:latin typeface="+mj-ea"/>
                <a:ea typeface="+mj-ea"/>
              </a:rPr>
              <a:t> 이유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다양한 기능을 갖춘 언어가 필요하다면</a:t>
            </a:r>
            <a:endParaRPr lang="en-US" altLang="ko-KR" sz="1800" dirty="0">
              <a:latin typeface="+mj-ea"/>
              <a:ea typeface="+mj-ea"/>
            </a:endParaRP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–"/>
            </a:pPr>
            <a:r>
              <a:rPr lang="ko-KR" altLang="en-US" sz="1600" dirty="0">
                <a:latin typeface="+mj-ea"/>
                <a:ea typeface="+mj-ea"/>
              </a:rPr>
              <a:t>클래스 추상화를 제공하는 언어</a:t>
            </a:r>
            <a:endParaRPr lang="en-US" altLang="ko-KR" sz="1600" dirty="0">
              <a:latin typeface="+mj-ea"/>
              <a:ea typeface="+mj-ea"/>
            </a:endParaRP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–"/>
            </a:pPr>
            <a:r>
              <a:rPr lang="ko-KR" altLang="en-US" sz="1600" dirty="0">
                <a:latin typeface="+mj-ea"/>
                <a:ea typeface="+mj-ea"/>
              </a:rPr>
              <a:t>함수 추상화를 제공하는 언어</a:t>
            </a:r>
            <a:endParaRPr lang="en-US" altLang="ko-KR" sz="16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생산성이 중요하다면</a:t>
            </a:r>
          </a:p>
          <a:p>
            <a:pPr marL="542925" lvl="1" indent="-1778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프로그래밍 습관을 고치고 싶다면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–"/>
            </a:pPr>
            <a:r>
              <a:rPr lang="ko-KR" altLang="en-US" sz="1600" dirty="0">
                <a:latin typeface="+mj-ea"/>
                <a:ea typeface="+mj-ea"/>
              </a:rPr>
              <a:t>강제적인 들여쓰기</a:t>
            </a:r>
          </a:p>
          <a:p>
            <a:pPr marL="542925" lvl="1" indent="-1778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초대형 프로젝트에 사용되는 </a:t>
            </a:r>
            <a:r>
              <a:rPr lang="en-US" altLang="ko-KR" sz="1800" dirty="0">
                <a:latin typeface="+mj-ea"/>
                <a:ea typeface="+mj-ea"/>
              </a:rPr>
              <a:t>dynamic</a:t>
            </a:r>
            <a:r>
              <a:rPr lang="ko-KR" altLang="en-US" sz="1800" dirty="0">
                <a:latin typeface="+mj-ea"/>
                <a:ea typeface="+mj-ea"/>
              </a:rPr>
              <a:t>언어를 배운다면</a:t>
            </a:r>
          </a:p>
          <a:p>
            <a:pPr marL="542925" lvl="1" indent="-1778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배우기 쉬운 </a:t>
            </a:r>
            <a:r>
              <a:rPr lang="en-US" altLang="ko-KR" sz="1800" dirty="0">
                <a:latin typeface="+mj-ea"/>
                <a:ea typeface="+mj-ea"/>
              </a:rPr>
              <a:t>dynamic language</a:t>
            </a:r>
            <a:r>
              <a:rPr lang="ko-KR" altLang="en-US" sz="1800" dirty="0">
                <a:latin typeface="+mj-ea"/>
                <a:ea typeface="+mj-ea"/>
              </a:rPr>
              <a:t>가 필요하다면</a:t>
            </a:r>
          </a:p>
        </p:txBody>
      </p:sp>
      <p:pic>
        <p:nvPicPr>
          <p:cNvPr id="31747" name="Picture 2" descr="\\.psf\Home\Desktop\스크린샷 2016-02-20 오전 10.31.45.png">
            <a:extLst>
              <a:ext uri="{FF2B5EF4-FFF2-40B4-BE49-F238E27FC236}">
                <a16:creationId xmlns:a16="http://schemas.microsoft.com/office/drawing/2014/main" id="{AB5E42B5-4A1E-7F45-A193-4E42FBCAE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1449388"/>
            <a:ext cx="3071812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itle 1">
            <a:extLst>
              <a:ext uri="{FF2B5EF4-FFF2-40B4-BE49-F238E27FC236}">
                <a16:creationId xmlns:a16="http://schemas.microsoft.com/office/drawing/2014/main" id="{18959445-2084-6245-BDD7-83EF209D51D5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2">
            <a:extLst>
              <a:ext uri="{FF2B5EF4-FFF2-40B4-BE49-F238E27FC236}">
                <a16:creationId xmlns:a16="http://schemas.microsoft.com/office/drawing/2014/main" id="{6C26640B-E69D-7244-846D-4EB8B0612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9359900" cy="252095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최근의 </a:t>
            </a:r>
            <a:r>
              <a:rPr lang="ko-KR" altLang="en-US" sz="2000" b="1" dirty="0" err="1">
                <a:latin typeface="+mj-ea"/>
                <a:ea typeface="+mj-ea"/>
              </a:rPr>
              <a:t>핫한</a:t>
            </a:r>
            <a:r>
              <a:rPr lang="ko-KR" altLang="en-US" sz="2000" b="1" dirty="0">
                <a:latin typeface="+mj-ea"/>
                <a:ea typeface="+mj-ea"/>
              </a:rPr>
              <a:t> 분야 </a:t>
            </a:r>
            <a:r>
              <a:rPr lang="en-US" altLang="ko-KR" sz="2000" b="1" dirty="0">
                <a:latin typeface="+mj-ea"/>
                <a:ea typeface="+mj-ea"/>
              </a:rPr>
              <a:t>– </a:t>
            </a:r>
            <a:r>
              <a:rPr lang="ko-KR" altLang="en-US" sz="2000" b="1" dirty="0" err="1">
                <a:latin typeface="+mj-ea"/>
                <a:ea typeface="+mj-ea"/>
              </a:rPr>
              <a:t>머신러닝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 err="1">
                <a:latin typeface="+mj-ea"/>
                <a:ea typeface="+mj-ea"/>
              </a:rPr>
              <a:t>딥러닝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j-ea"/>
                <a:ea typeface="+mj-ea"/>
              </a:rPr>
              <a:t>“</a:t>
            </a:r>
            <a:r>
              <a:rPr lang="ko-KR" altLang="en-US" sz="1800" dirty="0">
                <a:latin typeface="+mj-ea"/>
                <a:ea typeface="+mj-ea"/>
              </a:rPr>
              <a:t>나는 앞으로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 동안 통계학자가 매력적인 직업이 될 것이라고 생각한다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사람들은 내가 농담을 한다고 할 것이다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과연 </a:t>
            </a:r>
            <a:r>
              <a:rPr lang="en-US" altLang="ko-KR" sz="1800" dirty="0">
                <a:latin typeface="+mj-ea"/>
                <a:ea typeface="+mj-ea"/>
              </a:rPr>
              <a:t>1990</a:t>
            </a:r>
            <a:r>
              <a:rPr lang="ko-KR" altLang="en-US" sz="1800" dirty="0">
                <a:latin typeface="+mj-ea"/>
                <a:ea typeface="+mj-ea"/>
              </a:rPr>
              <a:t>년대의 컴퓨터 기술자가 다시 매력적인 직업을 가지게 될 것이라고 누가 추측이나 하겠는가</a:t>
            </a:r>
            <a:r>
              <a:rPr lang="en-US" altLang="ko-KR" sz="1800" dirty="0">
                <a:latin typeface="+mj-ea"/>
                <a:ea typeface="+mj-ea"/>
              </a:rPr>
              <a:t>? </a:t>
            </a:r>
            <a:r>
              <a:rPr lang="ko-KR" altLang="en-US" sz="1800" dirty="0">
                <a:latin typeface="+mj-ea"/>
                <a:ea typeface="+mj-ea"/>
              </a:rPr>
              <a:t>데이터를 얻고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이해하고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처리하고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데이터에서 가치를 추출하고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 err="1">
                <a:latin typeface="+mj-ea"/>
                <a:ea typeface="+mj-ea"/>
              </a:rPr>
              <a:t>시각화하고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전송하는 것과 같은 능력은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>
                <a:latin typeface="+mj-ea"/>
                <a:ea typeface="+mj-ea"/>
              </a:rPr>
              <a:t>년 안에 아주 중요한 기술이 될 것이다</a:t>
            </a:r>
            <a:r>
              <a:rPr lang="en-US" altLang="ko-KR" sz="1800" dirty="0">
                <a:latin typeface="+mj-ea"/>
                <a:ea typeface="+mj-ea"/>
              </a:rPr>
              <a:t>.” </a:t>
            </a:r>
            <a:br>
              <a:rPr lang="en-US" altLang="ko-KR" sz="1800" dirty="0">
                <a:latin typeface="+mj-ea"/>
                <a:ea typeface="+mj-ea"/>
              </a:rPr>
            </a:br>
            <a:r>
              <a:rPr lang="en-US" altLang="ko-KR" sz="1800" dirty="0">
                <a:latin typeface="+mj-ea"/>
                <a:ea typeface="+mj-ea"/>
              </a:rPr>
              <a:t>(2009</a:t>
            </a:r>
            <a:r>
              <a:rPr lang="ko-KR" altLang="en-US" sz="1800" dirty="0">
                <a:latin typeface="+mj-ea"/>
                <a:ea typeface="+mj-ea"/>
              </a:rPr>
              <a:t>년 </a:t>
            </a:r>
            <a:r>
              <a:rPr lang="en-US" altLang="ko-KR" sz="1800" dirty="0">
                <a:latin typeface="+mj-ea"/>
                <a:ea typeface="+mj-ea"/>
              </a:rPr>
              <a:t>1</a:t>
            </a:r>
            <a:r>
              <a:rPr lang="ko-KR" altLang="en-US" sz="1800" dirty="0">
                <a:latin typeface="+mj-ea"/>
                <a:ea typeface="+mj-ea"/>
              </a:rPr>
              <a:t>월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맥킨지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en-US" altLang="ko-KR" sz="1800" dirty="0" err="1">
                <a:latin typeface="+mj-ea"/>
                <a:ea typeface="+mj-ea"/>
              </a:rPr>
              <a:t>Mckinsey</a:t>
            </a:r>
            <a:r>
              <a:rPr lang="en-US" altLang="ko-KR" sz="1800" dirty="0">
                <a:latin typeface="+mj-ea"/>
                <a:ea typeface="+mj-ea"/>
              </a:rPr>
              <a:t> Quarterly)</a:t>
            </a:r>
            <a:r>
              <a:rPr lang="ko-KR" altLang="en-US" sz="1800" dirty="0">
                <a:latin typeface="+mj-ea"/>
                <a:ea typeface="+mj-ea"/>
              </a:rPr>
              <a:t>에서</a:t>
            </a:r>
            <a:r>
              <a:rPr lang="en-US" altLang="ko-KR" sz="1800" dirty="0">
                <a:latin typeface="+mj-ea"/>
                <a:ea typeface="+mj-ea"/>
              </a:rPr>
              <a:t>” </a:t>
            </a:r>
          </a:p>
        </p:txBody>
      </p:sp>
      <p:sp>
        <p:nvSpPr>
          <p:cNvPr id="33795" name="Title 1">
            <a:extLst>
              <a:ext uri="{FF2B5EF4-FFF2-40B4-BE49-F238E27FC236}">
                <a16:creationId xmlns:a16="http://schemas.microsoft.com/office/drawing/2014/main" id="{E5001386-AB6A-B54D-9F0C-3DE0143166E6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그림 4">
            <a:extLst>
              <a:ext uri="{FF2B5EF4-FFF2-40B4-BE49-F238E27FC236}">
                <a16:creationId xmlns:a16="http://schemas.microsoft.com/office/drawing/2014/main" id="{08EF5C86-BA6C-8C45-BDAC-4D423388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6" y="2384426"/>
            <a:ext cx="7129463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105C95A1-1FF8-AC4E-A14A-0F020DE4D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797079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Exponential Technology: </a:t>
            </a:r>
            <a:r>
              <a:rPr lang="ko-KR" altLang="en-US" sz="2000" b="1" dirty="0">
                <a:latin typeface="+mj-ea"/>
                <a:ea typeface="+mj-ea"/>
              </a:rPr>
              <a:t>기술의 변화가 너무 빠르다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br>
              <a:rPr lang="en-US" altLang="ko-KR" sz="2000" b="1" dirty="0">
                <a:latin typeface="+mj-ea"/>
                <a:ea typeface="+mj-ea"/>
              </a:rPr>
            </a:br>
            <a:r>
              <a:rPr lang="ko-KR" altLang="en-US" sz="2000" b="1" dirty="0">
                <a:latin typeface="+mj-ea"/>
                <a:ea typeface="+mj-ea"/>
              </a:rPr>
              <a:t>개발자에게는 늘 시간이 부족</a:t>
            </a:r>
            <a:r>
              <a:rPr lang="en-US" altLang="ko-KR" sz="2000" b="1" dirty="0">
                <a:latin typeface="+mj-ea"/>
                <a:ea typeface="+mj-ea"/>
              </a:rPr>
              <a:t>…</a:t>
            </a:r>
          </a:p>
        </p:txBody>
      </p:sp>
      <p:sp>
        <p:nvSpPr>
          <p:cNvPr id="35844" name="Title 1">
            <a:extLst>
              <a:ext uri="{FF2B5EF4-FFF2-40B4-BE49-F238E27FC236}">
                <a16:creationId xmlns:a16="http://schemas.microsoft.com/office/drawing/2014/main" id="{FCDD956F-E989-2743-ABAD-055C2C7AAD20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Placeholder 2">
            <a:extLst>
              <a:ext uri="{FF2B5EF4-FFF2-40B4-BE49-F238E27FC236}">
                <a16:creationId xmlns:a16="http://schemas.microsoft.com/office/drawing/2014/main" id="{DB7E5735-08DC-8F42-828E-940AC92A8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2840972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종류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 err="1">
                <a:latin typeface="+mj-ea"/>
                <a:ea typeface="+mj-ea"/>
              </a:rPr>
              <a:t>CPython</a:t>
            </a:r>
            <a:r>
              <a:rPr lang="en-US" altLang="ko-KR" sz="1800" dirty="0">
                <a:latin typeface="+mj-ea"/>
                <a:ea typeface="+mj-ea"/>
              </a:rPr>
              <a:t>: c</a:t>
            </a:r>
            <a:r>
              <a:rPr lang="ko-KR" altLang="en-US" sz="1800" dirty="0">
                <a:latin typeface="+mj-ea"/>
                <a:ea typeface="+mj-ea"/>
              </a:rPr>
              <a:t>로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작성된 </a:t>
            </a:r>
            <a:r>
              <a:rPr lang="ko-KR" altLang="en-US" sz="1800" dirty="0" err="1">
                <a:latin typeface="+mj-ea"/>
                <a:ea typeface="+mj-ea"/>
              </a:rPr>
              <a:t>파이썬을</a:t>
            </a:r>
            <a:r>
              <a:rPr lang="ko-KR" altLang="en-US" sz="1800" dirty="0">
                <a:latin typeface="+mj-ea"/>
                <a:ea typeface="+mj-ea"/>
              </a:rPr>
              <a:t> 가리킨다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 err="1">
                <a:latin typeface="+mj-ea"/>
                <a:ea typeface="+mj-ea"/>
              </a:rPr>
              <a:t>JPython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자바로 구현된 </a:t>
            </a:r>
            <a:r>
              <a:rPr lang="ko-KR" altLang="en-US" sz="1800" dirty="0" err="1">
                <a:latin typeface="+mj-ea"/>
                <a:ea typeface="+mj-ea"/>
              </a:rPr>
              <a:t>파이썬을</a:t>
            </a:r>
            <a:r>
              <a:rPr lang="ko-KR" altLang="en-US" sz="1800" dirty="0">
                <a:latin typeface="+mj-ea"/>
                <a:ea typeface="+mj-ea"/>
              </a:rPr>
              <a:t> 의미한다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자바 가상 </a:t>
            </a:r>
            <a:r>
              <a:rPr lang="ko-KR" altLang="en-US" sz="1800" dirty="0" err="1">
                <a:latin typeface="+mj-ea"/>
                <a:ea typeface="+mj-ea"/>
              </a:rPr>
              <a:t>머신에서</a:t>
            </a:r>
            <a:r>
              <a:rPr lang="ko-KR" altLang="en-US" sz="1800" dirty="0">
                <a:latin typeface="+mj-ea"/>
                <a:ea typeface="+mj-ea"/>
              </a:rPr>
              <a:t> 작동할 수 있다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 err="1">
                <a:latin typeface="+mj-ea"/>
                <a:ea typeface="+mj-ea"/>
              </a:rPr>
              <a:t>IronPython</a:t>
            </a:r>
            <a:r>
              <a:rPr lang="en-US" altLang="ko-KR" sz="1800" dirty="0">
                <a:latin typeface="+mj-ea"/>
                <a:ea typeface="+mj-ea"/>
              </a:rPr>
              <a:t>: .NET</a:t>
            </a:r>
            <a:r>
              <a:rPr lang="ko-KR" altLang="en-US" sz="1800" dirty="0">
                <a:latin typeface="+mj-ea"/>
                <a:ea typeface="+mj-ea"/>
              </a:rPr>
              <a:t>과 </a:t>
            </a:r>
            <a:r>
              <a:rPr lang="en-US" altLang="ko-KR" sz="1800" dirty="0">
                <a:latin typeface="+mj-ea"/>
                <a:ea typeface="+mj-ea"/>
              </a:rPr>
              <a:t>Mono</a:t>
            </a:r>
            <a:r>
              <a:rPr lang="ko-KR" altLang="en-US" sz="1800" dirty="0">
                <a:latin typeface="+mj-ea"/>
                <a:ea typeface="+mj-ea"/>
              </a:rPr>
              <a:t>용으로 개발된 </a:t>
            </a:r>
            <a:r>
              <a:rPr lang="ko-KR" altLang="en-US" sz="1800" dirty="0" err="1">
                <a:latin typeface="+mj-ea"/>
                <a:ea typeface="+mj-ea"/>
              </a:rPr>
              <a:t>파이썬으로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C#</a:t>
            </a:r>
            <a:r>
              <a:rPr lang="ko-KR" altLang="en-US" sz="1800" dirty="0" err="1">
                <a:latin typeface="+mj-ea"/>
                <a:ea typeface="+mj-ea"/>
              </a:rPr>
              <a:t>으로</a:t>
            </a:r>
            <a:r>
              <a:rPr lang="ko-KR" altLang="en-US" sz="1800" dirty="0">
                <a:latin typeface="+mj-ea"/>
                <a:ea typeface="+mj-ea"/>
              </a:rPr>
              <a:t> 구현되어 있다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 err="1">
                <a:latin typeface="+mj-ea"/>
                <a:ea typeface="+mj-ea"/>
              </a:rPr>
              <a:t>PyPy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 err="1">
                <a:latin typeface="+mj-ea"/>
                <a:ea typeface="+mj-ea"/>
              </a:rPr>
              <a:t>파이썬으로</a:t>
            </a:r>
            <a:r>
              <a:rPr lang="ko-KR" altLang="en-US" sz="1800" dirty="0">
                <a:latin typeface="+mj-ea"/>
                <a:ea typeface="+mj-ea"/>
              </a:rPr>
              <a:t> 구현된 </a:t>
            </a:r>
            <a:r>
              <a:rPr lang="ko-KR" altLang="en-US" sz="1800" dirty="0" err="1">
                <a:latin typeface="+mj-ea"/>
                <a:ea typeface="+mj-ea"/>
              </a:rPr>
              <a:t>파이썬을</a:t>
            </a:r>
            <a:r>
              <a:rPr lang="ko-KR" altLang="en-US" sz="1800" dirty="0">
                <a:latin typeface="+mj-ea"/>
                <a:ea typeface="+mj-ea"/>
              </a:rPr>
              <a:t> 의미한다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D58A26AF-7F31-CD41-AF52-321A2F10EE98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446757-18F2-BE44-9787-01F328196BE7}"/>
              </a:ext>
            </a:extLst>
          </p:cNvPr>
          <p:cNvSpPr/>
          <p:nvPr/>
        </p:nvSpPr>
        <p:spPr bwMode="auto">
          <a:xfrm>
            <a:off x="1781176" y="1881189"/>
            <a:ext cx="8562975" cy="157638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0" rIns="182880" anchor="ctr"/>
          <a:lstStyle/>
          <a:p>
            <a:pPr algn="ctr">
              <a:defRPr/>
            </a:pPr>
            <a:endParaRPr lang="ko-KR" altLang="en-US" b="1">
              <a:ea typeface="굴림" charset="-127"/>
            </a:endParaRP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B183176-096D-AC42-B45C-1F9065588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8794750" cy="5057775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자바로 작성한 경우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public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class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HelloWorld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	public static void main(String[] </a:t>
            </a:r>
            <a:r>
              <a:rPr lang="en-US" altLang="ko-KR" sz="1600" dirty="0" err="1">
                <a:latin typeface="+mj-ea"/>
                <a:ea typeface="+mj-ea"/>
              </a:rPr>
              <a:t>args</a:t>
            </a:r>
            <a:r>
              <a:rPr lang="en-US" altLang="ko-KR" sz="1600" dirty="0">
                <a:latin typeface="+mj-ea"/>
                <a:ea typeface="+mj-ea"/>
              </a:rPr>
              <a:t>) {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		</a:t>
            </a:r>
            <a:r>
              <a:rPr lang="en-US" altLang="ko-KR" sz="1600" dirty="0" err="1">
                <a:latin typeface="+mj-ea"/>
                <a:ea typeface="+mj-ea"/>
              </a:rPr>
              <a:t>System.Out.println</a:t>
            </a:r>
            <a:r>
              <a:rPr lang="en-US" altLang="ko-KR" sz="1600" dirty="0">
                <a:latin typeface="+mj-ea"/>
                <a:ea typeface="+mj-ea"/>
              </a:rPr>
              <a:t>(“Hello world”);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     }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363538" indent="-363538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C</a:t>
            </a:r>
            <a:r>
              <a:rPr lang="ko-KR" altLang="en-US" sz="2000" b="1" dirty="0">
                <a:latin typeface="+mj-ea"/>
                <a:ea typeface="+mj-ea"/>
              </a:rPr>
              <a:t>로 작성한 경우 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#include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en-US" altLang="ko-KR" sz="1600" dirty="0" err="1">
                <a:latin typeface="+mj-ea"/>
                <a:ea typeface="+mj-ea"/>
              </a:rPr>
              <a:t>stdio.h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int main()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{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en-US" altLang="ko-KR" sz="1600" dirty="0" err="1">
                <a:latin typeface="+mj-ea"/>
                <a:ea typeface="+mj-ea"/>
              </a:rPr>
              <a:t>printf</a:t>
            </a:r>
            <a:r>
              <a:rPr lang="en-US" altLang="ko-KR" sz="1600" dirty="0">
                <a:latin typeface="+mj-ea"/>
                <a:ea typeface="+mj-ea"/>
              </a:rPr>
              <a:t>(“Hello world”);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       return 0;</a:t>
            </a: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}</a:t>
            </a:r>
          </a:p>
          <a:p>
            <a:pPr marL="363538" indent="-363538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파이썬으로</a:t>
            </a:r>
            <a:r>
              <a:rPr lang="ko-KR" altLang="en-US" sz="2000" b="1" dirty="0">
                <a:latin typeface="+mj-ea"/>
                <a:ea typeface="+mj-ea"/>
              </a:rPr>
              <a:t> 작성한 경우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10000"/>
              </a:spcBef>
              <a:buClr>
                <a:schemeClr val="tx1"/>
              </a:buClr>
              <a:buNone/>
            </a:pPr>
            <a:r>
              <a:rPr lang="en-US" altLang="ko-KR" sz="1600" dirty="0">
                <a:latin typeface="+mj-ea"/>
                <a:ea typeface="+mj-ea"/>
              </a:rPr>
              <a:t>print(“Hello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world”)</a:t>
            </a:r>
          </a:p>
        </p:txBody>
      </p:sp>
      <p:sp>
        <p:nvSpPr>
          <p:cNvPr id="39940" name="Title 1">
            <a:extLst>
              <a:ext uri="{FF2B5EF4-FFF2-40B4-BE49-F238E27FC236}">
                <a16:creationId xmlns:a16="http://schemas.microsoft.com/office/drawing/2014/main" id="{C5C92BA0-B5B9-7E4F-8633-A1EE927D94A5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5845B3-92E8-9342-9BA4-1B497367E1FD}"/>
              </a:ext>
            </a:extLst>
          </p:cNvPr>
          <p:cNvSpPr/>
          <p:nvPr/>
        </p:nvSpPr>
        <p:spPr bwMode="auto">
          <a:xfrm>
            <a:off x="1781176" y="3862389"/>
            <a:ext cx="8562975" cy="18700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0" rIns="182880" anchor="ctr"/>
          <a:lstStyle/>
          <a:p>
            <a:pPr algn="ctr">
              <a:defRPr/>
            </a:pPr>
            <a:endParaRPr lang="ko-KR" altLang="en-US" b="1">
              <a:ea typeface="굴림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AAB63-8F50-554D-8405-1A41F249957D}"/>
              </a:ext>
            </a:extLst>
          </p:cNvPr>
          <p:cNvSpPr/>
          <p:nvPr/>
        </p:nvSpPr>
        <p:spPr bwMode="auto">
          <a:xfrm>
            <a:off x="1781176" y="6162675"/>
            <a:ext cx="8562975" cy="38735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0" rIns="182880" anchor="ctr"/>
          <a:lstStyle/>
          <a:p>
            <a:pPr algn="ctr">
              <a:defRPr/>
            </a:pPr>
            <a:endParaRPr lang="ko-KR" altLang="en-US" b="1">
              <a:ea typeface="굴림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Placeholder 2">
            <a:extLst>
              <a:ext uri="{FF2B5EF4-FFF2-40B4-BE49-F238E27FC236}">
                <a16:creationId xmlns:a16="http://schemas.microsoft.com/office/drawing/2014/main" id="{46D91D53-1ADD-984B-AA35-16C57E795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파이썬을</a:t>
            </a:r>
            <a:r>
              <a:rPr lang="ko-KR" altLang="en-US" sz="2000" b="1" dirty="0">
                <a:latin typeface="+mj-ea"/>
                <a:ea typeface="+mj-ea"/>
              </a:rPr>
              <a:t> 어디에 사용하면 적당한가</a:t>
            </a:r>
            <a:r>
              <a:rPr lang="en-US" altLang="ko-KR" sz="2000" b="1" dirty="0">
                <a:latin typeface="+mj-ea"/>
                <a:ea typeface="+mj-ea"/>
              </a:rPr>
              <a:t>? </a:t>
            </a:r>
          </a:p>
        </p:txBody>
      </p:sp>
      <p:graphicFrame>
        <p:nvGraphicFramePr>
          <p:cNvPr id="18488" name="Group 56">
            <a:extLst>
              <a:ext uri="{FF2B5EF4-FFF2-40B4-BE49-F238E27FC236}">
                <a16:creationId xmlns:a16="http://schemas.microsoft.com/office/drawing/2014/main" id="{C7CB7307-16BE-2644-B461-8A70C9102EE8}"/>
              </a:ext>
            </a:extLst>
          </p:cNvPr>
          <p:cNvGraphicFramePr>
            <a:graphicFrameLocks noGrp="1"/>
          </p:cNvGraphicFramePr>
          <p:nvPr/>
        </p:nvGraphicFramePr>
        <p:xfrm>
          <a:off x="1847850" y="2024064"/>
          <a:ext cx="8496300" cy="3749677"/>
        </p:xfrm>
        <a:graphic>
          <a:graphicData uri="http://schemas.openxmlformats.org/drawingml/2006/table">
            <a:tbl>
              <a:tblPr/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분야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설명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데이터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사이언스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Pandas,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Matplotlib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머신러닝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딥러닝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Scikit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-learn,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Tensorflow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Keras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시스템 유틸리티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각종 시스템 유틸리티와 도구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GUI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Tcl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tk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를 이용한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GUI,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PyQt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8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웹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크롤링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BeautifulSoup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을 사용한 웹 상의 데이터 수집 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DB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프로그래밍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Oracle, DB II, 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MySQL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등 유명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DB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에 대한 파이썬 인터페이스가 있다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8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각종 텍스트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프로세싱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정규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표현식을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 사용해서 문자열을 아주 쉽게 처리할 수 있다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Segoe UI" panose="020B0502040204020203" pitchFamily="34" charset="0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16" name="Title 1">
            <a:extLst>
              <a:ext uri="{FF2B5EF4-FFF2-40B4-BE49-F238E27FC236}">
                <a16:creationId xmlns:a16="http://schemas.microsoft.com/office/drawing/2014/main" id="{60499A78-7DD3-C44E-B231-9758F70FAB73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75612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73D66EB-9343-0C48-9A39-38EB4FAFE3AF}"/>
              </a:ext>
            </a:extLst>
          </p:cNvPr>
          <p:cNvSpPr>
            <a:spLocks/>
          </p:cNvSpPr>
          <p:nvPr/>
        </p:nvSpPr>
        <p:spPr bwMode="auto">
          <a:xfrm>
            <a:off x="4548189" y="2913064"/>
            <a:ext cx="52927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800" b="1" dirty="0" err="1">
                <a:latin typeface="+mj-ea"/>
                <a:ea typeface="+mj-ea"/>
                <a:cs typeface="Segoe UI" panose="020B0502040204020203" pitchFamily="34" charset="0"/>
              </a:rPr>
              <a:t>파이썬으로</a:t>
            </a:r>
            <a:r>
              <a:rPr kumimoji="0" lang="ko-KR" altLang="en-US" sz="4800" b="1" dirty="0">
                <a:latin typeface="+mj-ea"/>
                <a:ea typeface="+mj-ea"/>
                <a:cs typeface="Segoe UI" panose="020B0502040204020203" pitchFamily="34" charset="0"/>
              </a:rPr>
              <a:t> 구축된 프로젝트들 </a:t>
            </a:r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458C3C48-76C5-3542-8773-A1C27D7AFCC0}"/>
              </a:ext>
            </a:extLst>
          </p:cNvPr>
          <p:cNvSpPr>
            <a:spLocks/>
          </p:cNvSpPr>
          <p:nvPr/>
        </p:nvSpPr>
        <p:spPr bwMode="auto">
          <a:xfrm>
            <a:off x="4548188" y="2339976"/>
            <a:ext cx="1979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en-US" altLang="ko-KR" sz="3000" b="1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Lesson 3</a:t>
            </a:r>
            <a:endParaRPr kumimoji="0" lang="ko-KR" altLang="en-US" sz="3000" b="1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B0BC4A2-A7E1-9C40-A7BF-78ED21AD9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8558676" cy="701731"/>
          </a:xfrm>
        </p:spPr>
        <p:txBody>
          <a:bodyPr vert="horz" wrap="square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파이썬으로</a:t>
            </a:r>
            <a:r>
              <a:rPr lang="ko-KR" altLang="en-US" dirty="0">
                <a:latin typeface="+mj-ea"/>
              </a:rPr>
              <a:t> 구축된 프로젝트들 </a:t>
            </a:r>
          </a:p>
        </p:txBody>
      </p:sp>
      <p:sp>
        <p:nvSpPr>
          <p:cNvPr id="46083" name="Text Placeholder 2">
            <a:extLst>
              <a:ext uri="{FF2B5EF4-FFF2-40B4-BE49-F238E27FC236}">
                <a16:creationId xmlns:a16="http://schemas.microsoft.com/office/drawing/2014/main" id="{2974AA1C-47F4-D543-8D8F-A52E9A502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037012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파이썬으로</a:t>
            </a:r>
            <a:r>
              <a:rPr lang="ko-KR" altLang="en-US" sz="2000" b="1" dirty="0">
                <a:latin typeface="+mj-ea"/>
                <a:ea typeface="+mj-ea"/>
              </a:rPr>
              <a:t> 구현된 프로젝트들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j-ea"/>
                <a:ea typeface="+mj-ea"/>
              </a:rPr>
              <a:t>Dropbox, PayPal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 err="1">
                <a:latin typeface="+mj-ea"/>
                <a:ea typeface="+mj-ea"/>
              </a:rPr>
              <a:t>인스타그램은</a:t>
            </a:r>
            <a:r>
              <a:rPr lang="ko-KR" altLang="en-US" sz="1800" dirty="0">
                <a:latin typeface="+mj-ea"/>
                <a:ea typeface="+mj-ea"/>
              </a:rPr>
              <a:t> 매일 </a:t>
            </a:r>
            <a:r>
              <a:rPr lang="en-US" altLang="ko-KR" sz="1800" dirty="0">
                <a:latin typeface="+mj-ea"/>
                <a:ea typeface="+mj-ea"/>
              </a:rPr>
              <a:t>10</a:t>
            </a:r>
            <a:r>
              <a:rPr lang="ko-KR" altLang="en-US" sz="1800" dirty="0" err="1">
                <a:latin typeface="+mj-ea"/>
                <a:ea typeface="+mj-ea"/>
              </a:rPr>
              <a:t>억명이</a:t>
            </a:r>
            <a:r>
              <a:rPr lang="ko-KR" altLang="en-US" sz="1800" dirty="0">
                <a:latin typeface="+mj-ea"/>
                <a:ea typeface="+mj-ea"/>
              </a:rPr>
              <a:t> 사용하는 웹사이트로 </a:t>
            </a:r>
            <a:r>
              <a:rPr lang="ko-KR" altLang="en-US" sz="1800" dirty="0" err="1">
                <a:latin typeface="+mj-ea"/>
                <a:ea typeface="+mj-ea"/>
              </a:rPr>
              <a:t>파이썬과</a:t>
            </a:r>
            <a:r>
              <a:rPr lang="ko-KR" altLang="en-US" sz="1800" dirty="0">
                <a:latin typeface="+mj-ea"/>
                <a:ea typeface="+mj-ea"/>
              </a:rPr>
              <a:t> 장고</a:t>
            </a:r>
            <a:r>
              <a:rPr lang="en-US" altLang="ko-KR" sz="1800" dirty="0">
                <a:latin typeface="+mj-ea"/>
                <a:ea typeface="+mj-ea"/>
              </a:rPr>
              <a:t>(Django)</a:t>
            </a:r>
            <a:r>
              <a:rPr lang="ko-KR" altLang="en-US" sz="1800" dirty="0">
                <a:latin typeface="+mj-ea"/>
                <a:ea typeface="+mj-ea"/>
              </a:rPr>
              <a:t>로 구성되어 있음</a:t>
            </a:r>
            <a:r>
              <a:rPr lang="en-US" altLang="ko-KR" sz="1800" dirty="0">
                <a:latin typeface="+mj-ea"/>
                <a:ea typeface="+mj-ea"/>
              </a:rPr>
              <a:t>(https://</a:t>
            </a:r>
            <a:r>
              <a:rPr lang="en-US" altLang="ko-KR" sz="1800" dirty="0" err="1">
                <a:latin typeface="+mj-ea"/>
                <a:ea typeface="+mj-ea"/>
              </a:rPr>
              <a:t>thenewstack.io</a:t>
            </a:r>
            <a:r>
              <a:rPr lang="en-US" altLang="ko-KR" sz="1800" dirty="0">
                <a:latin typeface="+mj-ea"/>
                <a:ea typeface="+mj-ea"/>
              </a:rPr>
              <a:t>/Instagram-makes-smooth-move-python-3/)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>
                <a:latin typeface="+mj-ea"/>
                <a:ea typeface="+mj-ea"/>
              </a:rPr>
              <a:t>GIMP, Maya, Paint Shop Pro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유튜브</a:t>
            </a:r>
            <a:r>
              <a:rPr lang="en-US" altLang="ko-KR" sz="1800" dirty="0">
                <a:latin typeface="+mj-ea"/>
                <a:ea typeface="+mj-ea"/>
              </a:rPr>
              <a:t>, Google Maps, Gmail</a:t>
            </a:r>
            <a:r>
              <a:rPr lang="ko-KR" altLang="en-US" sz="1800" dirty="0">
                <a:latin typeface="+mj-ea"/>
                <a:ea typeface="+mj-ea"/>
              </a:rPr>
              <a:t>등이 </a:t>
            </a:r>
            <a:r>
              <a:rPr lang="ko-KR" altLang="en-US" sz="1800" dirty="0" err="1">
                <a:latin typeface="+mj-ea"/>
                <a:ea typeface="+mj-ea"/>
              </a:rPr>
              <a:t>파이썬으로</a:t>
            </a:r>
            <a:r>
              <a:rPr lang="ko-KR" altLang="en-US" sz="1800" dirty="0">
                <a:latin typeface="+mj-ea"/>
                <a:ea typeface="+mj-ea"/>
              </a:rPr>
              <a:t> 구현된 서비스들</a:t>
            </a:r>
            <a:endParaRPr lang="en-US" altLang="ko-KR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구글의 </a:t>
            </a:r>
            <a:r>
              <a:rPr lang="en-US" altLang="ko-KR" sz="1800" dirty="0" err="1">
                <a:latin typeface="+mj-ea"/>
                <a:ea typeface="+mj-ea"/>
              </a:rPr>
              <a:t>Tensorflow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머신러닝</a:t>
            </a:r>
            <a:r>
              <a:rPr lang="ko-KR" altLang="en-US" sz="1800" dirty="0">
                <a:latin typeface="+mj-ea"/>
                <a:ea typeface="+mj-ea"/>
              </a:rPr>
              <a:t> 프레임워크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ko-KR" altLang="en-US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46084" name="그림 1">
            <a:extLst>
              <a:ext uri="{FF2B5EF4-FFF2-40B4-BE49-F238E27FC236}">
                <a16:creationId xmlns:a16="http://schemas.microsoft.com/office/drawing/2014/main" id="{DFDA7996-0872-8040-9B09-CE3E07CF2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1" y="4224339"/>
            <a:ext cx="4437063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9AE54F10-0162-9148-B346-9C6F0004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6050" y="1449389"/>
            <a:ext cx="8794750" cy="4721225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50" charset="-127"/>
              <a:buChar char="◎"/>
              <a:defRPr/>
            </a:pPr>
            <a:r>
              <a:rPr lang="ko-KR" altLang="en-US" sz="2000" b="1" dirty="0">
                <a:latin typeface="+mj-ea"/>
                <a:ea typeface="+mj-ea"/>
              </a:rPr>
              <a:t>버전에 따른 차이</a:t>
            </a:r>
            <a:r>
              <a:rPr lang="en-US" altLang="ko-KR" sz="2000" b="1" dirty="0">
                <a:latin typeface="+mj-ea"/>
                <a:ea typeface="+mj-ea"/>
              </a:rPr>
              <a:t>(2.x =&gt; 3) </a:t>
            </a:r>
          </a:p>
          <a:p>
            <a:pPr marL="365125" lvl="1" indent="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800" dirty="0">
                <a:latin typeface="+mj-ea"/>
                <a:ea typeface="+mj-ea"/>
              </a:rPr>
              <a:t>print “</a:t>
            </a:r>
            <a:r>
              <a:rPr lang="en-US" altLang="ko-KR" sz="1800" dirty="0" err="1">
                <a:latin typeface="+mj-ea"/>
                <a:ea typeface="+mj-ea"/>
              </a:rPr>
              <a:t>welcom</a:t>
            </a:r>
            <a:r>
              <a:rPr lang="en-US" altLang="ko-KR" sz="1800" dirty="0">
                <a:latin typeface="+mj-ea"/>
                <a:ea typeface="+mj-ea"/>
              </a:rPr>
              <a:t> to”, “python”</a:t>
            </a:r>
          </a:p>
          <a:p>
            <a:pPr marL="365125" lvl="1" indent="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800" dirty="0">
                <a:latin typeface="+mj-ea"/>
                <a:ea typeface="+mj-ea"/>
              </a:rPr>
              <a:t>=&gt;</a:t>
            </a:r>
          </a:p>
          <a:p>
            <a:pPr marL="365125" lvl="1" indent="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800" dirty="0">
                <a:latin typeface="+mj-ea"/>
                <a:ea typeface="+mj-ea"/>
              </a:rPr>
              <a:t>print (“welcome to”, “python”)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altLang="ko-KR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ko-KR" sz="1800" dirty="0">
                <a:latin typeface="+mj-ea"/>
                <a:ea typeface="+mj-ea"/>
              </a:rPr>
              <a:t>Long</a:t>
            </a:r>
            <a:r>
              <a:rPr lang="ko-KR" altLang="en-US" sz="1800" dirty="0">
                <a:latin typeface="+mj-ea"/>
                <a:ea typeface="+mj-ea"/>
              </a:rPr>
              <a:t>형이 없어지고 </a:t>
            </a:r>
            <a:r>
              <a:rPr lang="en-US" altLang="ko-KR" sz="1800" dirty="0" err="1">
                <a:latin typeface="+mj-ea"/>
                <a:ea typeface="+mj-ea"/>
              </a:rPr>
              <a:t>int</a:t>
            </a:r>
            <a:r>
              <a:rPr lang="ko-KR" altLang="en-US" sz="1800" dirty="0">
                <a:latin typeface="+mj-ea"/>
                <a:ea typeface="+mj-ea"/>
              </a:rPr>
              <a:t>형으로 통일됨</a:t>
            </a:r>
            <a:endParaRPr lang="en-US" altLang="ko-KR" sz="1800" dirty="0">
              <a:latin typeface="+mj-ea"/>
              <a:ea typeface="+mj-ea"/>
            </a:endParaRP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  type(2**31)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&lt;class ‘long’&gt; =&gt; 2.X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  type(2**31)  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 &lt;class ‘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’&gt; 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 type(2**40)</a:t>
            </a:r>
          </a:p>
          <a:p>
            <a:pPr marL="722313" lvl="2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  <a:defRPr/>
            </a:pPr>
            <a:r>
              <a:rPr lang="en-US" altLang="ko-KR" sz="1600" dirty="0">
                <a:latin typeface="+mj-ea"/>
                <a:ea typeface="+mj-ea"/>
              </a:rPr>
              <a:t>&lt;class ‘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’&gt; =&gt; 3.X</a:t>
            </a: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ECDFAF44-7387-C646-9E5C-EEC799053D6E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8342918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파이썬으로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구축된 프로젝트들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D3D387-AFB0-FC43-88CC-59F139D5E824}"/>
              </a:ext>
            </a:extLst>
          </p:cNvPr>
          <p:cNvSpPr/>
          <p:nvPr/>
        </p:nvSpPr>
        <p:spPr bwMode="auto">
          <a:xfrm>
            <a:off x="1781176" y="1931989"/>
            <a:ext cx="8562975" cy="120967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0" rIns="182880" anchor="ctr"/>
          <a:lstStyle/>
          <a:p>
            <a:pPr algn="ctr">
              <a:defRPr/>
            </a:pPr>
            <a:endParaRPr lang="ko-KR" altLang="en-US" b="1">
              <a:ea typeface="굴림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B107E5-CBC6-AD40-A4D4-39F3AFC0AE41}"/>
              </a:ext>
            </a:extLst>
          </p:cNvPr>
          <p:cNvSpPr/>
          <p:nvPr/>
        </p:nvSpPr>
        <p:spPr bwMode="auto">
          <a:xfrm>
            <a:off x="1781176" y="3976688"/>
            <a:ext cx="8562975" cy="22606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82880" rIns="182880" anchor="ctr"/>
          <a:lstStyle/>
          <a:p>
            <a:pPr algn="ctr">
              <a:defRPr/>
            </a:pPr>
            <a:endParaRPr lang="ko-KR" altLang="en-US" b="1"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B03E8AA-B66B-374C-8E8E-DA166D18F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6769100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</a:t>
            </a:r>
            <a:r>
              <a:rPr lang="ko-KR" altLang="en-US" dirty="0">
                <a:latin typeface="+mj-ea"/>
              </a:rPr>
              <a:t> 개요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DDFF0DD9-E498-3D4F-ADA4-7418ABA815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5867400" cy="846579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최근의 개발 언어들</a:t>
            </a:r>
            <a:r>
              <a:rPr lang="en-US" altLang="ko-KR" sz="2000" b="1" dirty="0">
                <a:latin typeface="+mj-ea"/>
                <a:ea typeface="+mj-ea"/>
              </a:rPr>
              <a:t>?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객체지향 언어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함수형 언어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</a:p>
        </p:txBody>
      </p:sp>
      <p:pic>
        <p:nvPicPr>
          <p:cNvPr id="7172" name="그림 1">
            <a:extLst>
              <a:ext uri="{FF2B5EF4-FFF2-40B4-BE49-F238E27FC236}">
                <a16:creationId xmlns:a16="http://schemas.microsoft.com/office/drawing/2014/main" id="{E16246E0-265B-7547-8704-5BC9BA37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6" y="1160463"/>
            <a:ext cx="4176713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1FD3F07-D802-1843-985A-4E1322979B4F}"/>
              </a:ext>
            </a:extLst>
          </p:cNvPr>
          <p:cNvSpPr>
            <a:spLocks/>
          </p:cNvSpPr>
          <p:nvPr/>
        </p:nvSpPr>
        <p:spPr bwMode="auto">
          <a:xfrm>
            <a:off x="4548189" y="2913063"/>
            <a:ext cx="52927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800" b="1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800" b="1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800" b="1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r>
              <a:rPr kumimoji="0" lang="ko-KR" altLang="en-US" sz="4800" b="1" dirty="0">
                <a:latin typeface="+mj-ea"/>
                <a:ea typeface="+mj-ea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7346C3BF-4FEB-B143-8C46-DFCB6ACC3169}"/>
              </a:ext>
            </a:extLst>
          </p:cNvPr>
          <p:cNvSpPr>
            <a:spLocks/>
          </p:cNvSpPr>
          <p:nvPr/>
        </p:nvSpPr>
        <p:spPr bwMode="auto">
          <a:xfrm>
            <a:off x="4548188" y="2339976"/>
            <a:ext cx="1979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en-US" altLang="ko-KR" sz="3000" b="1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Lesson 4</a:t>
            </a:r>
            <a:endParaRPr kumimoji="0" lang="ko-KR" altLang="en-US" sz="3000" b="1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7FE43739-D3BE-4B4B-BEC7-289616E98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4" y="512764"/>
            <a:ext cx="7019925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sz="3600" dirty="0" err="1">
                <a:latin typeface="+mj-ea"/>
              </a:rPr>
              <a:t>파이썬</a:t>
            </a:r>
            <a:r>
              <a:rPr lang="ko-KR" altLang="en-US" sz="3600" dirty="0">
                <a:latin typeface="+mj-ea"/>
              </a:rPr>
              <a:t> 개발환경 </a:t>
            </a:r>
            <a:r>
              <a:rPr lang="ko-KR" altLang="en-US" sz="3600" dirty="0" err="1">
                <a:latin typeface="+mj-ea"/>
              </a:rPr>
              <a:t>셋팅</a:t>
            </a:r>
            <a:endParaRPr lang="ko-KR" altLang="en-US" sz="3600" dirty="0">
              <a:latin typeface="+mj-ea"/>
            </a:endParaRP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F6CFC552-DFA5-914A-BAAB-B3A3EB2A5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632950" cy="167798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개발환경 구축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ko-KR" sz="1800" dirty="0">
                <a:latin typeface="+mj-ea"/>
                <a:ea typeface="+mj-ea"/>
              </a:rPr>
              <a:t>1) python IDLE</a:t>
            </a:r>
            <a:r>
              <a:rPr lang="ko-KR" altLang="en-US" sz="1800" dirty="0">
                <a:latin typeface="+mj-ea"/>
                <a:ea typeface="+mj-ea"/>
              </a:rPr>
              <a:t>을 사용 </a:t>
            </a:r>
            <a:endParaRPr lang="en-US" altLang="ko-KR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ko-KR" sz="1800" dirty="0">
                <a:latin typeface="+mj-ea"/>
                <a:ea typeface="+mj-ea"/>
              </a:rPr>
              <a:t>2) </a:t>
            </a:r>
            <a:r>
              <a:rPr lang="ko-KR" altLang="en-US" sz="1800" dirty="0">
                <a:latin typeface="+mj-ea"/>
                <a:ea typeface="+mj-ea"/>
              </a:rPr>
              <a:t>아나콘다 패키지를 설치하고 </a:t>
            </a:r>
            <a:r>
              <a:rPr lang="en-US" altLang="ko-KR" sz="1800" dirty="0" err="1">
                <a:latin typeface="+mj-ea"/>
                <a:ea typeface="+mj-ea"/>
              </a:rPr>
              <a:t>Jupyter</a:t>
            </a:r>
            <a:r>
              <a:rPr lang="en-US" altLang="ko-KR" sz="1800" dirty="0">
                <a:latin typeface="+mj-ea"/>
                <a:ea typeface="+mj-ea"/>
              </a:rPr>
              <a:t> QT Console </a:t>
            </a:r>
            <a:r>
              <a:rPr lang="ko-KR" altLang="en-US" sz="1800" dirty="0">
                <a:latin typeface="+mj-ea"/>
                <a:ea typeface="+mj-ea"/>
              </a:rPr>
              <a:t>사용 </a:t>
            </a:r>
            <a:endParaRPr lang="en-US" altLang="ko-KR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None/>
            </a:pPr>
            <a:r>
              <a:rPr lang="en-US" altLang="ko-KR" sz="1800" dirty="0">
                <a:latin typeface="+mj-ea"/>
                <a:ea typeface="+mj-ea"/>
              </a:rPr>
              <a:t>3) Visual Studio code</a:t>
            </a:r>
            <a:r>
              <a:rPr lang="ko-KR" altLang="en-US" sz="1800" dirty="0">
                <a:latin typeface="+mj-ea"/>
                <a:ea typeface="+mj-ea"/>
              </a:rPr>
              <a:t>에 </a:t>
            </a:r>
            <a:r>
              <a:rPr lang="ko-KR" altLang="en-US" sz="1800" dirty="0" err="1">
                <a:latin typeface="+mj-ea"/>
                <a:ea typeface="+mj-ea"/>
              </a:rPr>
              <a:t>익스텐션</a:t>
            </a:r>
            <a:r>
              <a:rPr lang="ko-KR" altLang="en-US" sz="1800" dirty="0">
                <a:latin typeface="+mj-ea"/>
                <a:ea typeface="+mj-ea"/>
              </a:rPr>
              <a:t> 설치 후 사용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Placeholder 2">
            <a:extLst>
              <a:ext uri="{FF2B5EF4-FFF2-40B4-BE49-F238E27FC236}">
                <a16:creationId xmlns:a16="http://schemas.microsoft.com/office/drawing/2014/main" id="{991EBCB9-488D-9D47-AF04-EA81C8B0A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python IDLE</a:t>
            </a:r>
            <a:r>
              <a:rPr lang="ko-KR" altLang="en-US" sz="2000" b="1" dirty="0">
                <a:latin typeface="+mj-ea"/>
                <a:ea typeface="+mj-ea"/>
              </a:rPr>
              <a:t>을 사용 </a:t>
            </a: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332863C0-DCB9-7742-8D30-9BF214C7232F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36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56324" name="그림 1">
            <a:extLst>
              <a:ext uri="{FF2B5EF4-FFF2-40B4-BE49-F238E27FC236}">
                <a16:creationId xmlns:a16="http://schemas.microsoft.com/office/drawing/2014/main" id="{7D7C6DF2-7012-734C-8ED5-CC28C18B1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906588"/>
            <a:ext cx="69596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Placeholder 2">
            <a:extLst>
              <a:ext uri="{FF2B5EF4-FFF2-40B4-BE49-F238E27FC236}">
                <a16:creationId xmlns:a16="http://schemas.microsoft.com/office/drawing/2014/main" id="{46763D2D-CF5D-574C-8687-A0F3C1804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python IDLE</a:t>
            </a:r>
            <a:r>
              <a:rPr lang="ko-KR" altLang="en-US" sz="2000" b="1" dirty="0">
                <a:latin typeface="+mj-ea"/>
                <a:ea typeface="+mj-ea"/>
              </a:rPr>
              <a:t>을 사용 </a:t>
            </a:r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029139BF-7653-4F4A-BAFC-7805772781CB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58372" name="그림 2">
            <a:extLst>
              <a:ext uri="{FF2B5EF4-FFF2-40B4-BE49-F238E27FC236}">
                <a16:creationId xmlns:a16="http://schemas.microsoft.com/office/drawing/2014/main" id="{75D5DF98-F879-2D45-9175-64FFF56F3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2271713"/>
            <a:ext cx="63436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Placeholder 2">
            <a:extLst>
              <a:ext uri="{FF2B5EF4-FFF2-40B4-BE49-F238E27FC236}">
                <a16:creationId xmlns:a16="http://schemas.microsoft.com/office/drawing/2014/main" id="{EC8ED835-387C-2C47-8B54-C14C83B4D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python IDLE</a:t>
            </a:r>
            <a:r>
              <a:rPr lang="ko-KR" altLang="en-US" sz="2000" b="1" dirty="0">
                <a:latin typeface="+mj-ea"/>
                <a:ea typeface="+mj-ea"/>
              </a:rPr>
              <a:t>을 사용 </a:t>
            </a:r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C9BCA6B1-D28C-5942-B37A-2432F03E0754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0420" name="그림 2">
            <a:extLst>
              <a:ext uri="{FF2B5EF4-FFF2-40B4-BE49-F238E27FC236}">
                <a16:creationId xmlns:a16="http://schemas.microsoft.com/office/drawing/2014/main" id="{483B0421-574A-F246-94C4-AA22618F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060575"/>
            <a:ext cx="63436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Placeholder 2">
            <a:extLst>
              <a:ext uri="{FF2B5EF4-FFF2-40B4-BE49-F238E27FC236}">
                <a16:creationId xmlns:a16="http://schemas.microsoft.com/office/drawing/2014/main" id="{A1812C2E-4C33-C743-8617-8EEB8CBE5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91440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꾸준하 많이 사용되는 </a:t>
            </a: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개발 도구는 </a:t>
            </a:r>
            <a:r>
              <a:rPr lang="en-US" altLang="ko-KR" sz="2000" b="1" dirty="0">
                <a:latin typeface="+mj-ea"/>
                <a:ea typeface="+mj-ea"/>
              </a:rPr>
              <a:t>Visual Studio Code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>
                <a:latin typeface="+mj-ea"/>
                <a:ea typeface="+mj-ea"/>
              </a:rPr>
              <a:t>https://</a:t>
            </a:r>
            <a:r>
              <a:rPr lang="en-US" altLang="ko-KR" sz="2000" b="1" dirty="0" err="1">
                <a:latin typeface="+mj-ea"/>
                <a:ea typeface="+mj-ea"/>
              </a:rPr>
              <a:t>code.visualstudio.com</a:t>
            </a:r>
            <a:r>
              <a:rPr lang="en-US" altLang="ko-KR" sz="2000" b="1" dirty="0">
                <a:latin typeface="+mj-ea"/>
                <a:ea typeface="+mj-ea"/>
              </a:rPr>
              <a:t>/</a:t>
            </a:r>
          </a:p>
        </p:txBody>
      </p:sp>
      <p:sp>
        <p:nvSpPr>
          <p:cNvPr id="62467" name="Title 1">
            <a:extLst>
              <a:ext uri="{FF2B5EF4-FFF2-40B4-BE49-F238E27FC236}">
                <a16:creationId xmlns:a16="http://schemas.microsoft.com/office/drawing/2014/main" id="{FD7F80FE-C381-D14E-81B3-4C81F5EA0823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36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2468" name="그림 1">
            <a:extLst>
              <a:ext uri="{FF2B5EF4-FFF2-40B4-BE49-F238E27FC236}">
                <a16:creationId xmlns:a16="http://schemas.microsoft.com/office/drawing/2014/main" id="{DBA43122-C21E-5944-84C7-2A1B8E539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864" y="2492375"/>
            <a:ext cx="6537325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Placeholder 2">
            <a:extLst>
              <a:ext uri="{FF2B5EF4-FFF2-40B4-BE49-F238E27FC236}">
                <a16:creationId xmlns:a16="http://schemas.microsoft.com/office/drawing/2014/main" id="{BA32697F-279B-5647-9E7D-4B4F5BE3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9359900" cy="1166089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 err="1">
                <a:latin typeface="+mj-ea"/>
                <a:ea typeface="+mj-ea"/>
              </a:rPr>
              <a:t>VisualStudio</a:t>
            </a:r>
            <a:r>
              <a:rPr lang="en-US" altLang="ko-KR" sz="2000" b="1" dirty="0">
                <a:latin typeface="+mj-ea"/>
                <a:ea typeface="+mj-ea"/>
              </a:rPr>
              <a:t> Code</a:t>
            </a:r>
            <a:r>
              <a:rPr lang="ko-KR" altLang="en-US" sz="2000" b="1" dirty="0">
                <a:latin typeface="+mj-ea"/>
                <a:ea typeface="+mj-ea"/>
              </a:rPr>
              <a:t>에서 왼쪽에 있는 </a:t>
            </a:r>
            <a:r>
              <a:rPr lang="en-US" altLang="ko-KR" sz="2000" b="1" dirty="0">
                <a:latin typeface="+mj-ea"/>
                <a:ea typeface="+mj-ea"/>
              </a:rPr>
              <a:t>Extension</a:t>
            </a:r>
            <a:r>
              <a:rPr lang="ko-KR" altLang="en-US" sz="2000" b="1" dirty="0">
                <a:latin typeface="+mj-ea"/>
                <a:ea typeface="+mj-ea"/>
              </a:rPr>
              <a:t>버튼을 클릭해서 </a:t>
            </a:r>
            <a:r>
              <a:rPr lang="en-US" altLang="ko-KR" sz="2000" b="1" dirty="0">
                <a:latin typeface="+mj-ea"/>
                <a:ea typeface="+mj-ea"/>
              </a:rPr>
              <a:t>python</a:t>
            </a:r>
            <a:r>
              <a:rPr lang="ko-KR" altLang="en-US" sz="2000" b="1" dirty="0">
                <a:latin typeface="+mj-ea"/>
                <a:ea typeface="+mj-ea"/>
              </a:rPr>
              <a:t>을 가장 먼저 설치합니다</a:t>
            </a:r>
            <a:r>
              <a:rPr lang="en-US" altLang="ko-KR" sz="2000" b="1" dirty="0">
                <a:latin typeface="+mj-ea"/>
                <a:ea typeface="+mj-ea"/>
              </a:rPr>
              <a:t>. python</a:t>
            </a:r>
            <a:r>
              <a:rPr lang="ko-KR" altLang="en-US" sz="2000" b="1" dirty="0">
                <a:latin typeface="+mj-ea"/>
                <a:ea typeface="+mj-ea"/>
              </a:rPr>
              <a:t>을 설치하면 자동 설치되는 </a:t>
            </a:r>
            <a:r>
              <a:rPr lang="en-US" altLang="ko-KR" sz="2000" b="1" dirty="0">
                <a:latin typeface="+mj-ea"/>
                <a:ea typeface="+mj-ea"/>
              </a:rPr>
              <a:t>extension</a:t>
            </a:r>
            <a:r>
              <a:rPr lang="ko-KR" altLang="en-US" sz="2000" b="1" dirty="0">
                <a:latin typeface="+mj-ea"/>
                <a:ea typeface="+mj-ea"/>
              </a:rPr>
              <a:t>들이 있습니다</a:t>
            </a:r>
            <a:r>
              <a:rPr lang="en-US" altLang="ko-KR" sz="2000" b="1" dirty="0">
                <a:latin typeface="+mj-ea"/>
                <a:ea typeface="+mj-ea"/>
              </a:rPr>
              <a:t>.   </a:t>
            </a:r>
          </a:p>
        </p:txBody>
      </p:sp>
      <p:sp>
        <p:nvSpPr>
          <p:cNvPr id="64515" name="Title 1">
            <a:extLst>
              <a:ext uri="{FF2B5EF4-FFF2-40B4-BE49-F238E27FC236}">
                <a16:creationId xmlns:a16="http://schemas.microsoft.com/office/drawing/2014/main" id="{9DE2C549-628C-774F-B49A-B9A8AC7F2886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4516" name="그림 1">
            <a:extLst>
              <a:ext uri="{FF2B5EF4-FFF2-40B4-BE49-F238E27FC236}">
                <a16:creationId xmlns:a16="http://schemas.microsoft.com/office/drawing/2014/main" id="{73A88884-0383-DD4E-8A31-D5341AEB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2384426"/>
            <a:ext cx="45085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Placeholder 2">
            <a:extLst>
              <a:ext uri="{FF2B5EF4-FFF2-40B4-BE49-F238E27FC236}">
                <a16:creationId xmlns:a16="http://schemas.microsoft.com/office/drawing/2014/main" id="{B5F79E83-EE8D-7848-B58C-A5DFA3D07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9359900" cy="797142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두번째로 </a:t>
            </a:r>
            <a:r>
              <a:rPr lang="en-US" altLang="ko-KR" sz="2000" b="1" dirty="0">
                <a:latin typeface="+mj-ea"/>
                <a:ea typeface="+mj-ea"/>
              </a:rPr>
              <a:t>Korean Language Pack for Visual Studio Code</a:t>
            </a:r>
            <a:r>
              <a:rPr lang="ko-KR" altLang="en-US" sz="2000" b="1" dirty="0" err="1">
                <a:latin typeface="+mj-ea"/>
                <a:ea typeface="+mj-ea"/>
              </a:rPr>
              <a:t>를</a:t>
            </a:r>
            <a:r>
              <a:rPr lang="ko-KR" altLang="en-US" sz="2000" b="1" dirty="0">
                <a:latin typeface="+mj-ea"/>
                <a:ea typeface="+mj-ea"/>
              </a:rPr>
              <a:t> 설치합니다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아무래도 메뉴가 한글로 출력되는 것이 편리합니다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</p:txBody>
      </p:sp>
      <p:sp>
        <p:nvSpPr>
          <p:cNvPr id="66563" name="Title 1">
            <a:extLst>
              <a:ext uri="{FF2B5EF4-FFF2-40B4-BE49-F238E27FC236}">
                <a16:creationId xmlns:a16="http://schemas.microsoft.com/office/drawing/2014/main" id="{FE1ABC8B-585F-9643-9D82-193352DA2453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6564" name="그림 1">
            <a:extLst>
              <a:ext uri="{FF2B5EF4-FFF2-40B4-BE49-F238E27FC236}">
                <a16:creationId xmlns:a16="http://schemas.microsoft.com/office/drawing/2014/main" id="{16547947-FBA2-8B47-9E4D-E8D81F9E9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2420939"/>
            <a:ext cx="440055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Placeholder 2">
            <a:extLst>
              <a:ext uri="{FF2B5EF4-FFF2-40B4-BE49-F238E27FC236}">
                <a16:creationId xmlns:a16="http://schemas.microsoft.com/office/drawing/2014/main" id="{A9776FEE-9D68-6C4D-B212-599318B78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1627754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 err="1">
                <a:latin typeface="+mj-ea"/>
                <a:ea typeface="+mj-ea"/>
              </a:rPr>
              <a:t>VisualStudio</a:t>
            </a:r>
            <a:r>
              <a:rPr lang="en-US" altLang="ko-KR" sz="2000" b="1" dirty="0">
                <a:latin typeface="+mj-ea"/>
                <a:ea typeface="+mj-ea"/>
              </a:rPr>
              <a:t> Code</a:t>
            </a:r>
            <a:r>
              <a:rPr lang="ko-KR" altLang="en-US" sz="2000" b="1" dirty="0">
                <a:latin typeface="+mj-ea"/>
                <a:ea typeface="+mj-ea"/>
              </a:rPr>
              <a:t>에서 </a:t>
            </a:r>
            <a:r>
              <a:rPr lang="en-US" altLang="ko-KR" sz="2000" b="1" dirty="0">
                <a:latin typeface="+mj-ea"/>
                <a:ea typeface="+mj-ea"/>
              </a:rPr>
              <a:t>“</a:t>
            </a:r>
            <a:r>
              <a:rPr lang="ko-KR" altLang="en-US" sz="2000" b="1" dirty="0">
                <a:latin typeface="+mj-ea"/>
                <a:ea typeface="+mj-ea"/>
              </a:rPr>
              <a:t>폴더 열기</a:t>
            </a:r>
            <a:r>
              <a:rPr lang="en-US" altLang="ko-KR" sz="2000" b="1" dirty="0">
                <a:latin typeface="+mj-ea"/>
                <a:ea typeface="+mj-ea"/>
              </a:rPr>
              <a:t>”</a:t>
            </a:r>
            <a:r>
              <a:rPr lang="ko-KR" altLang="en-US" sz="2000" b="1" dirty="0" err="1">
                <a:latin typeface="+mj-ea"/>
                <a:ea typeface="+mj-ea"/>
              </a:rPr>
              <a:t>를</a:t>
            </a:r>
            <a:r>
              <a:rPr lang="ko-KR" altLang="en-US" sz="2000" b="1" dirty="0">
                <a:latin typeface="+mj-ea"/>
                <a:ea typeface="+mj-ea"/>
              </a:rPr>
              <a:t> 클릭해서 </a:t>
            </a:r>
            <a:r>
              <a:rPr lang="en-US" altLang="ko-KR" sz="2000" b="1" dirty="0">
                <a:latin typeface="+mj-ea"/>
                <a:ea typeface="+mj-ea"/>
              </a:rPr>
              <a:t>c:\work</a:t>
            </a:r>
            <a:r>
              <a:rPr lang="ko-KR" altLang="en-US" sz="2000" b="1" dirty="0">
                <a:latin typeface="+mj-ea"/>
                <a:ea typeface="+mj-ea"/>
              </a:rPr>
              <a:t>폴더를 </a:t>
            </a:r>
            <a:r>
              <a:rPr lang="ko-KR" altLang="en-US" sz="2000" b="1" dirty="0" err="1">
                <a:latin typeface="+mj-ea"/>
                <a:ea typeface="+mj-ea"/>
              </a:rPr>
              <a:t>작업폴더로</a:t>
            </a:r>
            <a:r>
              <a:rPr lang="ko-KR" altLang="en-US" sz="2000" b="1" dirty="0">
                <a:latin typeface="+mj-ea"/>
                <a:ea typeface="+mj-ea"/>
              </a:rPr>
              <a:t> 지정하면 편하게 파일들을 저장하고 사용할 수 있습니다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파일</a:t>
            </a:r>
            <a:r>
              <a:rPr lang="en-US" altLang="ko-KR" sz="2000" b="1" dirty="0">
                <a:latin typeface="+mj-ea"/>
                <a:ea typeface="+mj-ea"/>
              </a:rPr>
              <a:t>-&gt;</a:t>
            </a:r>
            <a:r>
              <a:rPr lang="ko-KR" altLang="en-US" sz="2000" b="1" dirty="0">
                <a:latin typeface="+mj-ea"/>
                <a:ea typeface="+mj-ea"/>
              </a:rPr>
              <a:t>기본 설정 </a:t>
            </a:r>
            <a:r>
              <a:rPr lang="en-US" altLang="ko-KR" sz="2000" b="1" dirty="0">
                <a:latin typeface="+mj-ea"/>
                <a:ea typeface="+mj-ea"/>
              </a:rPr>
              <a:t>-&gt; </a:t>
            </a:r>
            <a:r>
              <a:rPr lang="ko-KR" altLang="en-US" sz="2000" b="1" dirty="0">
                <a:latin typeface="+mj-ea"/>
                <a:ea typeface="+mj-ea"/>
              </a:rPr>
              <a:t>설정을 클릭하면 글꼴 크기와 각종 </a:t>
            </a:r>
            <a:r>
              <a:rPr lang="ko-KR" altLang="en-US" sz="2000" b="1" dirty="0" err="1">
                <a:latin typeface="+mj-ea"/>
                <a:ea typeface="+mj-ea"/>
              </a:rPr>
              <a:t>셋팅을</a:t>
            </a:r>
            <a:r>
              <a:rPr lang="ko-KR" altLang="en-US" sz="2000" b="1" dirty="0">
                <a:latin typeface="+mj-ea"/>
                <a:ea typeface="+mj-ea"/>
              </a:rPr>
              <a:t> 변경할 수 있습니다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</p:txBody>
      </p:sp>
      <p:sp>
        <p:nvSpPr>
          <p:cNvPr id="68611" name="Title 1">
            <a:extLst>
              <a:ext uri="{FF2B5EF4-FFF2-40B4-BE49-F238E27FC236}">
                <a16:creationId xmlns:a16="http://schemas.microsoft.com/office/drawing/2014/main" id="{BD6C4E56-277A-DB42-B752-08FC512E47EF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68612" name="그림 2">
            <a:extLst>
              <a:ext uri="{FF2B5EF4-FFF2-40B4-BE49-F238E27FC236}">
                <a16:creationId xmlns:a16="http://schemas.microsoft.com/office/drawing/2014/main" id="{18365EE3-DC98-AF4C-8DBA-951FFACB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889250"/>
            <a:ext cx="3276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그림 1">
            <a:extLst>
              <a:ext uri="{FF2B5EF4-FFF2-40B4-BE49-F238E27FC236}">
                <a16:creationId xmlns:a16="http://schemas.microsoft.com/office/drawing/2014/main" id="{C1D50E80-439F-FD48-A5FE-C6B9456FB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2879726"/>
            <a:ext cx="50419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Placeholder 2">
            <a:extLst>
              <a:ext uri="{FF2B5EF4-FFF2-40B4-BE49-F238E27FC236}">
                <a16:creationId xmlns:a16="http://schemas.microsoft.com/office/drawing/2014/main" id="{B7835959-416E-314B-AF29-4E115523B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9359900" cy="129540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en-US" altLang="ko-KR" sz="2000" b="1" dirty="0" err="1">
                <a:latin typeface="+mj-ea"/>
                <a:ea typeface="+mj-ea"/>
              </a:rPr>
              <a:t>VisualStudio</a:t>
            </a:r>
            <a:r>
              <a:rPr lang="en-US" altLang="ko-KR" sz="2000" b="1" dirty="0">
                <a:latin typeface="+mj-ea"/>
                <a:ea typeface="+mj-ea"/>
              </a:rPr>
              <a:t> Code</a:t>
            </a:r>
            <a:r>
              <a:rPr lang="ko-KR" altLang="en-US" sz="2000" b="1" dirty="0">
                <a:latin typeface="+mj-ea"/>
                <a:ea typeface="+mj-ea"/>
              </a:rPr>
              <a:t>에서 </a:t>
            </a: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코드를 실행할 경우 마우스 오른쪽 버튼을 클릭해서 </a:t>
            </a:r>
            <a:r>
              <a:rPr lang="en-US" altLang="ko-KR" sz="2000" b="1" dirty="0">
                <a:latin typeface="+mj-ea"/>
                <a:ea typeface="+mj-ea"/>
              </a:rPr>
              <a:t>“Run Python File in Terminal”</a:t>
            </a:r>
            <a:r>
              <a:rPr lang="ko-KR" altLang="en-US" sz="2000" b="1" dirty="0">
                <a:latin typeface="+mj-ea"/>
                <a:ea typeface="+mj-ea"/>
              </a:rPr>
              <a:t>을 클릭하면 됩니다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실행 결과는 하단에 </a:t>
            </a:r>
            <a:r>
              <a:rPr lang="ko-KR" altLang="en-US" sz="2000" b="1" dirty="0" err="1">
                <a:latin typeface="+mj-ea"/>
                <a:ea typeface="+mj-ea"/>
              </a:rPr>
              <a:t>오픈된</a:t>
            </a:r>
            <a:r>
              <a:rPr lang="ko-KR" altLang="en-US" sz="2000" b="1" dirty="0">
                <a:latin typeface="+mj-ea"/>
                <a:ea typeface="+mj-ea"/>
              </a:rPr>
              <a:t> 터미널에서 확인할 수 있습니다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</p:txBody>
      </p:sp>
      <p:sp>
        <p:nvSpPr>
          <p:cNvPr id="70659" name="Title 1">
            <a:extLst>
              <a:ext uri="{FF2B5EF4-FFF2-40B4-BE49-F238E27FC236}">
                <a16:creationId xmlns:a16="http://schemas.microsoft.com/office/drawing/2014/main" id="{F206B1B2-F270-F645-9C2D-0C6D6028D386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019925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개발환경 </a:t>
            </a: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셋팅</a:t>
            </a:r>
            <a:endParaRPr kumimoji="0" lang="ko-KR" altLang="en-US" sz="4400" dirty="0"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70660" name="그림 4">
            <a:extLst>
              <a:ext uri="{FF2B5EF4-FFF2-40B4-BE49-F238E27FC236}">
                <a16:creationId xmlns:a16="http://schemas.microsoft.com/office/drawing/2014/main" id="{7E0186C9-425E-3D4C-88C9-A951039A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44789"/>
            <a:ext cx="28067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그림 1">
            <a:extLst>
              <a:ext uri="{FF2B5EF4-FFF2-40B4-BE49-F238E27FC236}">
                <a16:creationId xmlns:a16="http://schemas.microsoft.com/office/drawing/2014/main" id="{3C9DA8CF-95F1-684F-85FF-F92A2CCFC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744789"/>
            <a:ext cx="35290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7334D4A-F63C-2045-93B9-2ABF2F99C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4" y="512764"/>
            <a:ext cx="7596187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</a:t>
            </a:r>
            <a:r>
              <a:rPr lang="ko-KR" altLang="en-US" dirty="0">
                <a:latin typeface="+mj-ea"/>
              </a:rPr>
              <a:t> 개요</a:t>
            </a: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75806D2F-BFD2-FE49-ACEC-C2ABC6B98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1" y="1449388"/>
            <a:ext cx="6588125" cy="210185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파이썬은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1991</a:t>
            </a:r>
            <a:r>
              <a:rPr lang="ko-KR" altLang="en-US" sz="2000" b="1" dirty="0">
                <a:latin typeface="+mj-ea"/>
                <a:ea typeface="+mj-ea"/>
              </a:rPr>
              <a:t>년 귀도 반 </a:t>
            </a:r>
            <a:r>
              <a:rPr lang="ko-KR" altLang="en-US" sz="2000" b="1" dirty="0" err="1">
                <a:latin typeface="+mj-ea"/>
                <a:ea typeface="+mj-ea"/>
              </a:rPr>
              <a:t>로썸</a:t>
            </a:r>
            <a:r>
              <a:rPr lang="en-US" altLang="ko-KR" sz="2000" b="1" dirty="0">
                <a:latin typeface="+mj-ea"/>
                <a:ea typeface="+mj-ea"/>
              </a:rPr>
              <a:t>(Guido van Rossum)</a:t>
            </a:r>
            <a:r>
              <a:rPr lang="ko-KR" altLang="en-US" sz="2000" b="1" dirty="0">
                <a:latin typeface="+mj-ea"/>
                <a:ea typeface="+mj-ea"/>
              </a:rPr>
              <a:t>이 발표한 인터프리터 언어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endParaRPr lang="en-US" altLang="ko-KR" sz="20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구글의 </a:t>
            </a:r>
            <a:r>
              <a:rPr lang="en-US" altLang="ko-KR" sz="2000" b="1" dirty="0">
                <a:latin typeface="+mj-ea"/>
                <a:ea typeface="+mj-ea"/>
              </a:rPr>
              <a:t>3</a:t>
            </a:r>
            <a:r>
              <a:rPr lang="ko-KR" altLang="en-US" sz="2000" b="1" dirty="0">
                <a:latin typeface="+mj-ea"/>
                <a:ea typeface="+mj-ea"/>
              </a:rPr>
              <a:t>대 개발 언어 중에 하나로 채택되면서 사용자층이 늘어남 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9220" name="그림 4" descr="225px-Guido_van_Rossum_OSCON_2006 (1).jpg">
            <a:extLst>
              <a:ext uri="{FF2B5EF4-FFF2-40B4-BE49-F238E27FC236}">
                <a16:creationId xmlns:a16="http://schemas.microsoft.com/office/drawing/2014/main" id="{2D062F9F-4D91-0E41-8E90-AF29F23F1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214" y="1449389"/>
            <a:ext cx="2725737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315FDB3-B182-C344-BB9A-7B29BE20D6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5914" y="512764"/>
            <a:ext cx="7127875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sz="3600" dirty="0">
                <a:latin typeface="+mj-ea"/>
              </a:rPr>
              <a:t>변수와 함수 소개 </a:t>
            </a:r>
          </a:p>
        </p:txBody>
      </p:sp>
      <p:sp>
        <p:nvSpPr>
          <p:cNvPr id="6147" name="Text Placeholder 2">
            <a:extLst>
              <a:ext uri="{FF2B5EF4-FFF2-40B4-BE49-F238E27FC236}">
                <a16:creationId xmlns:a16="http://schemas.microsoft.com/office/drawing/2014/main" id="{A15B675D-879B-6F4E-95EA-0FB58A27AC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6050" y="1449388"/>
            <a:ext cx="9359900" cy="249555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프로그래밍 작업을 할 때 기본적으로 변수와 함수가 필요하다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변수</a:t>
            </a:r>
            <a:r>
              <a:rPr lang="en-US" altLang="ko-KR" sz="2000" b="1" dirty="0">
                <a:latin typeface="+mj-ea"/>
                <a:ea typeface="+mj-ea"/>
              </a:rPr>
              <a:t>: </a:t>
            </a:r>
            <a:r>
              <a:rPr lang="ko-KR" altLang="en-US" sz="2000" b="1" dirty="0">
                <a:latin typeface="+mj-ea"/>
                <a:ea typeface="+mj-ea"/>
              </a:rPr>
              <a:t>여러 가지 값으로 변할 수 있는 수를 변수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 err="1">
                <a:latin typeface="+mj-ea"/>
                <a:ea typeface="+mj-ea"/>
              </a:rPr>
              <a:t>變數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r>
              <a:rPr lang="ko-KR" altLang="en-US" sz="2000" b="1" dirty="0" err="1">
                <a:latin typeface="+mj-ea"/>
                <a:ea typeface="+mj-ea"/>
              </a:rPr>
              <a:t>라고</a:t>
            </a:r>
            <a:r>
              <a:rPr lang="ko-KR" altLang="en-US" sz="2000" b="1" dirty="0">
                <a:latin typeface="+mj-ea"/>
                <a:ea typeface="+mj-ea"/>
              </a:rPr>
              <a:t> 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프로그램을 작성하면서 변수에는 임의의 값을 담거나 함수가 </a:t>
            </a:r>
            <a:r>
              <a:rPr lang="ko-KR" altLang="en-US" sz="2000" b="1" dirty="0" err="1">
                <a:latin typeface="+mj-ea"/>
                <a:ea typeface="+mj-ea"/>
              </a:rPr>
              <a:t>리턴하는</a:t>
            </a:r>
            <a:r>
              <a:rPr lang="ko-KR" altLang="en-US" sz="2000" b="1" dirty="0">
                <a:latin typeface="+mj-ea"/>
                <a:ea typeface="+mj-ea"/>
              </a:rPr>
              <a:t> 값을 저장할 수 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 err="1">
                <a:latin typeface="+mj-ea"/>
                <a:ea typeface="+mj-ea"/>
              </a:rPr>
              <a:t>파이썬은</a:t>
            </a:r>
            <a:r>
              <a:rPr lang="ko-KR" altLang="en-US" sz="2000" b="1" dirty="0">
                <a:latin typeface="+mj-ea"/>
                <a:ea typeface="+mj-ea"/>
              </a:rPr>
              <a:t> 형식을 미리 선언해서 사용하는 정적인 언어가 아니기 때문에 선언 없이 변수의 값을 담아서 바로 사용한다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아래와 같이 문자열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정수</a:t>
            </a:r>
            <a:r>
              <a:rPr lang="en-US" altLang="ko-KR" sz="2000" b="1" dirty="0">
                <a:latin typeface="+mj-ea"/>
                <a:ea typeface="+mj-ea"/>
              </a:rPr>
              <a:t>, </a:t>
            </a:r>
            <a:r>
              <a:rPr lang="ko-KR" altLang="en-US" sz="2000" b="1" dirty="0">
                <a:latin typeface="+mj-ea"/>
                <a:ea typeface="+mj-ea"/>
              </a:rPr>
              <a:t>실수 등을 바로 초기화 해서 사용할 수 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</a:p>
        </p:txBody>
      </p:sp>
      <p:pic>
        <p:nvPicPr>
          <p:cNvPr id="6148" name="Picture 5" descr="\\Mac\Home\Desktop\스크린샷 2020-01-14 오후 4.43.53.png">
            <a:extLst>
              <a:ext uri="{FF2B5EF4-FFF2-40B4-BE49-F238E27FC236}">
                <a16:creationId xmlns:a16="http://schemas.microsoft.com/office/drawing/2014/main" id="{EC2333CB-6022-2747-8190-59331760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4013200"/>
            <a:ext cx="3041650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>
            <a:extLst>
              <a:ext uri="{FF2B5EF4-FFF2-40B4-BE49-F238E27FC236}">
                <a16:creationId xmlns:a16="http://schemas.microsoft.com/office/drawing/2014/main" id="{98195406-05BD-8F41-A4CF-A04912014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1" y="5041901"/>
            <a:ext cx="29575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>
                <a:latin typeface="맑은 고딕" panose="020B0503020000020004" pitchFamily="34" charset="-127"/>
                <a:ea typeface="나눔고딕" pitchFamily="2" charset="-127"/>
              </a:rPr>
              <a:t>type()</a:t>
            </a:r>
            <a:r>
              <a:rPr lang="ko-KR" altLang="en-US">
                <a:latin typeface="맑은 고딕" panose="020B0503020000020004" pitchFamily="34" charset="-127"/>
                <a:ea typeface="나눔고딕" pitchFamily="2" charset="-127"/>
              </a:rPr>
              <a:t>내장 함수는 해당 객체의 형식 정보를 보여주는 함수 입니다</a:t>
            </a:r>
            <a:r>
              <a:rPr lang="en-US" altLang="ko-KR">
                <a:latin typeface="맑은 고딕" panose="020B0503020000020004" pitchFamily="34" charset="-127"/>
                <a:ea typeface="나눔고딕" pitchFamily="2" charset="-127"/>
              </a:rPr>
              <a:t>. </a:t>
            </a:r>
            <a:endParaRPr lang="ko-KR" altLang="en-US">
              <a:latin typeface="맑은 고딕" panose="020B0503020000020004" pitchFamily="34" charset="-127"/>
              <a:ea typeface="나눔고딕" pitchFamily="2" charset="-127"/>
            </a:endParaRPr>
          </a:p>
        </p:txBody>
      </p:sp>
      <p:cxnSp>
        <p:nvCxnSpPr>
          <p:cNvPr id="6150" name="직선 화살표 연결선 7">
            <a:extLst>
              <a:ext uri="{FF2B5EF4-FFF2-40B4-BE49-F238E27FC236}">
                <a16:creationId xmlns:a16="http://schemas.microsoft.com/office/drawing/2014/main" id="{16578F58-DEBB-564D-8526-7797BDF593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98169" y="5491957"/>
            <a:ext cx="877888" cy="403225"/>
          </a:xfrm>
          <a:prstGeom prst="straightConnector1">
            <a:avLst/>
          </a:prstGeom>
          <a:noFill/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6151" name="직선 화살표 연결선 10">
            <a:extLst>
              <a:ext uri="{FF2B5EF4-FFF2-40B4-BE49-F238E27FC236}">
                <a16:creationId xmlns:a16="http://schemas.microsoft.com/office/drawing/2014/main" id="{3F86267B-6ED0-F343-8771-983733EBBE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1301" y="5327650"/>
            <a:ext cx="912813" cy="1588"/>
          </a:xfrm>
          <a:prstGeom prst="straightConnector1">
            <a:avLst/>
          </a:prstGeom>
          <a:noFill/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8D4BC06-13FE-FF42-8B63-251AD987E4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5914" y="512764"/>
            <a:ext cx="7235825" cy="5909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sz="3600" dirty="0">
                <a:latin typeface="+mj-ea"/>
              </a:rPr>
              <a:t>변수와 함수 소개 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0414FDE8-7F84-C544-B309-57D72EABA3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6050" y="1449388"/>
            <a:ext cx="9359900" cy="1941512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함수</a:t>
            </a:r>
            <a:r>
              <a:rPr lang="en-US" altLang="ko-KR" sz="2000" b="1" dirty="0">
                <a:latin typeface="+mj-ea"/>
                <a:ea typeface="+mj-ea"/>
              </a:rPr>
              <a:t>(Function): </a:t>
            </a:r>
            <a:r>
              <a:rPr lang="ko-KR" altLang="en-US" sz="2000" b="1" dirty="0">
                <a:latin typeface="+mj-ea"/>
                <a:ea typeface="+mj-ea"/>
              </a:rPr>
              <a:t>필요한 기능이 미리 구현되어 있는 빌트인</a:t>
            </a:r>
            <a:r>
              <a:rPr lang="en-US" altLang="ko-KR" sz="2000" b="1" dirty="0">
                <a:latin typeface="+mj-ea"/>
                <a:ea typeface="+mj-ea"/>
              </a:rPr>
              <a:t>(Built in) </a:t>
            </a:r>
            <a:r>
              <a:rPr lang="ko-KR" altLang="en-US" sz="2000" b="1" dirty="0">
                <a:latin typeface="+mj-ea"/>
                <a:ea typeface="+mj-ea"/>
              </a:rPr>
              <a:t>함수도 있고 사용자가 직접 함수를 정의할 수 있다</a:t>
            </a:r>
            <a:r>
              <a:rPr lang="en-US" altLang="ko-KR" sz="2000" b="1" dirty="0">
                <a:latin typeface="+mj-ea"/>
                <a:ea typeface="+mj-ea"/>
              </a:rPr>
              <a:t>. API(Application Programming Interface) </a:t>
            </a:r>
            <a:r>
              <a:rPr lang="ko-KR" altLang="en-US" sz="2000" b="1" dirty="0" err="1">
                <a:latin typeface="+mj-ea"/>
                <a:ea typeface="+mj-ea"/>
              </a:rPr>
              <a:t>라고</a:t>
            </a:r>
            <a:r>
              <a:rPr lang="ko-KR" altLang="en-US" sz="2000" b="1" dirty="0">
                <a:latin typeface="+mj-ea"/>
                <a:ea typeface="+mj-ea"/>
              </a:rPr>
              <a:t> 부르기도 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아래와 같이 문자열 변수에 문자열을 저장할 경우 </a:t>
            </a:r>
            <a:r>
              <a:rPr lang="en-US" altLang="ko-KR" sz="2000" b="1" dirty="0">
                <a:latin typeface="+mj-ea"/>
                <a:ea typeface="+mj-ea"/>
              </a:rPr>
              <a:t>“”</a:t>
            </a:r>
            <a:r>
              <a:rPr lang="ko-KR" altLang="en-US" sz="2000" b="1" dirty="0">
                <a:latin typeface="+mj-ea"/>
                <a:ea typeface="+mj-ea"/>
              </a:rPr>
              <a:t>나 </a:t>
            </a:r>
            <a:r>
              <a:rPr lang="en-US" altLang="ko-KR" sz="2000" b="1" dirty="0">
                <a:latin typeface="+mj-ea"/>
                <a:ea typeface="+mj-ea"/>
              </a:rPr>
              <a:t>‘’</a:t>
            </a:r>
            <a:r>
              <a:rPr lang="ko-KR" altLang="en-US" sz="2000" b="1" dirty="0" err="1">
                <a:latin typeface="+mj-ea"/>
                <a:ea typeface="+mj-ea"/>
              </a:rPr>
              <a:t>를</a:t>
            </a:r>
            <a:r>
              <a:rPr lang="ko-KR" altLang="en-US" sz="2000" b="1" dirty="0">
                <a:latin typeface="+mj-ea"/>
                <a:ea typeface="+mj-ea"/>
              </a:rPr>
              <a:t> 사용해서 </a:t>
            </a:r>
            <a:r>
              <a:rPr lang="ko-KR" altLang="en-US" sz="2000" b="1" dirty="0" err="1">
                <a:latin typeface="+mj-ea"/>
                <a:ea typeface="+mj-ea"/>
              </a:rPr>
              <a:t>문자열임을</a:t>
            </a:r>
            <a:r>
              <a:rPr lang="ko-KR" altLang="en-US" sz="2000" b="1" dirty="0">
                <a:latin typeface="+mj-ea"/>
                <a:ea typeface="+mj-ea"/>
              </a:rPr>
              <a:t> 표시해 주어야 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en-US" altLang="ko-KR" sz="2000" b="1" dirty="0" err="1">
                <a:latin typeface="+mj-ea"/>
                <a:ea typeface="+mj-ea"/>
              </a:rPr>
              <a:t>len</a:t>
            </a:r>
            <a:r>
              <a:rPr lang="en-US" altLang="ko-KR" sz="2000" b="1" dirty="0">
                <a:latin typeface="+mj-ea"/>
                <a:ea typeface="+mj-ea"/>
              </a:rPr>
              <a:t>()</a:t>
            </a:r>
            <a:r>
              <a:rPr lang="ko-KR" altLang="en-US" sz="2000" b="1" dirty="0">
                <a:latin typeface="+mj-ea"/>
                <a:ea typeface="+mj-ea"/>
              </a:rPr>
              <a:t>이라는 내장 함수는 입력 </a:t>
            </a:r>
            <a:r>
              <a:rPr lang="ko-KR" altLang="en-US" sz="2000" b="1" dirty="0" err="1">
                <a:latin typeface="+mj-ea"/>
                <a:ea typeface="+mj-ea"/>
              </a:rPr>
              <a:t>파라메터</a:t>
            </a:r>
            <a:r>
              <a:rPr lang="en-US" altLang="ko-KR" sz="2000" b="1" dirty="0">
                <a:latin typeface="+mj-ea"/>
                <a:ea typeface="+mj-ea"/>
              </a:rPr>
              <a:t>(</a:t>
            </a:r>
            <a:r>
              <a:rPr lang="ko-KR" altLang="en-US" sz="2000" b="1" dirty="0">
                <a:latin typeface="+mj-ea"/>
                <a:ea typeface="+mj-ea"/>
              </a:rPr>
              <a:t>입력 데이터</a:t>
            </a:r>
            <a:r>
              <a:rPr lang="en-US" altLang="ko-KR" sz="2000" b="1" dirty="0">
                <a:latin typeface="+mj-ea"/>
                <a:ea typeface="+mj-ea"/>
              </a:rPr>
              <a:t>)</a:t>
            </a:r>
            <a:r>
              <a:rPr lang="ko-KR" altLang="en-US" sz="2000" b="1" dirty="0">
                <a:latin typeface="+mj-ea"/>
                <a:ea typeface="+mj-ea"/>
              </a:rPr>
              <a:t>로 넘겨진 문자열의 길이를 </a:t>
            </a:r>
            <a:r>
              <a:rPr lang="ko-KR" altLang="en-US" sz="2000" b="1" dirty="0" err="1">
                <a:latin typeface="+mj-ea"/>
                <a:ea typeface="+mj-ea"/>
              </a:rPr>
              <a:t>리턴한다</a:t>
            </a:r>
            <a:r>
              <a:rPr lang="en-US" altLang="ko-KR" sz="2000" b="1" dirty="0">
                <a:latin typeface="+mj-ea"/>
                <a:ea typeface="+mj-ea"/>
              </a:rPr>
              <a:t>.  </a:t>
            </a:r>
          </a:p>
        </p:txBody>
      </p:sp>
      <p:pic>
        <p:nvPicPr>
          <p:cNvPr id="8196" name="Picture 5" descr="\\Mac\AllFiles\var\folders\_y\sl8z2_316l5031jrp0kp0t5w0000gn\T\TemporaryItems\(screencaptureui이(가) 문서 저장 중 5)\스크린샷 2020-01-14 오후 4.53.39.png">
            <a:extLst>
              <a:ext uri="{FF2B5EF4-FFF2-40B4-BE49-F238E27FC236}">
                <a16:creationId xmlns:a16="http://schemas.microsoft.com/office/drawing/2014/main" id="{848800A4-A271-7442-BBCB-67F3B9DE1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1" y="3465513"/>
            <a:ext cx="29622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49F6137-4905-094D-B49F-CF0DA4C9BB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5914" y="512764"/>
            <a:ext cx="7488237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>
                <a:latin typeface="+mj-ea"/>
              </a:rPr>
              <a:t>변수와 함수 소개 </a:t>
            </a: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B2D5E3F8-6C58-7548-BD15-9019DFA794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6050" y="1449389"/>
            <a:ext cx="8794750" cy="4490076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변수명</a:t>
            </a:r>
            <a:r>
              <a:rPr lang="en-US" altLang="ko-KR" sz="2000" b="1" dirty="0">
                <a:latin typeface="+mj-ea"/>
                <a:ea typeface="+mj-ea"/>
              </a:rPr>
              <a:t>:</a:t>
            </a:r>
            <a:r>
              <a:rPr lang="ko-KR" altLang="en-US" sz="2000" b="1" dirty="0">
                <a:latin typeface="+mj-ea"/>
                <a:ea typeface="+mj-ea"/>
              </a:rPr>
              <a:t> 대소문자를 구분하는 언어이다</a:t>
            </a:r>
            <a:r>
              <a:rPr lang="en-US" altLang="ko-KR" sz="2000" b="1" dirty="0">
                <a:latin typeface="+mj-ea"/>
                <a:ea typeface="+mj-ea"/>
              </a:rPr>
              <a:t>. Friend</a:t>
            </a:r>
            <a:r>
              <a:rPr lang="ko-KR" altLang="en-US" sz="2000" b="1" dirty="0">
                <a:latin typeface="+mj-ea"/>
                <a:ea typeface="+mj-ea"/>
              </a:rPr>
              <a:t>와 </a:t>
            </a:r>
            <a:r>
              <a:rPr lang="en-US" altLang="ko-KR" sz="2000" b="1" dirty="0">
                <a:latin typeface="+mj-ea"/>
                <a:ea typeface="+mj-ea"/>
              </a:rPr>
              <a:t>friend</a:t>
            </a:r>
            <a:r>
              <a:rPr lang="ko-KR" altLang="en-US" sz="2000" b="1" dirty="0">
                <a:latin typeface="+mj-ea"/>
                <a:ea typeface="+mj-ea"/>
              </a:rPr>
              <a:t>는 </a:t>
            </a:r>
            <a:r>
              <a:rPr lang="ko-KR" altLang="en-US" sz="2000" b="1" dirty="0" err="1">
                <a:latin typeface="+mj-ea"/>
                <a:ea typeface="+mj-ea"/>
              </a:rPr>
              <a:t>대소문자가</a:t>
            </a:r>
            <a:r>
              <a:rPr lang="ko-KR" altLang="en-US" sz="2000" b="1" dirty="0">
                <a:latin typeface="+mj-ea"/>
                <a:ea typeface="+mj-ea"/>
              </a:rPr>
              <a:t> 다른 변수이다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코딩을 할 때 </a:t>
            </a:r>
            <a:r>
              <a:rPr lang="ko-KR" altLang="en-US" sz="2000" b="1" dirty="0" err="1">
                <a:latin typeface="+mj-ea"/>
                <a:ea typeface="+mj-ea"/>
              </a:rPr>
              <a:t>대소문자가</a:t>
            </a:r>
            <a:r>
              <a:rPr lang="ko-KR" altLang="en-US" sz="2000" b="1" dirty="0">
                <a:latin typeface="+mj-ea"/>
                <a:ea typeface="+mj-ea"/>
              </a:rPr>
              <a:t> 일치하는지 꼭 확인이 필요하다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 err="1">
                <a:latin typeface="+mj-ea"/>
                <a:ea typeface="+mj-ea"/>
              </a:rPr>
              <a:t>비주얼</a:t>
            </a:r>
            <a:r>
              <a:rPr lang="ko-KR" altLang="en-US" sz="2000" b="1" dirty="0">
                <a:latin typeface="+mj-ea"/>
                <a:ea typeface="+mj-ea"/>
              </a:rPr>
              <a:t> 베이직과 같은 언어는 대소문자를 구별하지 않지만 대부분의 </a:t>
            </a:r>
            <a:r>
              <a:rPr lang="en-US" altLang="ko-KR" sz="2000" b="1" dirty="0">
                <a:latin typeface="+mj-ea"/>
                <a:ea typeface="+mj-ea"/>
              </a:rPr>
              <a:t>C</a:t>
            </a:r>
            <a:r>
              <a:rPr lang="ko-KR" altLang="en-US" sz="2000" b="1" dirty="0">
                <a:latin typeface="+mj-ea"/>
                <a:ea typeface="+mj-ea"/>
              </a:rPr>
              <a:t>에서 파생된 언어들은 대소문자를 구분한다</a:t>
            </a:r>
            <a:r>
              <a:rPr lang="en-US" altLang="ko-KR" sz="2000" b="1" dirty="0">
                <a:latin typeface="+mj-ea"/>
                <a:ea typeface="+mj-ea"/>
              </a:rPr>
              <a:t>.  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endParaRPr lang="en-US" altLang="ko-KR" sz="2000" b="1" dirty="0">
              <a:latin typeface="+mj-ea"/>
              <a:ea typeface="+mj-ea"/>
            </a:endParaRP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숫자형식</a:t>
            </a:r>
            <a:r>
              <a:rPr lang="en-US" altLang="ko-KR" sz="2000" b="1" dirty="0">
                <a:latin typeface="+mj-ea"/>
                <a:ea typeface="+mj-ea"/>
              </a:rPr>
              <a:t>: int, float</a:t>
            </a:r>
            <a:r>
              <a:rPr lang="ko-KR" altLang="en-US" sz="2000" b="1" dirty="0">
                <a:latin typeface="+mj-ea"/>
                <a:ea typeface="+mj-ea"/>
              </a:rPr>
              <a:t>과 같은 형식이 제공된다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정확한 정수라면 </a:t>
            </a:r>
            <a:r>
              <a:rPr lang="en-US" altLang="ko-KR" sz="2000" b="1" dirty="0">
                <a:latin typeface="+mj-ea"/>
                <a:ea typeface="+mj-ea"/>
              </a:rPr>
              <a:t>x = 100</a:t>
            </a:r>
            <a:r>
              <a:rPr lang="ko-KR" altLang="en-US" sz="2000" b="1" dirty="0">
                <a:latin typeface="+mj-ea"/>
                <a:ea typeface="+mj-ea"/>
              </a:rPr>
              <a:t>과 같은 경우 </a:t>
            </a:r>
            <a:r>
              <a:rPr lang="ko-KR" altLang="en-US" sz="2000" b="1" dirty="0" err="1">
                <a:latin typeface="+mj-ea"/>
                <a:ea typeface="+mj-ea"/>
              </a:rPr>
              <a:t>정수형식이고</a:t>
            </a:r>
            <a:r>
              <a:rPr lang="en-US" altLang="ko-KR" sz="2000" b="1" dirty="0">
                <a:latin typeface="+mj-ea"/>
                <a:ea typeface="+mj-ea"/>
              </a:rPr>
              <a:t>, pi = 3.14</a:t>
            </a:r>
            <a:r>
              <a:rPr lang="ko-KR" altLang="en-US" sz="2000" b="1" dirty="0">
                <a:latin typeface="+mj-ea"/>
                <a:ea typeface="+mj-ea"/>
              </a:rPr>
              <a:t>와 같이 초기화하면 실수로 초기화된다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문자열형식</a:t>
            </a:r>
            <a:r>
              <a:rPr lang="en-US" altLang="ko-KR" sz="2000" b="1" dirty="0">
                <a:latin typeface="+mj-ea"/>
                <a:ea typeface="+mj-ea"/>
              </a:rPr>
              <a:t>: ‘</a:t>
            </a:r>
            <a:r>
              <a:rPr lang="ko-KR" altLang="en-US" sz="2000" b="1" dirty="0">
                <a:latin typeface="+mj-ea"/>
                <a:ea typeface="+mj-ea"/>
              </a:rPr>
              <a:t>데이터</a:t>
            </a:r>
            <a:r>
              <a:rPr lang="en-US" altLang="ko-KR" sz="2000" b="1" dirty="0">
                <a:latin typeface="+mj-ea"/>
                <a:ea typeface="+mj-ea"/>
              </a:rPr>
              <a:t>’, “</a:t>
            </a:r>
            <a:r>
              <a:rPr lang="ko-KR" altLang="en-US" sz="2000" b="1" dirty="0">
                <a:latin typeface="+mj-ea"/>
                <a:ea typeface="+mj-ea"/>
              </a:rPr>
              <a:t>전우치</a:t>
            </a:r>
            <a:r>
              <a:rPr lang="en-US" altLang="ko-KR" sz="2000" b="1" dirty="0">
                <a:latin typeface="+mj-ea"/>
                <a:ea typeface="+mj-ea"/>
              </a:rPr>
              <a:t>”</a:t>
            </a:r>
            <a:r>
              <a:rPr lang="ko-KR" altLang="en-US" sz="2000" b="1" dirty="0">
                <a:latin typeface="+mj-ea"/>
                <a:ea typeface="+mj-ea"/>
              </a:rPr>
              <a:t>로 초기화 할 수 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>
                <a:latin typeface="+mj-ea"/>
                <a:ea typeface="+mj-ea"/>
              </a:rPr>
              <a:t>문자열 데이터는 반드시 </a:t>
            </a:r>
            <a:r>
              <a:rPr lang="en-US" altLang="ko-KR" sz="2000" b="1" dirty="0">
                <a:latin typeface="+mj-ea"/>
                <a:ea typeface="+mj-ea"/>
              </a:rPr>
              <a:t>“”</a:t>
            </a:r>
            <a:r>
              <a:rPr lang="ko-KR" altLang="en-US" sz="2000" b="1" dirty="0">
                <a:latin typeface="+mj-ea"/>
                <a:ea typeface="+mj-ea"/>
              </a:rPr>
              <a:t>나 </a:t>
            </a:r>
            <a:r>
              <a:rPr lang="en-US" altLang="ko-KR" sz="2000" b="1" dirty="0">
                <a:latin typeface="+mj-ea"/>
                <a:ea typeface="+mj-ea"/>
              </a:rPr>
              <a:t>‘’</a:t>
            </a:r>
            <a:r>
              <a:rPr lang="ko-KR" altLang="en-US" sz="2000" b="1" dirty="0">
                <a:latin typeface="+mj-ea"/>
                <a:ea typeface="+mj-ea"/>
              </a:rPr>
              <a:t>로 묶어야 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 err="1">
                <a:latin typeface="+mj-ea"/>
                <a:ea typeface="+mj-ea"/>
              </a:rPr>
              <a:t>파이썬에서는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“”</a:t>
            </a:r>
            <a:r>
              <a:rPr lang="ko-KR" altLang="en-US" sz="2000" b="1" dirty="0">
                <a:latin typeface="+mj-ea"/>
                <a:ea typeface="+mj-ea"/>
              </a:rPr>
              <a:t>와 </a:t>
            </a:r>
            <a:r>
              <a:rPr lang="en-US" altLang="ko-KR" sz="2000" b="1" dirty="0">
                <a:latin typeface="+mj-ea"/>
                <a:ea typeface="+mj-ea"/>
              </a:rPr>
              <a:t>‘’</a:t>
            </a:r>
            <a:r>
              <a:rPr lang="ko-KR" altLang="en-US" sz="2000" b="1" dirty="0" err="1">
                <a:latin typeface="+mj-ea"/>
                <a:ea typeface="+mj-ea"/>
              </a:rPr>
              <a:t>를</a:t>
            </a:r>
            <a:r>
              <a:rPr lang="ko-KR" altLang="en-US" sz="2000" b="1" dirty="0">
                <a:latin typeface="+mj-ea"/>
                <a:ea typeface="+mj-ea"/>
              </a:rPr>
              <a:t> 구분하지 않는다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불린형식</a:t>
            </a:r>
            <a:r>
              <a:rPr lang="en-US" altLang="ko-KR" sz="2000" b="1" dirty="0">
                <a:latin typeface="+mj-ea"/>
                <a:ea typeface="+mj-ea"/>
              </a:rPr>
              <a:t>: True, False</a:t>
            </a:r>
            <a:r>
              <a:rPr lang="ko-KR" altLang="en-US" sz="2000" b="1" dirty="0">
                <a:latin typeface="+mj-ea"/>
                <a:ea typeface="+mj-ea"/>
              </a:rPr>
              <a:t>와 같은 값을 사용할 수 있다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</a:p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endParaRPr lang="ko-KR" altLang="en-US" sz="2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3EA2317-C4DB-0142-867A-6E7826DD77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55914" y="512764"/>
            <a:ext cx="7488237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</a:t>
            </a:r>
            <a:r>
              <a:rPr lang="ko-KR" altLang="en-US" dirty="0">
                <a:latin typeface="+mj-ea"/>
              </a:rPr>
              <a:t> 키워드 소개 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DF5C5CE9-7AF3-5944-89C4-A231C73ADC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6050" y="1493839"/>
            <a:ext cx="8794750" cy="12017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</a:t>
            </a:r>
            <a:r>
              <a:rPr lang="ko-KR" altLang="en-US" sz="2000" b="1" dirty="0">
                <a:latin typeface="+mj-ea"/>
                <a:ea typeface="+mj-ea"/>
              </a:rPr>
              <a:t> 언어에서 제공되는 기본적인 문장을 키워드라고 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키워드는 미리 정의되어 있는 </a:t>
            </a:r>
            <a:r>
              <a:rPr lang="ko-KR" altLang="en-US" sz="2000" b="1" dirty="0" err="1">
                <a:latin typeface="+mj-ea"/>
                <a:ea typeface="+mj-ea"/>
              </a:rPr>
              <a:t>단어들이여서</a:t>
            </a:r>
            <a:r>
              <a:rPr lang="ko-KR" altLang="en-US" sz="2000" b="1" dirty="0">
                <a:latin typeface="+mj-ea"/>
                <a:ea typeface="+mj-ea"/>
              </a:rPr>
              <a:t> 이 단어들을 </a:t>
            </a:r>
            <a:r>
              <a:rPr lang="ko-KR" altLang="en-US" sz="2000" b="1" dirty="0" err="1">
                <a:latin typeface="+mj-ea"/>
                <a:ea typeface="+mj-ea"/>
              </a:rPr>
              <a:t>변수명이나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함수명으로</a:t>
            </a:r>
            <a:r>
              <a:rPr lang="ko-KR" altLang="en-US" sz="2000" b="1" dirty="0">
                <a:latin typeface="+mj-ea"/>
                <a:ea typeface="+mj-ea"/>
              </a:rPr>
              <a:t> 사용하면 안된다</a:t>
            </a:r>
            <a:r>
              <a:rPr lang="en-US" altLang="ko-KR" sz="2000" b="1" dirty="0">
                <a:latin typeface="+mj-ea"/>
                <a:ea typeface="+mj-ea"/>
              </a:rPr>
              <a:t>.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키워드는 대략 </a:t>
            </a:r>
            <a:r>
              <a:rPr lang="en-US" altLang="ko-KR" sz="2000" b="1" dirty="0">
                <a:latin typeface="+mj-ea"/>
                <a:ea typeface="+mj-ea"/>
              </a:rPr>
              <a:t>35</a:t>
            </a:r>
            <a:r>
              <a:rPr lang="ko-KR" altLang="en-US" sz="2000" b="1" dirty="0">
                <a:latin typeface="+mj-ea"/>
                <a:ea typeface="+mj-ea"/>
              </a:rPr>
              <a:t>개정도 된다</a:t>
            </a:r>
            <a:r>
              <a:rPr lang="en-US" altLang="ko-KR" sz="2000" b="1" dirty="0">
                <a:latin typeface="+mj-ea"/>
                <a:ea typeface="+mj-ea"/>
              </a:rPr>
              <a:t>. </a:t>
            </a:r>
            <a:endParaRPr lang="ko-KR" altLang="en-US" sz="2000" b="1" dirty="0">
              <a:latin typeface="+mj-ea"/>
              <a:ea typeface="+mj-ea"/>
            </a:endParaRPr>
          </a:p>
        </p:txBody>
      </p:sp>
      <p:pic>
        <p:nvPicPr>
          <p:cNvPr id="12292" name="Picture 2" descr="\\Mac\Home\Desktop\스크린샷 2020-01-27 오후 1.55.41.png">
            <a:extLst>
              <a:ext uri="{FF2B5EF4-FFF2-40B4-BE49-F238E27FC236}">
                <a16:creationId xmlns:a16="http://schemas.microsoft.com/office/drawing/2014/main" id="{31B18298-032B-BC43-A5F5-1F677116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808288"/>
            <a:ext cx="77406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>
            <a:extLst>
              <a:ext uri="{FF2B5EF4-FFF2-40B4-BE49-F238E27FC236}">
                <a16:creationId xmlns:a16="http://schemas.microsoft.com/office/drawing/2014/main" id="{2BB11EA7-8572-3645-9F9C-5769C8A282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6050" y="1449389"/>
            <a:ext cx="8794750" cy="425695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자료 형식</a:t>
            </a:r>
            <a:endParaRPr lang="ko-KR" altLang="en-US" sz="2000" dirty="0">
              <a:latin typeface="+mj-ea"/>
              <a:ea typeface="+mj-ea"/>
            </a:endParaRPr>
          </a:p>
        </p:txBody>
      </p:sp>
      <p:graphicFrame>
        <p:nvGraphicFramePr>
          <p:cNvPr id="72788" name="Group 84">
            <a:extLst>
              <a:ext uri="{FF2B5EF4-FFF2-40B4-BE49-F238E27FC236}">
                <a16:creationId xmlns:a16="http://schemas.microsoft.com/office/drawing/2014/main" id="{153D2D7A-0894-7F4A-B002-E86F41E4E1BB}"/>
              </a:ext>
            </a:extLst>
          </p:cNvPr>
          <p:cNvGraphicFramePr>
            <a:graphicFrameLocks noGrp="1"/>
          </p:cNvGraphicFramePr>
          <p:nvPr/>
        </p:nvGraphicFramePr>
        <p:xfrm>
          <a:off x="1847850" y="2024063"/>
          <a:ext cx="8496300" cy="4127501"/>
        </p:xfrm>
        <a:graphic>
          <a:graphicData uri="http://schemas.openxmlformats.org/drawingml/2006/table">
            <a:tbl>
              <a:tblPr/>
              <a:tblGrid>
                <a:gridCol w="158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6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자료형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설명</a:t>
                      </a: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사용 예</a:t>
                      </a: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4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숫자형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int,float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정수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실수를 저장하는 용도로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100, 1.43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문자열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str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문자들의 모음으로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‘spam’, “ham”, “egg”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30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리스트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(list)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순서를 가지는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파이썬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 임의 객체의 집합으로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[]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를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입력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삭제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검색을 모두 지원한다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[“ham”, ”spam”]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12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사전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dict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순서를 가지지 않는 객체의 집합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키로 값을 꺼낸다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{}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를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키중심으로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 입력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수정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삭제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검색을 모두 지원한다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{“ham”:4, “spam”:5}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34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튜플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(tuple)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순서를 가지는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파이썬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 임의 객체의 집합으로 읽기전용으로만 사용된다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()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를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(“ham”, “spam”)</a:t>
                      </a:r>
                      <a:endParaRPr kumimoji="0" lang="ko-KR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22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세트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(set)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순서를 가지지 않는 유일한 값의 집합형태로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합집합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교집합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차집합을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 구할 경우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{}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를 사용한다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.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Pct val="90000"/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B0600000101010101" pitchFamily="50" charset="-127"/>
                          <a:ea typeface="나눔고딕" panose="020B0600000101010101" pitchFamily="50" charset="-127"/>
                          <a:cs typeface="Segoe UI" panose="020B0502040204020203" pitchFamily="34" charset="0"/>
                        </a:rPr>
                        <a:t>{1,2,3,4} 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B0600000101010101" pitchFamily="50" charset="-127"/>
                        <a:ea typeface="나눔고딕" panose="020B0600000101010101" pitchFamily="50" charset="-127"/>
                        <a:cs typeface="Segoe UI" panose="020B0502040204020203" pitchFamily="34" charset="0"/>
                      </a:endParaRPr>
                    </a:p>
                  </a:txBody>
                  <a:tcPr marT="45738" marB="45738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73" name="Title 1">
            <a:extLst>
              <a:ext uri="{FF2B5EF4-FFF2-40B4-BE49-F238E27FC236}">
                <a16:creationId xmlns:a16="http://schemas.microsoft.com/office/drawing/2014/main" id="{4D30249F-7511-7C45-824E-FD489C3F2879}"/>
              </a:ext>
            </a:extLst>
          </p:cNvPr>
          <p:cNvSpPr>
            <a:spLocks/>
          </p:cNvSpPr>
          <p:nvPr/>
        </p:nvSpPr>
        <p:spPr bwMode="auto">
          <a:xfrm>
            <a:off x="2855914" y="512763"/>
            <a:ext cx="7488237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>
                <a:latin typeface="+mj-ea"/>
                <a:ea typeface="+mj-ea"/>
              </a:rPr>
              <a:t>변수와 함수 소개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F5C8BC0-5AE3-1643-A225-AC60F7265ACB}"/>
              </a:ext>
            </a:extLst>
          </p:cNvPr>
          <p:cNvSpPr>
            <a:spLocks/>
          </p:cNvSpPr>
          <p:nvPr/>
        </p:nvSpPr>
        <p:spPr bwMode="auto">
          <a:xfrm>
            <a:off x="4157771" y="2643981"/>
            <a:ext cx="5832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Arial" panose="020B0604020202020204" pitchFamily="34" charset="0"/>
              <a:buNone/>
            </a:pPr>
            <a:r>
              <a:rPr kumimoji="0" lang="ko-KR" altLang="en-US" sz="4800" b="1" dirty="0">
                <a:latin typeface="+mj-ea"/>
                <a:ea typeface="+mj-ea"/>
                <a:cs typeface="Segoe UI" panose="020B0502040204020203" pitchFamily="34" charset="0"/>
              </a:rPr>
              <a:t>데이터 사이언스 소개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C3CF545-BF77-734D-BEB2-B375A684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142" y="310355"/>
            <a:ext cx="7967715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  <p:sp>
        <p:nvSpPr>
          <p:cNvPr id="6147" name="Text Placeholder 2">
            <a:extLst>
              <a:ext uri="{FF2B5EF4-FFF2-40B4-BE49-F238E27FC236}">
                <a16:creationId xmlns:a16="http://schemas.microsoft.com/office/drawing/2014/main" id="{0D03C435-6206-E049-8101-CB57330B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 err="1">
                <a:latin typeface="+mj-ea"/>
                <a:ea typeface="+mj-ea"/>
              </a:rPr>
              <a:t>파이썬은</a:t>
            </a:r>
            <a:r>
              <a:rPr lang="ko-KR" altLang="en-US" dirty="0">
                <a:latin typeface="+mj-ea"/>
                <a:ea typeface="+mj-ea"/>
              </a:rPr>
              <a:t> 데이터 분석과 데이터 조사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데이터 시각화에 자주 사용되는 </a:t>
            </a:r>
            <a:r>
              <a:rPr lang="en-US" altLang="ko-KR" dirty="0">
                <a:latin typeface="+mj-ea"/>
                <a:ea typeface="+mj-ea"/>
              </a:rPr>
              <a:t>R, MATLAB</a:t>
            </a:r>
            <a:r>
              <a:rPr lang="ko-KR" altLang="en-US" dirty="0">
                <a:latin typeface="+mj-ea"/>
                <a:ea typeface="+mj-ea"/>
              </a:rPr>
              <a:t>과 같은 언어나 도구와 비교해도 뒤지지 않는다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>
            <a:extLst>
              <a:ext uri="{FF2B5EF4-FFF2-40B4-BE49-F238E27FC236}">
                <a16:creationId xmlns:a16="http://schemas.microsoft.com/office/drawing/2014/main" id="{0AB607CD-7B66-004B-BC20-524686A7E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1475" y="1238251"/>
            <a:ext cx="8794750" cy="5148263"/>
          </a:xfrm>
        </p:spPr>
        <p:txBody>
          <a:bodyPr/>
          <a:lstStyle/>
          <a:p>
            <a:r>
              <a:rPr lang="en-US" altLang="ko-KR" dirty="0" err="1">
                <a:latin typeface="+mj-ea"/>
                <a:ea typeface="+mj-ea"/>
              </a:rPr>
              <a:t>PyData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Stack</a:t>
            </a:r>
          </a:p>
          <a:p>
            <a:pPr lvl="1"/>
            <a:r>
              <a:rPr lang="en-US" altLang="ko-KR" dirty="0" err="1">
                <a:latin typeface="+mj-ea"/>
                <a:ea typeface="+mj-ea"/>
              </a:rPr>
              <a:t>PyData</a:t>
            </a:r>
            <a:r>
              <a:rPr lang="ko-KR" altLang="en-US" dirty="0">
                <a:latin typeface="+mj-ea"/>
                <a:ea typeface="+mj-ea"/>
              </a:rPr>
              <a:t>는 </a:t>
            </a:r>
            <a:r>
              <a:rPr lang="ko-KR" altLang="ko-KR" dirty="0" err="1">
                <a:latin typeface="+mj-ea"/>
                <a:ea typeface="+mj-ea"/>
              </a:rPr>
              <a:t>파이썬을</a:t>
            </a:r>
            <a:r>
              <a:rPr lang="ko-KR" altLang="ko-KR" dirty="0">
                <a:latin typeface="+mj-ea"/>
                <a:ea typeface="+mj-ea"/>
              </a:rPr>
              <a:t> 이용한 데이터 관리 및 분석 도구의 개발자와 사용자가 모인 커뮤니티</a:t>
            </a:r>
            <a:r>
              <a:rPr lang="ko-KR" altLang="en-US" dirty="0">
                <a:latin typeface="+mj-ea"/>
                <a:ea typeface="+mj-ea"/>
              </a:rPr>
              <a:t>이</a:t>
            </a:r>
            <a:r>
              <a:rPr lang="ko-KR" altLang="ko-KR" dirty="0">
                <a:latin typeface="+mj-ea"/>
                <a:ea typeface="+mj-ea"/>
              </a:rPr>
              <a:t>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아래의</a:t>
            </a:r>
            <a:r>
              <a:rPr lang="ko-KR" altLang="ko-KR" dirty="0">
                <a:latin typeface="+mj-ea"/>
                <a:ea typeface="+mj-ea"/>
              </a:rPr>
              <a:t> 도구를 통틀어 </a:t>
            </a:r>
            <a:r>
              <a:rPr lang="en-US" altLang="ko-KR" dirty="0" err="1">
                <a:latin typeface="+mj-ea"/>
                <a:ea typeface="+mj-ea"/>
              </a:rPr>
              <a:t>PyData</a:t>
            </a:r>
            <a:r>
              <a:rPr lang="en-US" altLang="ko-KR" dirty="0">
                <a:latin typeface="+mj-ea"/>
                <a:ea typeface="+mj-ea"/>
              </a:rPr>
              <a:t> Stack</a:t>
            </a:r>
            <a:r>
              <a:rPr lang="ko-KR" altLang="ko-KR" dirty="0">
                <a:latin typeface="+mj-ea"/>
                <a:ea typeface="+mj-ea"/>
              </a:rPr>
              <a:t>이라고 부르기도 </a:t>
            </a:r>
            <a:r>
              <a:rPr lang="ko-KR" altLang="en-US" dirty="0">
                <a:latin typeface="+mj-ea"/>
                <a:ea typeface="+mj-ea"/>
              </a:rPr>
              <a:t>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195" name="직사각형 3">
            <a:extLst>
              <a:ext uri="{FF2B5EF4-FFF2-40B4-BE49-F238E27FC236}">
                <a16:creationId xmlns:a16="http://schemas.microsoft.com/office/drawing/2014/main" id="{B7F68A70-BEC4-DC42-A4A6-1EE526C0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076701"/>
            <a:ext cx="1951038" cy="936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algn="ctr"/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pandas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196" name="직사각형 4">
            <a:extLst>
              <a:ext uri="{FF2B5EF4-FFF2-40B4-BE49-F238E27FC236}">
                <a16:creationId xmlns:a16="http://schemas.microsoft.com/office/drawing/2014/main" id="{6E14CD56-786C-A441-A8C4-CDEA6C81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4076700"/>
            <a:ext cx="2311400" cy="10810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kumimoji="0" lang="ko-KR" altLang="en-US" b="1">
                <a:latin typeface="나눔고딕" pitchFamily="2" charset="-127"/>
                <a:ea typeface="나눔고딕" pitchFamily="2" charset="-127"/>
              </a:rPr>
              <a:t>데이터</a:t>
            </a:r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 </a:t>
            </a:r>
            <a:r>
              <a:rPr kumimoji="0" lang="ko-KR" altLang="en-US" b="1">
                <a:latin typeface="나눔고딕" pitchFamily="2" charset="-127"/>
                <a:ea typeface="나눔고딕" pitchFamily="2" charset="-127"/>
              </a:rPr>
              <a:t>분석</a:t>
            </a:r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(SciPy, NumPy, scikit-learn)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197" name="직사각형 5">
            <a:extLst>
              <a:ext uri="{FF2B5EF4-FFF2-40B4-BE49-F238E27FC236}">
                <a16:creationId xmlns:a16="http://schemas.microsoft.com/office/drawing/2014/main" id="{C79C07C4-D126-5349-B4D0-CC190774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2844801"/>
            <a:ext cx="1949450" cy="936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algn="ctr"/>
            <a:r>
              <a:rPr lang="ko-KR" altLang="en-US" b="1">
                <a:latin typeface="나눔고딕" pitchFamily="2" charset="-127"/>
                <a:ea typeface="나눔고딕" pitchFamily="2" charset="-127"/>
              </a:rPr>
              <a:t>사용자 인터페이스</a:t>
            </a:r>
            <a:endParaRPr lang="en-US" altLang="ko-KR" b="1"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(Jupyter</a:t>
            </a:r>
            <a:r>
              <a:rPr lang="en-US" altLang="ko-KR" b="1">
                <a:latin typeface="나눔고딕" pitchFamily="2" charset="-127"/>
                <a:ea typeface="나눔고딕" pitchFamily="2" charset="-127"/>
              </a:rPr>
              <a:t>)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198" name="직사각형 6">
            <a:extLst>
              <a:ext uri="{FF2B5EF4-FFF2-40B4-BE49-F238E27FC236}">
                <a16:creationId xmlns:a16="http://schemas.microsoft.com/office/drawing/2014/main" id="{3FC3F220-8804-AD46-B511-7A3CD304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6" y="5619750"/>
            <a:ext cx="2555875" cy="1079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I/O</a:t>
            </a:r>
          </a:p>
          <a:p>
            <a:r>
              <a:rPr lang="en-US" altLang="ko-KR" b="1">
                <a:latin typeface="나눔고딕" pitchFamily="2" charset="-127"/>
                <a:ea typeface="나눔고딕" pitchFamily="2" charset="-127"/>
              </a:rPr>
              <a:t>(PyTables, SQLAlchemy, redis)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199" name="직사각형 7">
            <a:extLst>
              <a:ext uri="{FF2B5EF4-FFF2-40B4-BE49-F238E27FC236}">
                <a16:creationId xmlns:a16="http://schemas.microsoft.com/office/drawing/2014/main" id="{33243311-AB26-E94C-B2AD-53794B8E1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26" y="4076701"/>
            <a:ext cx="2193925" cy="936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lang="ko-KR" altLang="en-US" b="1">
                <a:latin typeface="나눔고딕" pitchFamily="2" charset="-127"/>
                <a:ea typeface="나눔고딕" pitchFamily="2" charset="-127"/>
              </a:rPr>
              <a:t>시각화</a:t>
            </a:r>
            <a:endParaRPr lang="en-US" altLang="ko-KR" b="1">
              <a:latin typeface="나눔고딕" pitchFamily="2" charset="-127"/>
              <a:ea typeface="나눔고딕" pitchFamily="2" charset="-127"/>
            </a:endParaRPr>
          </a:p>
          <a:p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(matplotlib, Seaborn)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200" name="직사각형 8">
            <a:extLst>
              <a:ext uri="{FF2B5EF4-FFF2-40B4-BE49-F238E27FC236}">
                <a16:creationId xmlns:a16="http://schemas.microsoft.com/office/drawing/2014/main" id="{3A43BF8F-1F79-9042-9F3B-957CC7CF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5656264"/>
            <a:ext cx="1949450" cy="93662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35921" dir="2700000" algn="ctr" rotWithShape="0">
              <a:srgbClr val="AFAFAF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82880" rIns="182880" anchor="ctr"/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lang="ko-KR" altLang="en-US" b="1">
                <a:latin typeface="나눔고딕" pitchFamily="2" charset="-127"/>
                <a:ea typeface="나눔고딕" pitchFamily="2" charset="-127"/>
              </a:rPr>
              <a:t>빅데이터</a:t>
            </a:r>
            <a:endParaRPr lang="en-US" altLang="ko-KR" b="1">
              <a:latin typeface="나눔고딕" pitchFamily="2" charset="-127"/>
              <a:ea typeface="나눔고딕" pitchFamily="2" charset="-127"/>
            </a:endParaRPr>
          </a:p>
          <a:p>
            <a:r>
              <a:rPr kumimoji="0" lang="en-US" altLang="ko-KR" b="1">
                <a:latin typeface="나눔고딕" pitchFamily="2" charset="-127"/>
                <a:ea typeface="나눔고딕" pitchFamily="2" charset="-127"/>
              </a:rPr>
              <a:t>(Blaze, PySpark)</a:t>
            </a:r>
            <a:endParaRPr kumimoji="0" lang="ko-KR" altLang="en-US" b="1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E02C08C-B6D7-E742-B998-EDD3AEA47A0A}"/>
              </a:ext>
            </a:extLst>
          </p:cNvPr>
          <p:cNvCxnSpPr>
            <a:stCxn id="8196" idx="3"/>
            <a:endCxn id="8195" idx="1"/>
          </p:cNvCxnSpPr>
          <p:nvPr/>
        </p:nvCxnSpPr>
        <p:spPr bwMode="auto">
          <a:xfrm flipV="1">
            <a:off x="4067176" y="4545014"/>
            <a:ext cx="936625" cy="714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86BFDA2-9D64-644E-A776-153DBF0BDDB8}"/>
              </a:ext>
            </a:extLst>
          </p:cNvPr>
          <p:cNvCxnSpPr>
            <a:stCxn id="8197" idx="2"/>
            <a:endCxn id="8195" idx="0"/>
          </p:cNvCxnSpPr>
          <p:nvPr/>
        </p:nvCxnSpPr>
        <p:spPr bwMode="auto">
          <a:xfrm rot="16200000" flipH="1">
            <a:off x="5829301" y="3927476"/>
            <a:ext cx="295275" cy="31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861509-62B9-1442-8518-783976A129D2}"/>
              </a:ext>
            </a:extLst>
          </p:cNvPr>
          <p:cNvCxnSpPr>
            <a:stCxn id="8199" idx="1"/>
            <a:endCxn id="8195" idx="3"/>
          </p:cNvCxnSpPr>
          <p:nvPr/>
        </p:nvCxnSpPr>
        <p:spPr bwMode="auto">
          <a:xfrm flipH="1">
            <a:off x="6954839" y="4545013"/>
            <a:ext cx="1169987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EA917AC-5174-7445-94DD-866F612C73A9}"/>
              </a:ext>
            </a:extLst>
          </p:cNvPr>
          <p:cNvCxnSpPr/>
          <p:nvPr/>
        </p:nvCxnSpPr>
        <p:spPr bwMode="auto">
          <a:xfrm flipV="1">
            <a:off x="4745038" y="4962526"/>
            <a:ext cx="1219200" cy="6445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D3DE6F2-6F53-CC4A-A778-866FB9111759}"/>
              </a:ext>
            </a:extLst>
          </p:cNvPr>
          <p:cNvCxnSpPr>
            <a:stCxn id="8200" idx="0"/>
          </p:cNvCxnSpPr>
          <p:nvPr/>
        </p:nvCxnSpPr>
        <p:spPr bwMode="auto">
          <a:xfrm flipH="1" flipV="1">
            <a:off x="6350001" y="4960939"/>
            <a:ext cx="1266825" cy="6953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6A72175-87EC-C34C-804F-AEABD283CD1D}"/>
              </a:ext>
            </a:extLst>
          </p:cNvPr>
          <p:cNvSpPr txBox="1">
            <a:spLocks/>
          </p:cNvSpPr>
          <p:nvPr/>
        </p:nvSpPr>
        <p:spPr bwMode="auto">
          <a:xfrm>
            <a:off x="2882901" y="215901"/>
            <a:ext cx="7966609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>
              <a:lnSpc>
                <a:spcPct val="85000"/>
              </a:lnSpc>
              <a:buClr>
                <a:srgbClr val="DC0081"/>
              </a:buClr>
              <a:buFont typeface="Arial" pitchFamily="34" charset="0"/>
              <a:buNone/>
              <a:defRPr/>
            </a:pPr>
            <a:r>
              <a:rPr lang="ko-KR" altLang="en-US" sz="4400" dirty="0">
                <a:latin typeface="+mj-ea"/>
                <a:ea typeface="+mj-ea"/>
              </a:rPr>
              <a:t>데이터 </a:t>
            </a:r>
            <a:r>
              <a:rPr lang="ko-KR" altLang="en-US" sz="4400" dirty="0" err="1">
                <a:latin typeface="+mj-ea"/>
                <a:ea typeface="+mj-ea"/>
              </a:rPr>
              <a:t>사이언스</a:t>
            </a:r>
            <a:r>
              <a:rPr lang="ko-KR" altLang="en-US" sz="4400" dirty="0">
                <a:latin typeface="+mj-ea"/>
                <a:ea typeface="+mj-ea"/>
              </a:rPr>
              <a:t> 소개와 설치 </a:t>
            </a:r>
            <a:endParaRPr lang="en-US" sz="4400" kern="0" dirty="0">
              <a:solidFill>
                <a:schemeClr val="bg1"/>
              </a:solidFill>
              <a:latin typeface="+mj-ea"/>
              <a:ea typeface="+mj-ea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Placeholder 2">
            <a:extLst>
              <a:ext uri="{FF2B5EF4-FFF2-40B4-BE49-F238E27FC236}">
                <a16:creationId xmlns:a16="http://schemas.microsoft.com/office/drawing/2014/main" id="{BE40536A-9799-2D46-9BA0-D3A51D905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88" y="1347788"/>
            <a:ext cx="9080500" cy="5410200"/>
          </a:xfrm>
        </p:spPr>
        <p:txBody>
          <a:bodyPr/>
          <a:lstStyle/>
          <a:p>
            <a:r>
              <a:rPr lang="en-US" altLang="ko-KR" sz="2400" dirty="0">
                <a:latin typeface="+mj-ea"/>
                <a:ea typeface="+mj-ea"/>
              </a:rPr>
              <a:t>NumPy: NumPy</a:t>
            </a:r>
            <a:r>
              <a:rPr lang="ko-KR" altLang="en-US" sz="2400" dirty="0">
                <a:latin typeface="+mj-ea"/>
                <a:ea typeface="+mj-ea"/>
              </a:rPr>
              <a:t>는 </a:t>
            </a:r>
            <a:r>
              <a:rPr lang="en-US" altLang="ko-KR" sz="2400" dirty="0">
                <a:latin typeface="+mj-ea"/>
                <a:ea typeface="+mj-ea"/>
              </a:rPr>
              <a:t>Numerical Python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 err="1">
                <a:latin typeface="+mj-ea"/>
                <a:ea typeface="+mj-ea"/>
              </a:rPr>
              <a:t>줄임말로</a:t>
            </a:r>
            <a:r>
              <a:rPr lang="ko-KR" altLang="en-US" sz="2400" dirty="0">
                <a:latin typeface="+mj-ea"/>
                <a:ea typeface="+mj-ea"/>
              </a:rPr>
              <a:t> 과학 계산용 파운데이션 패키지를 말한다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빠르고 효율적인 다차원 배열 객체 </a:t>
            </a:r>
            <a:r>
              <a:rPr lang="en-US" altLang="ko-KR" dirty="0" err="1">
                <a:latin typeface="+mj-ea"/>
                <a:ea typeface="+mj-ea"/>
              </a:rPr>
              <a:t>ndarray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배열 원소를 다루거나 배열 간의 수학 계산을 수행하는 함수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디스크에서 배열 기반의 데이터를 읽고 쓸 수 있는 도구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pandas: pandas</a:t>
            </a:r>
            <a:r>
              <a:rPr lang="ko-KR" altLang="en-US" sz="2400" dirty="0">
                <a:latin typeface="+mj-ea"/>
                <a:ea typeface="+mj-ea"/>
              </a:rPr>
              <a:t>는 구조화된 데이터를 빠르고 쉬우면서도 다양한 형식으로 가공할 수 있는 풍부한 자료 구조와 함수를 제공한다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lvl="1"/>
            <a:r>
              <a:rPr lang="en-US" altLang="ko-KR" dirty="0">
                <a:latin typeface="+mj-ea"/>
                <a:ea typeface="+mj-ea"/>
              </a:rPr>
              <a:t>pandas</a:t>
            </a:r>
            <a:r>
              <a:rPr lang="ko-KR" altLang="en-US" dirty="0">
                <a:latin typeface="+mj-ea"/>
                <a:ea typeface="+mj-ea"/>
              </a:rPr>
              <a:t>는</a:t>
            </a:r>
            <a:r>
              <a:rPr lang="en-US" altLang="ko-KR" dirty="0">
                <a:latin typeface="+mj-ea"/>
                <a:ea typeface="+mj-ea"/>
              </a:rPr>
              <a:t> NumPy</a:t>
            </a:r>
            <a:r>
              <a:rPr lang="ko-KR" altLang="en-US" dirty="0">
                <a:latin typeface="+mj-ea"/>
                <a:ea typeface="+mj-ea"/>
              </a:rPr>
              <a:t>의 고성능 배열 계산 기능과 스프레드시트</a:t>
            </a:r>
            <a:r>
              <a:rPr lang="en-US" altLang="ko-KR" dirty="0">
                <a:latin typeface="+mj-ea"/>
                <a:ea typeface="+mj-ea"/>
              </a:rPr>
              <a:t>, SQL</a:t>
            </a:r>
            <a:r>
              <a:rPr lang="ko-KR" altLang="en-US" dirty="0">
                <a:latin typeface="+mj-ea"/>
                <a:ea typeface="+mj-ea"/>
              </a:rPr>
              <a:t>과 같은 </a:t>
            </a:r>
            <a:r>
              <a:rPr lang="en-US" altLang="ko-KR" dirty="0">
                <a:latin typeface="+mj-ea"/>
                <a:ea typeface="+mj-ea"/>
              </a:rPr>
              <a:t>RDB</a:t>
            </a:r>
            <a:r>
              <a:rPr lang="ko-KR" altLang="en-US" dirty="0">
                <a:latin typeface="+mj-ea"/>
                <a:ea typeface="+mj-ea"/>
              </a:rPr>
              <a:t>의 유연한 데이터 조작 기능을 조합해서 제공한다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46A9573C-FE42-AA4C-AE60-CC11B8D5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975" y="286714"/>
            <a:ext cx="8173198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2">
            <a:extLst>
              <a:ext uri="{FF2B5EF4-FFF2-40B4-BE49-F238E27FC236}">
                <a16:creationId xmlns:a16="http://schemas.microsoft.com/office/drawing/2014/main" id="{71B02709-D74F-674A-8B60-EFEBA2079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2291" name="TextBox 4">
            <a:extLst>
              <a:ext uri="{FF2B5EF4-FFF2-40B4-BE49-F238E27FC236}">
                <a16:creationId xmlns:a16="http://schemas.microsoft.com/office/drawing/2014/main" id="{0AD1EFA5-A0D5-D040-9FE4-8580F8BE2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9" y="1384301"/>
            <a:ext cx="9463087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matplotlib: matplotlib</a:t>
            </a:r>
            <a:r>
              <a:rPr lang="ko-KR" altLang="en-US" sz="2400" dirty="0">
                <a:latin typeface="+mj-ea"/>
                <a:ea typeface="+mj-ea"/>
              </a:rPr>
              <a:t>는 그래프나 </a:t>
            </a:r>
            <a:r>
              <a:rPr lang="en-US" altLang="ko-KR" sz="2400" dirty="0">
                <a:latin typeface="+mj-ea"/>
                <a:ea typeface="+mj-ea"/>
              </a:rPr>
              <a:t>2</a:t>
            </a:r>
            <a:r>
              <a:rPr lang="ko-KR" altLang="en-US" sz="2400" dirty="0">
                <a:latin typeface="+mj-ea"/>
                <a:ea typeface="+mj-ea"/>
              </a:rPr>
              <a:t>차원 데이터 시각화를 </a:t>
            </a:r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생성하는 유명한 </a:t>
            </a:r>
            <a:r>
              <a:rPr lang="ko-KR" altLang="en-US" sz="2400" dirty="0" err="1">
                <a:latin typeface="+mj-ea"/>
                <a:ea typeface="+mj-ea"/>
              </a:rPr>
              <a:t>파이썬</a:t>
            </a:r>
            <a:r>
              <a:rPr lang="ko-KR" altLang="en-US" sz="2400" dirty="0">
                <a:latin typeface="+mj-ea"/>
                <a:ea typeface="+mj-ea"/>
              </a:rPr>
              <a:t> 라이브러리이다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출판물에 필요한 그래프를 만드는데 맞추어져 있고 </a:t>
            </a:r>
            <a:r>
              <a:rPr lang="en-US" altLang="ko-KR" sz="2400" dirty="0" err="1">
                <a:latin typeface="+mj-ea"/>
                <a:ea typeface="+mj-ea"/>
              </a:rPr>
              <a:t>Jupyter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QtConsole</a:t>
            </a:r>
            <a:r>
              <a:rPr lang="en-US" altLang="ko-KR" sz="2400" dirty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Notebook</a:t>
            </a:r>
            <a:r>
              <a:rPr lang="ko-KR" altLang="en-US" sz="2400" dirty="0">
                <a:latin typeface="+mj-ea"/>
                <a:ea typeface="+mj-ea"/>
              </a:rPr>
              <a:t>에 통합되어 있어 편리하게 데이터를 살펴보고 그래프를 만들 수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ea"/>
                <a:ea typeface="+mj-ea"/>
              </a:rPr>
              <a:t>Jupyter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QtConsole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en-US" altLang="ko-KR" sz="2400" dirty="0" err="1">
                <a:latin typeface="+mj-ea"/>
                <a:ea typeface="+mj-ea"/>
              </a:rPr>
              <a:t>QtConsole</a:t>
            </a:r>
            <a:r>
              <a:rPr lang="ko-KR" altLang="en-US" sz="2400" dirty="0">
                <a:latin typeface="+mj-ea"/>
                <a:ea typeface="+mj-ea"/>
              </a:rPr>
              <a:t>과 </a:t>
            </a:r>
            <a:r>
              <a:rPr lang="en-US" altLang="ko-KR" sz="2400" dirty="0">
                <a:latin typeface="+mj-ea"/>
                <a:ea typeface="+mj-ea"/>
              </a:rPr>
              <a:t>Notebook</a:t>
            </a:r>
            <a:r>
              <a:rPr lang="ko-KR" altLang="en-US" sz="2400" dirty="0">
                <a:latin typeface="+mj-ea"/>
                <a:ea typeface="+mj-ea"/>
              </a:rPr>
              <a:t>은 표준 </a:t>
            </a:r>
            <a:r>
              <a:rPr lang="ko-KR" altLang="en-US" sz="2400" dirty="0" err="1">
                <a:latin typeface="+mj-ea"/>
                <a:ea typeface="+mj-ea"/>
              </a:rPr>
              <a:t>과학계산용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dirty="0" err="1">
                <a:latin typeface="+mj-ea"/>
                <a:ea typeface="+mj-ea"/>
              </a:rPr>
              <a:t>파이썬</a:t>
            </a:r>
            <a:r>
              <a:rPr lang="ko-KR" altLang="en-US" sz="2400" dirty="0">
                <a:latin typeface="+mj-ea"/>
                <a:ea typeface="+mj-ea"/>
              </a:rPr>
              <a:t> 도구 모음에 포함된 컴포넌트이며 </a:t>
            </a:r>
            <a:r>
              <a:rPr lang="ko-KR" altLang="en-US" sz="2400" dirty="0" err="1">
                <a:latin typeface="+mj-ea"/>
                <a:ea typeface="+mj-ea"/>
              </a:rPr>
              <a:t>인터렉티브하고</a:t>
            </a:r>
            <a:r>
              <a:rPr lang="ko-KR" altLang="en-US" sz="2400" dirty="0">
                <a:latin typeface="+mj-ea"/>
                <a:ea typeface="+mj-ea"/>
              </a:rPr>
              <a:t> 강력한 생산적 환경을 제공한다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+mj-ea"/>
                <a:ea typeface="+mj-ea"/>
              </a:rPr>
              <a:t>Jupyter</a:t>
            </a:r>
            <a:r>
              <a:rPr lang="en-US" altLang="ko-KR" sz="2400" dirty="0">
                <a:latin typeface="+mj-ea"/>
                <a:ea typeface="+mj-ea"/>
              </a:rPr>
              <a:t> Notebook</a:t>
            </a:r>
            <a:r>
              <a:rPr lang="ko-KR" altLang="en-US" sz="2400" dirty="0">
                <a:latin typeface="+mj-ea"/>
                <a:ea typeface="+mj-ea"/>
              </a:rPr>
              <a:t>은 </a:t>
            </a:r>
            <a:r>
              <a:rPr lang="ko-KR" altLang="en-US" sz="2400" dirty="0" err="1">
                <a:latin typeface="+mj-ea"/>
                <a:ea typeface="+mj-ea"/>
              </a:rPr>
              <a:t>웹브라우져에</a:t>
            </a:r>
            <a:r>
              <a:rPr lang="ko-KR" altLang="en-US" sz="2400" dirty="0">
                <a:latin typeface="+mj-ea"/>
                <a:ea typeface="+mj-ea"/>
              </a:rPr>
              <a:t> 연결할 수 있는 </a:t>
            </a:r>
            <a:r>
              <a:rPr lang="ko-KR" altLang="en-US" sz="2400" dirty="0" err="1">
                <a:latin typeface="+mj-ea"/>
                <a:ea typeface="+mj-ea"/>
              </a:rPr>
              <a:t>매스메티카</a:t>
            </a:r>
            <a:r>
              <a:rPr lang="ko-KR" altLang="en-US" sz="2400" dirty="0">
                <a:latin typeface="+mj-ea"/>
                <a:ea typeface="+mj-ea"/>
              </a:rPr>
              <a:t> 스타일의 </a:t>
            </a:r>
            <a:r>
              <a:rPr lang="en-US" altLang="ko-KR" sz="2400" dirty="0">
                <a:latin typeface="+mj-ea"/>
                <a:ea typeface="+mj-ea"/>
              </a:rPr>
              <a:t>HTML </a:t>
            </a:r>
            <a:r>
              <a:rPr lang="ko-KR" altLang="en-US" sz="2400" dirty="0">
                <a:latin typeface="+mj-ea"/>
                <a:ea typeface="+mj-ea"/>
              </a:rPr>
              <a:t>노트북 기능 제공</a:t>
            </a:r>
            <a:endParaRPr lang="en-US" altLang="ko-KR" sz="2400" dirty="0">
              <a:latin typeface="+mj-ea"/>
              <a:ea typeface="+mj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그래프를 즉시 그려볼 수 있는 </a:t>
            </a:r>
            <a:r>
              <a:rPr lang="en-US" altLang="ko-KR" sz="2400" dirty="0">
                <a:latin typeface="+mj-ea"/>
                <a:ea typeface="+mj-ea"/>
              </a:rPr>
              <a:t>Qt</a:t>
            </a:r>
            <a:r>
              <a:rPr lang="ko-KR" altLang="en-US" sz="2400" dirty="0">
                <a:latin typeface="+mj-ea"/>
                <a:ea typeface="+mj-ea"/>
              </a:rPr>
              <a:t>프레임워크 기반의 </a:t>
            </a:r>
            <a:r>
              <a:rPr lang="en-US" altLang="ko-KR" sz="2400" dirty="0">
                <a:latin typeface="+mj-ea"/>
                <a:ea typeface="+mj-ea"/>
              </a:rPr>
              <a:t>GUI</a:t>
            </a:r>
            <a:r>
              <a:rPr lang="ko-KR" altLang="en-US" sz="2400" dirty="0">
                <a:latin typeface="+mj-ea"/>
                <a:ea typeface="+mj-ea"/>
              </a:rPr>
              <a:t>콘솔 </a:t>
            </a:r>
            <a:r>
              <a:rPr lang="en-US" altLang="ko-KR" sz="2400" dirty="0">
                <a:latin typeface="+mj-ea"/>
                <a:ea typeface="+mj-ea"/>
              </a:rPr>
              <a:t>		</a:t>
            </a:r>
          </a:p>
        </p:txBody>
      </p:sp>
      <p:sp>
        <p:nvSpPr>
          <p:cNvPr id="12292" name="Title 1">
            <a:extLst>
              <a:ext uri="{FF2B5EF4-FFF2-40B4-BE49-F238E27FC236}">
                <a16:creationId xmlns:a16="http://schemas.microsoft.com/office/drawing/2014/main" id="{68241A55-7761-0A4A-BCB7-F7447076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249" y="208754"/>
            <a:ext cx="8039100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BA80BD1-1B7C-F441-AD65-6C617E41C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5913" y="512764"/>
            <a:ext cx="4932362" cy="701731"/>
          </a:xfrm>
        </p:spPr>
        <p:txBody>
          <a:bodyPr vert="horz" lIns="90000" tIns="45720" rIns="91440" bIns="45720" rtlCol="0" anchor="t">
            <a:spAutoFit/>
          </a:bodyPr>
          <a:lstStyle/>
          <a:p>
            <a:pPr eaLnBrk="1" hangingPunct="1"/>
            <a:r>
              <a:rPr lang="ko-KR" altLang="en-US" dirty="0" err="1">
                <a:latin typeface="+mj-ea"/>
              </a:rPr>
              <a:t>파이썬</a:t>
            </a:r>
            <a:r>
              <a:rPr lang="ko-KR" altLang="en-US" dirty="0">
                <a:latin typeface="+mj-ea"/>
              </a:rPr>
              <a:t> 개요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31DC73EE-7DDE-8F4E-8952-39758D842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9359900" cy="408940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파이썬의</a:t>
            </a:r>
            <a:r>
              <a:rPr lang="ko-KR" altLang="en-US" sz="2000" b="1" dirty="0">
                <a:latin typeface="+mj-ea"/>
                <a:ea typeface="+mj-ea"/>
              </a:rPr>
              <a:t> 특징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생산성이 좋다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en-US" altLang="ko-KR" sz="1800" b="1" dirty="0">
                <a:latin typeface="+mj-ea"/>
                <a:ea typeface="+mj-ea"/>
              </a:rPr>
              <a:t>"Life is too short, You need python."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br>
              <a:rPr lang="en-US" altLang="ko-KR" sz="1800" dirty="0">
                <a:latin typeface="+mj-ea"/>
                <a:ea typeface="+mj-ea"/>
              </a:rPr>
            </a:b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인생은 너무 짧으니 </a:t>
            </a:r>
            <a:r>
              <a:rPr lang="ko-KR" altLang="en-US" sz="1800" dirty="0" err="1">
                <a:latin typeface="+mj-ea"/>
                <a:ea typeface="+mj-ea"/>
              </a:rPr>
              <a:t>파이썬이</a:t>
            </a:r>
            <a:r>
              <a:rPr lang="ko-KR" altLang="en-US" sz="1800" dirty="0">
                <a:latin typeface="+mj-ea"/>
                <a:ea typeface="+mj-ea"/>
              </a:rPr>
              <a:t> 필요해</a:t>
            </a:r>
            <a:r>
              <a:rPr lang="en-US" altLang="ko-KR" sz="1800" dirty="0">
                <a:latin typeface="+mj-ea"/>
                <a:ea typeface="+mj-ea"/>
              </a:rPr>
              <a:t>.)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풍부한 라이브러리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광범위한 라이브러리가 내장되어 있고 확장성이 뛰어나다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 err="1">
                <a:latin typeface="+mj-ea"/>
                <a:ea typeface="+mj-ea"/>
              </a:rPr>
              <a:t>가독성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간결하고 </a:t>
            </a:r>
            <a:r>
              <a:rPr lang="ko-KR" altLang="en-US" sz="1800" dirty="0" err="1">
                <a:latin typeface="+mj-ea"/>
                <a:ea typeface="+mj-ea"/>
              </a:rPr>
              <a:t>가독성이</a:t>
            </a:r>
            <a:r>
              <a:rPr lang="ko-KR" altLang="en-US" sz="1800" dirty="0">
                <a:latin typeface="+mj-ea"/>
                <a:ea typeface="+mj-ea"/>
              </a:rPr>
              <a:t> 좋다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 err="1">
                <a:latin typeface="+mj-ea"/>
                <a:ea typeface="+mj-ea"/>
              </a:rPr>
              <a:t>접착성</a:t>
            </a:r>
            <a:r>
              <a:rPr lang="en-US" altLang="ko-KR" sz="1800" dirty="0">
                <a:latin typeface="+mj-ea"/>
                <a:ea typeface="+mj-ea"/>
              </a:rPr>
              <a:t>: C</a:t>
            </a:r>
            <a:r>
              <a:rPr lang="ko-KR" altLang="en-US" sz="1800" dirty="0">
                <a:latin typeface="+mj-ea"/>
                <a:ea typeface="+mj-ea"/>
              </a:rPr>
              <a:t>언어로 되어 있는 모듈을 쉽게 만들어 붙일 수 있다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무료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 err="1">
                <a:latin typeface="+mj-ea"/>
                <a:ea typeface="+mj-ea"/>
              </a:rPr>
              <a:t>파이썬은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ko-KR" altLang="en-US" sz="1800" dirty="0" err="1">
                <a:latin typeface="+mj-ea"/>
                <a:ea typeface="+mj-ea"/>
              </a:rPr>
              <a:t>파이썬</a:t>
            </a:r>
            <a:r>
              <a:rPr lang="ko-KR" altLang="en-US" sz="1800" dirty="0">
                <a:latin typeface="+mj-ea"/>
                <a:ea typeface="+mj-ea"/>
              </a:rPr>
              <a:t> 소프트웨어 재단에서 관리하고 있으며 무료로 사용한다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유니코드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문자열을 유니코드로 처리함으로 한글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중국어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영어 문제없이 처리한다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ko-KR" altLang="en-US" sz="1800" dirty="0">
                <a:latin typeface="+mj-ea"/>
                <a:ea typeface="+mj-ea"/>
              </a:rPr>
              <a:t>동적 타이핑</a:t>
            </a:r>
            <a:r>
              <a:rPr lang="en-US" altLang="ko-KR" sz="1800" dirty="0">
                <a:latin typeface="+mj-ea"/>
                <a:ea typeface="+mj-ea"/>
              </a:rPr>
              <a:t>: </a:t>
            </a:r>
            <a:r>
              <a:rPr lang="ko-KR" altLang="en-US" sz="1800" dirty="0">
                <a:latin typeface="+mj-ea"/>
                <a:ea typeface="+mj-ea"/>
              </a:rPr>
              <a:t>런타임 시에 타입 체크를 하는 동시에 자동으로 메모리 관리를 한다</a:t>
            </a:r>
            <a:r>
              <a:rPr lang="en-US" altLang="ko-KR" sz="1800" dirty="0">
                <a:latin typeface="+mj-ea"/>
                <a:ea typeface="+mj-ea"/>
              </a:rPr>
              <a:t>. </a:t>
            </a: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Placeholder 2">
            <a:extLst>
              <a:ext uri="{FF2B5EF4-FFF2-40B4-BE49-F238E27FC236}">
                <a16:creationId xmlns:a16="http://schemas.microsoft.com/office/drawing/2014/main" id="{1CEDBEE1-4E87-7A44-8E65-14DA3AF62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4339" name="TextBox 4">
            <a:extLst>
              <a:ext uri="{FF2B5EF4-FFF2-40B4-BE49-F238E27FC236}">
                <a16:creationId xmlns:a16="http://schemas.microsoft.com/office/drawing/2014/main" id="{1210B164-ADBE-1B42-B417-C690526D0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1" y="1457326"/>
            <a:ext cx="913606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ea"/>
                <a:ea typeface="+mj-ea"/>
              </a:rPr>
              <a:t>비주얼</a:t>
            </a:r>
            <a:r>
              <a:rPr lang="ko-KR" altLang="en-US" sz="2400" dirty="0">
                <a:latin typeface="+mj-ea"/>
                <a:ea typeface="+mj-ea"/>
              </a:rPr>
              <a:t> 스튜디오 코드에서 주피터 노트북 개발환경을 사용할 수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아래와 같이 직접 설치해서 사용할 수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atinLnBrk="1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</a:t>
            </a:r>
            <a:r>
              <a:rPr lang="en-US" altLang="ko-KR" sz="2400" dirty="0" err="1">
                <a:latin typeface="+mj-ea"/>
                <a:ea typeface="+mj-ea"/>
              </a:rPr>
              <a:t>numpy</a:t>
            </a:r>
            <a:endParaRPr lang="en-US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</a:t>
            </a:r>
            <a:r>
              <a:rPr lang="en-US" altLang="ko-KR" sz="2400" dirty="0" err="1">
                <a:latin typeface="+mj-ea"/>
                <a:ea typeface="+mj-ea"/>
              </a:rPr>
              <a:t>scipy</a:t>
            </a:r>
            <a:endParaRPr lang="en-US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matplotlib </a:t>
            </a: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pandas </a:t>
            </a: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seaborn</a:t>
            </a: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</a:t>
            </a:r>
            <a:r>
              <a:rPr lang="en-US" altLang="ko-KR" sz="2400" dirty="0" err="1">
                <a:latin typeface="+mj-ea"/>
                <a:ea typeface="+mj-ea"/>
              </a:rPr>
              <a:t>xlrd</a:t>
            </a:r>
            <a:endParaRPr lang="en-US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pip install </a:t>
            </a:r>
            <a:r>
              <a:rPr lang="en-US" altLang="ko-KR" sz="2400" dirty="0" err="1">
                <a:latin typeface="+mj-ea"/>
                <a:ea typeface="+mj-ea"/>
              </a:rPr>
              <a:t>openpyxl</a:t>
            </a:r>
            <a:endParaRPr lang="en-US" altLang="ko-KR" sz="2400" dirty="0">
              <a:latin typeface="+mj-ea"/>
              <a:ea typeface="+mj-ea"/>
            </a:endParaRPr>
          </a:p>
          <a:p>
            <a:pPr latinLnBrk="1"/>
            <a:endParaRPr lang="en-US" altLang="ko-KR" sz="2400" dirty="0">
              <a:latin typeface="+mj-ea"/>
              <a:ea typeface="+mj-ea"/>
            </a:endParaRP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14340" name="Title 1">
            <a:extLst>
              <a:ext uri="{FF2B5EF4-FFF2-40B4-BE49-F238E27FC236}">
                <a16:creationId xmlns:a16="http://schemas.microsoft.com/office/drawing/2014/main" id="{6B774B4C-BDAB-B84F-8400-08C09C1D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70" y="142876"/>
            <a:ext cx="7827981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4">
            <a:extLst>
              <a:ext uri="{FF2B5EF4-FFF2-40B4-BE49-F238E27FC236}">
                <a16:creationId xmlns:a16="http://schemas.microsoft.com/office/drawing/2014/main" id="{74A34D74-6C4B-1B40-983D-9AB8950F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457325"/>
            <a:ext cx="899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ea"/>
                <a:ea typeface="+mj-ea"/>
              </a:rPr>
              <a:t>비주얼</a:t>
            </a:r>
            <a:r>
              <a:rPr lang="ko-KR" altLang="en-US" sz="2400" dirty="0">
                <a:latin typeface="+mj-ea"/>
                <a:ea typeface="+mj-ea"/>
              </a:rPr>
              <a:t> 스튜디오 코드에 필요한 라이브러리들을 설치한 후에 아래와 같은 에러가 발생하면 추가로 설치하면 된다</a:t>
            </a:r>
            <a:r>
              <a:rPr lang="en-US" altLang="ko-KR" sz="2400" dirty="0">
                <a:latin typeface="+mj-ea"/>
                <a:ea typeface="+mj-ea"/>
              </a:rPr>
              <a:t>.  </a:t>
            </a: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F5C6B31E-AB01-1444-8DE3-E5EF6CC2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6" y="142876"/>
            <a:ext cx="7756524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  <p:pic>
        <p:nvPicPr>
          <p:cNvPr id="16388" name="그림 2">
            <a:extLst>
              <a:ext uri="{FF2B5EF4-FFF2-40B4-BE49-F238E27FC236}">
                <a16:creationId xmlns:a16="http://schemas.microsoft.com/office/drawing/2014/main" id="{59F7FFAA-2FEC-384E-A21A-4B34441AC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2457451"/>
            <a:ext cx="69881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>
            <a:extLst>
              <a:ext uri="{FF2B5EF4-FFF2-40B4-BE49-F238E27FC236}">
                <a16:creationId xmlns:a16="http://schemas.microsoft.com/office/drawing/2014/main" id="{D8FB65DD-675D-914E-8A83-DA9A0D17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457325"/>
            <a:ext cx="8997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설치한 후에 아래와 같이 테스트 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 err="1">
                <a:latin typeface="+mj-ea"/>
                <a:ea typeface="+mj-ea"/>
              </a:rPr>
              <a:t>그림판을</a:t>
            </a:r>
            <a:r>
              <a:rPr lang="ko-KR" altLang="en-US" sz="2400" dirty="0">
                <a:latin typeface="+mj-ea"/>
                <a:ea typeface="+mj-ea"/>
              </a:rPr>
              <a:t> 추가해서 </a:t>
            </a:r>
            <a:r>
              <a:rPr lang="ko-KR" altLang="en-US" sz="2400" dirty="0" err="1">
                <a:latin typeface="+mj-ea"/>
                <a:ea typeface="+mj-ea"/>
              </a:rPr>
              <a:t>챠트를</a:t>
            </a:r>
            <a:r>
              <a:rPr lang="ko-KR" altLang="en-US" sz="2400" dirty="0">
                <a:latin typeface="+mj-ea"/>
                <a:ea typeface="+mj-ea"/>
              </a:rPr>
              <a:t> 그릴 수 있도록 라이브러리를 활성화하고 </a:t>
            </a:r>
            <a:r>
              <a:rPr lang="ko-KR" altLang="en-US" sz="2400" dirty="0" err="1">
                <a:latin typeface="+mj-ea"/>
                <a:ea typeface="+mj-ea"/>
              </a:rPr>
              <a:t>챠트를</a:t>
            </a:r>
            <a:r>
              <a:rPr lang="ko-KR" altLang="en-US" sz="2400" dirty="0">
                <a:latin typeface="+mj-ea"/>
                <a:ea typeface="+mj-ea"/>
              </a:rPr>
              <a:t> 그려본다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 </a:t>
            </a: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8273C8D4-00AC-BE41-A179-B7A72B5A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142876"/>
            <a:ext cx="8286751" cy="741363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</a:rPr>
              <a:t>데이터 사이언스 소개와 설치 </a:t>
            </a:r>
          </a:p>
        </p:txBody>
      </p:sp>
      <p:pic>
        <p:nvPicPr>
          <p:cNvPr id="18436" name="그림 5">
            <a:extLst>
              <a:ext uri="{FF2B5EF4-FFF2-40B4-BE49-F238E27FC236}">
                <a16:creationId xmlns:a16="http://schemas.microsoft.com/office/drawing/2014/main" id="{8932E14C-CF38-C042-9162-6D8AF3922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438400"/>
            <a:ext cx="421005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그림 1">
            <a:extLst>
              <a:ext uri="{FF2B5EF4-FFF2-40B4-BE49-F238E27FC236}">
                <a16:creationId xmlns:a16="http://schemas.microsoft.com/office/drawing/2014/main" id="{7C1F425B-B93F-6B4B-BD23-6683D4C2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444750"/>
            <a:ext cx="4849812" cy="38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1DDCE1-1A41-7840-9139-5C91B825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341469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D6732D1D-C928-9647-BCD5-5D6593180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B447A-AD5E-A644-860D-FDD444374AF2}"/>
              </a:ext>
            </a:extLst>
          </p:cNvPr>
          <p:cNvSpPr txBox="1"/>
          <p:nvPr/>
        </p:nvSpPr>
        <p:spPr>
          <a:xfrm>
            <a:off x="1495425" y="1384301"/>
            <a:ext cx="8874994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데이터 수집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웹에서 받기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텍스트 파일 읽기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데이터베이스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400" dirty="0">
                <a:latin typeface="+mj-ea"/>
                <a:ea typeface="+mj-ea"/>
              </a:rPr>
              <a:t>에서 가져오기</a:t>
            </a:r>
            <a:r>
              <a:rPr lang="en-US" altLang="ko-KR" sz="2400" dirty="0">
                <a:latin typeface="+mj-ea"/>
                <a:ea typeface="+mj-ea"/>
              </a:rPr>
              <a:t>(pandas</a:t>
            </a:r>
            <a:r>
              <a:rPr lang="ko-KR" altLang="en-US" sz="2400" dirty="0">
                <a:latin typeface="+mj-ea"/>
                <a:ea typeface="+mj-ea"/>
              </a:rPr>
              <a:t>에서 제공하는 함수들로 자료 수집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  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2. </a:t>
            </a:r>
            <a:r>
              <a:rPr lang="ko-KR" altLang="en-US" sz="2400" dirty="0">
                <a:latin typeface="+mj-ea"/>
                <a:ea typeface="+mj-ea"/>
              </a:rPr>
              <a:t>데이터 분석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그룹별로 묶어서 합계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평균을 구하기</a:t>
            </a:r>
            <a:r>
              <a:rPr lang="en-US" altLang="ko-KR" sz="2400" dirty="0">
                <a:latin typeface="+mj-ea"/>
                <a:ea typeface="+mj-ea"/>
              </a:rPr>
              <a:t>(pandas</a:t>
            </a:r>
            <a:r>
              <a:rPr lang="ko-KR" altLang="en-US" sz="2400" dirty="0">
                <a:latin typeface="+mj-ea"/>
                <a:ea typeface="+mj-ea"/>
              </a:rPr>
              <a:t>의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ko-KR" altLang="en-US" sz="2400" dirty="0" err="1">
                <a:latin typeface="+mj-ea"/>
                <a:ea typeface="+mj-ea"/>
              </a:rPr>
              <a:t>그룹핑</a:t>
            </a:r>
            <a:r>
              <a:rPr lang="ko-KR" altLang="en-US" sz="2400" dirty="0">
                <a:latin typeface="+mj-ea"/>
                <a:ea typeface="+mj-ea"/>
              </a:rPr>
              <a:t> 기능을 사용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3. </a:t>
            </a:r>
            <a:r>
              <a:rPr lang="ko-KR" altLang="en-US" sz="2400" dirty="0" err="1">
                <a:latin typeface="+mj-ea"/>
                <a:ea typeface="+mj-ea"/>
              </a:rPr>
              <a:t>비주얼하게</a:t>
            </a:r>
            <a:r>
              <a:rPr lang="ko-KR" altLang="en-US" sz="2400" dirty="0">
                <a:latin typeface="+mj-ea"/>
                <a:ea typeface="+mj-ea"/>
              </a:rPr>
              <a:t> 표현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하나의 차트로 결과를 출력하기</a:t>
            </a:r>
            <a:r>
              <a:rPr lang="en-US" altLang="ko-KR" sz="2400" dirty="0">
                <a:latin typeface="+mj-ea"/>
                <a:ea typeface="+mj-ea"/>
              </a:rPr>
              <a:t>(pandas,</a:t>
            </a:r>
          </a:p>
          <a:p>
            <a:pPr>
              <a:defRPr/>
            </a:pPr>
            <a:r>
              <a:rPr lang="en-US" altLang="ko-KR" sz="2400" dirty="0" err="1">
                <a:latin typeface="+mj-ea"/>
                <a:ea typeface="+mj-ea"/>
              </a:rPr>
              <a:t>matplotlib</a:t>
            </a:r>
            <a:r>
              <a:rPr lang="ko-KR" altLang="en-US" sz="2400" dirty="0">
                <a:latin typeface="+mj-ea"/>
                <a:ea typeface="+mj-ea"/>
              </a:rPr>
              <a:t>로 결과 만들기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r>
              <a:rPr lang="ko-KR" altLang="en-US" sz="2400" dirty="0">
                <a:latin typeface="+mj-ea"/>
                <a:ea typeface="+mj-ea"/>
              </a:rPr>
              <a:t>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2">
            <a:extLst>
              <a:ext uri="{FF2B5EF4-FFF2-40B4-BE49-F238E27FC236}">
                <a16:creationId xmlns:a16="http://schemas.microsoft.com/office/drawing/2014/main" id="{FAFCC7F1-B51E-9249-8AAD-75FF84F36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CBA68-7BC6-D54B-89AC-23FC6E4443C9}"/>
              </a:ext>
            </a:extLst>
          </p:cNvPr>
          <p:cNvSpPr txBox="1"/>
          <p:nvPr/>
        </p:nvSpPr>
        <p:spPr>
          <a:xfrm>
            <a:off x="1604963" y="1384301"/>
            <a:ext cx="9136062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dirty="0">
                <a:latin typeface="+mj-ea"/>
                <a:ea typeface="+mj-ea"/>
              </a:rPr>
              <a:t>pandas</a:t>
            </a:r>
            <a:r>
              <a:rPr lang="ko-KR" altLang="en-US" sz="2400" dirty="0">
                <a:latin typeface="+mj-ea"/>
                <a:ea typeface="+mj-ea"/>
              </a:rPr>
              <a:t>에서 주로 사용하는 데이터 형식</a:t>
            </a:r>
            <a:r>
              <a:rPr lang="en-US" altLang="ko-KR" sz="2400" dirty="0">
                <a:latin typeface="+mj-ea"/>
                <a:ea typeface="+mj-ea"/>
              </a:rPr>
              <a:t>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시리즈</a:t>
            </a:r>
            <a:r>
              <a:rPr lang="en-US" altLang="ko-KR" sz="2400" dirty="0">
                <a:latin typeface="+mj-ea"/>
                <a:ea typeface="+mj-ea"/>
              </a:rPr>
              <a:t>(Series): 1</a:t>
            </a:r>
            <a:r>
              <a:rPr lang="ko-KR" altLang="en-US" sz="2400" dirty="0">
                <a:latin typeface="+mj-ea"/>
                <a:ea typeface="+mj-ea"/>
              </a:rPr>
              <a:t>차원 데이터를 저장하는 구조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하나의 </a:t>
            </a:r>
            <a:r>
              <a:rPr lang="ko-KR" altLang="en-US" sz="2400" dirty="0" err="1">
                <a:latin typeface="+mj-ea"/>
                <a:ea typeface="+mj-ea"/>
              </a:rPr>
              <a:t>컬럼</a:t>
            </a:r>
            <a:r>
              <a:rPr lang="ko-KR" altLang="en-US" sz="2400" dirty="0">
                <a:latin typeface="+mj-ea"/>
                <a:ea typeface="+mj-ea"/>
              </a:rPr>
              <a:t> 데이터라고 생각하면 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ko-KR" altLang="en-US" sz="2400" dirty="0">
                <a:latin typeface="+mj-ea"/>
                <a:ea typeface="+mj-ea"/>
              </a:rPr>
              <a:t>데이터프레임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en-US" altLang="ko-KR" sz="2400" dirty="0" err="1">
                <a:latin typeface="+mj-ea"/>
                <a:ea typeface="+mj-ea"/>
              </a:rPr>
              <a:t>DataFrame</a:t>
            </a:r>
            <a:r>
              <a:rPr lang="en-US" altLang="ko-KR" sz="2400" dirty="0">
                <a:latin typeface="+mj-ea"/>
                <a:ea typeface="+mj-ea"/>
              </a:rPr>
              <a:t>): 2</a:t>
            </a:r>
            <a:r>
              <a:rPr lang="ko-KR" altLang="en-US" sz="2400" dirty="0">
                <a:latin typeface="+mj-ea"/>
                <a:ea typeface="+mj-ea"/>
              </a:rPr>
              <a:t>차원 데이터를 저장하는 구조로 </a:t>
            </a:r>
            <a:r>
              <a:rPr lang="ko-KR" altLang="en-US" sz="2400" dirty="0" err="1">
                <a:latin typeface="+mj-ea"/>
                <a:ea typeface="+mj-ea"/>
              </a:rPr>
              <a:t>시계열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날짜 시간 기반</a:t>
            </a:r>
            <a:r>
              <a:rPr lang="en-US" altLang="ko-KR" sz="2400" dirty="0">
                <a:latin typeface="+mj-ea"/>
                <a:ea typeface="+mj-ea"/>
              </a:rPr>
              <a:t>) </a:t>
            </a:r>
            <a:r>
              <a:rPr lang="ko-KR" altLang="en-US" sz="2400" dirty="0">
                <a:latin typeface="+mj-ea"/>
                <a:ea typeface="+mj-ea"/>
              </a:rPr>
              <a:t>데이터를 저장할 경우 사용한다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buFontTx/>
              <a:buAutoNum type="arabicPeriod"/>
              <a:defRPr/>
            </a:pPr>
            <a:endParaRPr lang="ko-KR" altLang="en-US" sz="2400" dirty="0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6202F94-5E24-AF48-8CE6-282AB3038258}"/>
              </a:ext>
            </a:extLst>
          </p:cNvPr>
          <p:cNvGraphicFramePr>
            <a:graphicFrameLocks noGrp="1"/>
          </p:cNvGraphicFramePr>
          <p:nvPr/>
        </p:nvGraphicFramePr>
        <p:xfrm>
          <a:off x="2695575" y="4457701"/>
          <a:ext cx="1449388" cy="1482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49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제품명</a:t>
                      </a:r>
                    </a:p>
                  </a:txBody>
                  <a:tcPr marL="99053" marR="99053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아이폰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53" marR="99053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안드로이드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53" marR="99053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윈도우</a:t>
                      </a:r>
                    </a:p>
                  </a:txBody>
                  <a:tcPr marL="99053" marR="99053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5E1FE45-050A-B94E-B5D4-422C5A21B6D7}"/>
              </a:ext>
            </a:extLst>
          </p:cNvPr>
          <p:cNvGraphicFramePr>
            <a:graphicFrameLocks noGrp="1"/>
          </p:cNvGraphicFramePr>
          <p:nvPr/>
        </p:nvGraphicFramePr>
        <p:xfrm>
          <a:off x="4848225" y="4457701"/>
          <a:ext cx="3822700" cy="148272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4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아이디</a:t>
                      </a: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제품명</a:t>
                      </a: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가격</a:t>
                      </a:r>
                    </a:p>
                  </a:txBody>
                  <a:tcPr marL="99067" marR="9906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아이폰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890000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안드로이드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990000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윈도우폰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450000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7" marR="9906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6" name="TextBox 7">
            <a:extLst>
              <a:ext uri="{FF2B5EF4-FFF2-40B4-BE49-F238E27FC236}">
                <a16:creationId xmlns:a16="http://schemas.microsoft.com/office/drawing/2014/main" id="{3A181822-0853-5D47-B534-29371384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4035425"/>
            <a:ext cx="833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시리즈</a:t>
            </a:r>
          </a:p>
        </p:txBody>
      </p:sp>
      <p:sp>
        <p:nvSpPr>
          <p:cNvPr id="22567" name="TextBox 8">
            <a:extLst>
              <a:ext uri="{FF2B5EF4-FFF2-40B4-BE49-F238E27FC236}">
                <a16:creationId xmlns:a16="http://schemas.microsoft.com/office/drawing/2014/main" id="{D19FBA2A-EEA8-4144-9810-5381517BC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4035425"/>
            <a:ext cx="148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r>
              <a:rPr lang="ko-KR" altLang="en-US">
                <a:latin typeface="나눔고딕" pitchFamily="2" charset="-127"/>
                <a:ea typeface="나눔고딕" pitchFamily="2" charset="-127"/>
              </a:rPr>
              <a:t>데이터프레임</a:t>
            </a:r>
          </a:p>
        </p:txBody>
      </p:sp>
      <p:sp>
        <p:nvSpPr>
          <p:cNvPr id="22568" name="Title 1">
            <a:extLst>
              <a:ext uri="{FF2B5EF4-FFF2-40B4-BE49-F238E27FC236}">
                <a16:creationId xmlns:a16="http://schemas.microsoft.com/office/drawing/2014/main" id="{609E5631-B781-1D4A-8975-7E72CA78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79388"/>
            <a:ext cx="5842000" cy="741362"/>
          </a:xfrm>
        </p:spPr>
        <p:txBody>
          <a:bodyPr/>
          <a:lstStyle/>
          <a:p>
            <a:r>
              <a:rPr lang="en-US" altLang="ko-KR" sz="3600" dirty="0">
                <a:latin typeface="+mj-ea"/>
              </a:rPr>
              <a:t>Series, </a:t>
            </a:r>
            <a:r>
              <a:rPr lang="en-US" altLang="ko-KR" sz="3600" dirty="0" err="1">
                <a:latin typeface="+mj-ea"/>
              </a:rPr>
              <a:t>DataFrame</a:t>
            </a:r>
            <a:r>
              <a:rPr lang="ko-KR" altLang="en-US" sz="3600" dirty="0">
                <a:latin typeface="+mj-ea"/>
              </a:rPr>
              <a:t>사용하기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Placeholder 2">
            <a:extLst>
              <a:ext uri="{FF2B5EF4-FFF2-40B4-BE49-F238E27FC236}">
                <a16:creationId xmlns:a16="http://schemas.microsoft.com/office/drawing/2014/main" id="{2FDB9479-BAC0-DA43-9C4C-2B55E490E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F8DAE557-256E-0C41-82D0-504506DAD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1311276"/>
            <a:ext cx="899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데이터 구조를 살펴보기 위해서 네이버에서 증권페이지에서 </a:t>
            </a:r>
            <a:r>
              <a:rPr lang="ko-KR" altLang="en-US" sz="2400" dirty="0" err="1">
                <a:latin typeface="+mj-ea"/>
                <a:ea typeface="+mj-ea"/>
              </a:rPr>
              <a:t>국내증시나</a:t>
            </a:r>
            <a:r>
              <a:rPr lang="ko-KR" altLang="en-US" sz="2400" dirty="0">
                <a:latin typeface="+mj-ea"/>
                <a:ea typeface="+mj-ea"/>
              </a:rPr>
              <a:t> 해외증시의 일별 시세의 데이터 구조를 살펴본다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24580" name="Title 1">
            <a:extLst>
              <a:ext uri="{FF2B5EF4-FFF2-40B4-BE49-F238E27FC236}">
                <a16:creationId xmlns:a16="http://schemas.microsoft.com/office/drawing/2014/main" id="{76766135-A5A5-4146-9A74-94C0E9CB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46" y="179388"/>
            <a:ext cx="8219326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24581" name="Picture 6" descr="\\Mac\Home\Desktop\스크린샷 2020-02-01 오전 10.48.55.png">
            <a:extLst>
              <a:ext uri="{FF2B5EF4-FFF2-40B4-BE49-F238E27FC236}">
                <a16:creationId xmlns:a16="http://schemas.microsoft.com/office/drawing/2014/main" id="{75B74CA7-821F-A048-AAE5-30C874F57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525" y="2224088"/>
            <a:ext cx="78867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>
            <a:extLst>
              <a:ext uri="{FF2B5EF4-FFF2-40B4-BE49-F238E27FC236}">
                <a16:creationId xmlns:a16="http://schemas.microsoft.com/office/drawing/2014/main" id="{32A5E837-BE29-D147-B9BE-D6559BE6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3329E9DB-0D5A-874B-ACA9-7D8E598EB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1274763"/>
            <a:ext cx="8997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Pandas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 err="1">
                <a:latin typeface="+mj-ea"/>
                <a:ea typeface="+mj-ea"/>
              </a:rPr>
              <a:t>DataFrame</a:t>
            </a:r>
            <a:r>
              <a:rPr lang="ko-KR" altLang="en-US" sz="2400" dirty="0">
                <a:latin typeface="+mj-ea"/>
                <a:ea typeface="+mj-ea"/>
              </a:rPr>
              <a:t>은 이차원 형태의 데이터를 효과적으로 표현할 수 있는 데이터 구조이다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아래의 그림에는 각 </a:t>
            </a:r>
            <a:r>
              <a:rPr lang="ko-KR" altLang="en-US" sz="2400" dirty="0" err="1">
                <a:latin typeface="+mj-ea"/>
                <a:ea typeface="+mj-ea"/>
              </a:rPr>
              <a:t>일자별로</a:t>
            </a:r>
            <a:r>
              <a:rPr lang="ko-KR" altLang="en-US" sz="2400" dirty="0">
                <a:latin typeface="+mj-ea"/>
                <a:ea typeface="+mj-ea"/>
              </a:rPr>
              <a:t> 일별 주가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시가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고가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저가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거래량이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엑셀로 보는 화면과 </a:t>
            </a:r>
            <a:r>
              <a:rPr lang="ko-KR" altLang="en-US" sz="2400" dirty="0" err="1">
                <a:latin typeface="+mj-ea"/>
                <a:ea typeface="+mj-ea"/>
              </a:rPr>
              <a:t>동일한다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05DAE6D0-3996-E440-95DD-22D96CE0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6957531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26629" name="Picture 6" descr="\\Mac\Home\Desktop\스크린샷 2020-02-01 오전 10.48.55.png">
            <a:extLst>
              <a:ext uri="{FF2B5EF4-FFF2-40B4-BE49-F238E27FC236}">
                <a16:creationId xmlns:a16="http://schemas.microsoft.com/office/drawing/2014/main" id="{A28ECA03-E862-9141-917F-8781B6F0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675" y="2589213"/>
            <a:ext cx="78867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2">
            <a:extLst>
              <a:ext uri="{FF2B5EF4-FFF2-40B4-BE49-F238E27FC236}">
                <a16:creationId xmlns:a16="http://schemas.microsoft.com/office/drawing/2014/main" id="{91880206-E2AE-6446-BB9F-981C48988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3200" y="1020763"/>
            <a:ext cx="9080500" cy="5148262"/>
          </a:xfrm>
        </p:spPr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675" name="TextBox 4">
            <a:extLst>
              <a:ext uri="{FF2B5EF4-FFF2-40B4-BE49-F238E27FC236}">
                <a16:creationId xmlns:a16="http://schemas.microsoft.com/office/drawing/2014/main" id="{38D28E2B-DDEC-4149-B072-58BCB766A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1530350"/>
            <a:ext cx="9245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+mj-ea"/>
                <a:ea typeface="+mj-ea"/>
              </a:rPr>
              <a:t>위와 같은 구조를 저장하려면 엑셀처럼 저장해야 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ko-KR" sz="2400" dirty="0">
                <a:latin typeface="+mj-ea"/>
                <a:ea typeface="+mj-ea"/>
              </a:rPr>
              <a:t>각 </a:t>
            </a:r>
            <a:r>
              <a:rPr lang="ko-KR" altLang="ko-KR" sz="2400" dirty="0" err="1">
                <a:latin typeface="+mj-ea"/>
                <a:ea typeface="+mj-ea"/>
              </a:rPr>
              <a:t>일자별로</a:t>
            </a:r>
            <a:r>
              <a:rPr lang="ko-KR" altLang="ko-KR" sz="2400" dirty="0">
                <a:latin typeface="+mj-ea"/>
                <a:ea typeface="+mj-ea"/>
              </a:rPr>
              <a:t> 외국인 거래량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ko-KR" sz="2400" dirty="0" err="1">
                <a:latin typeface="+mj-ea"/>
                <a:ea typeface="+mj-ea"/>
              </a:rPr>
              <a:t>지분율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ko-KR" sz="2400" dirty="0">
                <a:latin typeface="+mj-ea"/>
                <a:ea typeface="+mj-ea"/>
              </a:rPr>
              <a:t>기관 거래량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ko-KR" sz="2400" dirty="0">
                <a:latin typeface="+mj-ea"/>
                <a:ea typeface="+mj-ea"/>
              </a:rPr>
              <a:t>일별 주가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개인 거래량</a:t>
            </a:r>
            <a:r>
              <a:rPr lang="ko-KR" altLang="ko-KR" sz="2400" dirty="0">
                <a:latin typeface="+mj-ea"/>
                <a:ea typeface="+mj-ea"/>
              </a:rPr>
              <a:t>이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ko-KR" sz="2400" dirty="0">
                <a:latin typeface="+mj-ea"/>
                <a:ea typeface="+mj-ea"/>
              </a:rPr>
              <a:t>키 이름을 주고 리스트를 저장한다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입력하기 편한 숫자로 입력해 본다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endParaRPr lang="ko-KR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 </a:t>
            </a:r>
            <a:endParaRPr lang="ko-KR" altLang="ko-KR" sz="2400" dirty="0">
              <a:latin typeface="+mj-ea"/>
              <a:ea typeface="+mj-ea"/>
            </a:endParaRP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CF7977-F9F0-9348-B536-D8F790808B7D}"/>
              </a:ext>
            </a:extLst>
          </p:cNvPr>
          <p:cNvSpPr txBox="1">
            <a:spLocks/>
          </p:cNvSpPr>
          <p:nvPr/>
        </p:nvSpPr>
        <p:spPr bwMode="auto">
          <a:xfrm>
            <a:off x="2321960" y="179388"/>
            <a:ext cx="761315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>
              <a:lnSpc>
                <a:spcPct val="85000"/>
              </a:lnSpc>
              <a:buClr>
                <a:srgbClr val="DC0081"/>
              </a:buClr>
              <a:buFont typeface="Arial" pitchFamily="34" charset="0"/>
              <a:buNone/>
              <a:defRPr/>
            </a:pPr>
            <a:r>
              <a:rPr lang="en-US" sz="4400" kern="0" dirty="0">
                <a:latin typeface="+mj-ea"/>
                <a:ea typeface="+mj-ea"/>
                <a:cs typeface="굴림" pitchFamily="50" charset="-127"/>
              </a:rPr>
              <a:t>Series, </a:t>
            </a:r>
            <a:r>
              <a:rPr lang="en-US" sz="4400" kern="0" dirty="0" err="1">
                <a:latin typeface="+mj-ea"/>
                <a:ea typeface="+mj-ea"/>
                <a:cs typeface="굴림" pitchFamily="50" charset="-127"/>
              </a:rPr>
              <a:t>DataFrame</a:t>
            </a:r>
            <a:r>
              <a:rPr lang="ko-KR" altLang="en-US" sz="4400" kern="0" dirty="0">
                <a:latin typeface="+mj-ea"/>
                <a:ea typeface="+mj-ea"/>
                <a:cs typeface="굴림" pitchFamily="50" charset="-127"/>
              </a:rPr>
              <a:t>사용하기 </a:t>
            </a:r>
            <a:endParaRPr lang="en-US" sz="4400" kern="0" dirty="0">
              <a:latin typeface="+mj-ea"/>
              <a:ea typeface="+mj-ea"/>
              <a:cs typeface="굴림" pitchFamily="50" charset="-127"/>
            </a:endParaRPr>
          </a:p>
        </p:txBody>
      </p:sp>
      <p:pic>
        <p:nvPicPr>
          <p:cNvPr id="28677" name="Picture 5" descr="\\Mac\Home\Desktop\스크린샷 2020-02-01 오전 10.53.53.png">
            <a:extLst>
              <a:ext uri="{FF2B5EF4-FFF2-40B4-BE49-F238E27FC236}">
                <a16:creationId xmlns:a16="http://schemas.microsoft.com/office/drawing/2014/main" id="{350576F7-1461-7649-B6ED-EA789B38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2990850"/>
            <a:ext cx="6608762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Placeholder 2">
            <a:extLst>
              <a:ext uri="{FF2B5EF4-FFF2-40B4-BE49-F238E27FC236}">
                <a16:creationId xmlns:a16="http://schemas.microsoft.com/office/drawing/2014/main" id="{134AE00B-1797-5D46-8F50-323ECF633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23" name="TextBox 4">
            <a:extLst>
              <a:ext uri="{FF2B5EF4-FFF2-40B4-BE49-F238E27FC236}">
                <a16:creationId xmlns:a16="http://schemas.microsoft.com/office/drawing/2014/main" id="{70898CF7-09A6-2E4C-B16B-7A1E056B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1311275"/>
            <a:ext cx="8997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+mj-ea"/>
                <a:ea typeface="+mj-ea"/>
              </a:rPr>
              <a:t>사전을 인자로 하여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DataFrame</a:t>
            </a:r>
            <a:r>
              <a:rPr lang="ko-KR" altLang="ko-KR" sz="2400" dirty="0">
                <a:latin typeface="+mj-ea"/>
                <a:ea typeface="+mj-ea"/>
              </a:rPr>
              <a:t>이라는 클래스 </a:t>
            </a:r>
            <a:r>
              <a:rPr lang="ko-KR" altLang="ko-KR" sz="2400" dirty="0" err="1">
                <a:latin typeface="+mj-ea"/>
                <a:ea typeface="+mj-ea"/>
              </a:rPr>
              <a:t>생성자를</a:t>
            </a:r>
            <a:r>
              <a:rPr lang="ko-KR" altLang="ko-KR" sz="2400" dirty="0">
                <a:latin typeface="+mj-ea"/>
                <a:ea typeface="+mj-ea"/>
              </a:rPr>
              <a:t> 다음과 같이 호출하면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DataFrame</a:t>
            </a:r>
            <a:r>
              <a:rPr lang="ko-KR" altLang="ko-KR" sz="2400" dirty="0">
                <a:latin typeface="+mj-ea"/>
                <a:ea typeface="+mj-ea"/>
              </a:rPr>
              <a:t>객체가 생성된다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endParaRPr lang="ko-KR" altLang="ko-KR" sz="2400" dirty="0">
              <a:latin typeface="+mj-ea"/>
              <a:ea typeface="+mj-ea"/>
            </a:endParaRPr>
          </a:p>
          <a:p>
            <a:pPr latinLnBrk="1"/>
            <a:r>
              <a:rPr lang="en-US" altLang="ko-KR" sz="2400" dirty="0">
                <a:latin typeface="+mj-ea"/>
                <a:ea typeface="+mj-ea"/>
              </a:rPr>
              <a:t> </a:t>
            </a:r>
            <a:endParaRPr lang="ko-KR" altLang="ko-KR" sz="2400" dirty="0">
              <a:latin typeface="+mj-ea"/>
              <a:ea typeface="+mj-ea"/>
            </a:endParaRP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3DF321-564C-C442-9D4A-8531F3B908A3}"/>
              </a:ext>
            </a:extLst>
          </p:cNvPr>
          <p:cNvSpPr txBox="1">
            <a:spLocks/>
          </p:cNvSpPr>
          <p:nvPr/>
        </p:nvSpPr>
        <p:spPr bwMode="auto">
          <a:xfrm>
            <a:off x="3028948" y="179388"/>
            <a:ext cx="7399321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anchor="ctr"/>
          <a:lstStyle/>
          <a:p>
            <a:pPr>
              <a:lnSpc>
                <a:spcPct val="85000"/>
              </a:lnSpc>
              <a:buClr>
                <a:srgbClr val="DC0081"/>
              </a:buClr>
              <a:buFont typeface="Arial" pitchFamily="34" charset="0"/>
              <a:buNone/>
              <a:defRPr/>
            </a:pPr>
            <a:r>
              <a:rPr lang="en-US" sz="4400" kern="0" dirty="0">
                <a:latin typeface="+mj-ea"/>
                <a:ea typeface="+mj-ea"/>
                <a:cs typeface="굴림" pitchFamily="50" charset="-127"/>
              </a:rPr>
              <a:t>Series, </a:t>
            </a:r>
            <a:r>
              <a:rPr lang="en-US" sz="4400" kern="0" dirty="0" err="1">
                <a:latin typeface="+mj-ea"/>
                <a:ea typeface="+mj-ea"/>
                <a:cs typeface="굴림" pitchFamily="50" charset="-127"/>
              </a:rPr>
              <a:t>DataFrame</a:t>
            </a:r>
            <a:r>
              <a:rPr lang="ko-KR" altLang="en-US" sz="4400" kern="0" dirty="0">
                <a:latin typeface="+mj-ea"/>
                <a:ea typeface="+mj-ea"/>
                <a:cs typeface="굴림" pitchFamily="50" charset="-127"/>
              </a:rPr>
              <a:t>사용하기 </a:t>
            </a:r>
            <a:endParaRPr lang="en-US" sz="4400" kern="0" dirty="0">
              <a:latin typeface="+mj-ea"/>
              <a:ea typeface="+mj-ea"/>
              <a:cs typeface="굴림" pitchFamily="50" charset="-127"/>
            </a:endParaRPr>
          </a:p>
        </p:txBody>
      </p:sp>
      <p:pic>
        <p:nvPicPr>
          <p:cNvPr id="30725" name="Picture 5" descr="\\Mac\Home\Desktop\스크린샷 2020-02-01 오전 10.55.33.png">
            <a:extLst>
              <a:ext uri="{FF2B5EF4-FFF2-40B4-BE49-F238E27FC236}">
                <a16:creationId xmlns:a16="http://schemas.microsoft.com/office/drawing/2014/main" id="{3E526DCE-A35A-BB4A-896D-51FE5E4B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2187576"/>
            <a:ext cx="4746625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Placeholder 2">
            <a:extLst>
              <a:ext uri="{FF2B5EF4-FFF2-40B4-BE49-F238E27FC236}">
                <a16:creationId xmlns:a16="http://schemas.microsoft.com/office/drawing/2014/main" id="{15571248-28CD-404E-BBBA-469E76853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2771" name="TextBox 4">
            <a:extLst>
              <a:ext uri="{FF2B5EF4-FFF2-40B4-BE49-F238E27FC236}">
                <a16:creationId xmlns:a16="http://schemas.microsoft.com/office/drawing/2014/main" id="{A5D42028-DA72-4146-BDDB-923ED3125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1311275"/>
            <a:ext cx="899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우리가 원하는 컬럼의 순서가 아니면 아래와 같이 변경할 수 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latinLnBrk="1">
              <a:buFont typeface="Arial" panose="020B0604020202020204" pitchFamily="34" charset="0"/>
              <a:buChar char="•"/>
            </a:pP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32772" name="Title 1">
            <a:extLst>
              <a:ext uri="{FF2B5EF4-FFF2-40B4-BE49-F238E27FC236}">
                <a16:creationId xmlns:a16="http://schemas.microsoft.com/office/drawing/2014/main" id="{A44BD328-CBBA-BB4C-94E2-3AAF8ED5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427913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32773" name="Picture 5" descr="\\Mac\Home\Desktop\스크린샷 2020-02-01 오전 10.58.10.png">
            <a:extLst>
              <a:ext uri="{FF2B5EF4-FFF2-40B4-BE49-F238E27FC236}">
                <a16:creationId xmlns:a16="http://schemas.microsoft.com/office/drawing/2014/main" id="{E3F64101-40A3-1A42-BDE0-238078A1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4" y="2370139"/>
            <a:ext cx="9121775" cy="390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DA9D91C0-C5C9-0C4F-B93F-9A7B1BE58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9359900" cy="846137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>
                <a:latin typeface="+mj-ea"/>
                <a:ea typeface="+mj-ea"/>
              </a:rPr>
              <a:t>전세계 개발자 설문 통계</a:t>
            </a:r>
            <a:endParaRPr lang="en-US" altLang="ko-KR" sz="2000" b="1" dirty="0">
              <a:latin typeface="+mj-ea"/>
              <a:ea typeface="+mj-ea"/>
            </a:endParaRPr>
          </a:p>
          <a:p>
            <a:pPr marL="542925" lvl="1" indent="-177800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ko-KR" sz="1800" dirty="0" err="1">
                <a:latin typeface="+mj-ea"/>
                <a:ea typeface="+mj-ea"/>
              </a:rPr>
              <a:t>Stackoverflow.com</a:t>
            </a:r>
            <a:r>
              <a:rPr lang="ko-KR" altLang="en-US" sz="1800" dirty="0">
                <a:latin typeface="+mj-ea"/>
                <a:ea typeface="+mj-ea"/>
              </a:rPr>
              <a:t>에 </a:t>
            </a:r>
            <a:r>
              <a:rPr lang="en-US" altLang="ko-KR" sz="1800" dirty="0">
                <a:latin typeface="+mj-ea"/>
                <a:ea typeface="+mj-ea"/>
              </a:rPr>
              <a:t>2021</a:t>
            </a:r>
            <a:r>
              <a:rPr lang="ko-KR" altLang="en-US" sz="1800" dirty="0">
                <a:latin typeface="+mj-ea"/>
                <a:ea typeface="+mj-ea"/>
              </a:rPr>
              <a:t>에 올라온 통계</a:t>
            </a:r>
            <a:endParaRPr lang="en-US" altLang="ko-KR" sz="1800" dirty="0">
              <a:latin typeface="+mj-ea"/>
              <a:ea typeface="+mj-ea"/>
            </a:endParaRP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4001EC96-75D5-6E45-A31D-A09F73FC67D6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66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4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4400" dirty="0">
                <a:latin typeface="+mj-ea"/>
                <a:ea typeface="+mj-ea"/>
                <a:cs typeface="Segoe UI" panose="020B0502040204020203" pitchFamily="34" charset="0"/>
              </a:rPr>
              <a:t> 개요</a:t>
            </a:r>
          </a:p>
        </p:txBody>
      </p:sp>
      <p:pic>
        <p:nvPicPr>
          <p:cNvPr id="19460" name="그림 3">
            <a:extLst>
              <a:ext uri="{FF2B5EF4-FFF2-40B4-BE49-F238E27FC236}">
                <a16:creationId xmlns:a16="http://schemas.microsoft.com/office/drawing/2014/main" id="{0A7D2019-1E87-054F-A5BA-7F17A5570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295525"/>
            <a:ext cx="4573588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Placeholder 2">
            <a:extLst>
              <a:ext uri="{FF2B5EF4-FFF2-40B4-BE49-F238E27FC236}">
                <a16:creationId xmlns:a16="http://schemas.microsoft.com/office/drawing/2014/main" id="{6E3348F0-62E4-D84C-928A-ABCEFA0FA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77D673C3-8EBF-AD43-8F05-4B480CC10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1347789"/>
            <a:ext cx="89979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DataFrame</a:t>
            </a:r>
            <a:r>
              <a:rPr lang="ko-KR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의 컬럼은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Column</a:t>
            </a:r>
            <a:r>
              <a:rPr lang="ko-KR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의 이름을 통해서 쉽게 열 단위로 데이터에 접근할 수 있다</a:t>
            </a:r>
            <a:r>
              <a:rPr lang="en-US" altLang="ko-KR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endParaRPr lang="ko-KR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1"/>
            <a:endParaRPr lang="ko-KR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latinLnBrk="1"/>
            <a:endParaRPr lang="ko-KR" altLang="ko-KR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4820" name="Title 1">
            <a:extLst>
              <a:ext uri="{FF2B5EF4-FFF2-40B4-BE49-F238E27FC236}">
                <a16:creationId xmlns:a16="http://schemas.microsoft.com/office/drawing/2014/main" id="{FC76CCFD-9966-4A43-A4AA-6234D1E7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091095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34821" name="Picture 5" descr="\\Mac\Home\Desktop\스크린샷 2020-02-01 오전 10.59.33.png">
            <a:extLst>
              <a:ext uri="{FF2B5EF4-FFF2-40B4-BE49-F238E27FC236}">
                <a16:creationId xmlns:a16="http://schemas.microsoft.com/office/drawing/2014/main" id="{4D5EB2A2-D06E-FC4F-B312-668004C07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1" y="2443163"/>
            <a:ext cx="58785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Placeholder 2">
            <a:extLst>
              <a:ext uri="{FF2B5EF4-FFF2-40B4-BE49-F238E27FC236}">
                <a16:creationId xmlns:a16="http://schemas.microsoft.com/office/drawing/2014/main" id="{CAECA57B-7D76-8846-ABE7-D48C9BC25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6867" name="TextBox 4">
            <a:extLst>
              <a:ext uri="{FF2B5EF4-FFF2-40B4-BE49-F238E27FC236}">
                <a16:creationId xmlns:a16="http://schemas.microsoft.com/office/drawing/2014/main" id="{68375536-7140-7D42-9571-44745851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2" y="1206273"/>
            <a:ext cx="89979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j-ea"/>
                <a:ea typeface="+mj-ea"/>
              </a:rPr>
              <a:t>인덱스를 날짜기반으로 지정할 수 있다</a:t>
            </a:r>
            <a:r>
              <a:rPr lang="en-US" altLang="ko-KR" sz="2400" dirty="0">
                <a:latin typeface="+mj-ea"/>
                <a:ea typeface="+mj-ea"/>
              </a:rPr>
              <a:t>. 2</a:t>
            </a:r>
            <a:r>
              <a:rPr lang="ko-KR" altLang="ko-KR" sz="2400" dirty="0">
                <a:latin typeface="+mj-ea"/>
                <a:ea typeface="+mj-ea"/>
              </a:rPr>
              <a:t>차원의 데이터에서 </a:t>
            </a:r>
            <a:r>
              <a:rPr lang="ko-KR" altLang="ko-KR" sz="2400" dirty="0" err="1">
                <a:latin typeface="+mj-ea"/>
                <a:ea typeface="+mj-ea"/>
              </a:rPr>
              <a:t>행단위로</a:t>
            </a:r>
            <a:r>
              <a:rPr lang="ko-KR" altLang="ko-KR" sz="2400" dirty="0">
                <a:latin typeface="+mj-ea"/>
                <a:ea typeface="+mj-ea"/>
              </a:rPr>
              <a:t> 접근하는 것은 에러가 난다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ko-KR" sz="2400" dirty="0">
                <a:latin typeface="+mj-ea"/>
                <a:ea typeface="+mj-ea"/>
              </a:rPr>
              <a:t>그래서</a:t>
            </a:r>
            <a:r>
              <a:rPr lang="en-US" altLang="ko-KR" sz="2400" dirty="0">
                <a:latin typeface="+mj-ea"/>
                <a:ea typeface="+mj-ea"/>
              </a:rPr>
              <a:t> loc</a:t>
            </a:r>
            <a:r>
              <a:rPr lang="ko-KR" altLang="en-US" sz="2400" dirty="0">
                <a:latin typeface="+mj-ea"/>
                <a:ea typeface="+mj-ea"/>
              </a:rPr>
              <a:t>속성으로</a:t>
            </a:r>
            <a:r>
              <a:rPr lang="ko-KR" altLang="ko-KR" sz="2400" dirty="0">
                <a:latin typeface="+mj-ea"/>
                <a:ea typeface="+mj-ea"/>
              </a:rPr>
              <a:t> 접근해야 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ko-KR" sz="2400" dirty="0">
              <a:latin typeface="+mj-ea"/>
              <a:ea typeface="+mj-ea"/>
            </a:endParaRP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36868" name="Title 1">
            <a:extLst>
              <a:ext uri="{FF2B5EF4-FFF2-40B4-BE49-F238E27FC236}">
                <a16:creationId xmlns:a16="http://schemas.microsoft.com/office/drawing/2014/main" id="{47812B6D-ACAD-6842-95E9-1118BB72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427913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36869" name="Picture 6" descr="\\Mac\Home\Desktop\스크린샷 2020-02-01 오전 11.03.21.png">
            <a:extLst>
              <a:ext uri="{FF2B5EF4-FFF2-40B4-BE49-F238E27FC236}">
                <a16:creationId xmlns:a16="http://schemas.microsoft.com/office/drawing/2014/main" id="{66CF19E0-617E-8D42-A049-4B6F1804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1" y="2370138"/>
            <a:ext cx="7788275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\\Mac\Home\Desktop\스크린샷 2020-02-01 오전 11.03.33.png">
            <a:extLst>
              <a:ext uri="{FF2B5EF4-FFF2-40B4-BE49-F238E27FC236}">
                <a16:creationId xmlns:a16="http://schemas.microsoft.com/office/drawing/2014/main" id="{169732B8-31F1-DF47-A92A-BFE1E41D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14" y="4013200"/>
            <a:ext cx="4103687" cy="2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Placeholder 2">
            <a:extLst>
              <a:ext uri="{FF2B5EF4-FFF2-40B4-BE49-F238E27FC236}">
                <a16:creationId xmlns:a16="http://schemas.microsoft.com/office/drawing/2014/main" id="{6F1694B9-3B61-D245-8D90-633B07689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C4208-AC0D-5640-90BC-5430CD037354}"/>
              </a:ext>
            </a:extLst>
          </p:cNvPr>
          <p:cNvSpPr txBox="1"/>
          <p:nvPr/>
        </p:nvSpPr>
        <p:spPr>
          <a:xfrm>
            <a:off x="1495425" y="1384300"/>
            <a:ext cx="932815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latinLnBrk="1">
              <a:buFont typeface="Arial" panose="020B0604020202020204" pitchFamily="34" charset="0"/>
              <a:buChar char="•"/>
              <a:defRPr/>
            </a:pPr>
            <a:r>
              <a:rPr lang="en-US" altLang="ko-KR" sz="2400" dirty="0" err="1">
                <a:latin typeface="+mj-ea"/>
                <a:ea typeface="+mj-ea"/>
              </a:rPr>
              <a:t>DataFrame</a:t>
            </a:r>
            <a:r>
              <a:rPr lang="ko-KR" altLang="ko-KR" sz="2400" dirty="0">
                <a:latin typeface="+mj-ea"/>
                <a:ea typeface="+mj-ea"/>
              </a:rPr>
              <a:t>을 이용하면 행과 열을 쉽게 바꿀 수 있다</a:t>
            </a:r>
            <a:r>
              <a:rPr lang="en-US" altLang="ko-KR" sz="2400" dirty="0">
                <a:latin typeface="+mj-ea"/>
                <a:ea typeface="+mj-ea"/>
              </a:rPr>
              <a:t>. </a:t>
            </a:r>
            <a:r>
              <a:rPr lang="ko-KR" altLang="en-US" sz="2400" dirty="0">
                <a:latin typeface="+mj-ea"/>
                <a:ea typeface="+mj-ea"/>
              </a:rPr>
              <a:t>접근하는 관점이 변경되면 이렇게 행을 열로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열을 행으로 변경할 수 있다</a:t>
            </a:r>
            <a:r>
              <a:rPr lang="en-US" altLang="ko-KR" sz="2400" dirty="0">
                <a:latin typeface="+mj-ea"/>
                <a:ea typeface="+mj-ea"/>
              </a:rPr>
              <a:t>.  </a:t>
            </a:r>
            <a:endParaRPr lang="ko-KR" altLang="ko-KR" sz="2400" dirty="0">
              <a:latin typeface="+mj-ea"/>
              <a:ea typeface="+mj-ea"/>
            </a:endParaRPr>
          </a:p>
          <a:p>
            <a:pPr latinLnBrk="1">
              <a:defRPr/>
            </a:pPr>
            <a:r>
              <a:rPr lang="en-US" altLang="ko-KR" sz="2400" dirty="0">
                <a:latin typeface="+mj-ea"/>
                <a:ea typeface="+mj-ea"/>
              </a:rPr>
              <a:t> </a:t>
            </a:r>
            <a:endParaRPr lang="ko-KR" altLang="ko-KR" sz="2400" dirty="0">
              <a:latin typeface="+mj-ea"/>
              <a:ea typeface="+mj-ea"/>
            </a:endParaRPr>
          </a:p>
          <a:p>
            <a:pPr latinLnBrk="1">
              <a:defRPr/>
            </a:pPr>
            <a:endParaRPr lang="ko-KR" altLang="ko-KR" sz="2400" dirty="0">
              <a:latin typeface="+mj-ea"/>
              <a:ea typeface="+mj-ea"/>
            </a:endParaRPr>
          </a:p>
          <a:p>
            <a:pPr latinLnBrk="1">
              <a:defRPr/>
            </a:pPr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38916" name="Title 1">
            <a:extLst>
              <a:ext uri="{FF2B5EF4-FFF2-40B4-BE49-F238E27FC236}">
                <a16:creationId xmlns:a16="http://schemas.microsoft.com/office/drawing/2014/main" id="{7F2FC249-BBF4-384C-844F-2332C9EB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79388"/>
            <a:ext cx="7317126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38917" name="Picture 5" descr="\\Mac\Home\Desktop\스크린샷 2020-02-01 오전 11.09.03.png">
            <a:extLst>
              <a:ext uri="{FF2B5EF4-FFF2-40B4-BE49-F238E27FC236}">
                <a16:creationId xmlns:a16="http://schemas.microsoft.com/office/drawing/2014/main" id="{07FB3980-28CE-6243-97E9-0C2B7097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479676"/>
            <a:ext cx="6681788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2">
            <a:extLst>
              <a:ext uri="{FF2B5EF4-FFF2-40B4-BE49-F238E27FC236}">
                <a16:creationId xmlns:a16="http://schemas.microsoft.com/office/drawing/2014/main" id="{83EC7DB6-7D29-FF43-83E3-FDE12ABB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0" y="1493838"/>
            <a:ext cx="8794750" cy="5148262"/>
          </a:xfrm>
        </p:spPr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0963" name="TextBox 4">
            <a:extLst>
              <a:ext uri="{FF2B5EF4-FFF2-40B4-BE49-F238E27FC236}">
                <a16:creationId xmlns:a16="http://schemas.microsoft.com/office/drawing/2014/main" id="{4B87C42B-532A-0448-AAF5-55B7F115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1384301"/>
            <a:ext cx="8997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Pandas</a:t>
            </a:r>
            <a:r>
              <a:rPr lang="ko-KR" altLang="en-US" sz="2400" dirty="0">
                <a:latin typeface="+mj-ea"/>
                <a:ea typeface="+mj-ea"/>
              </a:rPr>
              <a:t>로 파일을 읽어오는 몇가지 전역 함수들이 있다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  <a:endParaRPr lang="ko-KR" altLang="ko-KR" sz="2400" dirty="0"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857CE80-F98C-6E41-8871-3A691B122D89}"/>
              </a:ext>
            </a:extLst>
          </p:cNvPr>
          <p:cNvGraphicFramePr>
            <a:graphicFrameLocks noGrp="1"/>
          </p:cNvGraphicFramePr>
          <p:nvPr/>
        </p:nvGraphicFramePr>
        <p:xfrm>
          <a:off x="2152650" y="2260600"/>
          <a:ext cx="7594600" cy="31180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5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함수</a:t>
                      </a:r>
                    </a:p>
                  </a:txBody>
                  <a:tcPr marL="99060" marR="99060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</a:p>
                  </a:txBody>
                  <a:tcPr marL="99060" marR="99060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나눔고딕" pitchFamily="50" charset="-127"/>
                          <a:ea typeface="나눔고딕" pitchFamily="50" charset="-127"/>
                        </a:rPr>
                        <a:t>read_csv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파일에서 구분된 데이터를 읽어온다</a:t>
                      </a:r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데이터 </a:t>
                      </a:r>
                      <a:r>
                        <a:rPr lang="ko-KR" altLang="en-US" sz="1800" err="1">
                          <a:latin typeface="나눔고딕" pitchFamily="50" charset="-127"/>
                          <a:ea typeface="나눔고딕" pitchFamily="50" charset="-127"/>
                        </a:rPr>
                        <a:t>구분자는</a:t>
                      </a:r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 쉼표</a:t>
                      </a:r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(,)</a:t>
                      </a:r>
                      <a:r>
                        <a:rPr lang="ko-KR" altLang="en-US" sz="1800">
                          <a:latin typeface="나눔고딕" pitchFamily="50" charset="-127"/>
                          <a:ea typeface="나눔고딕" pitchFamily="50" charset="-127"/>
                        </a:rPr>
                        <a:t>를 기본으로 한다</a:t>
                      </a:r>
                      <a:r>
                        <a:rPr lang="en-US" altLang="ko-KR" sz="180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err="1">
                          <a:latin typeface="나눔고딕" pitchFamily="50" charset="-127"/>
                          <a:ea typeface="나눔고딕" pitchFamily="50" charset="-127"/>
                        </a:rPr>
                        <a:t>read_table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파일</a:t>
                      </a:r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, URL</a:t>
                      </a:r>
                      <a:r>
                        <a:rPr lang="en-US" altLang="ko-KR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또는 파일과 유사한 객체로부터 구분된 데이터를 읽어온다</a:t>
                      </a:r>
                      <a:r>
                        <a:rPr lang="en-US" altLang="ko-KR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r>
                        <a:rPr lang="ko-KR" altLang="en-US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데이터 </a:t>
                      </a:r>
                      <a:r>
                        <a:rPr lang="ko-KR" altLang="en-US" sz="1800" baseline="0" dirty="0" err="1">
                          <a:latin typeface="나눔고딕" pitchFamily="50" charset="-127"/>
                          <a:ea typeface="나눔고딕" pitchFamily="50" charset="-127"/>
                        </a:rPr>
                        <a:t>구분자는</a:t>
                      </a:r>
                      <a:r>
                        <a:rPr lang="ko-KR" altLang="en-US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 탭</a:t>
                      </a:r>
                      <a:r>
                        <a:rPr lang="en-US" altLang="ko-KR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(\t)</a:t>
                      </a:r>
                      <a:r>
                        <a:rPr lang="ko-KR" altLang="en-US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를 기본으로 한다</a:t>
                      </a:r>
                      <a:r>
                        <a:rPr lang="en-US" altLang="ko-KR" sz="1800" baseline="0" dirty="0">
                          <a:latin typeface="나눔고딕" pitchFamily="50" charset="-127"/>
                          <a:ea typeface="나눔고딕" pitchFamily="50" charset="-127"/>
                        </a:rPr>
                        <a:t>.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err="1">
                          <a:latin typeface="나눔고딕" pitchFamily="50" charset="-127"/>
                          <a:ea typeface="나눔고딕" pitchFamily="50" charset="-127"/>
                        </a:rPr>
                        <a:t>read_fwf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고정폭</a:t>
                      </a:r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나눔고딕" pitchFamily="50" charset="-127"/>
                          <a:ea typeface="나눔고딕" pitchFamily="50" charset="-127"/>
                        </a:rPr>
                        <a:t>컬럼</a:t>
                      </a:r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 형식에서 데이터를 읽어온다</a:t>
                      </a:r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구분자가 없는 데이터</a:t>
                      </a:r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).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err="1">
                          <a:latin typeface="나눔고딕" pitchFamily="50" charset="-127"/>
                          <a:ea typeface="나눔고딕" pitchFamily="50" charset="-127"/>
                        </a:rPr>
                        <a:t>read_excel</a:t>
                      </a:r>
                      <a:endParaRPr lang="ko-KR" altLang="en-US" sz="180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나눔고딕" pitchFamily="50" charset="-127"/>
                          <a:ea typeface="나눔고딕" pitchFamily="50" charset="-127"/>
                        </a:rPr>
                        <a:t>엑셀에 있는 데이터를 읽어온다</a:t>
                      </a:r>
                      <a:r>
                        <a:rPr lang="en-US" altLang="ko-KR" sz="1800" dirty="0">
                          <a:latin typeface="나눔고딕" pitchFamily="50" charset="-127"/>
                          <a:ea typeface="나눔고딕" pitchFamily="50" charset="-127"/>
                        </a:rPr>
                        <a:t>. </a:t>
                      </a:r>
                      <a:endParaRPr lang="ko-KR" altLang="en-US" sz="18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9060" marR="99060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4" name="Title 1">
            <a:extLst>
              <a:ext uri="{FF2B5EF4-FFF2-40B4-BE49-F238E27FC236}">
                <a16:creationId xmlns:a16="http://schemas.microsoft.com/office/drawing/2014/main" id="{7CCDF02D-4D4A-1544-840C-12CDB4D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080821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Placeholder 2">
            <a:extLst>
              <a:ext uri="{FF2B5EF4-FFF2-40B4-BE49-F238E27FC236}">
                <a16:creationId xmlns:a16="http://schemas.microsoft.com/office/drawing/2014/main" id="{E938602B-F097-C04A-BACE-FD83F30F3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3011" name="TextBox 4">
            <a:extLst>
              <a:ext uri="{FF2B5EF4-FFF2-40B4-BE49-F238E27FC236}">
                <a16:creationId xmlns:a16="http://schemas.microsoft.com/office/drawing/2014/main" id="{3A48DE9D-B3E1-F242-8732-5DBACF8ED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1311276"/>
            <a:ext cx="899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CSV(comma-separated value)</a:t>
            </a:r>
            <a:r>
              <a:rPr lang="ko-KR" altLang="en-US" sz="2400" dirty="0">
                <a:latin typeface="+mj-ea"/>
                <a:ea typeface="+mj-ea"/>
              </a:rPr>
              <a:t>파일을 읽어온다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43012" name="Title 1">
            <a:extLst>
              <a:ext uri="{FF2B5EF4-FFF2-40B4-BE49-F238E27FC236}">
                <a16:creationId xmlns:a16="http://schemas.microsoft.com/office/drawing/2014/main" id="{A9BAF3A9-3585-AB4B-93C1-F3E3C940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245207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43013" name="Picture 5" descr="\\Mac\Home\Desktop\스크린샷 2020-02-01 오전 11.14.16.png">
            <a:extLst>
              <a:ext uri="{FF2B5EF4-FFF2-40B4-BE49-F238E27FC236}">
                <a16:creationId xmlns:a16="http://schemas.microsoft.com/office/drawing/2014/main" id="{1C6957EB-EB8D-8946-BAFC-990B30B1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438" y="1858964"/>
            <a:ext cx="5878512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Placeholder 2">
            <a:extLst>
              <a:ext uri="{FF2B5EF4-FFF2-40B4-BE49-F238E27FC236}">
                <a16:creationId xmlns:a16="http://schemas.microsoft.com/office/drawing/2014/main" id="{80A3E622-00FB-BA47-AB35-8F791C2C3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3363" y="1201738"/>
            <a:ext cx="8794750" cy="5148262"/>
          </a:xfrm>
        </p:spPr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5059" name="TextBox 4">
            <a:extLst>
              <a:ext uri="{FF2B5EF4-FFF2-40B4-BE49-F238E27FC236}">
                <a16:creationId xmlns:a16="http://schemas.microsoft.com/office/drawing/2014/main" id="{8B0CE24B-FFF5-C94E-8405-8EAD04201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1457326"/>
            <a:ext cx="8997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ko-KR" sz="2400" dirty="0" err="1">
                <a:latin typeface="+mj-ea"/>
                <a:ea typeface="+mj-ea"/>
              </a:rPr>
              <a:t>컬럼이름을</a:t>
            </a:r>
            <a:r>
              <a:rPr lang="ko-KR" altLang="ko-KR" sz="2400" dirty="0">
                <a:latin typeface="+mj-ea"/>
                <a:ea typeface="+mj-ea"/>
              </a:rPr>
              <a:t> 부여하는 경우라면 아래와 같이 실행</a:t>
            </a:r>
            <a:r>
              <a:rPr lang="ko-KR" altLang="en-US" sz="2400" dirty="0">
                <a:latin typeface="+mj-ea"/>
                <a:ea typeface="+mj-ea"/>
              </a:rPr>
              <a:t>한</a:t>
            </a:r>
            <a:r>
              <a:rPr lang="ko-KR" altLang="ko-KR" sz="2400" dirty="0">
                <a:latin typeface="+mj-ea"/>
                <a:ea typeface="+mj-ea"/>
              </a:rPr>
              <a:t>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latinLnBrk="1"/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45060" name="Title 1">
            <a:extLst>
              <a:ext uri="{FF2B5EF4-FFF2-40B4-BE49-F238E27FC236}">
                <a16:creationId xmlns:a16="http://schemas.microsoft.com/office/drawing/2014/main" id="{372432C5-6940-DC48-865E-581CDDBE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179388"/>
            <a:ext cx="7183562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45061" name="Picture 5" descr="\\Mac\Home\Desktop\스크린샷 2020-02-01 오전 11.23.29.png">
            <a:extLst>
              <a:ext uri="{FF2B5EF4-FFF2-40B4-BE49-F238E27FC236}">
                <a16:creationId xmlns:a16="http://schemas.microsoft.com/office/drawing/2014/main" id="{DCB4AB7B-A83C-9A49-BE27-F5682622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078039"/>
            <a:ext cx="89820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Placeholder 2">
            <a:extLst>
              <a:ext uri="{FF2B5EF4-FFF2-40B4-BE49-F238E27FC236}">
                <a16:creationId xmlns:a16="http://schemas.microsoft.com/office/drawing/2014/main" id="{8D2124B6-4EE1-6540-87B8-321400CCC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altLang="ko-KR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7107" name="TextBox 4">
            <a:extLst>
              <a:ext uri="{FF2B5EF4-FFF2-40B4-BE49-F238E27FC236}">
                <a16:creationId xmlns:a16="http://schemas.microsoft.com/office/drawing/2014/main" id="{3807D870-4E07-7F47-A23C-1FF75A43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1493838"/>
            <a:ext cx="8997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KoPub돋움체 Bold" pitchFamily="18" charset="-127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ko-KR" altLang="ko-KR" sz="2400" dirty="0">
                <a:latin typeface="+mj-ea"/>
                <a:ea typeface="+mj-ea"/>
              </a:rPr>
              <a:t>별도의 구분자가 없고 </a:t>
            </a:r>
            <a:r>
              <a:rPr lang="ko-KR" altLang="ko-KR" sz="2400" dirty="0" err="1">
                <a:latin typeface="+mj-ea"/>
                <a:ea typeface="+mj-ea"/>
              </a:rPr>
              <a:t>공백문자만</a:t>
            </a:r>
            <a:r>
              <a:rPr lang="ko-KR" altLang="ko-KR" sz="2400" dirty="0">
                <a:latin typeface="+mj-ea"/>
                <a:ea typeface="+mj-ea"/>
              </a:rPr>
              <a:t> 있는 경우라면 </a:t>
            </a:r>
            <a:r>
              <a:rPr lang="en-US" altLang="ko-KR" sz="2400" dirty="0" err="1">
                <a:latin typeface="+mj-ea"/>
                <a:ea typeface="+mj-ea"/>
              </a:rPr>
              <a:t>read_table</a:t>
            </a:r>
            <a:r>
              <a:rPr lang="en-US" altLang="ko-KR" sz="2400" dirty="0">
                <a:latin typeface="+mj-ea"/>
                <a:ea typeface="+mj-ea"/>
              </a:rPr>
              <a:t>()</a:t>
            </a:r>
            <a:r>
              <a:rPr lang="ko-KR" altLang="en-US" sz="2400" dirty="0">
                <a:latin typeface="+mj-ea"/>
                <a:ea typeface="+mj-ea"/>
              </a:rPr>
              <a:t>함수</a:t>
            </a:r>
            <a:r>
              <a:rPr lang="ko-KR" altLang="ko-KR" sz="2400" dirty="0">
                <a:latin typeface="+mj-ea"/>
                <a:ea typeface="+mj-ea"/>
              </a:rPr>
              <a:t>로 읽어서 처리</a:t>
            </a:r>
            <a:r>
              <a:rPr lang="ko-KR" altLang="en-US" sz="2400" dirty="0">
                <a:latin typeface="+mj-ea"/>
                <a:ea typeface="+mj-ea"/>
              </a:rPr>
              <a:t>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  <a:p>
            <a:pPr latinLnBrk="1"/>
            <a:endParaRPr lang="ko-KR" altLang="ko-KR" sz="2400" dirty="0">
              <a:latin typeface="+mj-ea"/>
              <a:ea typeface="+mj-ea"/>
            </a:endParaRPr>
          </a:p>
        </p:txBody>
      </p:sp>
      <p:sp>
        <p:nvSpPr>
          <p:cNvPr id="47108" name="Title 1">
            <a:extLst>
              <a:ext uri="{FF2B5EF4-FFF2-40B4-BE49-F238E27FC236}">
                <a16:creationId xmlns:a16="http://schemas.microsoft.com/office/drawing/2014/main" id="{F51BF995-1AD2-CC49-8A2D-553925D2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9" y="179388"/>
            <a:ext cx="7464425" cy="741362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j-ea"/>
              </a:rPr>
              <a:t>Series, </a:t>
            </a:r>
            <a:r>
              <a:rPr lang="en-US" altLang="ko-KR" dirty="0" err="1">
                <a:latin typeface="+mj-ea"/>
              </a:rPr>
              <a:t>DataFrame</a:t>
            </a:r>
            <a:r>
              <a:rPr lang="ko-KR" altLang="en-US" dirty="0">
                <a:latin typeface="+mj-ea"/>
              </a:rPr>
              <a:t>사용하기 </a:t>
            </a:r>
          </a:p>
        </p:txBody>
      </p:sp>
      <p:pic>
        <p:nvPicPr>
          <p:cNvPr id="47109" name="Picture 5" descr="\\Mac\Home\Desktop\스크린샷 2020-02-01 오전 11.25.55.png">
            <a:extLst>
              <a:ext uri="{FF2B5EF4-FFF2-40B4-BE49-F238E27FC236}">
                <a16:creationId xmlns:a16="http://schemas.microsoft.com/office/drawing/2014/main" id="{FB5BB81D-74BC-694C-9BB9-33F7137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479676"/>
            <a:ext cx="6577013" cy="28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Placeholder 2">
            <a:extLst>
              <a:ext uri="{FF2B5EF4-FFF2-40B4-BE49-F238E27FC236}">
                <a16:creationId xmlns:a16="http://schemas.microsoft.com/office/drawing/2014/main" id="{0B265F75-6F0B-8C4A-80AD-BBC5683E5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오렐리의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2017</a:t>
            </a:r>
            <a:r>
              <a:rPr lang="ko-KR" altLang="en-US" sz="2000" b="1" dirty="0">
                <a:latin typeface="+mj-ea"/>
                <a:ea typeface="+mj-ea"/>
              </a:rPr>
              <a:t>년 통계 자료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21507" name="그림 4">
            <a:extLst>
              <a:ext uri="{FF2B5EF4-FFF2-40B4-BE49-F238E27FC236}">
                <a16:creationId xmlns:a16="http://schemas.microsoft.com/office/drawing/2014/main" id="{30CC45DA-2BFC-EA43-BF00-E0D45FB44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000250"/>
            <a:ext cx="6551613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>
            <a:extLst>
              <a:ext uri="{FF2B5EF4-FFF2-40B4-BE49-F238E27FC236}">
                <a16:creationId xmlns:a16="http://schemas.microsoft.com/office/drawing/2014/main" id="{FD7978F6-FE6C-9E48-B89E-757564AC58F9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개요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2">
            <a:extLst>
              <a:ext uri="{FF2B5EF4-FFF2-40B4-BE49-F238E27FC236}">
                <a16:creationId xmlns:a16="http://schemas.microsoft.com/office/drawing/2014/main" id="{DF8CE8BD-02A7-A44A-82AE-880D51A0A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8"/>
            <a:ext cx="8794750" cy="427810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오렐리의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2017</a:t>
            </a:r>
            <a:r>
              <a:rPr lang="ko-KR" altLang="en-US" sz="2000" b="1" dirty="0">
                <a:latin typeface="+mj-ea"/>
                <a:ea typeface="+mj-ea"/>
              </a:rPr>
              <a:t>년 통계 자료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23555" name="그림 5">
            <a:extLst>
              <a:ext uri="{FF2B5EF4-FFF2-40B4-BE49-F238E27FC236}">
                <a16:creationId xmlns:a16="http://schemas.microsoft.com/office/drawing/2014/main" id="{B0A18557-FD80-A74E-8E7F-9D502D78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9" y="1962150"/>
            <a:ext cx="671353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itle 1">
            <a:extLst>
              <a:ext uri="{FF2B5EF4-FFF2-40B4-BE49-F238E27FC236}">
                <a16:creationId xmlns:a16="http://schemas.microsoft.com/office/drawing/2014/main" id="{500CEDFA-9430-824F-92BB-02EBE727E381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개요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2">
            <a:extLst>
              <a:ext uri="{FF2B5EF4-FFF2-40B4-BE49-F238E27FC236}">
                <a16:creationId xmlns:a16="http://schemas.microsoft.com/office/drawing/2014/main" id="{55196235-F352-C24D-8938-0276D7CA0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6050" y="1449389"/>
            <a:ext cx="8794750" cy="796758"/>
          </a:xfrm>
        </p:spPr>
        <p:txBody>
          <a:bodyPr vert="horz" lIns="90000" tIns="46800" rIns="90000" bIns="46800" rtlCol="0">
            <a:spAutoFit/>
          </a:bodyPr>
          <a:lstStyle/>
          <a:p>
            <a:pPr marL="363538" indent="-363538">
              <a:lnSpc>
                <a:spcPct val="120000"/>
              </a:lnSpc>
              <a:spcBef>
                <a:spcPct val="30000"/>
              </a:spcBef>
              <a:buClr>
                <a:schemeClr val="tx1"/>
              </a:buClr>
              <a:buFont typeface="나눔고딕" pitchFamily="2" charset="-127"/>
              <a:buChar char="◎"/>
            </a:pPr>
            <a:r>
              <a:rPr lang="ko-KR" altLang="en-US" sz="2000" b="1" dirty="0" err="1">
                <a:latin typeface="+mj-ea"/>
                <a:ea typeface="+mj-ea"/>
              </a:rPr>
              <a:t>글래스도어에</a:t>
            </a:r>
            <a:r>
              <a:rPr lang="ko-KR" altLang="en-US" sz="2000" b="1" dirty="0">
                <a:latin typeface="+mj-ea"/>
                <a:ea typeface="+mj-ea"/>
              </a:rPr>
              <a:t> 실린 </a:t>
            </a:r>
            <a:r>
              <a:rPr lang="en-US" altLang="ko-KR" sz="2000" b="1" dirty="0">
                <a:latin typeface="+mj-ea"/>
                <a:ea typeface="+mj-ea"/>
              </a:rPr>
              <a:t>2021</a:t>
            </a:r>
            <a:r>
              <a:rPr lang="ko-KR" altLang="en-US" sz="2000" b="1" dirty="0">
                <a:latin typeface="+mj-ea"/>
                <a:ea typeface="+mj-ea"/>
              </a:rPr>
              <a:t>년 유망직업 </a:t>
            </a:r>
            <a:r>
              <a:rPr lang="en-US" altLang="ko-KR" sz="2000" b="1" dirty="0">
                <a:latin typeface="+mj-ea"/>
                <a:ea typeface="+mj-ea"/>
              </a:rPr>
              <a:t>10</a:t>
            </a:r>
            <a:r>
              <a:rPr lang="ko-KR" altLang="en-US" sz="2000" b="1" dirty="0">
                <a:latin typeface="+mj-ea"/>
                <a:ea typeface="+mj-ea"/>
              </a:rPr>
              <a:t>선에서 </a:t>
            </a:r>
            <a:r>
              <a:rPr lang="en-US" altLang="ko-KR" sz="2000" b="1" dirty="0">
                <a:latin typeface="+mj-ea"/>
                <a:ea typeface="+mj-ea"/>
              </a:rPr>
              <a:t>7</a:t>
            </a:r>
            <a:r>
              <a:rPr lang="ko-KR" altLang="en-US" sz="2000" b="1" dirty="0">
                <a:latin typeface="+mj-ea"/>
                <a:ea typeface="+mj-ea"/>
              </a:rPr>
              <a:t>개 이상이 개발관련 직업 </a:t>
            </a:r>
            <a:endParaRPr lang="en-US" altLang="ko-KR" sz="2000" b="1" dirty="0">
              <a:latin typeface="+mj-ea"/>
              <a:ea typeface="+mj-ea"/>
            </a:endParaRP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AC0B88D1-7AA5-1F48-9D0C-243D46FB802A}"/>
              </a:ext>
            </a:extLst>
          </p:cNvPr>
          <p:cNvSpPr>
            <a:spLocks/>
          </p:cNvSpPr>
          <p:nvPr/>
        </p:nvSpPr>
        <p:spPr bwMode="auto">
          <a:xfrm>
            <a:off x="2855913" y="512763"/>
            <a:ext cx="49323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lnSpc>
                <a:spcPct val="85000"/>
              </a:lnSpc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3600" dirty="0" err="1">
                <a:latin typeface="+mj-ea"/>
                <a:ea typeface="+mj-ea"/>
                <a:cs typeface="Segoe UI" panose="020B0502040204020203" pitchFamily="34" charset="0"/>
              </a:rPr>
              <a:t>파이썬</a:t>
            </a:r>
            <a:r>
              <a:rPr kumimoji="0" lang="ko-KR" altLang="en-US" sz="3600" dirty="0">
                <a:latin typeface="+mj-ea"/>
                <a:ea typeface="+mj-ea"/>
                <a:cs typeface="Segoe UI" panose="020B0502040204020203" pitchFamily="34" charset="0"/>
              </a:rPr>
              <a:t> 개요</a:t>
            </a:r>
          </a:p>
        </p:txBody>
      </p:sp>
      <p:pic>
        <p:nvPicPr>
          <p:cNvPr id="25604" name="그림 1">
            <a:extLst>
              <a:ext uri="{FF2B5EF4-FFF2-40B4-BE49-F238E27FC236}">
                <a16:creationId xmlns:a16="http://schemas.microsoft.com/office/drawing/2014/main" id="{66EED56D-D8E3-2744-BE68-33C7878C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1989139"/>
            <a:ext cx="4284662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8B35A7C-3766-DB48-864D-52C54F8D9D6F}"/>
              </a:ext>
            </a:extLst>
          </p:cNvPr>
          <p:cNvSpPr>
            <a:spLocks/>
          </p:cNvSpPr>
          <p:nvPr/>
        </p:nvSpPr>
        <p:spPr bwMode="auto">
          <a:xfrm>
            <a:off x="4548189" y="2913063"/>
            <a:ext cx="58324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ko-KR" altLang="en-US" sz="4800" b="1" dirty="0" err="1">
                <a:latin typeface="+mj-ea"/>
                <a:ea typeface="+mj-ea"/>
                <a:cs typeface="Segoe UI" panose="020B0502040204020203" pitchFamily="34" charset="0"/>
              </a:rPr>
              <a:t>파이썬의</a:t>
            </a:r>
            <a:r>
              <a:rPr kumimoji="0" lang="ko-KR" altLang="en-US" sz="4800" b="1" dirty="0">
                <a:latin typeface="+mj-ea"/>
                <a:ea typeface="+mj-ea"/>
                <a:cs typeface="Segoe UI" panose="020B0502040204020203" pitchFamily="34" charset="0"/>
              </a:rPr>
              <a:t> 특징들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3EE0D712-CF19-2A4D-8324-1481BA02384F}"/>
              </a:ext>
            </a:extLst>
          </p:cNvPr>
          <p:cNvSpPr>
            <a:spLocks/>
          </p:cNvSpPr>
          <p:nvPr/>
        </p:nvSpPr>
        <p:spPr bwMode="auto">
          <a:xfrm>
            <a:off x="4548188" y="2339976"/>
            <a:ext cx="19796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34" charset="-127"/>
              </a:defRPr>
            </a:lvl9pPr>
          </a:lstStyle>
          <a:p>
            <a:pPr eaLnBrk="1" hangingPunct="1">
              <a:buClr>
                <a:srgbClr val="DC0081"/>
              </a:buClr>
              <a:buFont typeface="Wingdings" pitchFamily="2" charset="2"/>
              <a:buNone/>
            </a:pPr>
            <a:r>
              <a:rPr kumimoji="0" lang="en-US" altLang="ko-KR" sz="3000" b="1">
                <a:latin typeface="KoPub돋움체 Bold" pitchFamily="18" charset="-127"/>
                <a:ea typeface="KoPub돋움체 Bold" pitchFamily="18" charset="-127"/>
                <a:cs typeface="Segoe UI" panose="020B0502040204020203" pitchFamily="34" charset="0"/>
              </a:rPr>
              <a:t>Lesson 2</a:t>
            </a:r>
            <a:endParaRPr kumimoji="0" lang="ko-KR" altLang="en-US" sz="3000" b="1">
              <a:latin typeface="KoPub돋움체 Bold" pitchFamily="18" charset="-127"/>
              <a:ea typeface="KoPub돋움체 Bold" pitchFamily="18" charset="-127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6895</Words>
  <Application>Microsoft Macintosh PowerPoint</Application>
  <PresentationFormat>와이드스크린</PresentationFormat>
  <Paragraphs>516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9" baseType="lpstr">
      <vt:lpstr>굴림</vt:lpstr>
      <vt:lpstr>굴림체</vt:lpstr>
      <vt:lpstr>KoPub돋움체 Bold</vt:lpstr>
      <vt:lpstr>맑은 고딕</vt:lpstr>
      <vt:lpstr>나눔고딕</vt:lpstr>
      <vt:lpstr>Segoe Light</vt:lpstr>
      <vt:lpstr>Arial</vt:lpstr>
      <vt:lpstr>Calibri</vt:lpstr>
      <vt:lpstr>Calibri Light</vt:lpstr>
      <vt:lpstr>Segoe UI</vt:lpstr>
      <vt:lpstr>Verdana</vt:lpstr>
      <vt:lpstr>Wingdings</vt:lpstr>
      <vt:lpstr>Office 테마</vt:lpstr>
      <vt:lpstr>13장 파이썬 소개와 활용</vt:lpstr>
      <vt:lpstr>파이썬 개요</vt:lpstr>
      <vt:lpstr>파이썬 개요</vt:lpstr>
      <vt:lpstr>파이썬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파이썬의 특징들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파이썬으로 구축된 프로젝트들 </vt:lpstr>
      <vt:lpstr>PowerPoint 프레젠테이션</vt:lpstr>
      <vt:lpstr>PowerPoint 프레젠테이션</vt:lpstr>
      <vt:lpstr>파이썬 개발환경 셋팅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변수와 함수 소개 </vt:lpstr>
      <vt:lpstr>변수와 함수 소개 </vt:lpstr>
      <vt:lpstr>변수와 함수 소개 </vt:lpstr>
      <vt:lpstr>파이썬 키워드 소개 </vt:lpstr>
      <vt:lpstr>PowerPoint 프레젠테이션</vt:lpstr>
      <vt:lpstr>PowerPoint 프레젠테이션</vt:lpstr>
      <vt:lpstr>데이터 사이언스 소개와 설치 </vt:lpstr>
      <vt:lpstr>PowerPoint 프레젠테이션</vt:lpstr>
      <vt:lpstr>데이터 사이언스 소개와 설치 </vt:lpstr>
      <vt:lpstr>데이터 사이언스 소개와 설치 </vt:lpstr>
      <vt:lpstr>데이터 사이언스 소개와 설치 </vt:lpstr>
      <vt:lpstr>데이터 사이언스 소개와 설치 </vt:lpstr>
      <vt:lpstr>데이터 사이언스 소개와 설치 </vt:lpstr>
      <vt:lpstr>Series, DataFrame사용하기 </vt:lpstr>
      <vt:lpstr>Series, DataFrame사용하기 </vt:lpstr>
      <vt:lpstr>Series, DataFrame사용하기 </vt:lpstr>
      <vt:lpstr>Series, DataFrame사용하기 </vt:lpstr>
      <vt:lpstr>PowerPoint 프레젠테이션</vt:lpstr>
      <vt:lpstr>PowerPoint 프레젠테이션</vt:lpstr>
      <vt:lpstr>Series, DataFrame사용하기 </vt:lpstr>
      <vt:lpstr>Series, DataFrame사용하기 </vt:lpstr>
      <vt:lpstr>Series, DataFrame사용하기 </vt:lpstr>
      <vt:lpstr>Series, DataFrame사용하기 </vt:lpstr>
      <vt:lpstr>Series, DataFrame사용하기 </vt:lpstr>
      <vt:lpstr>Series, DataFrame사용하기 </vt:lpstr>
      <vt:lpstr>Series, DataFrame사용하기 </vt:lpstr>
      <vt:lpstr>Series, DataFrame사용하기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13장 파이썬 소개와 활용</dc:title>
  <dc:creator>Microsoft Office User</dc:creator>
  <cp:lastModifiedBy>Microsoft Office User</cp:lastModifiedBy>
  <cp:revision>4</cp:revision>
  <dcterms:created xsi:type="dcterms:W3CDTF">2022-01-21T01:25:40Z</dcterms:created>
  <dcterms:modified xsi:type="dcterms:W3CDTF">2022-01-21T01:53:51Z</dcterms:modified>
</cp:coreProperties>
</file>