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7" r:id="rId2"/>
    <p:sldId id="256" r:id="rId3"/>
    <p:sldId id="258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8" d="100"/>
          <a:sy n="68" d="100"/>
        </p:scale>
        <p:origin x="1446" y="6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2016-12-22</a:t>
            </a:fld>
            <a:endParaRPr lang="ko-KR" altLang="en-US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en-US" altLang="ko-KR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6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2016-12-22</a:t>
            </a:fld>
            <a:endParaRPr lang="ko-KR" altLang="en-US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en-US" altLang="ko-KR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56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2016-12-22</a:t>
            </a:fld>
            <a:endParaRPr lang="ko-KR" altLang="en-US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en-US" altLang="ko-KR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54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2016-12-22</a:t>
            </a:fld>
            <a:endParaRPr lang="ko-KR" altLang="en-US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en-US" altLang="ko-KR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76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2016-12-22</a:t>
            </a:fld>
            <a:endParaRPr lang="ko-KR" altLang="en-US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en-US" altLang="ko-KR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4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2016-12-22</a:t>
            </a:fld>
            <a:endParaRPr lang="ko-KR" altLang="en-US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en-US" altLang="ko-KR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8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2016-12-22</a:t>
            </a:fld>
            <a:endParaRPr lang="ko-KR" altLang="en-US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en-US" altLang="ko-KR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83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2016-12-22</a:t>
            </a:fld>
            <a:endParaRPr lang="ko-KR" altLang="en-US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en-US" altLang="ko-KR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2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2016-12-22</a:t>
            </a:fld>
            <a:endParaRPr lang="ko-KR" altLang="en-US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en-US" altLang="ko-KR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74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2016-12-22</a:t>
            </a:fld>
            <a:endParaRPr lang="ko-KR" altLang="en-US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en-US" altLang="ko-KR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09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2016-12-22</a:t>
            </a:fld>
            <a:endParaRPr lang="ko-KR" altLang="en-US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en-US" altLang="ko-KR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49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2016-12-22</a:t>
            </a:fld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97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 noChangeArrowheads="1"/>
          </p:cNvSpPr>
          <p:nvPr>
            <p:ph type="ctrTitle"/>
          </p:nvPr>
        </p:nvSpPr>
        <p:spPr>
          <a:xfrm>
            <a:off x="699135" y="-133985"/>
            <a:ext cx="7773670" cy="14725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dirty="0">
                <a:solidFill>
                  <a:srgbClr val="FCCC00"/>
                </a:solidFill>
                <a:latin typeface="Consolas" charset="0"/>
                <a:ea typeface="Consolas" charset="0"/>
              </a:rPr>
              <a:t>J</a:t>
            </a:r>
            <a:r>
              <a:rPr lang="en-US" altLang="ko-KR" sz="6600" dirty="0">
                <a:solidFill>
                  <a:schemeClr val="bg1"/>
                </a:solidFill>
                <a:latin typeface="Consolas" charset="0"/>
                <a:ea typeface="Consolas" charset="0"/>
              </a:rPr>
              <a:t>U</a:t>
            </a:r>
            <a:r>
              <a:rPr lang="en-US" altLang="ko-KR" sz="6600" dirty="0">
                <a:solidFill>
                  <a:srgbClr val="FCCC00"/>
                </a:solidFill>
                <a:latin typeface="Consolas" charset="0"/>
                <a:ea typeface="Consolas" charset="0"/>
              </a:rPr>
              <a:t>I</a:t>
            </a:r>
            <a:r>
              <a:rPr lang="en-US" altLang="ko-KR" sz="6600" dirty="0">
                <a:solidFill>
                  <a:schemeClr val="bg1"/>
                </a:solidFill>
                <a:latin typeface="Consolas" charset="0"/>
                <a:ea typeface="Consolas" charset="0"/>
              </a:rPr>
              <a:t>C</a:t>
            </a:r>
            <a:r>
              <a:rPr lang="en-US" altLang="ko-KR" sz="6600" dirty="0">
                <a:solidFill>
                  <a:srgbClr val="FCCC00"/>
                </a:solidFill>
                <a:latin typeface="Consolas" charset="0"/>
                <a:ea typeface="Consolas" charset="0"/>
              </a:rPr>
              <a:t>Y</a:t>
            </a:r>
            <a:r>
              <a:rPr lang="en-US" altLang="ko-KR" sz="6600" dirty="0">
                <a:solidFill>
                  <a:srgbClr val="FFFF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 sz="6600" dirty="0">
                <a:solidFill>
                  <a:srgbClr val="FCCC00"/>
                </a:solidFill>
                <a:latin typeface="Consolas" charset="0"/>
                <a:ea typeface="Consolas" charset="0"/>
              </a:rPr>
              <a:t>W</a:t>
            </a:r>
            <a:r>
              <a:rPr lang="en-US" altLang="ko-KR" sz="6600" dirty="0">
                <a:solidFill>
                  <a:schemeClr val="bg1"/>
                </a:solidFill>
                <a:latin typeface="Consolas" charset="0"/>
                <a:ea typeface="Consolas" charset="0"/>
              </a:rPr>
              <a:t>A</a:t>
            </a:r>
            <a:r>
              <a:rPr lang="en-US" altLang="ko-KR" sz="6600" dirty="0">
                <a:solidFill>
                  <a:srgbClr val="FCCC00"/>
                </a:solidFill>
                <a:latin typeface="Consolas" charset="0"/>
                <a:ea typeface="Consolas" charset="0"/>
              </a:rPr>
              <a:t>V</a:t>
            </a:r>
            <a:r>
              <a:rPr lang="en-US" altLang="ko-KR" sz="6600" dirty="0">
                <a:solidFill>
                  <a:schemeClr val="bg1"/>
                </a:solidFill>
                <a:latin typeface="Consolas" charset="0"/>
                <a:ea typeface="Consolas" charset="0"/>
              </a:rPr>
              <a:t>E</a:t>
            </a:r>
            <a:endParaRPr lang="ko-KR" altLang="en-US" sz="6600" dirty="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3728" y="5877272"/>
            <a:ext cx="5364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2013180030 </a:t>
            </a:r>
            <a:r>
              <a:rPr lang="ko-KR" altLang="en-US" sz="4000" dirty="0">
                <a:solidFill>
                  <a:schemeClr val="bg1"/>
                </a:solidFill>
              </a:rPr>
              <a:t>이정욱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7"/>
          <p:cNvSpPr>
            <a:spLocks noGrp="1" noChangeArrowheads="1"/>
          </p:cNvSpPr>
          <p:nvPr/>
        </p:nvSpPr>
        <p:spPr>
          <a:xfrm>
            <a:off x="280670" y="1329690"/>
            <a:ext cx="8590915" cy="5356860"/>
          </a:xfrm>
          <a:prstGeom prst="rect">
            <a:avLst/>
          </a:prstGeom>
          <a:solidFill>
            <a:schemeClr val="bg1">
              <a:alpha val="6205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2" name="Rect 0"/>
          <p:cNvSpPr txBox="1">
            <a:spLocks noGrp="1" noChangeArrowheads="1"/>
          </p:cNvSpPr>
          <p:nvPr>
            <p:ph type="ctrTitle"/>
          </p:nvPr>
        </p:nvSpPr>
        <p:spPr>
          <a:xfrm>
            <a:off x="685165" y="-147955"/>
            <a:ext cx="7773670" cy="14725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dirty="0">
                <a:solidFill>
                  <a:srgbClr val="FCCC00"/>
                </a:solidFill>
                <a:latin typeface="Consolas" charset="0"/>
                <a:ea typeface="Consolas" charset="0"/>
              </a:rPr>
              <a:t>목</a:t>
            </a:r>
            <a:r>
              <a:rPr lang="en-US" altLang="ko-KR" sz="6600" dirty="0">
                <a:solidFill>
                  <a:schemeClr val="bg1"/>
                </a:solidFill>
                <a:latin typeface="Consolas" charset="0"/>
                <a:ea typeface="Consolas" charset="0"/>
              </a:rPr>
              <a:t>차</a:t>
            </a:r>
            <a:endParaRPr lang="ko-KR" altLang="en-US" sz="6600" dirty="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3" name="텍스트 상자 1"/>
          <p:cNvSpPr txBox="1">
            <a:spLocks noGrp="1" noChangeArrowheads="1"/>
          </p:cNvSpPr>
          <p:nvPr/>
        </p:nvSpPr>
        <p:spPr>
          <a:xfrm>
            <a:off x="1442085" y="1919744"/>
            <a:ext cx="6661785" cy="64516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게임 </a:t>
            </a:r>
            <a:r>
              <a:rPr lang="en-US" altLang="ko-KR" sz="36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컨셉</a:t>
            </a:r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1p.</a:t>
            </a:r>
            <a:endParaRPr lang="ko-KR" altLang="en-US" sz="36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4"/>
          <p:cNvSpPr txBox="1">
            <a:spLocks noGrp="1" noChangeArrowheads="1"/>
          </p:cNvSpPr>
          <p:nvPr/>
        </p:nvSpPr>
        <p:spPr>
          <a:xfrm>
            <a:off x="1442085" y="4189095"/>
            <a:ext cx="6661785" cy="64516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defTabSz="508000" eaLnBrk="0" latinLnBrk="0"/>
            <a:r>
              <a:rPr lang="ko-KR" altLang="en-US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 대비 진행 상황           </a:t>
            </a:r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3p.</a:t>
            </a:r>
            <a:endParaRPr lang="ko-KR" altLang="en-US" sz="36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5"/>
          <p:cNvSpPr txBox="1">
            <a:spLocks noGrp="1" noChangeArrowheads="1"/>
          </p:cNvSpPr>
          <p:nvPr/>
        </p:nvSpPr>
        <p:spPr>
          <a:xfrm>
            <a:off x="1416824" y="3035935"/>
            <a:ext cx="6661785" cy="64516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 대비 </a:t>
            </a:r>
            <a:r>
              <a:rPr lang="ko-KR" altLang="en-US" sz="3600" dirty="0">
                <a:latin typeface="맑은 고딕" charset="0"/>
                <a:ea typeface="맑은 고딕" charset="0"/>
              </a:rPr>
              <a:t>범위</a:t>
            </a:r>
            <a:r>
              <a:rPr lang="ko-KR" altLang="en-US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</a:t>
            </a:r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2p.</a:t>
            </a:r>
            <a:endParaRPr lang="ko-KR" altLang="en-US" sz="36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6"/>
          <p:cNvSpPr txBox="1">
            <a:spLocks noGrp="1" noChangeArrowheads="1"/>
          </p:cNvSpPr>
          <p:nvPr/>
        </p:nvSpPr>
        <p:spPr>
          <a:xfrm>
            <a:off x="1471930" y="5449570"/>
            <a:ext cx="6661785" cy="64516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dirty="0">
                <a:latin typeface="맑은 고딕" charset="0"/>
                <a:ea typeface="맑은 고딕" charset="0"/>
              </a:rPr>
              <a:t>GitHub commit  </a:t>
            </a:r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4</a:t>
            </a:r>
            <a:r>
              <a:rPr lang="en-US" altLang="ko-KR" sz="3600" dirty="0">
                <a:latin typeface="맑은 고딕" charset="0"/>
                <a:ea typeface="맑은 고딕" charset="0"/>
              </a:rPr>
              <a:t>p</a:t>
            </a:r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36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 noChangeArrowheads="1"/>
          </p:cNvSpPr>
          <p:nvPr>
            <p:ph type="ctrTitle"/>
          </p:nvPr>
        </p:nvSpPr>
        <p:spPr>
          <a:xfrm>
            <a:off x="699135" y="-133985"/>
            <a:ext cx="7773670" cy="14725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dirty="0">
                <a:solidFill>
                  <a:srgbClr val="FCCC00"/>
                </a:solidFill>
                <a:latin typeface="Consolas" charset="0"/>
                <a:ea typeface="Consolas" charset="0"/>
              </a:rPr>
              <a:t>게</a:t>
            </a:r>
            <a:r>
              <a:rPr lang="en-US" altLang="ko-KR" sz="6600" dirty="0">
                <a:solidFill>
                  <a:schemeClr val="bg1"/>
                </a:solidFill>
                <a:latin typeface="Consolas" charset="0"/>
                <a:ea typeface="Consolas" charset="0"/>
              </a:rPr>
              <a:t>임</a:t>
            </a:r>
            <a:r>
              <a:rPr lang="en-US" altLang="ko-KR" sz="6600" dirty="0">
                <a:solidFill>
                  <a:srgbClr val="FCCC00"/>
                </a:solidFill>
                <a:latin typeface="Consolas" charset="0"/>
                <a:ea typeface="Consolas" charset="0"/>
              </a:rPr>
              <a:t> 컨</a:t>
            </a:r>
            <a:r>
              <a:rPr lang="en-US" altLang="ko-KR" sz="6600" dirty="0">
                <a:solidFill>
                  <a:schemeClr val="bg1"/>
                </a:solidFill>
                <a:latin typeface="Consolas" charset="0"/>
                <a:ea typeface="Consolas" charset="0"/>
              </a:rPr>
              <a:t>셉</a:t>
            </a:r>
            <a:endParaRPr lang="ko-KR" altLang="en-US" sz="6600" dirty="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4" name="도형 4"/>
          <p:cNvSpPr>
            <a:spLocks noGrp="1" noChangeArrowheads="1"/>
          </p:cNvSpPr>
          <p:nvPr/>
        </p:nvSpPr>
        <p:spPr>
          <a:xfrm>
            <a:off x="274955" y="1351280"/>
            <a:ext cx="8590915" cy="5356860"/>
          </a:xfrm>
          <a:prstGeom prst="rect">
            <a:avLst/>
          </a:prstGeom>
          <a:solidFill>
            <a:schemeClr val="bg1">
              <a:alpha val="6201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"/>
          <p:cNvSpPr txBox="1">
            <a:spLocks noGrp="1" noChangeArrowheads="1"/>
          </p:cNvSpPr>
          <p:nvPr/>
        </p:nvSpPr>
        <p:spPr>
          <a:xfrm>
            <a:off x="740410" y="1621155"/>
            <a:ext cx="7922895" cy="64516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dirty="0">
                <a:solidFill>
                  <a:schemeClr val="accent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물</a:t>
            </a:r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에 빠진 </a:t>
            </a:r>
            <a:r>
              <a:rPr lang="en-US" altLang="ko-KR" sz="3600" dirty="0">
                <a:solidFill>
                  <a:srgbClr val="FCCC00"/>
                </a:solidFill>
                <a:latin typeface="맑은 고딕" charset="0"/>
                <a:ea typeface="맑은 고딕" charset="0"/>
              </a:rPr>
              <a:t>과</a:t>
            </a:r>
            <a:r>
              <a:rPr lang="en-US" altLang="ko-KR" sz="36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일</a:t>
            </a:r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친구들을 구해야해 !</a:t>
            </a:r>
            <a:endParaRPr lang="ko-KR" altLang="en-US" sz="36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1" descr="C:/Users/JungUk/AppData/Roaming/PolarisOffice/ETemp/10980_15757320/fImage112731456500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310" y="2373630"/>
            <a:ext cx="6473190" cy="2122170"/>
          </a:xfrm>
          <a:prstGeom prst="rect">
            <a:avLst/>
          </a:prstGeom>
          <a:noFill/>
        </p:spPr>
      </p:pic>
      <p:sp>
        <p:nvSpPr>
          <p:cNvPr id="7" name="텍스트 상자 1"/>
          <p:cNvSpPr txBox="1">
            <a:spLocks noGrp="1" noChangeArrowheads="1"/>
          </p:cNvSpPr>
          <p:nvPr/>
        </p:nvSpPr>
        <p:spPr>
          <a:xfrm>
            <a:off x="938530" y="5020945"/>
            <a:ext cx="7255510" cy="46101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ㅇ 침수된 과일을 주인공 오렌지가 서핑해 구해야함.</a:t>
            </a:r>
            <a:endParaRPr lang="ko-KR" altLang="en-US" sz="24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8"/>
          <p:cNvSpPr txBox="1">
            <a:spLocks noGrp="1" noChangeArrowheads="1"/>
          </p:cNvSpPr>
          <p:nvPr/>
        </p:nvSpPr>
        <p:spPr>
          <a:xfrm>
            <a:off x="938530" y="5689600"/>
            <a:ext cx="7255510" cy="46101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ㅇ 스테이지 클리어 시 과일 친구 획득 및 그룹 형성</a:t>
            </a:r>
            <a:endParaRPr lang="ko-KR" altLang="en-US" sz="24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7"/>
          <p:cNvSpPr>
            <a:spLocks noGrp="1" noChangeArrowheads="1"/>
          </p:cNvSpPr>
          <p:nvPr/>
        </p:nvSpPr>
        <p:spPr>
          <a:xfrm>
            <a:off x="280670" y="1329690"/>
            <a:ext cx="8590915" cy="5356860"/>
          </a:xfrm>
          <a:prstGeom prst="rect">
            <a:avLst/>
          </a:prstGeom>
          <a:solidFill>
            <a:schemeClr val="bg1">
              <a:alpha val="6205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2"/>
          <p:cNvSpPr txBox="1">
            <a:spLocks noGrp="1" noChangeArrowheads="1"/>
          </p:cNvSpPr>
          <p:nvPr>
            <p:ph type="ctrTitle"/>
          </p:nvPr>
        </p:nvSpPr>
        <p:spPr>
          <a:xfrm>
            <a:off x="685165" y="-147955"/>
            <a:ext cx="7773670" cy="14725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dirty="0">
                <a:solidFill>
                  <a:srgbClr val="FCCC00"/>
                </a:solidFill>
                <a:latin typeface="Consolas" charset="0"/>
                <a:ea typeface="Consolas" charset="0"/>
              </a:rPr>
              <a:t>개</a:t>
            </a:r>
            <a:r>
              <a:rPr lang="en-US" altLang="ko-KR" sz="6600" dirty="0">
                <a:solidFill>
                  <a:schemeClr val="bg1"/>
                </a:solidFill>
                <a:latin typeface="Consolas" charset="0"/>
                <a:ea typeface="Consolas" charset="0"/>
              </a:rPr>
              <a:t>발</a:t>
            </a:r>
            <a:r>
              <a:rPr lang="en-US" altLang="ko-KR" sz="6600" dirty="0">
                <a:solidFill>
                  <a:srgbClr val="FCCC00"/>
                </a:solidFill>
                <a:latin typeface="Consolas" charset="0"/>
                <a:ea typeface="Consolas" charset="0"/>
              </a:rPr>
              <a:t> 범</a:t>
            </a:r>
            <a:r>
              <a:rPr lang="en-US" altLang="ko-KR" sz="6600" dirty="0">
                <a:solidFill>
                  <a:schemeClr val="bg1"/>
                </a:solidFill>
                <a:latin typeface="Consolas" charset="0"/>
                <a:ea typeface="Consolas" charset="0"/>
              </a:rPr>
              <a:t>위</a:t>
            </a:r>
            <a:endParaRPr lang="ko-KR" altLang="en-US" sz="6600" dirty="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graphicFrame>
        <p:nvGraphicFramePr>
          <p:cNvPr id="9" name="표 1"/>
          <p:cNvGraphicFramePr>
            <a:graphicFrameLocks noGrp="1"/>
          </p:cNvGraphicFramePr>
          <p:nvPr/>
        </p:nvGraphicFramePr>
        <p:xfrm>
          <a:off x="322580" y="1367790"/>
          <a:ext cx="8517255" cy="5302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0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00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800" b="1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최소 범위</a:t>
                      </a:r>
                      <a:endParaRPr lang="ko-KR" altLang="en-US" sz="1800" b="1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추가 범위</a:t>
                      </a:r>
                      <a:endParaRPr lang="ko-KR" altLang="en-US" sz="1800" b="1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</a:t>
                      </a:r>
                      <a:b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컨트롤</a:t>
                      </a:r>
                      <a:endParaRPr lang="ko-KR" altLang="en-US" sz="1800" b="1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4방향 컨트롤 혹은 8방향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(좌우상하, 대각선), 교체 컨트롤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스마트폰을 이용한</a:t>
                      </a:r>
                      <a:b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 플레이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</a:t>
                      </a:r>
                      <a:endParaRPr lang="ko-KR" altLang="en-US" sz="1800" b="1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기술</a:t>
                      </a:r>
                      <a:endParaRPr lang="ko-KR" altLang="en-US" sz="1800" b="1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교체 슬롯 클릭 및 q,e키 입력시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교체 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별 특수효과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(수박 씨뱃기, 포도 폭탄)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</a:t>
                      </a:r>
                      <a:endParaRPr lang="ko-KR" altLang="en-US" sz="1800" b="1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 4개 (사과,포도,배,딸기)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 구별은 맵 배경을 이용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 별 색채 있는 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배경 추가와 디테일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 AI</a:t>
                      </a:r>
                      <a:endParaRPr lang="ko-KR" altLang="en-US" sz="1800" b="1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주인공과 상관 없이 이동.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난도 상승시 공격성 상승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난이도</a:t>
                      </a:r>
                      <a:endParaRPr lang="ko-KR" altLang="en-US" sz="1800" b="1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난이도 증가시 속도 증가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난이도 증가시 패턴 추가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게임기능</a:t>
                      </a:r>
                      <a:endParaRPr lang="ko-KR" altLang="en-US" sz="1800" b="1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구출 경험치, 교체 및 특성 시스템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업그레이드 와 상점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사운드</a:t>
                      </a:r>
                      <a:endParaRPr lang="ko-KR" altLang="en-US" sz="1800" b="1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바닷소리, 충돌소리, 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배경음(juicy wiggle)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시작시 캐릭터 음성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애니메이션</a:t>
                      </a:r>
                      <a:endParaRPr lang="ko-KR" altLang="en-US" sz="1800" b="1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스윙, 앉기 ,서기, 충돌 등 4종 이상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표정 변화 등 추가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7"/>
          <p:cNvSpPr>
            <a:spLocks noGrp="1" noChangeArrowheads="1"/>
          </p:cNvSpPr>
          <p:nvPr/>
        </p:nvSpPr>
        <p:spPr>
          <a:xfrm>
            <a:off x="280670" y="1329690"/>
            <a:ext cx="8590915" cy="5356860"/>
          </a:xfrm>
          <a:prstGeom prst="rect">
            <a:avLst/>
          </a:prstGeom>
          <a:solidFill>
            <a:schemeClr val="bg1">
              <a:alpha val="6205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2"/>
          <p:cNvSpPr txBox="1">
            <a:spLocks noGrp="1" noChangeArrowheads="1"/>
          </p:cNvSpPr>
          <p:nvPr>
            <p:ph type="ctrTitle"/>
          </p:nvPr>
        </p:nvSpPr>
        <p:spPr>
          <a:xfrm>
            <a:off x="702415" y="0"/>
            <a:ext cx="7483907" cy="72322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defTabSz="508000" eaLnBrk="0"/>
            <a:br>
              <a:rPr lang="en-US" altLang="ko-KR" sz="3600" dirty="0">
                <a:solidFill>
                  <a:schemeClr val="bg1"/>
                </a:solidFill>
                <a:latin typeface="Consolas" charset="0"/>
                <a:ea typeface="Consolas" charset="0"/>
              </a:rPr>
            </a:br>
            <a:r>
              <a:rPr lang="en-US" altLang="ko-KR" sz="3600" dirty="0">
                <a:solidFill>
                  <a:schemeClr val="bg1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 sz="3600" dirty="0" err="1">
                <a:solidFill>
                  <a:srgbClr val="FCCC00"/>
                </a:solidFill>
                <a:latin typeface="Consolas" charset="0"/>
                <a:ea typeface="Consolas" charset="0"/>
              </a:rPr>
              <a:t>개</a:t>
            </a:r>
            <a:r>
              <a:rPr lang="en-US" altLang="ko-KR" sz="3600" dirty="0" err="1">
                <a:solidFill>
                  <a:schemeClr val="bg1"/>
                </a:solidFill>
                <a:latin typeface="Consolas" charset="0"/>
                <a:ea typeface="Consolas" charset="0"/>
              </a:rPr>
              <a:t>발</a:t>
            </a:r>
            <a:r>
              <a:rPr lang="en-US" altLang="ko-KR" sz="3600" dirty="0">
                <a:solidFill>
                  <a:srgbClr val="FCCC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 sz="3600" dirty="0" err="1">
                <a:solidFill>
                  <a:srgbClr val="FCCC00"/>
                </a:solidFill>
                <a:latin typeface="Consolas" charset="0"/>
                <a:ea typeface="Consolas" charset="0"/>
              </a:rPr>
              <a:t>계</a:t>
            </a:r>
            <a:r>
              <a:rPr lang="en-US" altLang="ko-KR" sz="3600" dirty="0" err="1">
                <a:solidFill>
                  <a:schemeClr val="bg1"/>
                </a:solidFill>
                <a:latin typeface="Consolas" charset="0"/>
                <a:ea typeface="Consolas" charset="0"/>
              </a:rPr>
              <a:t>획</a:t>
            </a:r>
            <a:r>
              <a:rPr lang="en-US" altLang="ko-KR" sz="3600" dirty="0">
                <a:solidFill>
                  <a:schemeClr val="bg1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</a:rPr>
              <a:t>대</a:t>
            </a:r>
            <a:r>
              <a:rPr lang="ko-KR" altLang="en-US" sz="3600" dirty="0">
                <a:solidFill>
                  <a:schemeClr val="bg1"/>
                </a:solidFill>
                <a:latin typeface="Consolas" charset="0"/>
                <a:ea typeface="Consolas" charset="0"/>
              </a:rPr>
              <a:t>비 </a:t>
            </a:r>
            <a:r>
              <a:rPr lang="ko-KR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</a:rPr>
              <a:t>진</a:t>
            </a:r>
            <a:r>
              <a:rPr lang="ko-KR" altLang="en-US" sz="3600" dirty="0">
                <a:solidFill>
                  <a:schemeClr val="bg1"/>
                </a:solidFill>
                <a:latin typeface="Consolas" charset="0"/>
                <a:ea typeface="Consolas" charset="0"/>
              </a:rPr>
              <a:t>행</a:t>
            </a:r>
            <a:r>
              <a:rPr lang="ko-KR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</a:rPr>
              <a:t>상</a:t>
            </a:r>
            <a:r>
              <a:rPr lang="ko-KR" altLang="en-US" sz="3600" dirty="0">
                <a:solidFill>
                  <a:schemeClr val="bg1"/>
                </a:solidFill>
                <a:latin typeface="Consolas" charset="0"/>
                <a:ea typeface="Consolas" charset="0"/>
              </a:rPr>
              <a:t>황</a:t>
            </a:r>
          </a:p>
        </p:txBody>
      </p:sp>
      <p:graphicFrame>
        <p:nvGraphicFramePr>
          <p:cNvPr id="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275626"/>
              </p:ext>
            </p:extLst>
          </p:nvPr>
        </p:nvGraphicFramePr>
        <p:xfrm>
          <a:off x="300701" y="895350"/>
          <a:ext cx="8590914" cy="5791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94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7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/>
                        <a:t> </a:t>
                      </a:r>
                      <a:endParaRPr lang="ko-KR" altLang="en-US" sz="1800" b="1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/>
                        <a:t> </a:t>
                      </a:r>
                      <a:r>
                        <a:rPr lang="ko-KR" altLang="en-US" sz="1800" dirty="0"/>
                        <a:t>계획</a:t>
                      </a:r>
                      <a:endParaRPr lang="ko-KR" altLang="en-US" sz="1800" b="1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dirty="0"/>
                        <a:t>결과</a:t>
                      </a:r>
                      <a:endParaRPr lang="ko-KR" altLang="en-US" sz="1800" b="1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66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1주차 </a:t>
                      </a:r>
                      <a:endParaRPr lang="ko-KR" altLang="en-US" sz="1600" b="1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 리소스 수집 및 인터페이스 </a:t>
                      </a:r>
                      <a:endParaRPr lang="ko-KR" altLang="en-US" sz="1600" b="1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1. </a:t>
                      </a:r>
                      <a:r>
                        <a:rPr lang="en-US" altLang="ko-KR" sz="1600" dirty="0" err="1"/>
                        <a:t>리소스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수집</a:t>
                      </a:r>
                      <a:r>
                        <a:rPr lang="en-US" altLang="ko-KR" sz="1600" dirty="0"/>
                        <a:t>  (</a:t>
                      </a:r>
                      <a:r>
                        <a:rPr lang="en-US" altLang="ko-KR" sz="1600" baseline="0" dirty="0"/>
                        <a:t> 100% </a:t>
                      </a:r>
                      <a:r>
                        <a:rPr lang="ko-KR" altLang="en-US" sz="1600" baseline="0" dirty="0"/>
                        <a:t>수집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완료</a:t>
                      </a:r>
                      <a:r>
                        <a:rPr lang="en-US" altLang="ko-KR" sz="1600" dirty="0"/>
                        <a:t>)</a:t>
                      </a:r>
                      <a:br>
                        <a:rPr lang="en-US" altLang="ko-KR" sz="1600" dirty="0"/>
                      </a:br>
                      <a:r>
                        <a:rPr lang="en-US" altLang="ko-KR" sz="1600" dirty="0"/>
                        <a:t>2. 초기 </a:t>
                      </a:r>
                      <a:r>
                        <a:rPr lang="en-US" altLang="ko-KR" sz="1600" dirty="0" err="1"/>
                        <a:t>인터페이스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설정</a:t>
                      </a:r>
                      <a:r>
                        <a:rPr lang="en-US" altLang="ko-KR" sz="1600" dirty="0"/>
                        <a:t> (100%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설정 완료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b="1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2440638334"/>
                  </a:ext>
                </a:extLst>
              </a:tr>
              <a:tr h="58166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2주차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주인공 </a:t>
                      </a:r>
                      <a:r>
                        <a:rPr lang="en-US" altLang="ko-KR" sz="1600" dirty="0" err="1"/>
                        <a:t>기본</a:t>
                      </a:r>
                      <a:r>
                        <a:rPr lang="en-US" altLang="ko-KR" sz="1600" dirty="0"/>
                        <a:t> </a:t>
                      </a:r>
                    </a:p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err="1"/>
                        <a:t>오브젝트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1.주인공 </a:t>
                      </a:r>
                      <a:r>
                        <a:rPr lang="en-US" altLang="ko-KR" sz="1600" dirty="0" err="1"/>
                        <a:t>애니메이션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구현</a:t>
                      </a:r>
                      <a:r>
                        <a:rPr lang="en-US" altLang="ko-KR" sz="1600" dirty="0"/>
                        <a:t> (80%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구현 </a:t>
                      </a:r>
                      <a:r>
                        <a:rPr lang="en-US" altLang="ko-KR" sz="1600" dirty="0"/>
                        <a:t>)</a:t>
                      </a:r>
                      <a:br>
                        <a:rPr lang="en-US" altLang="ko-KR" sz="1600" dirty="0"/>
                      </a:br>
                      <a:r>
                        <a:rPr lang="en-US" altLang="ko-KR" sz="1600" dirty="0"/>
                        <a:t>2.점프및 방향키 </a:t>
                      </a:r>
                      <a:r>
                        <a:rPr lang="en-US" altLang="ko-KR" sz="1600" dirty="0" err="1"/>
                        <a:t>이동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구현</a:t>
                      </a:r>
                      <a:r>
                        <a:rPr lang="en-US" altLang="ko-KR" sz="1600" dirty="0"/>
                        <a:t>(80%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구현 </a:t>
                      </a:r>
                      <a:r>
                        <a:rPr lang="en-US" altLang="ko-KR" sz="1600" baseline="0" dirty="0"/>
                        <a:t>–</a:t>
                      </a:r>
                      <a:r>
                        <a:rPr lang="ko-KR" altLang="en-US" sz="1600" baseline="0" dirty="0"/>
                        <a:t>점프 제외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66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3주차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과일 (객체) 기본 오브젝트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1.주인공 </a:t>
                      </a:r>
                      <a:r>
                        <a:rPr lang="en-US" altLang="ko-KR" sz="1600" dirty="0" err="1"/>
                        <a:t>충돌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체크</a:t>
                      </a:r>
                      <a:r>
                        <a:rPr lang="en-US" altLang="ko-KR" sz="1600" dirty="0"/>
                        <a:t> (100%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구현 완료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  <a:p>
                      <a:pPr marL="0" marR="0" lvl="0" indent="0" algn="l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2.표정 변화등 </a:t>
                      </a:r>
                      <a:r>
                        <a:rPr lang="en-US" altLang="ko-KR" sz="1600" dirty="0" err="1"/>
                        <a:t>애니메이션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구현</a:t>
                      </a:r>
                      <a:r>
                        <a:rPr lang="en-US" altLang="ko-KR" sz="1600" dirty="0"/>
                        <a:t> (100%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구현 완료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66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4주차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적군 기본 오브젝트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1.움직임 AI </a:t>
                      </a:r>
                      <a:r>
                        <a:rPr lang="en-US" altLang="ko-KR" sz="1600" dirty="0" err="1"/>
                        <a:t>구현</a:t>
                      </a:r>
                      <a:r>
                        <a:rPr lang="en-US" altLang="ko-KR" sz="1600" dirty="0"/>
                        <a:t> (30% </a:t>
                      </a:r>
                      <a:r>
                        <a:rPr lang="ko-KR" altLang="en-US" sz="1600" dirty="0"/>
                        <a:t>구현</a:t>
                      </a:r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직선주행만 가능</a:t>
                      </a:r>
                      <a:r>
                        <a:rPr lang="en-US" altLang="ko-KR" sz="1600" dirty="0"/>
                        <a:t> )</a:t>
                      </a:r>
                      <a:br>
                        <a:rPr lang="en-US" altLang="ko-KR" sz="1600" dirty="0"/>
                      </a:br>
                      <a:r>
                        <a:rPr lang="en-US" altLang="ko-KR" sz="1600" dirty="0"/>
                        <a:t>2.주인공과 </a:t>
                      </a:r>
                      <a:r>
                        <a:rPr lang="en-US" altLang="ko-KR" sz="1600" dirty="0" err="1"/>
                        <a:t>충돌체크</a:t>
                      </a:r>
                      <a:r>
                        <a:rPr lang="en-US" altLang="ko-KR" sz="1600" dirty="0"/>
                        <a:t> (100</a:t>
                      </a:r>
                      <a:r>
                        <a:rPr lang="en-US" altLang="ko-KR" sz="1600" baseline="0" dirty="0"/>
                        <a:t>% </a:t>
                      </a:r>
                      <a:r>
                        <a:rPr lang="ko-KR" altLang="en-US" sz="1600" baseline="0" dirty="0"/>
                        <a:t>구현완료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66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5주차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배경 오브젝트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1.배경 </a:t>
                      </a:r>
                      <a:r>
                        <a:rPr lang="en-US" altLang="ko-KR" sz="1600" dirty="0" err="1"/>
                        <a:t>움직임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구현</a:t>
                      </a:r>
                      <a:r>
                        <a:rPr lang="en-US" altLang="ko-KR" sz="1600" dirty="0"/>
                        <a:t>( 80% </a:t>
                      </a:r>
                      <a:r>
                        <a:rPr lang="ko-KR" altLang="en-US" sz="1600" dirty="0"/>
                        <a:t>구현 </a:t>
                      </a:r>
                      <a:r>
                        <a:rPr lang="en-US" altLang="ko-KR" sz="1600" dirty="0"/>
                        <a:t>– </a:t>
                      </a:r>
                      <a:r>
                        <a:rPr lang="ko-KR" altLang="en-US" sz="1600" dirty="0"/>
                        <a:t>디테일 파도 </a:t>
                      </a:r>
                      <a:r>
                        <a:rPr lang="en-US" altLang="ko-KR" sz="1600" dirty="0"/>
                        <a:t>x)</a:t>
                      </a:r>
                      <a:endParaRPr lang="ko-KR" altLang="en-US" sz="1600" dirty="0"/>
                    </a:p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2.파도에 따른 </a:t>
                      </a:r>
                      <a:r>
                        <a:rPr lang="en-US" altLang="ko-KR" sz="1600" dirty="0" err="1"/>
                        <a:t>주인공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움직임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움직임 구현 완료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66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6주차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사운드 및 디테일 점검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1.전체적인 </a:t>
                      </a:r>
                      <a:r>
                        <a:rPr lang="en-US" altLang="ko-KR" sz="1600" dirty="0" err="1"/>
                        <a:t>사운드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점검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점검 완료 </a:t>
                      </a:r>
                      <a:r>
                        <a:rPr lang="en-US" altLang="ko-KR" sz="1600" dirty="0"/>
                        <a:t>100%)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7주차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객체 최종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1.객체끼리의 상호 작용 </a:t>
                      </a:r>
                      <a:r>
                        <a:rPr lang="en-US" altLang="ko-KR" sz="1600" dirty="0" err="1"/>
                        <a:t>디테일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점검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점검 완료 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166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8주차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배경 리소스 및 디테일 추가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1.추가 구현할게 </a:t>
                      </a:r>
                      <a:r>
                        <a:rPr lang="en-US" altLang="ko-KR" sz="1600" dirty="0" err="1"/>
                        <a:t>없는지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점검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점검 완료 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9주차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시작 종료 처리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1.시작 </a:t>
                      </a:r>
                      <a:r>
                        <a:rPr lang="en-US" altLang="ko-KR" sz="1600" dirty="0" err="1"/>
                        <a:t>종료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처리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점검 완료 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600" dirty="0"/>
                        <a:t>   10주차</a:t>
                      </a:r>
                      <a:endParaRPr lang="en-US" altLang="ko-KR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밸런스 조절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1.밸런스 </a:t>
                      </a:r>
                      <a:r>
                        <a:rPr lang="en-US" altLang="ko-KR" sz="1600" dirty="0" err="1"/>
                        <a:t>조절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점검 완료 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11주차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마무리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1.최종 점검 및 </a:t>
                      </a:r>
                      <a:r>
                        <a:rPr lang="en-US" altLang="ko-KR" sz="1600" dirty="0" err="1"/>
                        <a:t>릴리즈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점검 완료 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4000" cy="6669360"/>
          </a:xfrm>
        </p:spPr>
      </p:pic>
    </p:spTree>
    <p:extLst>
      <p:ext uri="{BB962C8B-B14F-4D97-AF65-F5344CB8AC3E}">
        <p14:creationId xmlns:p14="http://schemas.microsoft.com/office/powerpoint/2010/main" val="427037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7"/>
          <p:cNvSpPr>
            <a:spLocks noGrp="1" noChangeArrowheads="1"/>
          </p:cNvSpPr>
          <p:nvPr/>
        </p:nvSpPr>
        <p:spPr>
          <a:xfrm>
            <a:off x="280670" y="1329690"/>
            <a:ext cx="8590915" cy="5356860"/>
          </a:xfrm>
          <a:prstGeom prst="rect">
            <a:avLst/>
          </a:prstGeom>
          <a:solidFill>
            <a:schemeClr val="bg1">
              <a:alpha val="6205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2"/>
          <p:cNvSpPr txBox="1">
            <a:spLocks noGrp="1" noChangeArrowheads="1"/>
          </p:cNvSpPr>
          <p:nvPr>
            <p:ph type="ctrTitle"/>
          </p:nvPr>
        </p:nvSpPr>
        <p:spPr>
          <a:xfrm>
            <a:off x="685165" y="-147955"/>
            <a:ext cx="7773670" cy="14725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dirty="0">
                <a:solidFill>
                  <a:srgbClr val="FCCC00"/>
                </a:solidFill>
                <a:latin typeface="Consolas" charset="0"/>
                <a:ea typeface="Consolas" charset="0"/>
              </a:rPr>
              <a:t>자</a:t>
            </a:r>
            <a:r>
              <a:rPr lang="en-US" altLang="ko-KR" sz="6600" dirty="0">
                <a:solidFill>
                  <a:schemeClr val="bg1"/>
                </a:solidFill>
                <a:latin typeface="Consolas" charset="0"/>
                <a:ea typeface="Consolas" charset="0"/>
              </a:rPr>
              <a:t>체</a:t>
            </a:r>
            <a:r>
              <a:rPr lang="en-US" altLang="ko-KR" sz="6600" dirty="0">
                <a:solidFill>
                  <a:srgbClr val="FCCC00"/>
                </a:solidFill>
                <a:latin typeface="Consolas" charset="0"/>
                <a:ea typeface="Consolas" charset="0"/>
              </a:rPr>
              <a:t> 평</a:t>
            </a:r>
            <a:r>
              <a:rPr lang="en-US" altLang="ko-KR" sz="6600" dirty="0">
                <a:solidFill>
                  <a:schemeClr val="bg1"/>
                </a:solidFill>
                <a:latin typeface="Consolas" charset="0"/>
                <a:ea typeface="Consolas" charset="0"/>
              </a:rPr>
              <a:t>가</a:t>
            </a:r>
            <a:endParaRPr lang="ko-KR" altLang="en-US" sz="6600" dirty="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graphicFrame>
        <p:nvGraphicFramePr>
          <p:cNvPr id="9" name="표 9"/>
          <p:cNvGraphicFramePr>
            <a:graphicFrameLocks noGrp="1"/>
          </p:cNvGraphicFramePr>
          <p:nvPr/>
        </p:nvGraphicFramePr>
        <p:xfrm>
          <a:off x="297815" y="1774190"/>
          <a:ext cx="8551545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6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516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평가항목</a:t>
                      </a:r>
                      <a:endParaRPr lang="ko-KR" altLang="en-US" sz="1800" b="1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평가</a:t>
                      </a:r>
                      <a:endParaRPr lang="ko-KR" altLang="en-US" sz="1800" b="1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(A:매우잘함, B:잘함, C:보통,D:못함,E:매우못함)</a:t>
                      </a:r>
                      <a:endParaRPr lang="ko-KR" altLang="en-US" sz="1800" b="1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발표자료에 포함할 </a:t>
                      </a:r>
                      <a:endParaRPr lang="ko-KR" altLang="en-US" sz="1800" b="1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내용을 다포함 했는가?</a:t>
                      </a:r>
                      <a:endParaRPr lang="ko-KR" altLang="en-US" sz="1800" b="1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  <a:alpha val="6205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2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  <a:alpha val="6205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게임컨셉이 잘</a:t>
                      </a:r>
                      <a:endParaRPr lang="ko-KR" altLang="en-US" sz="1800" b="1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표현 되었는가?</a:t>
                      </a:r>
                      <a:endParaRPr lang="ko-KR" altLang="en-US" sz="1800" b="1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  <a:alpha val="6205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2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  <a:alpha val="6205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 핵심 메카닉 제시가</a:t>
                      </a:r>
                      <a:endParaRPr lang="ko-KR" altLang="en-US" sz="1800" b="1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잘 되었는가?</a:t>
                      </a:r>
                      <a:endParaRPr lang="ko-KR" altLang="en-US" sz="1800" b="1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  <a:alpha val="6205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endParaRPr lang="ko-KR" altLang="en-US" sz="2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  <a:alpha val="6205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 실행 흐름이 </a:t>
                      </a:r>
                      <a:endParaRPr lang="ko-KR" altLang="en-US" sz="1800" b="1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잘 표현되었는가?</a:t>
                      </a:r>
                      <a:endParaRPr lang="ko-KR" altLang="en-US" sz="1800" b="1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2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개발 범위가 구체적이며,</a:t>
                      </a:r>
                      <a:endParaRPr lang="ko-KR" altLang="en-US" sz="1800" b="1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측정 가능한가?</a:t>
                      </a:r>
                      <a:endParaRPr lang="ko-KR" altLang="en-US" sz="1800" b="1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endParaRPr lang="ko-KR" altLang="en-US" sz="2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개발 계획이 구체적이며,</a:t>
                      </a:r>
                      <a:endParaRPr lang="ko-KR" altLang="en-US" sz="1800" b="1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측정 가능한가?</a:t>
                      </a:r>
                      <a:endParaRPr lang="ko-KR" altLang="en-US" sz="1800" b="1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endParaRPr lang="ko-KR" altLang="en-US" sz="2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79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Pages>9</Pages>
  <Words>452</Words>
  <Characters>0</Characters>
  <Application>Microsoft Office PowerPoint</Application>
  <DocSecurity>0</DocSecurity>
  <PresentationFormat>화면 슬라이드 쇼(4:3)</PresentationFormat>
  <Lines>0</Lines>
  <Paragraphs>108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Office 테마</vt:lpstr>
      <vt:lpstr>JUICY WAVE</vt:lpstr>
      <vt:lpstr>목차</vt:lpstr>
      <vt:lpstr>게임 컨셉</vt:lpstr>
      <vt:lpstr>개발 범위</vt:lpstr>
      <vt:lpstr>  개발 계획 대비 진행상황</vt:lpstr>
      <vt:lpstr>PowerPoint 프레젠테이션</vt:lpstr>
      <vt:lpstr>자체 평가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JUICY WAVE</dc:title>
  <cp:lastModifiedBy>JungUk Lee</cp:lastModifiedBy>
  <cp:revision>8</cp:revision>
  <dcterms:modified xsi:type="dcterms:W3CDTF">2016-12-22T13:17:15Z</dcterms:modified>
</cp:coreProperties>
</file>