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3"/>
  </p:sldMasterIdLst>
  <p:sldIdLst>
    <p:sldId id="257" r:id="rId15"/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9144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±¼¸²"/>
        <a:ea typeface="±¼¸²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800" y="2131060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1"/>
          <p:cNvSpPr txBox="1">
            <a:spLocks noChangeArrowheads="1" noGrp="1"/>
          </p:cNvSpPr>
          <p:nvPr>
            <p:ph type="subTitle" idx="1"/>
          </p:nvPr>
        </p:nvSpPr>
        <p:spPr>
          <a:xfrm rot="0">
            <a:off x="1371600" y="3886200"/>
            <a:ext cx="6402070" cy="1756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ChangeArrowheads="1" noGrp="1"/>
          </p:cNvSpPr>
          <p:nvPr>
            <p:ph type="title" orient="vert"/>
          </p:nvPr>
        </p:nvSpPr>
        <p:spPr>
          <a:xfrm rot="0">
            <a:off x="6629400" y="274320"/>
            <a:ext cx="2058670" cy="585343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세로 텍스트 개체 틀 1"/>
          <p:cNvSpPr txBox="1">
            <a:spLocks noChangeArrowheads="1" noGrp="1"/>
          </p:cNvSpPr>
          <p:nvPr>
            <p:ph type="body" orient="vert" idx="1"/>
          </p:nvPr>
        </p:nvSpPr>
        <p:spPr>
          <a:xfrm rot="0">
            <a:off x="457200" y="274320"/>
            <a:ext cx="6026785" cy="585343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82308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722630" y="2908300"/>
            <a:ext cx="7773035" cy="149987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722630" y="4406900"/>
            <a:ext cx="7773035" cy="1363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457200" y="1600200"/>
            <a:ext cx="404304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1"/>
          <p:cNvSpPr txBox="1">
            <a:spLocks noChangeArrowheads="1" noGrp="1"/>
          </p:cNvSpPr>
          <p:nvPr>
            <p:ph type="obj" idx="2"/>
          </p:nvPr>
        </p:nvSpPr>
        <p:spPr>
          <a:xfrm rot="0">
            <a:off x="4645025" y="1600200"/>
            <a:ext cx="4043045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536700"/>
            <a:ext cx="404304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645025" y="1536700"/>
            <a:ext cx="4043045" cy="6413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내용 개체 틀 1"/>
          <p:cNvSpPr txBox="1">
            <a:spLocks noChangeArrowheads="1" noGrp="1"/>
          </p:cNvSpPr>
          <p:nvPr>
            <p:ph type="obj" idx="3"/>
          </p:nvPr>
        </p:nvSpPr>
        <p:spPr>
          <a:xfrm rot="0">
            <a:off x="457200" y="2176780"/>
            <a:ext cx="404304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6" name="내용 개체 틀 1"/>
          <p:cNvSpPr txBox="1">
            <a:spLocks noChangeArrowheads="1" noGrp="1"/>
          </p:cNvSpPr>
          <p:nvPr>
            <p:ph type="obj" idx="4"/>
          </p:nvPr>
        </p:nvSpPr>
        <p:spPr>
          <a:xfrm rot="0">
            <a:off x="4645025" y="2176780"/>
            <a:ext cx="4043045" cy="39509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8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9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8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4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5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3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4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900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내용 개체 틀 1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3575685" y="457200"/>
            <a:ext cx="5112385" cy="54876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6858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1"/>
          <p:cNvSpPr txBox="1">
            <a:spLocks noChangeArrowheads="1" noGrp="1"/>
          </p:cNvSpPr>
          <p:nvPr>
            <p:ph type="body" idx="2"/>
          </p:nvPr>
        </p:nvSpPr>
        <p:spPr>
          <a:xfrm rot="0">
            <a:off x="457200" y="1435735"/>
            <a:ext cx="3009900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3009900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435735"/>
            <a:ext cx="3009900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그림 개체 틀 1"/>
          <p:cNvSpPr txBox="1">
            <a:spLocks noChangeArrowheads="1" noGrp="1"/>
          </p:cNvSpPr>
          <p:nvPr>
            <p:ph type="pic" idx="2"/>
          </p:nvPr>
        </p:nvSpPr>
        <p:spPr>
          <a:xfrm rot="0">
            <a:off x="3575685" y="457200"/>
            <a:ext cx="5111750" cy="54870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6" name="날짜 개체 틀 1"/>
          <p:cNvSpPr txBox="1">
            <a:spLocks noChangeArrowheads="1" noGrp="1"/>
          </p:cNvSpPr>
          <p:nvPr>
            <p:ph type="dt" idx="10"/>
          </p:nvPr>
        </p:nvSpPr>
        <p:spPr>
          <a:xfrm rot="0">
            <a:off x="457200" y="6263640"/>
            <a:ext cx="18300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  <p:sp>
        <p:nvSpPr>
          <p:cNvPr id="7" name="바닥글 개체 틀 1"/>
          <p:cNvSpPr txBox="1">
            <a:spLocks noChangeArrowheads="1" noGrp="1"/>
          </p:cNvSpPr>
          <p:nvPr>
            <p:ph type="ftr" idx="11"/>
          </p:nvPr>
        </p:nvSpPr>
        <p:spPr>
          <a:xfrm rot="0">
            <a:off x="3200400" y="6263640"/>
            <a:ext cx="2744470" cy="458470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ChangeArrowheads="1" noGrp="1"/>
          </p:cNvSpPr>
          <p:nvPr>
            <p:ph type="title"/>
          </p:nvPr>
        </p:nvSpPr>
        <p:spPr>
          <a:xfrm rot="0">
            <a:off x="457200" y="274320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1"/>
          <p:cNvSpPr txBox="1">
            <a:spLocks noChangeArrowheads="1" noGrp="1"/>
          </p:cNvSpPr>
          <p:nvPr>
            <p:ph type="body" idx="1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1"/>
          <p:cNvSpPr txBox="1">
            <a:spLocks noChangeArrowheads="1" noGrp="1"/>
          </p:cNvSpPr>
          <p:nvPr>
            <p:ph type="sldNum" idx="12"/>
          </p:nvPr>
        </p:nvSpPr>
        <p:spPr>
          <a:xfrm rot="0">
            <a:off x="68580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1"/>
          <p:cNvSpPr txBox="1">
            <a:spLocks noChangeArrowheads="1" noGrp="1"/>
          </p:cNvSpPr>
          <p:nvPr>
            <p:ph type="dt" idx="2"/>
          </p:nvPr>
        </p:nvSpPr>
        <p:spPr>
          <a:xfrm rot="0">
            <a:off x="457200" y="6263640"/>
            <a:ext cx="18294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2016-09-21</a:t>
            </a:fld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1"/>
          <p:cNvSpPr txBox="1">
            <a:spLocks noChangeArrowheads="1" noGrp="1"/>
          </p:cNvSpPr>
          <p:nvPr>
            <p:ph type="ftr" idx="3"/>
          </p:nvPr>
        </p:nvSpPr>
        <p:spPr>
          <a:xfrm rot="0">
            <a:off x="3200400" y="6263640"/>
            <a:ext cx="2743835" cy="457835"/>
          </a:xfrm>
          <a:prstGeom prst="rect"/>
        </p:spPr>
        <p:txBody>
          <a:bodyPr wrap="square" lIns="91440" tIns="45720" rIns="91440" bIns="45720" vert="horz" anchor="t"/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바닥글</a:t>
            </a:r>
            <a:endParaRPr lang="ko-KR" altLang="en-US" sz="1200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±¼¸²"/>
          <a:ea typeface="±¼¸²"/>
        </a:defRPr>
      </a:lvl1pPr>
    </p:titleStyle>
    <p:bodyStyle>
      <a:lvl1pPr algn="l" marL="342900" indent="-342900" defTabSz="914400" latinLnBrk="1">
        <a:spcBef>
          <a:spcPct val="20000"/>
        </a:spcBef>
        <a:buFont typeface="±¼¸²"/>
        <a:buChar char="•"/>
        <a:defRPr lang="ko-KR" smtClean="0" sz="2800" baseline="0">
          <a:solidFill>
            <a:srgbClr val="000000"/>
          </a:solidFill>
          <a:latin typeface="±¼¸²"/>
          <a:ea typeface="±¼¸²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±¼¸²"/>
          <a:ea typeface="±¼¸²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5288367641.png"></Relationship><Relationship Id="rId3" Type="http://schemas.openxmlformats.org/officeDocument/2006/relationships/image" Target="../media/fImage52883676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528836718467.png"></Relationship><Relationship Id="rId9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528836846334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5288367641.png"></Relationship><Relationship Id="rId6" Type="http://schemas.openxmlformats.org/officeDocument/2006/relationships/image" Target="../media/fImage112731456500.jpe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288361549169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633541585724.png"></Relationship><Relationship Id="rId6" Type="http://schemas.openxmlformats.org/officeDocument/2006/relationships/image" Target="../media/fImage5288367641.pn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413192031478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5288361659358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761581626962.png"></Relationship><Relationship Id="rId6" Type="http://schemas.openxmlformats.org/officeDocument/2006/relationships/image" Target="../media/fImage774421634464.png"></Relationship><Relationship Id="rId7" Type="http://schemas.openxmlformats.org/officeDocument/2006/relationships/image" Target="../media/fImage633541645705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5288367641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image" Target="../media/fImage5288367641.png"></Relationship><Relationship Id="rId13" Type="http://schemas.openxmlformats.org/officeDocument/2006/relationships/image" Target="../media/fImage2424951728145.png"></Relationship><Relationship Id="rId14" Type="http://schemas.openxmlformats.org/officeDocument/2006/relationships/image" Target="../media/fImage5288367641.png"></Relationship><Relationship Id="rId15" Type="http://schemas.openxmlformats.org/officeDocument/2006/relationships/image" Target="../media/fImage5288367641.png"></Relationship><Relationship Id="rId16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5288361883281.png"></Relationship><Relationship Id="rId3" Type="http://schemas.openxmlformats.org/officeDocument/2006/relationships/image" Target="../media/fImage5288367641.png"></Relationship><Relationship Id="rId4" Type="http://schemas.openxmlformats.org/officeDocument/2006/relationships/image" Target="../media/fImage5288367641.png"></Relationship><Relationship Id="rId5" Type="http://schemas.openxmlformats.org/officeDocument/2006/relationships/image" Target="../media/fImage633541796827.png"></Relationship><Relationship Id="rId6" Type="http://schemas.openxmlformats.org/officeDocument/2006/relationships/image" Target="../media/fImage5288367641.png"></Relationship><Relationship Id="rId7" Type="http://schemas.openxmlformats.org/officeDocument/2006/relationships/image" Target="../media/fImage5288367641.png"></Relationship><Relationship Id="rId8" Type="http://schemas.openxmlformats.org/officeDocument/2006/relationships/image" Target="../media/fImage5288367641.png"></Relationship><Relationship Id="rId9" Type="http://schemas.openxmlformats.org/officeDocument/2006/relationships/image" Target="../media/fImage5288367641.png"></Relationship><Relationship Id="rId10" Type="http://schemas.openxmlformats.org/officeDocument/2006/relationships/image" Target="../media/fImage5288367641.png"></Relationship><Relationship Id="rId11" Type="http://schemas.openxmlformats.org/officeDocument/2006/relationships/image" Target="../media/fImage5288367641.png"></Relationship><Relationship Id="rId12" Type="http://schemas.openxmlformats.org/officeDocument/2006/relationships/image" Target="../media/fImage961051899961.png"></Relationship><Relationship Id="rId13" Type="http://schemas.openxmlformats.org/officeDocument/2006/relationships/image" Target="../media/fImage5288367641.png"></Relationship><Relationship Id="rId14" Type="http://schemas.openxmlformats.org/officeDocument/2006/relationships/image" Target="../media/fImage5288367641.png"></Relationship><Relationship Id="rId15" Type="http://schemas.openxmlformats.org/officeDocument/2006/relationships/image" Target="../media/fImage63354193491.png"></Relationship><Relationship Id="rId16" Type="http://schemas.openxmlformats.org/officeDocument/2006/relationships/image" Target="../media/fImage5288367641.png"></Relationship><Relationship Id="rId17" Type="http://schemas.openxmlformats.org/officeDocument/2006/relationships/image" Target="../media/fImage741301952995.png"></Relationship><Relationship Id="rId18" Type="http://schemas.openxmlformats.org/officeDocument/2006/relationships/image" Target="../media/fImage5288367641.png"></Relationship><Relationship Id="rId19" Type="http://schemas.openxmlformats.org/officeDocument/2006/relationships/image" Target="../media/fImage5288367641.png"></Relationship><Relationship Id="rId20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28836718467.png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528836718467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2883671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99135" y="-13398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J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U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I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C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Y</a:t>
            </a:r>
            <a:r>
              <a:rPr lang="en-US" altLang="ko-KR" sz="6600" dirty="0" smtClean="0">
                <a:solidFill>
                  <a:srgbClr val="FFFF00"/>
                </a:solidFill>
                <a:latin typeface="Consolas" charset="0"/>
                <a:ea typeface="Consolas" charset="0"/>
              </a:rPr>
              <a:t> 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W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A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V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E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Rect 0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목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차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텍스트 상자 1"/>
          <p:cNvSpPr txBox="1">
            <a:spLocks noChangeArrowheads="1" noGrp="1"/>
          </p:cNvSpPr>
          <p:nvPr/>
        </p:nvSpPr>
        <p:spPr>
          <a:xfrm rot="0">
            <a:off x="1442085" y="1879600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게임 컨셉                       3p.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4"/>
          <p:cNvSpPr txBox="1">
            <a:spLocks noChangeArrowheads="1" noGrp="1"/>
          </p:cNvSpPr>
          <p:nvPr/>
        </p:nvSpPr>
        <p:spPr>
          <a:xfrm rot="0">
            <a:off x="1442085" y="4189095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범위                       7p.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 noChangeArrowheads="1" noGrp="1"/>
          </p:cNvSpPr>
          <p:nvPr/>
        </p:nvSpPr>
        <p:spPr>
          <a:xfrm rot="0">
            <a:off x="1449705" y="3035935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예상 게임 실행 흐름       4-6p.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6"/>
          <p:cNvSpPr txBox="1">
            <a:spLocks noChangeArrowheads="1" noGrp="1"/>
          </p:cNvSpPr>
          <p:nvPr/>
        </p:nvSpPr>
        <p:spPr>
          <a:xfrm rot="0">
            <a:off x="1471930" y="5449570"/>
            <a:ext cx="666178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 일정                       8p.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99135" y="-13398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컨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셉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4" name="도형 4"/>
          <p:cNvSpPr>
            <a:spLocks noChangeArrowheads="1" noGrp="1"/>
          </p:cNvSpPr>
          <p:nvPr/>
        </p:nvSpPr>
        <p:spPr>
          <a:xfrm rot="0">
            <a:off x="274955" y="135128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"/>
          <p:cNvSpPr txBox="1">
            <a:spLocks noChangeArrowheads="1" noGrp="1"/>
          </p:cNvSpPr>
          <p:nvPr/>
        </p:nvSpPr>
        <p:spPr>
          <a:xfrm rot="0">
            <a:off x="740410" y="1621155"/>
            <a:ext cx="7922895" cy="64516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dirty="0" smtClean="0">
                <a:solidFill>
                  <a:schemeClr val="accent1">
                    <a:lumMod val="75000"/>
                    <a:lumOff val="0"/>
                  </a:schemeClr>
                </a:solidFill>
                <a:latin typeface="맑은 고딕" charset="0"/>
                <a:ea typeface="맑은 고딕" charset="0"/>
              </a:rPr>
              <a:t>물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빠진 </a:t>
            </a:r>
            <a:r>
              <a:rPr lang="en-US" altLang="ko-KR" sz="3600" dirty="0" smtClean="0">
                <a:solidFill>
                  <a:srgbClr val="FCCC00"/>
                </a:solidFill>
                <a:latin typeface="맑은 고딕" charset="0"/>
                <a:ea typeface="맑은 고딕" charset="0"/>
              </a:rPr>
              <a:t>과</a:t>
            </a:r>
            <a:r>
              <a:rPr lang="en-US" altLang="ko-KR" sz="36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일</a:t>
            </a:r>
            <a:r>
              <a:rPr lang="en-US" altLang="ko-KR" sz="36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친구들을 구해야해 !</a:t>
            </a:r>
            <a:endParaRPr lang="ko-KR" altLang="en-US" sz="36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1" descr="C:/Users/JungUk/AppData/Roaming/PolarisOffice/ETemp/10980_15757320/fImage112731456500.jpe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4310" y="2373630"/>
            <a:ext cx="6473190" cy="2122170"/>
          </a:xfrm>
          <a:prstGeom prst="rect"/>
          <a:noFill/>
        </p:spPr>
      </p:pic>
      <p:sp>
        <p:nvSpPr>
          <p:cNvPr id="7" name="텍스트 상자 1"/>
          <p:cNvSpPr txBox="1">
            <a:spLocks noChangeArrowheads="1" noGrp="1"/>
          </p:cNvSpPr>
          <p:nvPr/>
        </p:nvSpPr>
        <p:spPr>
          <a:xfrm rot="0">
            <a:off x="938530" y="5020945"/>
            <a:ext cx="725551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침수된 과일을 주인공 오렌지가 서핑해 구해야함.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8"/>
          <p:cNvSpPr txBox="1">
            <a:spLocks noChangeArrowheads="1" noGrp="1"/>
          </p:cNvSpPr>
          <p:nvPr/>
        </p:nvSpPr>
        <p:spPr>
          <a:xfrm rot="0">
            <a:off x="938530" y="5689600"/>
            <a:ext cx="7255510" cy="46101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ㅇ 스테이지 클리어 시 과일 친구 획득 및 그룹 형성</a:t>
            </a:r>
            <a:endParaRPr lang="ko-KR" altLang="en-US" sz="24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메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인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화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면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구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성</a:t>
            </a:r>
            <a:endParaRPr lang="ko-KR" altLang="en-US" sz="54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2" name="그림 12" descr="C:/Users/JungUk/AppData/Roaming/PolarisOffice/ETemp/2260_9919560/fImage633541585724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3210" y="1323975"/>
            <a:ext cx="8579485" cy="5326380"/>
          </a:xfrm>
          <a:prstGeom prst="rect"/>
          <a:noFill/>
        </p:spPr>
      </p:pic>
      <p:sp>
        <p:nvSpPr>
          <p:cNvPr id="14" name="텍스트 상자 1"/>
          <p:cNvSpPr txBox="1">
            <a:spLocks noChangeArrowheads="1" noGrp="1"/>
          </p:cNvSpPr>
          <p:nvPr/>
        </p:nvSpPr>
        <p:spPr>
          <a:xfrm rot="0">
            <a:off x="6840855" y="4587240"/>
            <a:ext cx="20688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구한 친구 경험치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369570" y="2083435"/>
            <a:ext cx="1302385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 표시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2758440" y="1913255"/>
            <a:ext cx="18402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남은 생명 표시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" descr="C:/Users/JungUk/AppData/Roaming/PolarisOffice/ETemp/10980_15757320/fImage413192031478.png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390" y="4991735"/>
            <a:ext cx="1708785" cy="1700530"/>
          </a:xfrm>
          <a:prstGeom prst="rect"/>
          <a:noFill/>
        </p:spPr>
      </p:pic>
      <p:sp>
        <p:nvSpPr>
          <p:cNvPr id="18" name="텍스트 상자 1"/>
          <p:cNvSpPr txBox="1">
            <a:spLocks noChangeArrowheads="1" noGrp="1"/>
          </p:cNvSpPr>
          <p:nvPr/>
        </p:nvSpPr>
        <p:spPr>
          <a:xfrm rot="0">
            <a:off x="2332355" y="5831205"/>
            <a:ext cx="3343910" cy="70612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방향키 이용 이동,</a:t>
            </a: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/>
            </a:r>
            <a:b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</a:br>
            <a:r>
              <a:rPr lang="en-US" altLang="ko-KR" sz="20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추후 스마트폰 인터페이스</a:t>
            </a:r>
            <a:r>
              <a:rPr lang="en-US" altLang="ko-KR" sz="18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6840855" y="4971415"/>
            <a:ext cx="1840230" cy="369570"/>
          </a:xfrm>
          <a:prstGeom prst="rect"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과일 교체 슬롯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실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흐름</a:t>
            </a:r>
            <a:endParaRPr lang="ko-KR" altLang="en-US" sz="5400" dirty="0" smtClean="0">
              <a:solidFill>
                <a:srgbClr val="FCCC00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0" name="그림 10" descr="C:/Users/JungUk/AppData/Roaming/PolarisOffice/ETemp/10980_15757320/fImage761581626962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50435" y="1336040"/>
            <a:ext cx="4098290" cy="2477135"/>
          </a:xfrm>
          <a:prstGeom prst="rect"/>
          <a:noFill/>
        </p:spPr>
      </p:pic>
      <p:pic>
        <p:nvPicPr>
          <p:cNvPr id="11" name="그림 11" descr="C:/Users/JungUk/AppData/Roaming/PolarisOffice/ETemp/10980_15757320/fImage774421634464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4053205"/>
            <a:ext cx="3942080" cy="2599055"/>
          </a:xfrm>
          <a:prstGeom prst="rect"/>
          <a:noFill/>
        </p:spPr>
      </p:pic>
      <p:pic>
        <p:nvPicPr>
          <p:cNvPr id="12" name="그림 12" descr="C:/Users/JungUk/AppData/Roaming/PolarisOffice/ETemp/10980_15757320/fImage633541645705.png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8450" y="1323340"/>
            <a:ext cx="3912870" cy="2475230"/>
          </a:xfrm>
          <a:prstGeom prst="rect"/>
          <a:noFill/>
        </p:spPr>
      </p:pic>
      <p:sp>
        <p:nvSpPr>
          <p:cNvPr id="13" name="텍스트 상자 1"/>
          <p:cNvSpPr txBox="1">
            <a:spLocks noChangeArrowheads="1" noGrp="1"/>
          </p:cNvSpPr>
          <p:nvPr/>
        </p:nvSpPr>
        <p:spPr>
          <a:xfrm rot="0">
            <a:off x="3853815" y="13227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 noChangeArrowheads="1" noGrp="1"/>
          </p:cNvSpPr>
          <p:nvPr/>
        </p:nvSpPr>
        <p:spPr>
          <a:xfrm rot="0">
            <a:off x="1137285" y="341376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8462010" y="133667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5702935" y="34277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도와줄 친구 발견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7"/>
          <p:cNvSpPr txBox="1">
            <a:spLocks noChangeArrowheads="1" noGrp="1"/>
          </p:cNvSpPr>
          <p:nvPr/>
        </p:nvSpPr>
        <p:spPr>
          <a:xfrm rot="0">
            <a:off x="653415" y="6272530"/>
            <a:ext cx="297561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방향키를 이용 친구와 접촉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" descr="C:/Users/JungUk/AppData/Roaming/PolarisOffice/ETemp/10980_15757320/fImage2424951728145.png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20920" y="4081145"/>
            <a:ext cx="4056380" cy="2590165"/>
          </a:xfrm>
          <a:prstGeom prst="rect"/>
          <a:noFill/>
        </p:spPr>
      </p:pic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3853815" y="4152900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ChangeArrowheads="1" noGrp="1"/>
          </p:cNvSpPr>
          <p:nvPr/>
        </p:nvSpPr>
        <p:spPr>
          <a:xfrm rot="0">
            <a:off x="8504555" y="41675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323850" y="1400810"/>
            <a:ext cx="8590915" cy="5356860"/>
          </a:xfrm>
          <a:prstGeom prst="rect"/>
          <a:solidFill>
            <a:schemeClr val="bg1">
              <a:alpha val="6201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게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임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실</a:t>
            </a:r>
            <a:r>
              <a:rPr lang="en-US" altLang="ko-KR" sz="54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행</a:t>
            </a:r>
            <a:r>
              <a:rPr lang="en-US" altLang="ko-KR" sz="54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흐름</a:t>
            </a:r>
            <a:endParaRPr lang="ko-KR" altLang="en-US" sz="5400" dirty="0" smtClean="0">
              <a:solidFill>
                <a:srgbClr val="FCCC00"/>
              </a:solidFill>
              <a:latin typeface="Consolas" charset="0"/>
              <a:ea typeface="Consolas" charset="0"/>
            </a:endParaRPr>
          </a:p>
        </p:txBody>
      </p:sp>
      <p:pic>
        <p:nvPicPr>
          <p:cNvPr id="12" name="그림 12" descr="C:/Users/JungUk/AppData/Roaming/PolarisOffice/ETemp/2260_9919560/fImage633541796827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56235" y="1419860"/>
            <a:ext cx="3913505" cy="2475865"/>
          </a:xfrm>
          <a:prstGeom prst="rect"/>
          <a:noFill/>
        </p:spPr>
      </p:pic>
      <p:sp>
        <p:nvSpPr>
          <p:cNvPr id="13" name="텍스트 상자 13"/>
          <p:cNvSpPr txBox="1">
            <a:spLocks noChangeArrowheads="1" noGrp="1"/>
          </p:cNvSpPr>
          <p:nvPr/>
        </p:nvSpPr>
        <p:spPr>
          <a:xfrm rot="0">
            <a:off x="3853815" y="13227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4"/>
          <p:cNvSpPr txBox="1">
            <a:spLocks noChangeArrowheads="1" noGrp="1"/>
          </p:cNvSpPr>
          <p:nvPr/>
        </p:nvSpPr>
        <p:spPr>
          <a:xfrm rot="0">
            <a:off x="1137285" y="341376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5"/>
          <p:cNvSpPr txBox="1">
            <a:spLocks noChangeArrowheads="1" noGrp="1"/>
          </p:cNvSpPr>
          <p:nvPr/>
        </p:nvSpPr>
        <p:spPr>
          <a:xfrm rot="0">
            <a:off x="8462010" y="133667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6"/>
          <p:cNvSpPr txBox="1">
            <a:spLocks noChangeArrowheads="1" noGrp="1"/>
          </p:cNvSpPr>
          <p:nvPr/>
        </p:nvSpPr>
        <p:spPr>
          <a:xfrm rot="0">
            <a:off x="5702935" y="34277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도와줄 친구 발견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9"/>
          <p:cNvSpPr txBox="1">
            <a:spLocks noChangeArrowheads="1" noGrp="1"/>
          </p:cNvSpPr>
          <p:nvPr/>
        </p:nvSpPr>
        <p:spPr>
          <a:xfrm rot="0">
            <a:off x="3853815" y="4152900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20"/>
          <p:cNvSpPr txBox="1">
            <a:spLocks noChangeArrowheads="1" noGrp="1"/>
          </p:cNvSpPr>
          <p:nvPr/>
        </p:nvSpPr>
        <p:spPr>
          <a:xfrm rot="0">
            <a:off x="8504555" y="4167505"/>
            <a:ext cx="176530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1" name="그림 1" descr="C:/Users/JungUk/AppData/Roaming/PolarisOffice/ETemp/2260_9919560/fImage961051899961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963160" y="1405255"/>
            <a:ext cx="3912235" cy="2462530"/>
          </a:xfrm>
          <a:prstGeom prst="rect"/>
          <a:noFill/>
        </p:spPr>
      </p:pic>
      <p:sp>
        <p:nvSpPr>
          <p:cNvPr id="22" name="도형 22"/>
          <p:cNvSpPr>
            <a:spLocks noChangeArrowheads="1" noGrp="1"/>
          </p:cNvSpPr>
          <p:nvPr/>
        </p:nvSpPr>
        <p:spPr>
          <a:xfrm rot="5400000">
            <a:off x="4305300" y="2363470"/>
            <a:ext cx="585470" cy="479425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3"/>
          <p:cNvSpPr txBox="1">
            <a:spLocks noChangeArrowheads="1" noGrp="1"/>
          </p:cNvSpPr>
          <p:nvPr/>
        </p:nvSpPr>
        <p:spPr>
          <a:xfrm rot="0">
            <a:off x="6484620" y="3314065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LIFE -1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4" descr="C:/Users/JungUk/AppData/Roaming/PolarisOffice/ETemp/2260_9919560/fImage63354193491.png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0360" y="4267200"/>
            <a:ext cx="3898900" cy="2463165"/>
          </a:xfrm>
          <a:prstGeom prst="rect"/>
          <a:noFill/>
        </p:spPr>
      </p:pic>
      <p:sp>
        <p:nvSpPr>
          <p:cNvPr id="25" name="텍스트 상자 25"/>
          <p:cNvSpPr txBox="1">
            <a:spLocks noChangeArrowheads="1" noGrp="1"/>
          </p:cNvSpPr>
          <p:nvPr/>
        </p:nvSpPr>
        <p:spPr>
          <a:xfrm rot="0">
            <a:off x="1066165" y="6272530"/>
            <a:ext cx="230632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느긋한 서핑 플레이</a:t>
            </a:r>
            <a:r>
              <a:rPr lang="en-US" altLang="ko-KR" sz="1800" dirty="0" smtClean="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 smtClean="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1" descr="C:/Users/JungUk/AppData/Roaming/PolarisOffice/ETemp/2260_9919560/fImage741301952995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94605" y="4316095"/>
            <a:ext cx="3771265" cy="2418080"/>
          </a:xfrm>
          <a:prstGeom prst="rect"/>
          <a:noFill/>
        </p:spPr>
      </p:pic>
      <p:sp>
        <p:nvSpPr>
          <p:cNvPr id="27" name="텍스트 상자 1"/>
          <p:cNvSpPr txBox="1">
            <a:spLocks noChangeArrowheads="1" noGrp="1"/>
          </p:cNvSpPr>
          <p:nvPr/>
        </p:nvSpPr>
        <p:spPr>
          <a:xfrm rot="0">
            <a:off x="5831840" y="6130290"/>
            <a:ext cx="2561590" cy="369570"/>
          </a:xfrm>
          <a:prstGeom prst="rect"/>
          <a:ln w="0">
            <a:noFill/>
            <a:prstDash/>
          </a:ln>
        </p:spPr>
        <p:txBody>
          <a:bodyPr wrap="square" lIns="89535" tIns="46355" rIns="89535" bIns="46355" vert="horz" anchor="t"/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dirty="0" smtClean="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해수면 아래 진입 사망</a:t>
            </a:r>
            <a:endParaRPr lang="ko-KR" altLang="en-US" sz="1800" dirty="0" smtClean="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29"/>
          <p:cNvSpPr>
            <a:spLocks noChangeArrowheads="1" noGrp="1"/>
          </p:cNvSpPr>
          <p:nvPr/>
        </p:nvSpPr>
        <p:spPr>
          <a:xfrm rot="5400000">
            <a:off x="4404995" y="5335905"/>
            <a:ext cx="585470" cy="479425"/>
          </a:xfrm>
          <a:prstGeom prst="triangl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범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위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322580" y="1367790"/>
          <a:ext cx="8517255" cy="5302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5"/>
                <a:gridCol w="4087495"/>
                <a:gridCol w="2840355"/>
              </a:tblGrid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최소 범위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추가 범위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</a:t>
                      </a: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컨트롤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4방향 컨트롤 혹은 8방향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(좌우상하, 대각선), 교체 컨트롤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스마트폰을 이용한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플레이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기술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교체 슬롯 클릭 및 q,e키 입력시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교체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별 특수효과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(수박 씨뱃기, 포도 폭탄)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맵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4개 (사과,포도,배,딸기)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구별은 맵 배경을 이용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스테이지 별 색채 있는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추가와 디테일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 AI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주인공과 상관 없이 이동.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난도 상승시 공격성 상승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속도 증가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난이도 증가시 패턴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8005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게임기능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구출 경험치, 교체 및 특성 시스템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업그레이드 와 상점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바닷소리, 충돌소리, 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배경음(juicy wiggle)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시작시 캐릭터 음성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2959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애니메이션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스윙, 앉기 ,서기, 충돌 등 4종 이상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표정 변화 등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개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발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계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획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294005" y="1171575"/>
          <a:ext cx="8617585" cy="55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/>
                <a:gridCol w="3229610"/>
                <a:gridCol w="4089400"/>
              </a:tblGrid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리소스 수집 및 인터페이스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초기 인터페이스 설정 및 좌표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애니메이션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2.점프및 방향키 이동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과일 (객체)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2.표정 변화등 애니메이션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1.움직임 AI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2.주인공과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1.배경 움직임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2.파도에 따른 주인공 움직임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및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1.전체적인 사운드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객체 최종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1.객체끼리의 상호 작용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리소스 및 디테일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1.추가 구현할게 없는지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종료 처리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1.시작 종료 처리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밸런스 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1.밸런스 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1.최종 점검 및 릴리즈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1"/>
          <p:cNvGraphicFramePr>
            <a:graphicFrameLocks noGrp="1"/>
          </p:cNvGraphicFramePr>
          <p:nvPr/>
        </p:nvGraphicFramePr>
        <p:xfrm>
          <a:off x="294005" y="1171575"/>
          <a:ext cx="8617585" cy="553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/>
                <a:gridCol w="3229610"/>
                <a:gridCol w="4089400"/>
              </a:tblGrid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1주차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 리소스 수집 및 인터페이스 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1. 리소스 수집</a:t>
                      </a: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2. 초기 인터페이스 설정 및 좌표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주인공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애니메이션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2.점프및 방향키 이동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과일 (객체)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1.주인공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2.표정 변화등 애니메이션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적군 기본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1.움직임 AI 구현</a:t>
                      </a: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/>
                      </a:r>
                      <a:b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2.주인공과 충돌체크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15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오브젝트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1.배경 움직임 구현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2.파도에 따른 주인공 움직임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사운드 및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1.전체적인 사운드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객체 최종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1.객체끼리의 상호 작용 디테일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배경 리소스 및 디테일 추가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1.추가 구현할게 없는지 점검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9주차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시작 종료 처리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1.시작 종료 처리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10주차</a:t>
                      </a: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밸런스 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1.밸런스 조절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11주차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마무리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1.최종 점검 및 릴리즈</a:t>
                      </a:r>
                      <a:endParaRPr lang="ko-KR" altLang="en-US" sz="1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6">
                        <a:lumMod val="75000"/>
                        <a:lumOff val="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7"/>
          <p:cNvSpPr>
            <a:spLocks noChangeArrowheads="1" noGrp="1"/>
          </p:cNvSpPr>
          <p:nvPr/>
        </p:nvSpPr>
        <p:spPr>
          <a:xfrm rot="0">
            <a:off x="280670" y="1329690"/>
            <a:ext cx="8590915" cy="5356860"/>
          </a:xfrm>
          <a:prstGeom prst="rect"/>
          <a:solidFill>
            <a:schemeClr val="bg1">
              <a:alpha val="6205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ajor">
            <a:schemeClr val="lt1"/>
          </a:fontRef>
        </p:style>
        <p:txBody>
          <a:bodyPr wrap="square" lIns="91440" tIns="45720" rIns="91440" bIns="45720" vert="horz" anchor="ctr"/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2"/>
          <p:cNvSpPr txBox="1">
            <a:spLocks noChangeArrowheads="1" noGrp="1"/>
          </p:cNvSpPr>
          <p:nvPr>
            <p:ph type="ctrTitle"/>
          </p:nvPr>
        </p:nvSpPr>
        <p:spPr>
          <a:xfrm rot="0">
            <a:off x="685165" y="-147955"/>
            <a:ext cx="7773670" cy="147256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자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체</a:t>
            </a:r>
            <a:r>
              <a:rPr lang="en-US" altLang="ko-KR" sz="6600" dirty="0" smtClean="0">
                <a:solidFill>
                  <a:srgbClr val="FCCC00"/>
                </a:solidFill>
                <a:latin typeface="Consolas" charset="0"/>
                <a:ea typeface="Consolas" charset="0"/>
              </a:rPr>
              <a:t> 평</a:t>
            </a:r>
            <a:r>
              <a:rPr lang="en-US" altLang="ko-KR" sz="6600" dirty="0" smtClean="0">
                <a:solidFill>
                  <a:schemeClr val="bg1"/>
                </a:solidFill>
                <a:latin typeface="Consolas" charset="0"/>
                <a:ea typeface="Consolas" charset="0"/>
              </a:rPr>
              <a:t>가</a:t>
            </a:r>
            <a:endParaRPr lang="ko-KR" altLang="en-US" sz="6600" dirty="0" smtClean="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graphicFrame>
        <p:nvGraphicFramePr>
          <p:cNvPr id="9" name="표 9"/>
          <p:cNvGraphicFramePr>
            <a:graphicFrameLocks noGrp="1"/>
          </p:cNvGraphicFramePr>
          <p:nvPr/>
        </p:nvGraphicFramePr>
        <p:xfrm>
          <a:off x="297815" y="1774190"/>
          <a:ext cx="8551545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5046345"/>
              </a:tblGrid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평가항목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평가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(A:매우잘함, B:잘함, C:보통,D:못함,E:매우못함)</a:t>
                      </a:r>
                      <a:endParaRPr lang="ko-KR" altLang="en-US" sz="1800" dirty="0" smtClean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발표자료에 포함할 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내용을 다포함 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게임컨셉이 잘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표현 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핵심 메카닉 제시가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60000"/>
                        <a:lumOff val="40000"/>
                        <a:alpha val="62054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실행 흐름이 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잘 표현되었는가?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범위가 구체적이며,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개발 계획이 구체적이며,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dirty="0" smtClean="0" b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측정 가능한가?</a:t>
                      </a:r>
                      <a:endParaRPr lang="ko-KR" altLang="en-US" sz="1800" dirty="0" smtClean="0" b="1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8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28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0</Paragraphs>
  <Words>12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Lee Junguk</cp:lastModifiedBy>
</cp:coreProperties>
</file>