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2" r:id="rId6"/>
    <p:sldId id="259" r:id="rId7"/>
    <p:sldId id="263" r:id="rId8"/>
    <p:sldId id="264" r:id="rId9"/>
    <p:sldId id="265" r:id="rId10"/>
    <p:sldId id="261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2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F40AC-D866-47E8-B341-B8266295BF52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B99E8-3519-412E-BCAA-173F88F1F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23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B99E8-3519-412E-BCAA-173F88F1F3B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028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B99E8-3519-412E-BCAA-173F88F1F3B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755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0EC1-D4A1-4459-AB49-B12F3CF3081D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5B31-CC94-4BB7-A196-868B082DC4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0EC1-D4A1-4459-AB49-B12F3CF3081D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5B31-CC94-4BB7-A196-868B082DC4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0EC1-D4A1-4459-AB49-B12F3CF3081D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5B31-CC94-4BB7-A196-868B082DC4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0EC1-D4A1-4459-AB49-B12F3CF3081D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5B31-CC94-4BB7-A196-868B082DC4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0EC1-D4A1-4459-AB49-B12F3CF3081D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5B31-CC94-4BB7-A196-868B082DC4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0EC1-D4A1-4459-AB49-B12F3CF3081D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5B31-CC94-4BB7-A196-868B082DC4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0EC1-D4A1-4459-AB49-B12F3CF3081D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5B31-CC94-4BB7-A196-868B082DC4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0EC1-D4A1-4459-AB49-B12F3CF3081D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5B31-CC94-4BB7-A196-868B082DC4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0EC1-D4A1-4459-AB49-B12F3CF3081D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5B31-CC94-4BB7-A196-868B082DC4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0EC1-D4A1-4459-AB49-B12F3CF3081D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5B31-CC94-4BB7-A196-868B082DC4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0EC1-D4A1-4459-AB49-B12F3CF3081D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5B31-CC94-4BB7-A196-868B082DC4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30EC1-D4A1-4459-AB49-B12F3CF3081D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C5B31-CC94-4BB7-A196-868B082DC4F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2852936"/>
            <a:ext cx="7344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rPr>
              <a:t>우리 동네 명의 찾기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64089" y="5157192"/>
            <a:ext cx="4001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매직"/>
              </a:rPr>
              <a:t>게임공학과 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매직"/>
              </a:rPr>
              <a:t>2013180030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매직"/>
              </a:rPr>
              <a:t>이정욱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64089" y="5581689"/>
            <a:ext cx="4001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매직"/>
              </a:rPr>
              <a:t>게임공학과 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매직"/>
              </a:rPr>
              <a:t>2013182042 </a:t>
            </a:r>
            <a:r>
              <a:rPr lang="ko-KR" alt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매직"/>
              </a:rPr>
              <a:t>최규화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매직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76672"/>
            <a:ext cx="756084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rPr>
              <a:t>제작 일정</a:t>
            </a:r>
            <a:endParaRPr kumimoji="0" lang="en-US" altLang="ko-KR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휴먼매직체" panose="02030504000101010101" pitchFamily="18" charset="-127"/>
              <a:ea typeface="휴먼매직체" panose="02030504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819452"/>
              </p:ext>
            </p:extLst>
          </p:nvPr>
        </p:nvGraphicFramePr>
        <p:xfrm>
          <a:off x="683569" y="1196752"/>
          <a:ext cx="7920880" cy="4674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698">
                  <a:extLst>
                    <a:ext uri="{9D8B030D-6E8A-4147-A177-3AD203B41FA5}">
                      <a16:colId xmlns:a16="http://schemas.microsoft.com/office/drawing/2014/main" val="3130116251"/>
                    </a:ext>
                  </a:extLst>
                </a:gridCol>
                <a:gridCol w="2947814">
                  <a:extLst>
                    <a:ext uri="{9D8B030D-6E8A-4147-A177-3AD203B41FA5}">
                      <a16:colId xmlns:a16="http://schemas.microsoft.com/office/drawing/2014/main" val="567274282"/>
                    </a:ext>
                  </a:extLst>
                </a:gridCol>
                <a:gridCol w="3779368">
                  <a:extLst>
                    <a:ext uri="{9D8B030D-6E8A-4147-A177-3AD203B41FA5}">
                      <a16:colId xmlns:a16="http://schemas.microsoft.com/office/drawing/2014/main" val="4240577183"/>
                    </a:ext>
                  </a:extLst>
                </a:gridCol>
              </a:tblGrid>
              <a:tr h="2951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주차</a:t>
                      </a:r>
                    </a:p>
                  </a:txBody>
                  <a:tcPr marL="74089" marR="74089" marT="37044" marB="3704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계획</a:t>
                      </a:r>
                    </a:p>
                  </a:txBody>
                  <a:tcPr marL="74089" marR="74089" marT="37044" marB="3704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세부 계획</a:t>
                      </a:r>
                    </a:p>
                  </a:txBody>
                  <a:tcPr marL="74089" marR="74089" marT="37044" marB="37044"/>
                </a:tc>
                <a:extLst>
                  <a:ext uri="{0D108BD9-81ED-4DB2-BD59-A6C34878D82A}">
                    <a16:rowId xmlns:a16="http://schemas.microsoft.com/office/drawing/2014/main" val="1771836580"/>
                  </a:ext>
                </a:extLst>
              </a:tr>
              <a:tr h="6865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</a:t>
                      </a:r>
                      <a:r>
                        <a:rPr lang="ko-KR" altLang="en-US" sz="1300" dirty="0"/>
                        <a:t>주 </a:t>
                      </a:r>
                      <a:r>
                        <a:rPr lang="en-US" altLang="ko-KR" sz="1300" dirty="0"/>
                        <a:t>(5/8~5.14)</a:t>
                      </a:r>
                      <a:endParaRPr lang="ko-KR" altLang="en-US" sz="1300" dirty="0"/>
                    </a:p>
                  </a:txBody>
                  <a:tcPr marL="74089" marR="74089" marT="37044" marB="3704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기획 발표 및 </a:t>
                      </a:r>
                      <a:r>
                        <a:rPr lang="en-US" altLang="ko-KR" sz="1300" dirty="0"/>
                        <a:t>API </a:t>
                      </a:r>
                      <a:r>
                        <a:rPr lang="ko-KR" altLang="en-US" sz="1300" dirty="0"/>
                        <a:t>조사</a:t>
                      </a:r>
                    </a:p>
                  </a:txBody>
                  <a:tcPr marL="74089" marR="74089" marT="37044" marB="3704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국가공공데이터 포털 활용사례조사</a:t>
                      </a:r>
                      <a:endParaRPr lang="en-US" altLang="ko-KR" sz="1300" dirty="0"/>
                    </a:p>
                    <a:p>
                      <a:pPr latinLnBrk="1"/>
                      <a:r>
                        <a:rPr lang="en-US" altLang="ko-KR" sz="1300" dirty="0" err="1"/>
                        <a:t>Youtube</a:t>
                      </a:r>
                      <a:r>
                        <a:rPr lang="en-US" altLang="ko-KR" sz="1300" dirty="0"/>
                        <a:t> </a:t>
                      </a:r>
                      <a:r>
                        <a:rPr lang="ko-KR" altLang="en-US" sz="1300" dirty="0"/>
                        <a:t>기획 발표</a:t>
                      </a:r>
                    </a:p>
                  </a:txBody>
                  <a:tcPr marL="74089" marR="74089" marT="37044" marB="37044"/>
                </a:tc>
                <a:extLst>
                  <a:ext uri="{0D108BD9-81ED-4DB2-BD59-A6C34878D82A}">
                    <a16:rowId xmlns:a16="http://schemas.microsoft.com/office/drawing/2014/main" val="1066783592"/>
                  </a:ext>
                </a:extLst>
              </a:tr>
              <a:tr h="4822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</a:t>
                      </a:r>
                      <a:r>
                        <a:rPr lang="ko-KR" altLang="en-US" sz="1300" dirty="0"/>
                        <a:t>주</a:t>
                      </a:r>
                      <a:endParaRPr lang="en-US" altLang="ko-KR" sz="1300" dirty="0"/>
                    </a:p>
                    <a:p>
                      <a:pPr latinLnBrk="1"/>
                      <a:r>
                        <a:rPr lang="en-US" altLang="ko-KR" sz="1300" dirty="0"/>
                        <a:t>(5.15~5.21)</a:t>
                      </a:r>
                      <a:endParaRPr lang="ko-KR" altLang="en-US" sz="1300" dirty="0"/>
                    </a:p>
                  </a:txBody>
                  <a:tcPr marL="74089" marR="74089" marT="37044" marB="3704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rgbClr val="FF0000"/>
                          </a:solidFill>
                        </a:rPr>
                        <a:t>역할분담</a:t>
                      </a:r>
                      <a:r>
                        <a:rPr lang="en-US" altLang="ko-KR" sz="1300" b="1" dirty="0">
                          <a:solidFill>
                            <a:srgbClr val="FF0000"/>
                          </a:solidFill>
                        </a:rPr>
                        <a:t>, API</a:t>
                      </a:r>
                      <a:r>
                        <a:rPr lang="ko-KR" altLang="en-US" sz="1300" b="1" dirty="0">
                          <a:solidFill>
                            <a:srgbClr val="FF0000"/>
                          </a:solidFill>
                        </a:rPr>
                        <a:t>연동 구현</a:t>
                      </a:r>
                      <a:endParaRPr lang="ko-KR" altLang="en-US" sz="1300" dirty="0"/>
                    </a:p>
                  </a:txBody>
                  <a:tcPr marL="74089" marR="74089" marT="37044" marB="3704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역할 분담</a:t>
                      </a:r>
                      <a:r>
                        <a:rPr lang="en-US" altLang="ko-KR" sz="1300" dirty="0"/>
                        <a:t>, API </a:t>
                      </a:r>
                      <a:r>
                        <a:rPr lang="ko-KR" altLang="en-US" sz="1300" dirty="0"/>
                        <a:t>활용</a:t>
                      </a:r>
                      <a:r>
                        <a:rPr lang="en-US" altLang="ko-KR" sz="1300" dirty="0"/>
                        <a:t>, API</a:t>
                      </a:r>
                      <a:r>
                        <a:rPr lang="ko-KR" altLang="en-US" sz="1300" dirty="0"/>
                        <a:t>연동 확인</a:t>
                      </a:r>
                    </a:p>
                  </a:txBody>
                  <a:tcPr marL="74089" marR="74089" marT="37044" marB="37044"/>
                </a:tc>
                <a:extLst>
                  <a:ext uri="{0D108BD9-81ED-4DB2-BD59-A6C34878D82A}">
                    <a16:rowId xmlns:a16="http://schemas.microsoft.com/office/drawing/2014/main" val="3181699754"/>
                  </a:ext>
                </a:extLst>
              </a:tr>
              <a:tr h="6865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3</a:t>
                      </a:r>
                      <a:r>
                        <a:rPr lang="ko-KR" altLang="en-US" sz="1300" dirty="0"/>
                        <a:t>주</a:t>
                      </a:r>
                      <a:endParaRPr lang="en-US" altLang="ko-KR" sz="1300" dirty="0"/>
                    </a:p>
                    <a:p>
                      <a:pPr latinLnBrk="1"/>
                      <a:r>
                        <a:rPr lang="en-US" altLang="ko-KR" sz="1300" dirty="0"/>
                        <a:t>(5.22~5.28)</a:t>
                      </a:r>
                      <a:endParaRPr lang="ko-KR" altLang="en-US" sz="1300" dirty="0"/>
                    </a:p>
                  </a:txBody>
                  <a:tcPr marL="74089" marR="74089" marT="37044" marB="3704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검색 기능 구현</a:t>
                      </a:r>
                    </a:p>
                  </a:txBody>
                  <a:tcPr marL="74089" marR="74089" marT="37044" marB="3704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지역 선택 및 의료기관 결과 검색 구현</a:t>
                      </a:r>
                    </a:p>
                  </a:txBody>
                  <a:tcPr marL="74089" marR="74089" marT="37044" marB="37044"/>
                </a:tc>
                <a:extLst>
                  <a:ext uri="{0D108BD9-81ED-4DB2-BD59-A6C34878D82A}">
                    <a16:rowId xmlns:a16="http://schemas.microsoft.com/office/drawing/2014/main" val="3969082127"/>
                  </a:ext>
                </a:extLst>
              </a:tr>
              <a:tr h="6865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4</a:t>
                      </a:r>
                      <a:r>
                        <a:rPr lang="ko-KR" altLang="en-US" sz="1300" dirty="0"/>
                        <a:t>주</a:t>
                      </a:r>
                      <a:endParaRPr lang="en-US" altLang="ko-KR" sz="1300" dirty="0"/>
                    </a:p>
                    <a:p>
                      <a:pPr latinLnBrk="1"/>
                      <a:r>
                        <a:rPr lang="en-US" altLang="ko-KR" sz="1300" dirty="0"/>
                        <a:t>(5.29~6.4)</a:t>
                      </a:r>
                      <a:endParaRPr lang="ko-KR" altLang="en-US" sz="1300" dirty="0"/>
                    </a:p>
                  </a:txBody>
                  <a:tcPr marL="74089" marR="74089" marT="37044" marB="3704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aseline="0" dirty="0"/>
                        <a:t>중간 시연 발표</a:t>
                      </a:r>
                      <a:endParaRPr lang="ko-KR" altLang="en-US" sz="1300" dirty="0"/>
                    </a:p>
                  </a:txBody>
                  <a:tcPr marL="74089" marR="74089" marT="37044" marB="3704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err="1"/>
                        <a:t>Youyube</a:t>
                      </a:r>
                      <a:r>
                        <a:rPr lang="en-US" altLang="ko-KR" sz="1300" dirty="0"/>
                        <a:t> </a:t>
                      </a:r>
                      <a:r>
                        <a:rPr lang="ko-KR" altLang="en-US" sz="1300" dirty="0"/>
                        <a:t>활용 중간 시연 발표</a:t>
                      </a:r>
                    </a:p>
                  </a:txBody>
                  <a:tcPr marL="74089" marR="74089" marT="37044" marB="37044"/>
                </a:tc>
                <a:extLst>
                  <a:ext uri="{0D108BD9-81ED-4DB2-BD59-A6C34878D82A}">
                    <a16:rowId xmlns:a16="http://schemas.microsoft.com/office/drawing/2014/main" val="3079507104"/>
                  </a:ext>
                </a:extLst>
              </a:tr>
              <a:tr h="4822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5</a:t>
                      </a:r>
                      <a:r>
                        <a:rPr lang="ko-KR" altLang="en-US" sz="1300" dirty="0"/>
                        <a:t>주</a:t>
                      </a:r>
                      <a:endParaRPr lang="en-US" altLang="ko-KR" sz="1300" dirty="0"/>
                    </a:p>
                    <a:p>
                      <a:pPr latinLnBrk="1"/>
                      <a:r>
                        <a:rPr lang="en-US" altLang="ko-KR" sz="1300" dirty="0"/>
                        <a:t>(6.5~6.11)</a:t>
                      </a:r>
                      <a:endParaRPr lang="ko-KR" altLang="en-US" sz="1300" dirty="0"/>
                    </a:p>
                  </a:txBody>
                  <a:tcPr marL="74089" marR="74089" marT="37044" marB="3704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err="1"/>
                        <a:t>tkinter</a:t>
                      </a:r>
                      <a:r>
                        <a:rPr lang="en-US" altLang="ko-KR" sz="1300" dirty="0"/>
                        <a:t> GUI </a:t>
                      </a:r>
                      <a:r>
                        <a:rPr lang="ko-KR" altLang="en-US" sz="1300" dirty="0"/>
                        <a:t>구현</a:t>
                      </a:r>
                      <a:endParaRPr lang="en-US" altLang="ko-KR" sz="13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/>
                        <a:t>다양한 통계</a:t>
                      </a:r>
                      <a:r>
                        <a:rPr lang="ko-KR" altLang="en-US" sz="1300" baseline="0" dirty="0"/>
                        <a:t> 기능 구현 </a:t>
                      </a:r>
                      <a:endParaRPr lang="ko-KR" altLang="en-US" sz="1300" dirty="0"/>
                    </a:p>
                  </a:txBody>
                  <a:tcPr marL="74089" marR="74089" marT="37044" marB="3704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/>
                        <a:t>병원별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지역별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의료기관 평점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 err="1"/>
                        <a:t>진료과목등</a:t>
                      </a:r>
                      <a:r>
                        <a:rPr lang="ko-KR" altLang="en-US" sz="1300" dirty="0"/>
                        <a:t> 통계를 작성 추출</a:t>
                      </a:r>
                    </a:p>
                  </a:txBody>
                  <a:tcPr marL="74089" marR="74089" marT="37044" marB="37044"/>
                </a:tc>
                <a:extLst>
                  <a:ext uri="{0D108BD9-81ED-4DB2-BD59-A6C34878D82A}">
                    <a16:rowId xmlns:a16="http://schemas.microsoft.com/office/drawing/2014/main" val="94333453"/>
                  </a:ext>
                </a:extLst>
              </a:tr>
              <a:tr h="6657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6</a:t>
                      </a:r>
                      <a:r>
                        <a:rPr lang="ko-KR" altLang="en-US" sz="1300" dirty="0"/>
                        <a:t>주</a:t>
                      </a:r>
                      <a:endParaRPr lang="en-US" altLang="ko-KR" sz="1300" dirty="0"/>
                    </a:p>
                    <a:p>
                      <a:pPr latinLnBrk="1"/>
                      <a:r>
                        <a:rPr lang="en-US" altLang="ko-KR" sz="1300" dirty="0"/>
                        <a:t>(6.12~6.18)</a:t>
                      </a:r>
                      <a:endParaRPr lang="ko-KR" altLang="en-US" sz="1300" dirty="0"/>
                    </a:p>
                  </a:txBody>
                  <a:tcPr marL="74089" marR="74089" marT="37044" marB="370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aseline="0" dirty="0" err="1"/>
                        <a:t>지메일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데이터베이스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지도 연동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사진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멀티미디어 구현</a:t>
                      </a:r>
                      <a:endParaRPr lang="ko-KR" altLang="en-US" sz="13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marL="74089" marR="74089" marT="37044" marB="3704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이메일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데이터베이스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지도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사진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멀티미디어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그래프 등 추가 기능 구현</a:t>
                      </a:r>
                    </a:p>
                  </a:txBody>
                  <a:tcPr marL="74089" marR="74089" marT="37044" marB="37044"/>
                </a:tc>
                <a:extLst>
                  <a:ext uri="{0D108BD9-81ED-4DB2-BD59-A6C34878D82A}">
                    <a16:rowId xmlns:a16="http://schemas.microsoft.com/office/drawing/2014/main" val="3155219568"/>
                  </a:ext>
                </a:extLst>
              </a:tr>
              <a:tr h="6865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7</a:t>
                      </a:r>
                      <a:r>
                        <a:rPr lang="ko-KR" altLang="en-US" sz="1300" dirty="0"/>
                        <a:t>주</a:t>
                      </a:r>
                      <a:endParaRPr lang="en-US" altLang="ko-KR" sz="1300" dirty="0"/>
                    </a:p>
                    <a:p>
                      <a:pPr latinLnBrk="1"/>
                      <a:r>
                        <a:rPr lang="en-US" altLang="ko-KR" sz="1300" dirty="0"/>
                        <a:t>(6.19~6.25)</a:t>
                      </a:r>
                      <a:endParaRPr lang="ko-KR" altLang="en-US" sz="1300" dirty="0"/>
                    </a:p>
                  </a:txBody>
                  <a:tcPr marL="74089" marR="74089" marT="37044" marB="37044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300" dirty="0"/>
                    </a:p>
                    <a:p>
                      <a:pPr latinLnBrk="1"/>
                      <a:r>
                        <a:rPr lang="ko-KR" altLang="en-US" sz="1300" dirty="0"/>
                        <a:t>최종 구현 발표</a:t>
                      </a:r>
                    </a:p>
                  </a:txBody>
                  <a:tcPr marL="74089" marR="74089" marT="37044" marB="3704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C++ </a:t>
                      </a:r>
                      <a:r>
                        <a:rPr lang="ko-KR" altLang="en-US" sz="1300" dirty="0"/>
                        <a:t>연동 </a:t>
                      </a:r>
                      <a:r>
                        <a:rPr lang="en-US" altLang="ko-KR" sz="1300" dirty="0"/>
                        <a:t>, </a:t>
                      </a:r>
                      <a:r>
                        <a:rPr lang="en-US" altLang="ko-KR" sz="1300" dirty="0" err="1"/>
                        <a:t>distutils</a:t>
                      </a:r>
                      <a:r>
                        <a:rPr lang="en-US" altLang="ko-KR" sz="1300" dirty="0"/>
                        <a:t> </a:t>
                      </a:r>
                      <a:r>
                        <a:rPr lang="ko-KR" altLang="en-US" sz="1300" dirty="0"/>
                        <a:t>모듈 활용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배포파일</a:t>
                      </a:r>
                      <a:r>
                        <a:rPr lang="en-US" altLang="ko-KR" sz="1300" dirty="0"/>
                        <a:t>, </a:t>
                      </a:r>
                      <a:r>
                        <a:rPr lang="en-US" altLang="ko-KR" sz="1300" dirty="0" err="1"/>
                        <a:t>youyube</a:t>
                      </a:r>
                      <a:r>
                        <a:rPr lang="en-US" altLang="ko-KR" sz="1300" dirty="0"/>
                        <a:t> </a:t>
                      </a:r>
                      <a:r>
                        <a:rPr lang="ko-KR" altLang="en-US" sz="1300" dirty="0"/>
                        <a:t>활용 최종 시연 발표</a:t>
                      </a:r>
                    </a:p>
                  </a:txBody>
                  <a:tcPr marL="74089" marR="74089" marT="37044" marB="37044"/>
                </a:tc>
                <a:extLst>
                  <a:ext uri="{0D108BD9-81ED-4DB2-BD59-A6C34878D82A}">
                    <a16:rowId xmlns:a16="http://schemas.microsoft.com/office/drawing/2014/main" val="1083539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667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816" y="2060848"/>
            <a:ext cx="712879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rPr>
              <a:t>1.</a:t>
            </a:r>
            <a:r>
              <a:rPr lang="ko-KR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rPr>
              <a:t>기획의도</a:t>
            </a:r>
            <a:endParaRPr lang="en-US" altLang="ko-KR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en-US" altLang="ko-KR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rPr>
              <a:t>2.</a:t>
            </a:r>
            <a:r>
              <a:rPr lang="ko-KR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rPr>
              <a:t>어플리케이션 소개</a:t>
            </a:r>
            <a:endParaRPr lang="en-US" altLang="ko-KR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en-US" altLang="ko-KR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rPr>
              <a:t>3.</a:t>
            </a:r>
            <a:r>
              <a:rPr lang="ko-KR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rPr>
              <a:t>구현기능</a:t>
            </a:r>
            <a:endParaRPr lang="en-US" altLang="ko-KR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en-US" altLang="ko-KR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rPr>
              <a:t>4.</a:t>
            </a:r>
            <a:r>
              <a:rPr lang="ko-KR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rPr>
              <a:t>역할분담</a:t>
            </a:r>
            <a:endParaRPr lang="en-US" altLang="ko-KR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en-US" altLang="ko-KR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rPr>
              <a:t>5.</a:t>
            </a:r>
            <a:r>
              <a:rPr lang="ko-KR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rPr>
              <a:t>제작 일정</a:t>
            </a:r>
            <a:endParaRPr lang="en-US" altLang="ko-KR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endParaRPr lang="en-US" altLang="ko-KR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548680"/>
            <a:ext cx="734481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rPr>
              <a:t>기획의도</a:t>
            </a:r>
            <a:endParaRPr lang="en-US" altLang="ko-K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rPr>
              <a:t>  	</a:t>
            </a:r>
          </a:p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rPr>
              <a:t>	</a:t>
            </a:r>
          </a:p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rPr>
              <a:t>	1.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rPr>
              <a:t>주변 병원에 대한 손 쉬운 정보 탐색</a:t>
            </a:r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rPr>
              <a:t>	  -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rPr>
              <a:t>진료시간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rPr>
              <a:t>/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rPr>
              <a:t>진료과목 응급실 여부 </a:t>
            </a:r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rPr>
              <a:t>	2.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rPr>
              <a:t>평가 기준을 통한 주변 병원 명의 찾기</a:t>
            </a:r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rPr>
              <a:t>	  -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rPr>
              <a:t>진료 평가 데이터를 토대로 </a:t>
            </a:r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rPr>
              <a:t>	  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rPr>
              <a:t>나의 명의 찾기 </a:t>
            </a:r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5656" y="1412776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36712"/>
            <a:ext cx="3788008" cy="51557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23528" y="117793"/>
            <a:ext cx="75608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3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rPr>
              <a:t>어플리케이션 소개</a:t>
            </a:r>
            <a:endParaRPr lang="en-US" altLang="ko-KR" sz="32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846305"/>
            <a:ext cx="4032448" cy="5134916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13" name="화살표: 오른쪽 12"/>
          <p:cNvSpPr/>
          <p:nvPr/>
        </p:nvSpPr>
        <p:spPr>
          <a:xfrm>
            <a:off x="4263561" y="2852936"/>
            <a:ext cx="576064" cy="72008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656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23528" y="117793"/>
            <a:ext cx="75608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휴먼매직체" panose="02030504000101010101" pitchFamily="18" charset="-127"/>
                <a:ea typeface="휴먼매직체" panose="02030504000101010101" pitchFamily="18" charset="-127"/>
                <a:cs typeface="+mn-cs"/>
              </a:rPr>
              <a:t>어플리케이션 소개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휴먼매직체" panose="02030504000101010101" pitchFamily="18" charset="-127"/>
              <a:ea typeface="휴먼매직체" panose="02030504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196752"/>
            <a:ext cx="8383908" cy="452431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b="1" dirty="0"/>
              <a:t>센트럴 병원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sz="2400" b="1" dirty="0"/>
              <a:t>1. </a:t>
            </a:r>
            <a:r>
              <a:rPr lang="ko-KR" altLang="en-US" sz="2400" b="1" dirty="0"/>
              <a:t>진료과목 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내과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피부과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이비인후과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치과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안과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신경외과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정형외과</a:t>
            </a:r>
            <a:r>
              <a:rPr lang="en-US" altLang="ko-KR" sz="2400" b="1" dirty="0"/>
              <a:t>…</a:t>
            </a:r>
          </a:p>
          <a:p>
            <a:r>
              <a:rPr lang="en-US" altLang="ko-KR" sz="2400" b="1" dirty="0"/>
              <a:t>2. </a:t>
            </a:r>
            <a:r>
              <a:rPr lang="ko-KR" altLang="en-US" sz="2400" b="1" dirty="0"/>
              <a:t>진료시간</a:t>
            </a:r>
            <a:r>
              <a:rPr lang="en-US" altLang="ko-KR" sz="2400" b="1" dirty="0"/>
              <a:t>  : </a:t>
            </a:r>
            <a:r>
              <a:rPr lang="ko-KR" altLang="en-US" sz="2400" b="1" dirty="0"/>
              <a:t>주중</a:t>
            </a:r>
            <a:r>
              <a:rPr lang="en-US" altLang="ko-KR" sz="2400" b="1" dirty="0"/>
              <a:t>) 9</a:t>
            </a:r>
            <a:r>
              <a:rPr lang="ko-KR" altLang="en-US" sz="2400" b="1" dirty="0"/>
              <a:t>시 </a:t>
            </a:r>
            <a:r>
              <a:rPr lang="en-US" altLang="ko-KR" sz="2400" b="1" dirty="0"/>
              <a:t>~ 6</a:t>
            </a:r>
            <a:r>
              <a:rPr lang="ko-KR" altLang="en-US" sz="2400" b="1" dirty="0"/>
              <a:t>시</a:t>
            </a:r>
            <a:endParaRPr lang="en-US" altLang="ko-KR" sz="2400" b="1" dirty="0"/>
          </a:p>
          <a:p>
            <a:r>
              <a:rPr lang="en-US" altLang="ko-KR" sz="2400" b="1" dirty="0"/>
              <a:t>	      </a:t>
            </a:r>
            <a:r>
              <a:rPr lang="ko-KR" altLang="en-US" sz="2400" b="1" dirty="0"/>
              <a:t>주말 및 공휴일</a:t>
            </a:r>
            <a:r>
              <a:rPr lang="en-US" altLang="ko-KR" sz="2400" b="1" dirty="0"/>
              <a:t>) 10</a:t>
            </a:r>
            <a:r>
              <a:rPr lang="ko-KR" altLang="en-US" sz="2400" b="1" dirty="0"/>
              <a:t>시 </a:t>
            </a:r>
            <a:r>
              <a:rPr lang="en-US" altLang="ko-KR" sz="2400" b="1" dirty="0"/>
              <a:t>~ 4</a:t>
            </a:r>
            <a:r>
              <a:rPr lang="ko-KR" altLang="en-US" sz="2400" b="1" dirty="0"/>
              <a:t>시</a:t>
            </a:r>
            <a:endParaRPr lang="en-US" altLang="ko-KR" sz="2400" b="1" dirty="0"/>
          </a:p>
          <a:p>
            <a:r>
              <a:rPr lang="en-US" altLang="ko-KR" sz="2400" b="1" dirty="0"/>
              <a:t>3. </a:t>
            </a:r>
            <a:r>
              <a:rPr lang="ko-KR" altLang="en-US" sz="2400" b="1" dirty="0"/>
              <a:t>전화번호  </a:t>
            </a:r>
            <a:r>
              <a:rPr lang="en-US" altLang="ko-KR" sz="2400" b="1" dirty="0"/>
              <a:t>: 031 – 8041 – 5555</a:t>
            </a:r>
          </a:p>
          <a:p>
            <a:r>
              <a:rPr lang="en-US" altLang="ko-KR" sz="2400" b="1" dirty="0"/>
              <a:t>4. </a:t>
            </a:r>
            <a:r>
              <a:rPr lang="ko-KR" altLang="en-US" sz="2400" b="1" dirty="0"/>
              <a:t>병원위치 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경기도 시흥시 공단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대로 </a:t>
            </a:r>
            <a:r>
              <a:rPr lang="en-US" altLang="ko-KR" sz="2400" b="1" dirty="0"/>
              <a:t>237</a:t>
            </a:r>
          </a:p>
          <a:p>
            <a:r>
              <a:rPr lang="en-US" altLang="ko-KR" sz="2400" b="1" dirty="0"/>
              <a:t>5. </a:t>
            </a:r>
            <a:r>
              <a:rPr lang="ko-KR" altLang="en-US" sz="2400" b="1" dirty="0"/>
              <a:t>응급실 여부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있음</a:t>
            </a:r>
            <a:endParaRPr lang="en-US" altLang="ko-KR" sz="2400" b="1" dirty="0"/>
          </a:p>
          <a:p>
            <a:r>
              <a:rPr lang="en-US" altLang="ko-KR" sz="2400" b="1" dirty="0"/>
              <a:t>6. </a:t>
            </a:r>
            <a:r>
              <a:rPr lang="ko-KR" altLang="en-US" sz="2400" b="1" dirty="0"/>
              <a:t>병원 평가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이 병원은 피부과가 정말 좋습니다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제가 피부병이 있어서 치료 차 몇 번 다녔는데 한달도 안돼서 금새 완쾌되었습니다</a:t>
            </a:r>
            <a:r>
              <a:rPr lang="en-US" altLang="ko-KR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3032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76672"/>
            <a:ext cx="756084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4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rPr>
              <a:t>어플리케이션 소개</a:t>
            </a:r>
            <a:endParaRPr lang="en-US" altLang="ko-KR" sz="4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52" y="1772816"/>
            <a:ext cx="8155975" cy="259228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67544" y="5085184"/>
            <a:ext cx="8249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전국 </a:t>
            </a:r>
            <a:r>
              <a:rPr lang="ko-KR" altLang="en-US" sz="28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병의원</a:t>
            </a:r>
            <a:r>
              <a:rPr lang="ko-KR" altLang="en-US" sz="2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찾기 서비스 데이터를 이용한 검색 어플리케이션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1594023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76672"/>
            <a:ext cx="756084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휴먼매직체" panose="02030504000101010101" pitchFamily="18" charset="-127"/>
                <a:ea typeface="휴먼매직체" panose="02030504000101010101" pitchFamily="18" charset="-127"/>
                <a:cs typeface="+mn-cs"/>
              </a:rPr>
              <a:t>어플리케이션 소개</a:t>
            </a:r>
            <a:endParaRPr kumimoji="0" lang="en-US" altLang="ko-KR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휴먼매직체" panose="02030504000101010101" pitchFamily="18" charset="-127"/>
              <a:ea typeface="휴먼매직체" panose="02030504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024" y="5445224"/>
            <a:ext cx="8010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solidFill>
                  <a:prstClr val="black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건강보험심사평가원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매직체" panose="02030504000101010101" pitchFamily="18" charset="-127"/>
                <a:ea typeface="휴먼매직체" panose="02030504000101010101" pitchFamily="18" charset="-127"/>
                <a:cs typeface="+mn-cs"/>
              </a:rPr>
              <a:t>데이터를 이용한 병원 평가 정보 검색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92" y="1313130"/>
            <a:ext cx="8173591" cy="3962953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3607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76672"/>
            <a:ext cx="7560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휴먼매직체" panose="02030504000101010101" pitchFamily="18" charset="-127"/>
                <a:ea typeface="휴먼매직체" panose="02030504000101010101" pitchFamily="18" charset="-127"/>
                <a:cs typeface="+mn-cs"/>
              </a:rPr>
              <a:t>구현 예정 기능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2413" y="1844824"/>
            <a:ext cx="792088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b="1" dirty="0"/>
              <a:t>검색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gmail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이미지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그래프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데이터베이스</a:t>
            </a:r>
            <a:r>
              <a:rPr lang="en-US" altLang="ko-KR" sz="2000" b="1" dirty="0"/>
              <a:t> ,</a:t>
            </a:r>
            <a:r>
              <a:rPr lang="ko-KR" altLang="en-US" sz="2000" b="1" dirty="0"/>
              <a:t>즐겨 찾기 구현</a:t>
            </a:r>
            <a:endParaRPr lang="en-US" altLang="ko-KR" sz="2000" b="1" dirty="0"/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b="1" dirty="0"/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b="1" dirty="0" err="1"/>
              <a:t>OpenAPI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국가공공데이터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다음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구글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네이버</a:t>
            </a:r>
            <a:r>
              <a:rPr lang="en-US" altLang="ko-KR" sz="2000" b="1" dirty="0"/>
              <a:t>), </a:t>
            </a:r>
            <a:r>
              <a:rPr lang="ko-KR" altLang="en-US" sz="2000" b="1" dirty="0"/>
              <a:t>구글 </a:t>
            </a:r>
            <a:r>
              <a:rPr lang="ko-KR" altLang="en-US" sz="2000" b="1" dirty="0" err="1"/>
              <a:t>앱엔진</a:t>
            </a:r>
            <a:r>
              <a:rPr lang="ko-KR" altLang="en-US" sz="2000" b="1" dirty="0"/>
              <a:t> 등을 활용한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실시간 연동</a:t>
            </a:r>
            <a:endParaRPr lang="en-US" altLang="ko-KR" sz="2000" b="1" dirty="0"/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b="1" dirty="0"/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b="1" dirty="0" err="1"/>
              <a:t>tkinter</a:t>
            </a:r>
            <a:r>
              <a:rPr lang="en-US" altLang="ko-KR" sz="2000" b="1" dirty="0"/>
              <a:t> GUI </a:t>
            </a:r>
            <a:r>
              <a:rPr lang="ko-KR" altLang="en-US" sz="2000" b="1" dirty="0"/>
              <a:t>환경</a:t>
            </a:r>
            <a:endParaRPr lang="en-US" altLang="ko-KR" sz="2000" b="1" dirty="0"/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b="1" dirty="0"/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b="1" dirty="0"/>
              <a:t>C/C++ </a:t>
            </a:r>
            <a:r>
              <a:rPr lang="ko-KR" altLang="en-US" sz="2000" b="1" dirty="0"/>
              <a:t>함수 혹은 라이브러리 연동</a:t>
            </a:r>
            <a:endParaRPr lang="en-US" altLang="ko-KR" sz="2000" b="1" dirty="0"/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b="1" dirty="0"/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b="1" dirty="0" err="1"/>
              <a:t>distutils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모듈을 활용한 개발 패키지 배포 파일 작성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5873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60648"/>
            <a:ext cx="7560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휴먼매직체" panose="02030504000101010101" pitchFamily="18" charset="-127"/>
                <a:ea typeface="휴먼매직체" panose="02030504000101010101" pitchFamily="18" charset="-127"/>
                <a:cs typeface="+mn-cs"/>
              </a:rPr>
              <a:t>역할 분담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608026"/>
              </p:ext>
            </p:extLst>
          </p:nvPr>
        </p:nvGraphicFramePr>
        <p:xfrm>
          <a:off x="1403648" y="1212728"/>
          <a:ext cx="6624736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68">
                  <a:extLst>
                    <a:ext uri="{9D8B030D-6E8A-4147-A177-3AD203B41FA5}">
                      <a16:colId xmlns:a16="http://schemas.microsoft.com/office/drawing/2014/main" val="1537840878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3277674397"/>
                    </a:ext>
                  </a:extLst>
                </a:gridCol>
              </a:tblGrid>
              <a:tr h="5304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err="1"/>
                        <a:t>최규화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/>
                        <a:t>이정욱</a:t>
                      </a:r>
                      <a:endParaRPr lang="en-US" altLang="ko-KR" sz="1800" b="1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117007"/>
                  </a:ext>
                </a:extLst>
              </a:tr>
              <a:tr h="34859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/>
                        <a:t>gmail</a:t>
                      </a:r>
                      <a:r>
                        <a:rPr lang="en-US" altLang="ko-KR" sz="1800" b="1" dirty="0"/>
                        <a:t> 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sz="1800" b="1" dirty="0"/>
                        <a:t>이미지</a:t>
                      </a:r>
                      <a:endParaRPr lang="en-US" altLang="ko-KR" sz="1800" b="1" dirty="0"/>
                    </a:p>
                    <a:p>
                      <a:pPr latinLnBrk="1"/>
                      <a:endParaRPr lang="en-US" altLang="ko-KR" sz="1800" b="1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/>
                        <a:t>즐겨 찾기 구현</a:t>
                      </a:r>
                      <a:endParaRPr lang="en-US" altLang="ko-KR" sz="1800" b="1" dirty="0"/>
                    </a:p>
                    <a:p>
                      <a:pPr latinLnBrk="1"/>
                      <a:r>
                        <a:rPr lang="en-US" altLang="ko-KR" sz="1800" b="1" dirty="0"/>
                        <a:t>	</a:t>
                      </a:r>
                    </a:p>
                    <a:p>
                      <a:pPr latinLnBrk="1"/>
                      <a:r>
                        <a:rPr lang="en-US" altLang="ko-KR" sz="1800" b="1" dirty="0" err="1"/>
                        <a:t>OpenAPI</a:t>
                      </a:r>
                      <a:r>
                        <a:rPr lang="ko-KR" altLang="en-US" sz="1800" b="1" dirty="0"/>
                        <a:t>를 활용한</a:t>
                      </a:r>
                      <a:r>
                        <a:rPr lang="en-US" altLang="ko-KR" sz="1800" b="1" dirty="0"/>
                        <a:t> </a:t>
                      </a:r>
                      <a:r>
                        <a:rPr lang="ko-KR" altLang="en-US" sz="1800" b="1" dirty="0"/>
                        <a:t>실시간 연동</a:t>
                      </a:r>
                      <a:r>
                        <a:rPr lang="en-US" altLang="ko-KR" sz="1800" b="1" dirty="0"/>
                        <a:t> </a:t>
                      </a:r>
                    </a:p>
                    <a:p>
                      <a:pPr latinLnBrk="1"/>
                      <a:endParaRPr lang="en-US" altLang="ko-KR" sz="1800" b="1" dirty="0"/>
                    </a:p>
                    <a:p>
                      <a:pPr latinLnBrk="1"/>
                      <a:r>
                        <a:rPr lang="en-US" altLang="ko-KR" sz="1800" b="1" dirty="0"/>
                        <a:t> C/C++ </a:t>
                      </a:r>
                      <a:r>
                        <a:rPr lang="ko-KR" altLang="en-US" sz="1800" b="1" dirty="0"/>
                        <a:t>라이브러리 연동</a:t>
                      </a:r>
                      <a:r>
                        <a:rPr lang="en-US" altLang="ko-KR" sz="1800" b="1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/>
                        <a:t>검색</a:t>
                      </a:r>
                      <a:endParaRPr lang="en-US" altLang="ko-KR" sz="1800" b="1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/>
                        <a:t>그래프</a:t>
                      </a:r>
                      <a:endParaRPr lang="en-US" altLang="ko-KR" sz="1800" b="1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/>
                        <a:t>데이터베이스</a:t>
                      </a:r>
                      <a:endParaRPr lang="en-US" altLang="ko-KR" sz="1800" b="1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/>
                        <a:t>tkinter</a:t>
                      </a:r>
                      <a:r>
                        <a:rPr lang="en-US" altLang="ko-KR" sz="1800" b="1" dirty="0"/>
                        <a:t> GUI </a:t>
                      </a:r>
                      <a:r>
                        <a:rPr lang="ko-KR" altLang="en-US" sz="1800" b="1" dirty="0"/>
                        <a:t>환경</a:t>
                      </a:r>
                      <a:endParaRPr lang="en-US" altLang="ko-KR" sz="1800" b="1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/>
                        <a:t>distutils</a:t>
                      </a:r>
                      <a:r>
                        <a:rPr lang="en-US" altLang="ko-KR" sz="1800" b="1" dirty="0"/>
                        <a:t> </a:t>
                      </a:r>
                      <a:r>
                        <a:rPr lang="ko-KR" altLang="en-US" sz="1800" b="1" dirty="0"/>
                        <a:t>모듈을 활용한 개발 </a:t>
                      </a:r>
                      <a:endParaRPr lang="en-US" altLang="ko-KR" sz="1800" b="1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/>
                        <a:t>패키지 배포 파일 작성 </a:t>
                      </a:r>
                      <a:endParaRPr lang="en-US" altLang="ko-KR" sz="1800" b="1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/>
                    </a:p>
                    <a:p>
                      <a:pPr latinLnBrk="1"/>
                      <a:endParaRPr lang="en-US" altLang="ko-KR" sz="1800" b="1" dirty="0"/>
                    </a:p>
                    <a:p>
                      <a:pPr latinLnBrk="1"/>
                      <a:endParaRPr lang="en-US" altLang="ko-KR" sz="1800" b="1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625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820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305</Words>
  <Application>Microsoft Office PowerPoint</Application>
  <PresentationFormat>화면 슬라이드 쇼(4:3)</PresentationFormat>
  <Paragraphs>103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휴먼매직</vt:lpstr>
      <vt:lpstr>휴먼매직체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슈퍼파워뽀인트</dc:creator>
  <cp:lastModifiedBy>JungUk Lee</cp:lastModifiedBy>
  <cp:revision>16</cp:revision>
  <dcterms:created xsi:type="dcterms:W3CDTF">2015-10-06T13:16:52Z</dcterms:created>
  <dcterms:modified xsi:type="dcterms:W3CDTF">2017-05-15T15:33:23Z</dcterms:modified>
</cp:coreProperties>
</file>