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8" r:id="rId9"/>
    <p:sldId id="279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8288000" cy="10287000"/>
  <p:notesSz cx="6858000" cy="9144000"/>
  <p:embeddedFontLst>
    <p:embeddedFont>
      <p:font typeface="Gmarket Sans Bold" panose="020B0600000101010101" charset="-127"/>
      <p:bold r:id="rId25"/>
    </p:embeddedFont>
    <p:embeddedFont>
      <p:font typeface="Gmarket Sans Light" panose="020B0600000101010101" charset="-127"/>
      <p:regular r:id="rId26"/>
    </p:embeddedFont>
    <p:embeddedFont>
      <p:font typeface="Gmarket Sans Medium" panose="020B0600000101010101" charset="-127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2120900"/>
            <a:ext cx="16789400" cy="11531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5200" y="2984500"/>
            <a:ext cx="13830300" cy="2971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9000" b="0" i="0" u="none" strike="noStrike" spc="-400">
                <a:solidFill>
                  <a:srgbClr val="000000"/>
                </a:solidFill>
                <a:latin typeface="Gmarket Sans Medium"/>
              </a:rPr>
              <a:t>AutoGluon</a:t>
            </a:r>
            <a:r>
              <a:rPr lang="ko-KR" sz="9000" b="0" i="0" u="none" strike="noStrike" spc="-400">
                <a:solidFill>
                  <a:srgbClr val="000000"/>
                </a:solidFill>
                <a:ea typeface="Gmarket Sans Medium"/>
              </a:rPr>
              <a:t>을</a:t>
            </a:r>
            <a:r>
              <a:rPr lang="en-US" sz="9000" b="0" i="0" u="none" strike="noStrike" spc="-4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9000" b="0" i="0" u="none" strike="noStrike" spc="-400">
                <a:solidFill>
                  <a:srgbClr val="000000"/>
                </a:solidFill>
                <a:ea typeface="Gmarket Sans Medium"/>
              </a:rPr>
              <a:t>이용한</a:t>
            </a:r>
            <a:r>
              <a:rPr lang="en-US" sz="9000" b="0" i="0" u="none" strike="noStrike" spc="-4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9000" b="0" i="0" u="none" strike="noStrike" spc="-400">
                <a:solidFill>
                  <a:srgbClr val="000000"/>
                </a:solidFill>
                <a:ea typeface="Gmarket Sans Medium"/>
              </a:rPr>
              <a:t>혈당</a:t>
            </a:r>
            <a:r>
              <a:rPr lang="en-US" sz="9000" b="0" i="0" u="none" strike="noStrike" spc="-4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9000" b="0" i="0" u="none" strike="noStrike" spc="-400">
                <a:solidFill>
                  <a:srgbClr val="000000"/>
                </a:solidFill>
                <a:ea typeface="Gmarket Sans Medium"/>
              </a:rPr>
              <a:t>수치</a:t>
            </a:r>
            <a:r>
              <a:rPr lang="en-US" sz="9000" b="0" i="0" u="none" strike="noStrike" spc="-4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9000" b="0" i="0" u="none" strike="noStrike" spc="-400">
                <a:solidFill>
                  <a:srgbClr val="000000"/>
                </a:solidFill>
                <a:ea typeface="Gmarket Sans Medium"/>
              </a:rPr>
              <a:t>예측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25700" y="6451600"/>
            <a:ext cx="134493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Gmarket Sans Light"/>
              </a:rPr>
              <a:t>20011685 </a:t>
            </a:r>
            <a:r>
              <a:rPr lang="ko-KR" sz="3000" b="0" i="0" u="none" strike="noStrike">
                <a:solidFill>
                  <a:srgbClr val="000000"/>
                </a:solidFill>
                <a:ea typeface="Gmarket Sans Light"/>
              </a:rPr>
              <a:t>이준희</a:t>
            </a:r>
            <a:r>
              <a:rPr lang="en-US" sz="3000" b="0" i="0" u="none" strike="noStrike">
                <a:solidFill>
                  <a:srgbClr val="000000"/>
                </a:solidFill>
                <a:latin typeface="Gmarket Sans Light"/>
              </a:rPr>
              <a:t> </a:t>
            </a:r>
          </a:p>
          <a:p>
            <a:pPr lvl="0" algn="ctr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Gmarket Sans Light"/>
              </a:rPr>
              <a:t>20011792 </a:t>
            </a:r>
            <a:r>
              <a:rPr lang="ko-KR" sz="3000" b="0" i="0" u="none" strike="noStrike">
                <a:solidFill>
                  <a:srgbClr val="000000"/>
                </a:solidFill>
                <a:ea typeface="Gmarket Sans Light"/>
              </a:rPr>
              <a:t>신대섭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EF9A4-9ED4-9337-3C31-300187FBA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2186C9B-77A9-F87D-4135-4C8AC10C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3F07773-7F12-6E2A-4DDB-3C89E3F7B593}"/>
              </a:ext>
            </a:extLst>
          </p:cNvPr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50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EDA</a:t>
            </a:r>
            <a:endParaRPr lang="ko-KR" sz="5000" b="0" i="0" u="none" strike="noStrike" dirty="0">
              <a:solidFill>
                <a:srgbClr val="000000"/>
              </a:solidFill>
              <a:ea typeface="Gmarket Sans Bold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E0BB676A-DF64-B3C1-29AD-394C82F2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90900"/>
            <a:ext cx="7061200" cy="55626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FA28BB6B-6BA5-DB0F-6D31-728EA7A9E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552700"/>
            <a:ext cx="7061200" cy="8382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955242F-DBD1-EBD2-6560-A3532C7A4124}"/>
              </a:ext>
            </a:extLst>
          </p:cNvPr>
          <p:cNvSpPr txBox="1"/>
          <p:nvPr/>
        </p:nvSpPr>
        <p:spPr>
          <a:xfrm>
            <a:off x="2108200" y="3670300"/>
            <a:ext cx="65024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25495BC-79F6-56B6-AFAB-0131CB0DAB33}"/>
              </a:ext>
            </a:extLst>
          </p:cNvPr>
          <p:cNvSpPr txBox="1"/>
          <p:nvPr/>
        </p:nvSpPr>
        <p:spPr>
          <a:xfrm>
            <a:off x="2044700" y="2755900"/>
            <a:ext cx="6629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dirty="0">
                <a:solidFill>
                  <a:srgbClr val="000000"/>
                </a:solidFill>
                <a:ea typeface="Gmarket Sans Medium"/>
              </a:rPr>
              <a:t>시간대별 타겟 분포 시각화</a:t>
            </a:r>
            <a:endParaRPr lang="ko-KR" sz="2400" b="0" i="0" u="none" strike="noStrike" dirty="0">
              <a:solidFill>
                <a:srgbClr val="000000"/>
              </a:solidFill>
              <a:ea typeface="Gmarket Sans Medium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C50D9594-07F0-2829-3C92-8215DDCD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0" y="3390900"/>
            <a:ext cx="7061200" cy="55626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9462A21B-D215-2361-DF97-422487515EAE}"/>
              </a:ext>
            </a:extLst>
          </p:cNvPr>
          <p:cNvSpPr txBox="1"/>
          <p:nvPr/>
        </p:nvSpPr>
        <p:spPr>
          <a:xfrm>
            <a:off x="9753600" y="3670300"/>
            <a:ext cx="6502400" cy="1739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7731617C-911C-F9FE-65F5-0D72D0CF5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784" y="4508500"/>
            <a:ext cx="6172200" cy="276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5AE79-4132-AED2-994A-606BAF9841B3}"/>
              </a:ext>
            </a:extLst>
          </p:cNvPr>
          <p:cNvSpPr txBox="1"/>
          <p:nvPr/>
        </p:nvSpPr>
        <p:spPr>
          <a:xfrm>
            <a:off x="10312400" y="5292635"/>
            <a:ext cx="538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시간과 타겟은 독립적이라는 사실을 알 수 있습니다</a:t>
            </a:r>
            <a:r>
              <a:rPr lang="en-US" altLang="ko-KR" sz="2400" dirty="0"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ko-KR" altLang="en-US" sz="2400" dirty="0">
              <a:latin typeface="Gmarket Sans Light" panose="020B0600000101010101" charset="-127"/>
              <a:ea typeface="Gmarket Sans Light" panose="020B0600000101010101" charset="-127"/>
            </a:endParaRPr>
          </a:p>
          <a:p>
            <a:endParaRPr lang="ko-KR" altLang="en-US" sz="2400" dirty="0"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0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76600"/>
            <a:ext cx="70612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438400"/>
            <a:ext cx="7061200" cy="838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dirty="0" err="1">
                <a:solidFill>
                  <a:srgbClr val="000000"/>
                </a:solidFill>
                <a:ea typeface="Gmarket Sans Bold"/>
              </a:rPr>
              <a:t>전처리</a:t>
            </a:r>
            <a:r>
              <a:rPr lang="en-US" sz="5000" b="0" i="0" u="none" strike="noStrike" dirty="0">
                <a:solidFill>
                  <a:srgbClr val="000000"/>
                </a:solidFill>
                <a:latin typeface="Gmarket Sans Bold"/>
              </a:rPr>
              <a:t>: </a:t>
            </a:r>
            <a:r>
              <a:rPr lang="ko-KR" sz="5000" b="0" i="0" u="none" strike="noStrike" dirty="0" err="1">
                <a:solidFill>
                  <a:srgbClr val="000000"/>
                </a:solidFill>
                <a:ea typeface="Gmarket Sans Bold"/>
              </a:rPr>
              <a:t>결측치</a:t>
            </a:r>
            <a:r>
              <a:rPr lang="en-US" sz="5000" b="0" i="0" u="none" strike="noStrike" dirty="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Gmarket Sans Bold"/>
              </a:rPr>
              <a:t>처리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70100" y="3543300"/>
            <a:ext cx="6502400" cy="218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ctr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bg-5:55, bg-0:00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컬럼을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제외한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en-US" sz="2200" b="0" i="0" u="none" strike="noStrike" dirty="0" err="1">
                <a:solidFill>
                  <a:srgbClr val="000000"/>
                </a:solidFill>
                <a:latin typeface="Gmarket Sans Light"/>
              </a:rPr>
              <a:t>bg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시작하는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컬럼을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추출하여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선형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보간법을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적용합니다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 </a:t>
            </a:r>
          </a:p>
          <a:p>
            <a:pPr marL="342900" lvl="0" indent="-342900" algn="ctr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채워지지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않은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컬럼들은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이전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컬럼과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이후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컬럼을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참조하여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채웠습니다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인슐린도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위와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같은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방법으로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결측치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처리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하였습니다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06600" y="2641600"/>
            <a:ext cx="6629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400" b="0" i="0" u="none" strike="noStrike" dirty="0" err="1">
                <a:solidFill>
                  <a:srgbClr val="000000"/>
                </a:solidFill>
                <a:ea typeface="Gmarket Sans Medium"/>
              </a:rPr>
              <a:t>결측치</a:t>
            </a:r>
            <a:r>
              <a:rPr lang="en-US" sz="2400" b="0" i="0" u="none" strike="noStrike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ea typeface="Gmarket Sans Medium"/>
              </a:rPr>
              <a:t>처리</a:t>
            </a:r>
            <a:r>
              <a:rPr lang="en-US" sz="2400" b="0" i="0" u="none" strike="noStrike" dirty="0">
                <a:solidFill>
                  <a:srgbClr val="000000"/>
                </a:solidFill>
                <a:latin typeface="Gmarket Sans Medium"/>
              </a:rPr>
              <a:t>: </a:t>
            </a:r>
            <a:r>
              <a:rPr lang="ko-KR" sz="2400" b="0" i="0" u="none" strike="noStrike" dirty="0">
                <a:solidFill>
                  <a:srgbClr val="000000"/>
                </a:solidFill>
                <a:ea typeface="Gmarket Sans Medium"/>
              </a:rPr>
              <a:t>혈당</a:t>
            </a:r>
            <a:r>
              <a:rPr lang="en-US" sz="2400" b="0" i="0" u="none" strike="noStrike" dirty="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400" b="0" i="0" u="none" strike="noStrike" dirty="0">
                <a:solidFill>
                  <a:srgbClr val="000000"/>
                </a:solidFill>
                <a:ea typeface="Gmarket Sans Medium"/>
              </a:rPr>
              <a:t>인슐린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00" y="3276600"/>
            <a:ext cx="7061200" cy="264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00" y="2438400"/>
            <a:ext cx="7061200" cy="838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715500" y="3543300"/>
            <a:ext cx="65024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ctr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섭취가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없거나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칼로리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소모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걸음수가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없다고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생각해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0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채웠습니다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52000" y="2654300"/>
            <a:ext cx="66294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결측치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처리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: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탄수화물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섭취량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칼로리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소모량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걸음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수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7124700"/>
            <a:ext cx="7061200" cy="264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0" y="6286500"/>
            <a:ext cx="7061200" cy="838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070100" y="7404100"/>
            <a:ext cx="65024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ctr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 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상관관계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낮게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나왔던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것을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확인하여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삭제하였습니다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06600" y="6489700"/>
            <a:ext cx="6629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결측치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처리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: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심장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박동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수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00" y="7124700"/>
            <a:ext cx="7061200" cy="2641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100" y="6286500"/>
            <a:ext cx="7061200" cy="838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9715500" y="7404100"/>
            <a:ext cx="6502400" cy="1739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ctr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고유값들을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확인후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격한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운동일수록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높은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값을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가지도록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하고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가장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격하지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않은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운동은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1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라벨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인코딩을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했고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결측치는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운동을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안했다고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생각해서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0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채웠습니다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52000" y="6489700"/>
            <a:ext cx="6629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결측치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처리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: activity</a:t>
            </a:r>
          </a:p>
        </p:txBody>
      </p:sp>
    </p:spTree>
    <p:extLst>
      <p:ext uri="{BB962C8B-B14F-4D97-AF65-F5344CB8AC3E}">
        <p14:creationId xmlns:p14="http://schemas.microsoft.com/office/powerpoint/2010/main" val="427502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314700"/>
            <a:ext cx="15290800" cy="146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0" y="5283200"/>
            <a:ext cx="15290800" cy="2921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성능개선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: automl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52700" y="5721350"/>
            <a:ext cx="6604000" cy="204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시간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소모적이고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반복적인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기계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학습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모델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개발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작업을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자동화하는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프로세스입니다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  <a:p>
            <a:pPr marL="457200" lvl="0" indent="-4572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모델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품질을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유지하면서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확장성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효율성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및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생산성이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높은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ML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모델을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빌드할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수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ea typeface="Gmarket Sans Light"/>
              </a:rPr>
              <a:t>있습니다</a:t>
            </a:r>
            <a:r>
              <a:rPr lang="en-US" sz="2600" b="0" i="0" u="none" strike="noStrike" dirty="0">
                <a:solidFill>
                  <a:srgbClr val="000000"/>
                </a:solidFill>
                <a:latin typeface="Gmarket Sans Light"/>
              </a:rPr>
              <a:t>.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29300" y="3771900"/>
            <a:ext cx="6616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Gmarket Sans Medium"/>
              </a:rPr>
              <a:t>automl</a:t>
            </a:r>
            <a:r>
              <a:rPr lang="ko-KR" sz="3000" b="0" i="0" u="none" strike="noStrike">
                <a:solidFill>
                  <a:srgbClr val="000000"/>
                </a:solidFill>
                <a:ea typeface="Gmarket Sans Medium"/>
              </a:rPr>
              <a:t>이란</a:t>
            </a:r>
            <a:r>
              <a:rPr lang="en-US" sz="3000" b="0" i="0" u="none" strike="noStrike">
                <a:solidFill>
                  <a:srgbClr val="000000"/>
                </a:solidFill>
                <a:latin typeface="Gmarket Sans Medium"/>
              </a:rPr>
              <a:t>?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2097C2F-A690-9A07-5B78-364FA7487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100" y="5283200"/>
            <a:ext cx="5295900" cy="28005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89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5000" b="0" i="0" u="none" strike="noStrike" dirty="0" err="1">
                <a:solidFill>
                  <a:srgbClr val="000000"/>
                </a:solidFill>
                <a:latin typeface="Gmarket Sans Bold"/>
              </a:rPr>
              <a:t>automl</a:t>
            </a:r>
            <a:r>
              <a:rPr lang="en-US" sz="5000" b="0" i="0" u="none" strike="noStrike" dirty="0">
                <a:solidFill>
                  <a:srgbClr val="000000"/>
                </a:solidFill>
                <a:latin typeface="Gmarket Sans Bold"/>
              </a:rPr>
              <a:t>: </a:t>
            </a:r>
            <a:r>
              <a:rPr lang="en-US" sz="5000" b="0" i="0" u="none" strike="noStrike" dirty="0" err="1">
                <a:solidFill>
                  <a:srgbClr val="000000"/>
                </a:solidFill>
                <a:latin typeface="Gmarket Sans Bold"/>
              </a:rPr>
              <a:t>AutoGluon</a:t>
            </a:r>
            <a:endParaRPr lang="en-US" sz="5000" b="0" i="0" u="none" strike="noStrike" dirty="0">
              <a:solidFill>
                <a:srgbClr val="000000"/>
              </a:solidFill>
              <a:latin typeface="Gmarket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425700"/>
            <a:ext cx="5054600" cy="723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3975100"/>
            <a:ext cx="6172200" cy="41529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959100" y="5295900"/>
            <a:ext cx="4584700" cy="307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아마존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서비스에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개발한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라이브러리로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여러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계층으로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쌓아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계층별로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훈련하는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스택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앙상블을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활용합니다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프로세스는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out-of-fold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사용하여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다양한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방식으로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분할하여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과적합을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완화합니다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59100" y="45847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AutoGluon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578100"/>
            <a:ext cx="15417800" cy="330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학습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결과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6299200"/>
            <a:ext cx="15417800" cy="330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0" y="3911600"/>
            <a:ext cx="10566400" cy="698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054600" y="7289800"/>
            <a:ext cx="8051800" cy="584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3300" b="0" i="0" u="none" strike="noStrike">
                <a:solidFill>
                  <a:srgbClr val="000000"/>
                </a:solidFill>
                <a:latin typeface="Gmarket Sans Medium"/>
              </a:rPr>
              <a:t>AutoGluon </a:t>
            </a:r>
            <a:r>
              <a:rPr lang="ko-KR" sz="3300" b="0" i="0" u="none" strike="noStrike">
                <a:solidFill>
                  <a:srgbClr val="000000"/>
                </a:solidFill>
                <a:ea typeface="Gmarket Sans Medium"/>
              </a:rPr>
              <a:t>결과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89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5000" b="0" i="0" u="none" strike="noStrike" dirty="0" err="1">
                <a:solidFill>
                  <a:srgbClr val="000000"/>
                </a:solidFill>
                <a:latin typeface="Gmarket Sans Bold"/>
              </a:rPr>
              <a:t>automl</a:t>
            </a:r>
            <a:r>
              <a:rPr lang="en-US" sz="5000" b="0" i="0" u="none" strike="noStrike" dirty="0">
                <a:solidFill>
                  <a:srgbClr val="000000"/>
                </a:solidFill>
                <a:latin typeface="Gmarket Sans Bold"/>
              </a:rPr>
              <a:t>: H2O </a:t>
            </a:r>
            <a:r>
              <a:rPr lang="en-US" sz="5000" b="0" i="0" u="none" strike="noStrike" dirty="0" err="1">
                <a:solidFill>
                  <a:srgbClr val="000000"/>
                </a:solidFill>
                <a:latin typeface="Gmarket Sans Bold"/>
              </a:rPr>
              <a:t>AutoML</a:t>
            </a:r>
            <a:endParaRPr lang="en-US" sz="5000" b="0" i="0" u="none" strike="noStrike" dirty="0">
              <a:solidFill>
                <a:srgbClr val="000000"/>
              </a:solidFill>
              <a:latin typeface="Gmarket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2425700"/>
            <a:ext cx="5054600" cy="723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454400"/>
            <a:ext cx="6832600" cy="5194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959100" y="5295900"/>
            <a:ext cx="4432300" cy="307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비전문가도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머신러닝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소프트웨어에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쉽게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접근할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있도록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다양한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후보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훈련하는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과정을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자동화해줍니다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  <a:p>
            <a:pPr lvl="0" algn="l">
              <a:lnSpc>
                <a:spcPct val="132800"/>
              </a:lnSpc>
            </a:pP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 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solidFill>
                  <a:srgbClr val="000000"/>
                </a:solidFill>
                <a:latin typeface="Gmarket Sans Light"/>
              </a:rPr>
              <a:t>autogluon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과는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달리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딥러닝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신경망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알고리즘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등을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지원하지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않습니다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59100" y="45847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latin typeface="Gmarket Sans Medium"/>
              </a:rPr>
              <a:t>H2O 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Gmarket Sans Medium"/>
              </a:rPr>
              <a:t>AutoML</a:t>
            </a:r>
            <a:endParaRPr lang="en-US" sz="2400" b="0" i="0" u="none" strike="noStrike" dirty="0">
              <a:solidFill>
                <a:srgbClr val="000000"/>
              </a:solidFill>
              <a:latin typeface="Gmarket Sans Medium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4711700"/>
            <a:ext cx="61722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578100"/>
            <a:ext cx="15417800" cy="330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학습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결과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6299200"/>
            <a:ext cx="15417800" cy="330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4089400"/>
            <a:ext cx="10109200" cy="1054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054600" y="7289800"/>
            <a:ext cx="8051800" cy="584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3300" b="0" i="0" u="none" strike="noStrike">
                <a:solidFill>
                  <a:srgbClr val="000000"/>
                </a:solidFill>
                <a:latin typeface="Gmarket Sans Medium"/>
              </a:rPr>
              <a:t>H2O AutoML </a:t>
            </a:r>
            <a:r>
              <a:rPr lang="ko-KR" sz="3300" b="0" i="0" u="none" strike="noStrike">
                <a:solidFill>
                  <a:srgbClr val="000000"/>
                </a:solidFill>
                <a:ea typeface="Gmarket Sans Medium"/>
              </a:rPr>
              <a:t>결과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89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5000" b="0" i="0" u="none" strike="noStrike" dirty="0" err="1">
                <a:solidFill>
                  <a:srgbClr val="000000"/>
                </a:solidFill>
                <a:latin typeface="Gmarket Sans Bold"/>
              </a:rPr>
              <a:t>automl</a:t>
            </a:r>
            <a:r>
              <a:rPr lang="en-US" sz="5000" b="0" i="0" u="none" strike="noStrike" dirty="0">
                <a:solidFill>
                  <a:srgbClr val="000000"/>
                </a:solidFill>
                <a:latin typeface="Gmarket Sans Bold"/>
              </a:rPr>
              <a:t>: FLAML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2425700"/>
            <a:ext cx="5054600" cy="723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454400"/>
            <a:ext cx="6832600" cy="5194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200" y="4229100"/>
            <a:ext cx="6172200" cy="3644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908300" y="4699000"/>
            <a:ext cx="4406900" cy="3530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마이크로소프트에서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개발한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라이브러리로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기계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학습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작업을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자동화하고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낮은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계산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자원으로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성능을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최적화하는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경량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Python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라이브러리입니다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 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앞에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라이브러리와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비교하여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경량화된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자원을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적게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사용하는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자동화된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튜닝을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제공</a:t>
            </a:r>
            <a:r>
              <a:rPr lang="ko-KR" altLang="en-US" sz="2200" b="0" i="0" u="none" strike="noStrike" dirty="0">
                <a:solidFill>
                  <a:srgbClr val="000000"/>
                </a:solidFill>
                <a:ea typeface="Gmarket Sans Light"/>
              </a:rPr>
              <a:t>합니다．</a:t>
            </a:r>
            <a:endParaRPr lang="ko-KR" sz="2200" b="0" i="0" u="none" strike="noStrike" dirty="0">
              <a:solidFill>
                <a:srgbClr val="000000"/>
              </a:solidFill>
              <a:ea typeface="Gmarket Sans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08300" y="39878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FLAML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578100"/>
            <a:ext cx="15417800" cy="330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학습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결과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6299200"/>
            <a:ext cx="15417800" cy="330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06800"/>
            <a:ext cx="11277600" cy="1244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054600" y="7289800"/>
            <a:ext cx="8051800" cy="584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3300" b="0" i="0" u="none" strike="noStrike">
                <a:solidFill>
                  <a:srgbClr val="000000"/>
                </a:solidFill>
                <a:latin typeface="Gmarket Sans Medium"/>
              </a:rPr>
              <a:t>FLAML </a:t>
            </a:r>
            <a:r>
              <a:rPr lang="ko-KR" sz="3300" b="0" i="0" u="none" strike="noStrike">
                <a:solidFill>
                  <a:srgbClr val="000000"/>
                </a:solidFill>
                <a:ea typeface="Gmarket Sans Medium"/>
              </a:rPr>
              <a:t>결과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22400" y="508000"/>
            <a:ext cx="154686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800" b="0" i="0" u="none" strike="noStrike">
                <a:solidFill>
                  <a:srgbClr val="000000"/>
                </a:solidFill>
                <a:ea typeface="Gmarket Sans Bold"/>
              </a:rPr>
              <a:t>성능개선</a:t>
            </a:r>
            <a:r>
              <a:rPr lang="en-US" sz="4800" b="0" i="0" u="none" strike="noStrike">
                <a:solidFill>
                  <a:srgbClr val="000000"/>
                </a:solidFill>
                <a:latin typeface="Gmarket Sans Bold"/>
              </a:rPr>
              <a:t>: XGBoost, LightGBM, RandomForest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921000"/>
            <a:ext cx="5054600" cy="680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575300" y="3416300"/>
            <a:ext cx="520700" cy="520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2921000"/>
            <a:ext cx="5054600" cy="6807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921000"/>
            <a:ext cx="5054600" cy="6807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16065500" y="3479800"/>
            <a:ext cx="647700" cy="419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10858500" y="3429000"/>
            <a:ext cx="584200" cy="584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1600" y="7493000"/>
            <a:ext cx="3225800" cy="1701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7493000"/>
            <a:ext cx="3365500" cy="1701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3000" y="7493000"/>
            <a:ext cx="3213100" cy="17018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638300" y="4292600"/>
            <a:ext cx="4533900" cy="2628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Gradient Boosting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방식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정교한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튜닝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옵션과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뛰어난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성능이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특징입니다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이전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트리에서의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오차를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기반으로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가중치를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수정하고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다음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트리가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사용하도록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방식입니다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38300" y="3581400"/>
            <a:ext cx="3797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XGBoost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08800" y="4292600"/>
            <a:ext cx="4533900" cy="2628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Gradient Boosting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방식의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빠르고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메모리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효율적이며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대규모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데이터셋에서도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높은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성능을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보입니다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 </a:t>
            </a:r>
            <a:r>
              <a:rPr lang="en-US" sz="2200" b="0" i="0" u="none" strike="noStrike" dirty="0" err="1">
                <a:solidFill>
                  <a:srgbClr val="000000"/>
                </a:solidFill>
                <a:latin typeface="Gmarket Sans Light"/>
              </a:rPr>
              <a:t>LightGBM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leaf wise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트리를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생성하여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en-US" sz="2200" b="0" i="0" u="none" strike="noStrike" dirty="0" err="1">
                <a:solidFill>
                  <a:srgbClr val="000000"/>
                </a:solidFill>
                <a:latin typeface="Gmarket Sans Light"/>
              </a:rPr>
              <a:t>XGBoost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보다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학습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속도가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빠릅니다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08800" y="3581400"/>
            <a:ext cx="3797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LightGBM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79300" y="4292600"/>
            <a:ext cx="4533900" cy="218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여러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결정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트리를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앙상블하여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성능을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높이는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과적합을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방지하고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안정적인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제공합니다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feature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랜덤으로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뽑은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트리를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생성하여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과적합을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피할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있습니다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79300" y="3581400"/>
            <a:ext cx="3797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RandomForest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4368800"/>
            <a:ext cx="16789400" cy="190119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89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목차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552700"/>
            <a:ext cx="4889500" cy="3048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00" y="2374900"/>
            <a:ext cx="444500" cy="444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683000" y="2413000"/>
            <a:ext cx="381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Gmarket Sans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1000" y="3962400"/>
            <a:ext cx="44450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수치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예측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대회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소개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1000" y="3302000"/>
            <a:ext cx="4445000" cy="393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대회소개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2552700"/>
            <a:ext cx="4889500" cy="30480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00" y="2374900"/>
            <a:ext cx="444500" cy="4445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902700" y="2413000"/>
            <a:ext cx="381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Gmarket Sans Bold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83400" y="3962400"/>
            <a:ext cx="44450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수치와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다른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피처들과의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관계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83400" y="3302000"/>
            <a:ext cx="4445000" cy="393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전처리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2552700"/>
            <a:ext cx="4889500" cy="30480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700" y="2374900"/>
            <a:ext cx="444500" cy="4445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135100" y="2413000"/>
            <a:ext cx="381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Gmarket Sans Bold"/>
              </a:rPr>
              <a:t>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15800" y="3962400"/>
            <a:ext cx="44450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automl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소개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및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결과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03100" y="3302000"/>
            <a:ext cx="4445000" cy="393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성능개선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 : automl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6210300"/>
            <a:ext cx="4889500" cy="30480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00" y="6032500"/>
            <a:ext cx="444500" cy="4445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3683000" y="6070600"/>
            <a:ext cx="381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Gmarket Sans Bold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51000" y="7620000"/>
            <a:ext cx="44450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트리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기반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알고리즘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소개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및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결과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51000" y="6959600"/>
            <a:ext cx="4445000" cy="393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성능개선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 :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트리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기반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알고리즘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6210300"/>
            <a:ext cx="4889500" cy="30480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6883400" y="7620000"/>
            <a:ext cx="4432300" cy="342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r>
              <a:rPr lang="en-US" sz="1900" b="0" i="0" u="none" strike="noStrike">
                <a:solidFill>
                  <a:srgbClr val="000000"/>
                </a:solidFill>
                <a:latin typeface="Gmarket Sans Light"/>
              </a:rPr>
              <a:t>AutoGluon</a:t>
            </a:r>
            <a:r>
              <a:rPr lang="ko-KR" sz="1900" b="0" i="0" u="none" strike="noStrike">
                <a:solidFill>
                  <a:srgbClr val="000000"/>
                </a:solidFill>
                <a:ea typeface="Gmarket Sans Light"/>
              </a:rPr>
              <a:t>과</a:t>
            </a:r>
            <a:r>
              <a:rPr lang="en-US" sz="19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Gmarket Sans Light"/>
              </a:rPr>
              <a:t>트리</a:t>
            </a:r>
            <a:r>
              <a:rPr lang="en-US" sz="19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Gmarket Sans Light"/>
              </a:rPr>
              <a:t>기반</a:t>
            </a:r>
            <a:r>
              <a:rPr lang="en-US" sz="19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Gmarket Sans Light"/>
              </a:rPr>
              <a:t>알고리즘</a:t>
            </a:r>
            <a:r>
              <a:rPr lang="en-US" sz="19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Gmarket Sans Light"/>
              </a:rPr>
              <a:t>앙상블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00" y="6032500"/>
            <a:ext cx="444500" cy="4445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8902700" y="6070600"/>
            <a:ext cx="381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Gmarket Sans Bold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883400" y="6959600"/>
            <a:ext cx="4445000" cy="393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앙상블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6210300"/>
            <a:ext cx="4889500" cy="3048000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700" y="6032500"/>
            <a:ext cx="444500" cy="4445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135100" y="6070600"/>
            <a:ext cx="381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Gmarket Sans Bold"/>
              </a:rPr>
              <a:t>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115800" y="7620000"/>
            <a:ext cx="44450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결과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및</a:t>
            </a:r>
            <a:r>
              <a:rPr lang="en-US" sz="20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000" b="0" i="0" u="none" strike="noStrike">
                <a:solidFill>
                  <a:srgbClr val="000000"/>
                </a:solidFill>
                <a:ea typeface="Gmarket Sans Light"/>
              </a:rPr>
              <a:t>느낀점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103100" y="6959600"/>
            <a:ext cx="4445000" cy="393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>
                <a:solidFill>
                  <a:srgbClr val="000000"/>
                </a:solidFill>
                <a:ea typeface="Gmarket Sans Medium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451100"/>
            <a:ext cx="16789400" cy="723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29300" y="6070600"/>
            <a:ext cx="66294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371600" y="6070600"/>
            <a:ext cx="15544800" cy="12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앙상블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기법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활용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49400" y="3860800"/>
            <a:ext cx="73660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여러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결합해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단일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모델보다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나은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성능을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얻는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기법입니다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약점을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보완하고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강점을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결합하여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성능과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안정성을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향상시킵니다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3200" y="3263900"/>
            <a:ext cx="73660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앙상블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학습의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개념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73200" y="6972300"/>
            <a:ext cx="73660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h2o </a:t>
            </a:r>
            <a:r>
              <a:rPr lang="en-US" sz="2200" b="0" i="0" u="none" strike="noStrike" dirty="0" err="1">
                <a:solidFill>
                  <a:srgbClr val="000000"/>
                </a:solidFill>
                <a:latin typeface="Gmarket Sans Light"/>
              </a:rPr>
              <a:t>automl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en-US" sz="2200" b="0" i="0" u="none" strike="noStrike" dirty="0" err="1">
                <a:solidFill>
                  <a:srgbClr val="000000"/>
                </a:solidFill>
                <a:latin typeface="Gmarket Sans Light"/>
              </a:rPr>
              <a:t>xgboost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앙상블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h2o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en-US" sz="2200" b="0" i="0" u="none" strike="noStrike" dirty="0" err="1">
                <a:solidFill>
                  <a:srgbClr val="000000"/>
                </a:solidFill>
                <a:latin typeface="Gmarket Sans Light"/>
              </a:rPr>
              <a:t>randomforest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en-US" sz="2200" b="0" i="0" u="none" strike="noStrike" dirty="0" err="1">
                <a:solidFill>
                  <a:srgbClr val="000000"/>
                </a:solidFill>
                <a:latin typeface="Gmarket Sans Light"/>
              </a:rPr>
              <a:t>lightgbm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앙상블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등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최적의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조합을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탐색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73200" y="6400800"/>
            <a:ext cx="73660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여러가지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조합으로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앙상블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12300" y="3835400"/>
            <a:ext cx="7366000" cy="195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여러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예측값을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단순히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평균내거나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가중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평균으로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결합하는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방법입니다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특히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예측값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/2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처럼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단순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평균을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사용하는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경우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복잡한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상호작용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없이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간의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성능을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결합해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리더보드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점수를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향상시키는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사용됩니다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12300" y="3263900"/>
            <a:ext cx="73660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블렌딩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기법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12300" y="6972300"/>
            <a:ext cx="73660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여러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가지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조합으로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앙상블을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시도해보고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최고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점수를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리더보드에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제출합니다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12300" y="6400800"/>
            <a:ext cx="73660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최고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점수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제출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489200"/>
            <a:ext cx="16789400" cy="723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00" y="4330700"/>
            <a:ext cx="7721600" cy="3556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앙상블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결과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41500" y="6007100"/>
            <a:ext cx="73660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h2o automl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와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3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가지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트리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기반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알고리즘을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앙상블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한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것이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가장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좋은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점수가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Gmarket Sans Light"/>
              </a:rPr>
              <a:t>나왔습니다</a:t>
            </a:r>
            <a:r>
              <a:rPr lang="en-US" sz="2200" b="0" i="0" u="none" strike="noStrike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78000" y="5397500"/>
            <a:ext cx="73660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앙상블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결과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2120900"/>
            <a:ext cx="16789400" cy="11531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89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dirty="0">
                <a:solidFill>
                  <a:srgbClr val="000000"/>
                </a:solidFill>
                <a:ea typeface="Gmarket Sans Bold"/>
              </a:rPr>
              <a:t>결론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425700"/>
            <a:ext cx="5054600" cy="723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2425700"/>
            <a:ext cx="5054600" cy="723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00" y="2425700"/>
            <a:ext cx="5054600" cy="723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Blood Glucose Prediction Competition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5300" y="3759200"/>
            <a:ext cx="4292600" cy="3530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변화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1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형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당뇨병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환자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관리에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필수적입니다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 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1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형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당뇨병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환자들은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체내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인슐린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부족으로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직접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관리해야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어려움이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있습니다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 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효과적인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알고리즘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개발은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환자의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어려움을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줄이는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기여할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있습니다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53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대회의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의의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48500" y="3759200"/>
            <a:ext cx="4292600" cy="307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1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형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당뇨병은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인슐린이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부족해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조절이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어려운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만성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질환입니다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다양한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요인들이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영향을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미쳐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관리가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복잡합니다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 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대회는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새로운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활용해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이러한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한계를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극복하고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성능을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개선하는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것을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목표로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485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혈당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예측의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도전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9000" y="3759200"/>
            <a:ext cx="4292600" cy="2628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대회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1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형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당뇨병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환자들로부터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수집된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실제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구성되어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있습니다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 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대회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이후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연구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목적으로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공개될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예정으로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의료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분야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발전에도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기여할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가능성이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큽니다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190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데이터셋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특징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425700"/>
            <a:ext cx="5054600" cy="723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2425700"/>
            <a:ext cx="5054600" cy="723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00" y="2425700"/>
            <a:ext cx="5054600" cy="723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혈당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수치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예측의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중요성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5300" y="3759200"/>
            <a:ext cx="4292600" cy="218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당뇨병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진단과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관리의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핵심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지표입니다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 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정상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범위를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벗어난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다양한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합병증을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유발할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있어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지속적인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모니터링과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관리가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필요합니다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53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혈당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수치와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건강의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관계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48500" y="3759200"/>
            <a:ext cx="4292600" cy="218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정확한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환자의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생활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습관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약물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투여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최적화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합병증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예방에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도움을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줍니다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 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Gmarket Sans Light"/>
              <a:ea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의료진의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효율적인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치료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계획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수립을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지원합니다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485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혈당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수치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예측의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의의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9000" y="3759200"/>
            <a:ext cx="4292600" cy="218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기존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방법들은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개인의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다양한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요인을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충분히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고려하지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못하고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실시간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반영이</a:t>
            </a:r>
            <a:r>
              <a:rPr lang="en-US" altLang="ko-KR" sz="2200" dirty="0">
                <a:solidFill>
                  <a:srgbClr val="000000"/>
                </a:solidFill>
                <a:latin typeface="Gmarket Sans Light"/>
                <a:ea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어려웠습니다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복잡한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비선형적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관계를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모델링하는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한계가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있었습니다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190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기존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혈당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수치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예측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방법의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한계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425700"/>
            <a:ext cx="5054600" cy="723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2425700"/>
            <a:ext cx="5054600" cy="723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00" y="2425700"/>
            <a:ext cx="5054600" cy="723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589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대회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선정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이유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5300" y="3759200"/>
            <a:ext cx="4292600" cy="1282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수치를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알고리즘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개발은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1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형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당뇨병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환자들의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삶의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질을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크게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개선할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있습니다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53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의료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데이터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활용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48500" y="3759200"/>
            <a:ext cx="42926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변화에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영향을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미치는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여러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요인을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분석할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기회를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제공합니다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485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다양한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변수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고려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9000" y="3759200"/>
            <a:ext cx="4292600" cy="1282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실제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환경에서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수집된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활용해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실질적인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모델을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개발할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있습니다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190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실제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데이터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활용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425700"/>
            <a:ext cx="5054600" cy="723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975100"/>
            <a:ext cx="6172200" cy="414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8600" y="3975100"/>
            <a:ext cx="5156200" cy="4140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589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dirty="0">
                <a:solidFill>
                  <a:srgbClr val="000000"/>
                </a:solidFill>
                <a:ea typeface="Gmarket Sans Bold"/>
              </a:rPr>
              <a:t>데이터</a:t>
            </a:r>
            <a:r>
              <a:rPr lang="en-US" sz="5000" b="0" i="0" u="none" strike="noStrike" dirty="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Gmarket Sans Bold"/>
              </a:rPr>
              <a:t>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5300" y="3759200"/>
            <a:ext cx="4292600" cy="486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영국에서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1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형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당뇨를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가진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젊은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성인을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대상으로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수집</a:t>
            </a:r>
            <a:r>
              <a:rPr lang="ko-KR" altLang="en-US" sz="2200" b="0" i="0" u="none" strike="noStrike" dirty="0">
                <a:solidFill>
                  <a:srgbClr val="000000"/>
                </a:solidFill>
                <a:ea typeface="Gmarket Sans Light"/>
              </a:rPr>
              <a:t>되었습니다．</a:t>
            </a: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연속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모니터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(CGM),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인슐린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펌프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 err="1">
                <a:solidFill>
                  <a:srgbClr val="000000"/>
                </a:solidFill>
                <a:ea typeface="Gmarket Sans Light"/>
              </a:rPr>
              <a:t>스마트워치로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측정된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인슐린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사용량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섭취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탄수화물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활동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포함합니다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 </a:t>
            </a: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각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샘플은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5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단위로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집계된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과거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6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시간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바탕으로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1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시간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혈당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수치를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예측하는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사용됩니다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53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데이터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66198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0" y="3975100"/>
            <a:ext cx="6172200" cy="414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600" y="3975100"/>
            <a:ext cx="5156200" cy="4140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589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데이터</a:t>
            </a:r>
            <a:r>
              <a:rPr lang="en-US" sz="50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Gmarket Sans Bold"/>
              </a:rPr>
              <a:t>셋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00" y="2425700"/>
            <a:ext cx="5054600" cy="7239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28800" y="3759200"/>
            <a:ext cx="4292600" cy="3530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학습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9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명의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초기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3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개월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포함하며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연속적이고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중첩된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형식으로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제공됩니다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 </a:t>
            </a:r>
          </a:p>
          <a:p>
            <a:pPr lvl="0" algn="l">
              <a:lnSpc>
                <a:spcPct val="1328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  <a:p>
            <a:pPr marL="342900" lvl="0" indent="-342900" algn="l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테스트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데이터는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나머지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15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명의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사용하며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중복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없이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무작위로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정렬되어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데이터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누수를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ea typeface="Gmarket Sans Light"/>
              </a:rPr>
              <a:t>방지합니다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market Sans Light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28800" y="3048000"/>
            <a:ext cx="4305300" cy="4191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학습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및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테스트</a:t>
            </a:r>
            <a:r>
              <a:rPr lang="en-US" sz="2400" b="0" i="0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Gmarket Sans Medium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44420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CE308-F4FB-7B55-2C30-7BD11838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ED036C-4D4A-DE3E-8285-C8EC0FE5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40E8651-DF2F-1CEB-BBFA-A6A390AF3976}"/>
              </a:ext>
            </a:extLst>
          </p:cNvPr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50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EDA</a:t>
            </a:r>
            <a:endParaRPr lang="ko-KR" sz="5000" b="0" i="0" u="none" strike="noStrike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21D68538-6200-2FBC-6D7F-029DF188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90900"/>
            <a:ext cx="7061200" cy="55626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F0B66C1-8624-D8C0-4F8A-089A02220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552700"/>
            <a:ext cx="7061200" cy="8382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62C18F08-A22A-EF85-C4ED-89EC9ACF4313}"/>
              </a:ext>
            </a:extLst>
          </p:cNvPr>
          <p:cNvSpPr txBox="1"/>
          <p:nvPr/>
        </p:nvSpPr>
        <p:spPr>
          <a:xfrm>
            <a:off x="2108200" y="3670300"/>
            <a:ext cx="65024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976EFA9-7252-1691-324E-3A7BC2B357C6}"/>
              </a:ext>
            </a:extLst>
          </p:cNvPr>
          <p:cNvSpPr txBox="1"/>
          <p:nvPr/>
        </p:nvSpPr>
        <p:spPr>
          <a:xfrm>
            <a:off x="2044700" y="2755900"/>
            <a:ext cx="6629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train.csv </a:t>
            </a:r>
            <a:r>
              <a:rPr lang="ko-KR" altLang="en-US" sz="2400" dirty="0" err="1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결측치</a:t>
            </a:r>
            <a:r>
              <a:rPr lang="ko-KR" altLang="en-US" sz="24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분포</a:t>
            </a:r>
            <a:endParaRPr lang="ko-KR" sz="2400" b="0" i="0" u="none" strike="noStrike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02880AC2-09B3-9AF1-0CCF-7B08102E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0" y="3390900"/>
            <a:ext cx="7061200" cy="55626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E8CFD3E9-054F-3AFB-F8CC-96B06213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200" y="2552700"/>
            <a:ext cx="7061200" cy="8382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174E24A9-46CF-F322-2356-1AD143F2BE24}"/>
              </a:ext>
            </a:extLst>
          </p:cNvPr>
          <p:cNvSpPr txBox="1"/>
          <p:nvPr/>
        </p:nvSpPr>
        <p:spPr>
          <a:xfrm>
            <a:off x="9753600" y="3670300"/>
            <a:ext cx="6502400" cy="1739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43AA39B8-4987-DFCF-8958-ACC852854296}"/>
              </a:ext>
            </a:extLst>
          </p:cNvPr>
          <p:cNvSpPr txBox="1"/>
          <p:nvPr/>
        </p:nvSpPr>
        <p:spPr>
          <a:xfrm>
            <a:off x="9690100" y="2755900"/>
            <a:ext cx="6629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t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est.csv 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결측치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분포</a:t>
            </a:r>
            <a:endParaRPr lang="en-US" sz="2400" b="0" i="0" u="none" strike="noStrike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6D96FB74-AEB5-BADA-B438-FA3FBCBBB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0" y="4851400"/>
            <a:ext cx="5727700" cy="2171700"/>
          </a:xfrm>
          <a:prstGeom prst="rect">
            <a:avLst/>
          </a:prstGeom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3F883AF2-AC45-5B0D-7BD4-468C0BF21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950" y="4787900"/>
            <a:ext cx="5727700" cy="229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C4CAA-7497-862D-904D-BD6910E9C04E}"/>
              </a:ext>
            </a:extLst>
          </p:cNvPr>
          <p:cNvSpPr txBox="1"/>
          <p:nvPr/>
        </p:nvSpPr>
        <p:spPr>
          <a:xfrm>
            <a:off x="5118100" y="8204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market Sans Medium" panose="020B0600000101010101" charset="-127"/>
                <a:ea typeface="Gmarket Sans Medium" panose="020B0600000101010101" charset="-127"/>
              </a:rPr>
              <a:t>수많은 </a:t>
            </a:r>
            <a:r>
              <a:rPr lang="ko-KR" altLang="en-US" sz="2400" dirty="0" err="1">
                <a:latin typeface="Gmarket Sans Medium" panose="020B0600000101010101" charset="-127"/>
                <a:ea typeface="Gmarket Sans Medium" panose="020B0600000101010101" charset="-127"/>
              </a:rPr>
              <a:t>결측치가</a:t>
            </a:r>
            <a:r>
              <a:rPr lang="ko-KR" altLang="en-US" sz="2400" dirty="0">
                <a:latin typeface="Gmarket Sans Medium" panose="020B0600000101010101" charset="-127"/>
                <a:ea typeface="Gmarket Sans Medium" panose="020B0600000101010101" charset="-127"/>
              </a:rPr>
              <a:t> 데이터셋에 있다는 것을 파악합니다</a:t>
            </a:r>
            <a:r>
              <a:rPr lang="en-US" altLang="ko-KR" sz="2400" dirty="0">
                <a:latin typeface="Gmarket Sans Medium" panose="020B0600000101010101" charset="-127"/>
                <a:ea typeface="Gmarket Sans Medium" panose="020B0600000101010101" charset="-127"/>
              </a:rPr>
              <a:t>.</a:t>
            </a:r>
            <a:endParaRPr lang="ko-KR" altLang="en-US" sz="2400" dirty="0"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73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8401C-A4F3-4FAC-E7A0-A010365D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0687A00-EC95-7EB6-EBE6-EED9CFA3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-1917700"/>
            <a:ext cx="16789400" cy="38354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F0E25E6-05F4-FDC7-6AEC-332551EA348F}"/>
              </a:ext>
            </a:extLst>
          </p:cNvPr>
          <p:cNvSpPr txBox="1"/>
          <p:nvPr/>
        </p:nvSpPr>
        <p:spPr>
          <a:xfrm>
            <a:off x="1422400" y="482600"/>
            <a:ext cx="154686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50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EDA</a:t>
            </a:r>
            <a:endParaRPr lang="ko-KR" sz="5000" b="0" i="0" u="none" strike="noStrike" dirty="0">
              <a:solidFill>
                <a:srgbClr val="000000"/>
              </a:solidFill>
              <a:ea typeface="Gmarket Sans Bold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348FF869-7936-C2C1-3527-94E8FDEF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90900"/>
            <a:ext cx="7061200" cy="55626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1103BF6D-AE29-6516-6178-88B4C7A7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552700"/>
            <a:ext cx="7061200" cy="8382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3EF2F173-42A4-7121-8DA2-632CDDF29798}"/>
              </a:ext>
            </a:extLst>
          </p:cNvPr>
          <p:cNvSpPr txBox="1"/>
          <p:nvPr/>
        </p:nvSpPr>
        <p:spPr>
          <a:xfrm>
            <a:off x="2108200" y="3670300"/>
            <a:ext cx="6502400" cy="83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F64D4F75-C11E-7B38-52E4-AF020BF55992}"/>
              </a:ext>
            </a:extLst>
          </p:cNvPr>
          <p:cNvSpPr txBox="1"/>
          <p:nvPr/>
        </p:nvSpPr>
        <p:spPr>
          <a:xfrm>
            <a:off x="2044700" y="2755900"/>
            <a:ext cx="6629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400" dirty="0">
                <a:solidFill>
                  <a:srgbClr val="000000"/>
                </a:solidFill>
                <a:ea typeface="Gmarket Sans Medium"/>
              </a:rPr>
              <a:t>타겟과 수치형 데이터의 상관관계 시각화</a:t>
            </a:r>
            <a:endParaRPr lang="ko-KR" sz="2400" b="0" i="0" u="none" strike="noStrike" dirty="0">
              <a:solidFill>
                <a:srgbClr val="000000"/>
              </a:solidFill>
              <a:ea typeface="Gmarket Sans Medium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C8E0D05E-FCEC-540C-BC37-5089048E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0" y="3390900"/>
            <a:ext cx="7061200" cy="55626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E44131E6-9AB7-3BFE-DA58-FC91F5EF15F0}"/>
              </a:ext>
            </a:extLst>
          </p:cNvPr>
          <p:cNvSpPr txBox="1"/>
          <p:nvPr/>
        </p:nvSpPr>
        <p:spPr>
          <a:xfrm>
            <a:off x="9753600" y="3670300"/>
            <a:ext cx="6502400" cy="1739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28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Gmarket Sans Light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D92AB61B-BBAC-701D-63D3-FCF28DFFE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625" y="4025900"/>
            <a:ext cx="7099550" cy="296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8A8F9-31E5-63C6-6ED2-479AE4F7BA32}"/>
              </a:ext>
            </a:extLst>
          </p:cNvPr>
          <p:cNvSpPr txBox="1"/>
          <p:nvPr/>
        </p:nvSpPr>
        <p:spPr>
          <a:xfrm>
            <a:off x="10312400" y="4350772"/>
            <a:ext cx="538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양의 상관관계</a:t>
            </a:r>
            <a:r>
              <a:rPr lang="en-US" altLang="ko-KR" sz="2400" dirty="0">
                <a:latin typeface="Gmarket Sans Light" panose="020B0600000101010101" charset="-127"/>
                <a:ea typeface="Gmarket Sans Light" panose="020B0600000101010101" charset="-127"/>
              </a:rPr>
              <a:t>: </a:t>
            </a: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혈당</a:t>
            </a:r>
            <a:r>
              <a:rPr lang="en-US" altLang="ko-KR" sz="2400" dirty="0"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인슐린 투여 량</a:t>
            </a:r>
            <a:r>
              <a:rPr lang="en-US" altLang="ko-KR" sz="2400" dirty="0"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탄수화물 섭취량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음의 상관관계 </a:t>
            </a:r>
            <a:r>
              <a:rPr lang="en-US" altLang="ko-KR" sz="2400" dirty="0">
                <a:latin typeface="Gmarket Sans Light" panose="020B0600000101010101" charset="-127"/>
                <a:ea typeface="Gmarket Sans Light" panose="020B0600000101010101" charset="-127"/>
              </a:rPr>
              <a:t>: </a:t>
            </a: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소모 칼로리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양의 상관관계 </a:t>
            </a:r>
            <a:r>
              <a:rPr lang="en-US" altLang="ko-KR" sz="2400" dirty="0">
                <a:latin typeface="Gmarket Sans Light" panose="020B0600000101010101" charset="-127"/>
                <a:ea typeface="Gmarket Sans Light" panose="020B0600000101010101" charset="-127"/>
              </a:rPr>
              <a:t>-&gt; </a:t>
            </a: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음의 상관관계 </a:t>
            </a:r>
            <a:r>
              <a:rPr lang="en-US" altLang="ko-KR" sz="2400" dirty="0">
                <a:latin typeface="Gmarket Sans Light" panose="020B0600000101010101" charset="-127"/>
                <a:ea typeface="Gmarket Sans Light" panose="020B0600000101010101" charset="-127"/>
              </a:rPr>
              <a:t>: </a:t>
            </a: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걸음 수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market Sans Light" panose="020B0600000101010101" charset="-127"/>
                <a:ea typeface="Gmarket Sans Light" panose="020B0600000101010101" charset="-127"/>
              </a:rPr>
              <a:t>상관관계가 작은 변수 제거 고려</a:t>
            </a:r>
          </a:p>
          <a:p>
            <a:endParaRPr lang="ko-KR" altLang="en-US" sz="2400" dirty="0"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4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934</Words>
  <Application>Microsoft Office PowerPoint</Application>
  <PresentationFormat>사용자 지정</PresentationFormat>
  <Paragraphs>140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Gmarket Sans Bold</vt:lpstr>
      <vt:lpstr>Gmarket Sans Light</vt:lpstr>
      <vt:lpstr>Gmarket Sans Medium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준희 이</cp:lastModifiedBy>
  <cp:revision>11</cp:revision>
  <dcterms:created xsi:type="dcterms:W3CDTF">2006-08-16T00:00:00Z</dcterms:created>
  <dcterms:modified xsi:type="dcterms:W3CDTF">2024-12-08T07:59:49Z</dcterms:modified>
</cp:coreProperties>
</file>