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73" r:id="rId6"/>
    <p:sldId id="280" r:id="rId7"/>
    <p:sldId id="261" r:id="rId8"/>
    <p:sldId id="270" r:id="rId9"/>
    <p:sldId id="262" r:id="rId10"/>
    <p:sldId id="263" r:id="rId11"/>
    <p:sldId id="275" r:id="rId12"/>
    <p:sldId id="274" r:id="rId13"/>
    <p:sldId id="276" r:id="rId14"/>
    <p:sldId id="277" r:id="rId15"/>
    <p:sldId id="278" r:id="rId16"/>
    <p:sldId id="279" r:id="rId17"/>
    <p:sldId id="271" r:id="rId18"/>
    <p:sldId id="266" r:id="rId19"/>
    <p:sldId id="281" r:id="rId20"/>
    <p:sldId id="269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1A298-56D8-42E4-A521-937EDBBC8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103C73-E5E1-4689-8459-8867531B9CC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The Transportation Simplex Method is an optimization algorithm specifically adapted from the Simplex Method</a:t>
          </a:r>
          <a:endParaRPr lang="en-GB" dirty="0">
            <a:solidFill>
              <a:schemeClr val="tx1"/>
            </a:solidFill>
          </a:endParaRPr>
        </a:p>
      </dgm:t>
    </dgm:pt>
    <dgm:pt modelId="{5EDA699F-324A-45FC-96A3-11B634E77DFF}" type="parTrans" cxnId="{363FF190-458C-4A27-B5C1-B999DD8701F4}">
      <dgm:prSet/>
      <dgm:spPr/>
      <dgm:t>
        <a:bodyPr/>
        <a:lstStyle/>
        <a:p>
          <a:endParaRPr lang="en-GB"/>
        </a:p>
      </dgm:t>
    </dgm:pt>
    <dgm:pt modelId="{9BE81F29-3399-494A-8101-F2945295A699}" type="sibTrans" cxnId="{363FF190-458C-4A27-B5C1-B999DD8701F4}">
      <dgm:prSet/>
      <dgm:spPr/>
      <dgm:t>
        <a:bodyPr/>
        <a:lstStyle/>
        <a:p>
          <a:endParaRPr lang="en-GB"/>
        </a:p>
      </dgm:t>
    </dgm:pt>
    <dgm:pt modelId="{8F448BC6-8F3A-4F99-9DAF-ED34B27B85C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Used to solve Transportation and Transportation Cost problems efficiently</a:t>
          </a:r>
        </a:p>
      </dgm:t>
    </dgm:pt>
    <dgm:pt modelId="{BE22B1E7-7621-424B-B96A-9CF9975F20C0}" type="parTrans" cxnId="{F00E7DA6-5EE0-430B-BF49-35BF981CCF04}">
      <dgm:prSet/>
      <dgm:spPr/>
      <dgm:t>
        <a:bodyPr/>
        <a:lstStyle/>
        <a:p>
          <a:endParaRPr lang="en-GB"/>
        </a:p>
      </dgm:t>
    </dgm:pt>
    <dgm:pt modelId="{87A4FB6D-D8E8-4FD3-880C-95EF3051C067}" type="sibTrans" cxnId="{F00E7DA6-5EE0-430B-BF49-35BF981CCF04}">
      <dgm:prSet/>
      <dgm:spPr/>
      <dgm:t>
        <a:bodyPr/>
        <a:lstStyle/>
        <a:p>
          <a:endParaRPr lang="en-GB"/>
        </a:p>
      </dgm:t>
    </dgm:pt>
    <dgm:pt modelId="{1D41715B-ED71-484E-B748-9E9DC8CBD55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Focuses on finding the optimal transportation plan that minimizes total transportation costs</a:t>
          </a:r>
        </a:p>
      </dgm:t>
    </dgm:pt>
    <dgm:pt modelId="{DE4753E8-21D5-4A19-98AD-23F190BD2E72}" type="parTrans" cxnId="{F501CBBC-CFB6-46F2-B312-6C5C258CBD74}">
      <dgm:prSet/>
      <dgm:spPr/>
      <dgm:t>
        <a:bodyPr/>
        <a:lstStyle/>
        <a:p>
          <a:endParaRPr lang="en-GB"/>
        </a:p>
      </dgm:t>
    </dgm:pt>
    <dgm:pt modelId="{4DBE178B-9BAF-4086-A914-99CCD797E284}" type="sibTrans" cxnId="{F501CBBC-CFB6-46F2-B312-6C5C258CBD74}">
      <dgm:prSet/>
      <dgm:spPr/>
      <dgm:t>
        <a:bodyPr/>
        <a:lstStyle/>
        <a:p>
          <a:endParaRPr lang="en-GB"/>
        </a:p>
      </dgm:t>
    </dgm:pt>
    <dgm:pt modelId="{EF7C30C5-4E61-475D-9B77-7AB3762F13B1}" type="pres">
      <dgm:prSet presAssocID="{B381A298-56D8-42E4-A521-937EDBBC8780}" presName="Name0" presStyleCnt="0">
        <dgm:presLayoutVars>
          <dgm:chMax val="7"/>
          <dgm:chPref val="7"/>
          <dgm:dir/>
        </dgm:presLayoutVars>
      </dgm:prSet>
      <dgm:spPr/>
    </dgm:pt>
    <dgm:pt modelId="{0B5F4B5C-0476-4BBA-B1CC-0E50F527B3A4}" type="pres">
      <dgm:prSet presAssocID="{B381A298-56D8-42E4-A521-937EDBBC8780}" presName="Name1" presStyleCnt="0"/>
      <dgm:spPr/>
    </dgm:pt>
    <dgm:pt modelId="{BC87AD1A-EA5E-4689-8D10-343313744CD8}" type="pres">
      <dgm:prSet presAssocID="{B381A298-56D8-42E4-A521-937EDBBC8780}" presName="cycle" presStyleCnt="0"/>
      <dgm:spPr/>
    </dgm:pt>
    <dgm:pt modelId="{C36FE37D-5FEC-4287-AE13-49011AF7DF63}" type="pres">
      <dgm:prSet presAssocID="{B381A298-56D8-42E4-A521-937EDBBC8780}" presName="srcNode" presStyleLbl="node1" presStyleIdx="0" presStyleCnt="3"/>
      <dgm:spPr/>
    </dgm:pt>
    <dgm:pt modelId="{F18B83D9-5E10-4821-83F9-A5A0EC6B9586}" type="pres">
      <dgm:prSet presAssocID="{B381A298-56D8-42E4-A521-937EDBBC8780}" presName="conn" presStyleLbl="parChTrans1D2" presStyleIdx="0" presStyleCnt="1"/>
      <dgm:spPr/>
    </dgm:pt>
    <dgm:pt modelId="{E60BA416-6DCB-4F25-BF1C-7C8477B3D412}" type="pres">
      <dgm:prSet presAssocID="{B381A298-56D8-42E4-A521-937EDBBC8780}" presName="extraNode" presStyleLbl="node1" presStyleIdx="0" presStyleCnt="3"/>
      <dgm:spPr/>
    </dgm:pt>
    <dgm:pt modelId="{62E9F848-D8BF-4B25-BA5A-A13D4225ECB0}" type="pres">
      <dgm:prSet presAssocID="{B381A298-56D8-42E4-A521-937EDBBC8780}" presName="dstNode" presStyleLbl="node1" presStyleIdx="0" presStyleCnt="3"/>
      <dgm:spPr/>
    </dgm:pt>
    <dgm:pt modelId="{65AAE496-D35C-43B7-8A15-6138C910EAA3}" type="pres">
      <dgm:prSet presAssocID="{F5103C73-E5E1-4689-8459-8867531B9CCA}" presName="text_1" presStyleLbl="node1" presStyleIdx="0" presStyleCnt="3">
        <dgm:presLayoutVars>
          <dgm:bulletEnabled val="1"/>
        </dgm:presLayoutVars>
      </dgm:prSet>
      <dgm:spPr/>
    </dgm:pt>
    <dgm:pt modelId="{B4F87F37-D43A-40CC-AA47-02D28379A6E5}" type="pres">
      <dgm:prSet presAssocID="{F5103C73-E5E1-4689-8459-8867531B9CCA}" presName="accent_1" presStyleCnt="0"/>
      <dgm:spPr/>
    </dgm:pt>
    <dgm:pt modelId="{95761D18-9ECA-4A2F-A1FF-C12A959173D8}" type="pres">
      <dgm:prSet presAssocID="{F5103C73-E5E1-4689-8459-8867531B9CCA}" presName="accentRepeatNode" presStyleLbl="solidFgAcc1" presStyleIdx="0" presStyleCnt="3"/>
      <dgm:spPr/>
    </dgm:pt>
    <dgm:pt modelId="{B7BEF697-FF03-47BF-98A7-15758A1F88D0}" type="pres">
      <dgm:prSet presAssocID="{8F448BC6-8F3A-4F99-9DAF-ED34B27B85C0}" presName="text_2" presStyleLbl="node1" presStyleIdx="1" presStyleCnt="3">
        <dgm:presLayoutVars>
          <dgm:bulletEnabled val="1"/>
        </dgm:presLayoutVars>
      </dgm:prSet>
      <dgm:spPr/>
    </dgm:pt>
    <dgm:pt modelId="{138E233F-54CD-48BE-93F8-3FBA70DDEAE6}" type="pres">
      <dgm:prSet presAssocID="{8F448BC6-8F3A-4F99-9DAF-ED34B27B85C0}" presName="accent_2" presStyleCnt="0"/>
      <dgm:spPr/>
    </dgm:pt>
    <dgm:pt modelId="{92BA6B0F-42D8-4203-B271-1273AB026DA1}" type="pres">
      <dgm:prSet presAssocID="{8F448BC6-8F3A-4F99-9DAF-ED34B27B85C0}" presName="accentRepeatNode" presStyleLbl="solidFgAcc1" presStyleIdx="1" presStyleCnt="3"/>
      <dgm:spPr/>
    </dgm:pt>
    <dgm:pt modelId="{19455F5E-E358-493A-BB46-D2922A8755F5}" type="pres">
      <dgm:prSet presAssocID="{1D41715B-ED71-484E-B748-9E9DC8CBD55D}" presName="text_3" presStyleLbl="node1" presStyleIdx="2" presStyleCnt="3" custLinFactNeighborX="884" custLinFactNeighborY="-1458">
        <dgm:presLayoutVars>
          <dgm:bulletEnabled val="1"/>
        </dgm:presLayoutVars>
      </dgm:prSet>
      <dgm:spPr/>
    </dgm:pt>
    <dgm:pt modelId="{A6042BDE-C997-4055-9A67-B59300CBBE52}" type="pres">
      <dgm:prSet presAssocID="{1D41715B-ED71-484E-B748-9E9DC8CBD55D}" presName="accent_3" presStyleCnt="0"/>
      <dgm:spPr/>
    </dgm:pt>
    <dgm:pt modelId="{08B0A425-8057-48D4-AFCB-9250F19DF80B}" type="pres">
      <dgm:prSet presAssocID="{1D41715B-ED71-484E-B748-9E9DC8CBD55D}" presName="accentRepeatNode" presStyleLbl="solidFgAcc1" presStyleIdx="2" presStyleCnt="3"/>
      <dgm:spPr/>
    </dgm:pt>
  </dgm:ptLst>
  <dgm:cxnLst>
    <dgm:cxn modelId="{2B322205-77EB-4C1A-9635-6D9A077232AB}" type="presOf" srcId="{F5103C73-E5E1-4689-8459-8867531B9CCA}" destId="{65AAE496-D35C-43B7-8A15-6138C910EAA3}" srcOrd="0" destOrd="0" presId="urn:microsoft.com/office/officeart/2008/layout/VerticalCurvedList"/>
    <dgm:cxn modelId="{6DC92017-7FDE-41A6-9449-0C7891661521}" type="presOf" srcId="{1D41715B-ED71-484E-B748-9E9DC8CBD55D}" destId="{19455F5E-E358-493A-BB46-D2922A8755F5}" srcOrd="0" destOrd="0" presId="urn:microsoft.com/office/officeart/2008/layout/VerticalCurvedList"/>
    <dgm:cxn modelId="{DB5EE656-12F7-4AD0-9D70-CDF6F9BA33B6}" type="presOf" srcId="{8F448BC6-8F3A-4F99-9DAF-ED34B27B85C0}" destId="{B7BEF697-FF03-47BF-98A7-15758A1F88D0}" srcOrd="0" destOrd="0" presId="urn:microsoft.com/office/officeart/2008/layout/VerticalCurvedList"/>
    <dgm:cxn modelId="{D7754786-E4FF-4C13-8EAE-AD0F3EBB61CA}" type="presOf" srcId="{B381A298-56D8-42E4-A521-937EDBBC8780}" destId="{EF7C30C5-4E61-475D-9B77-7AB3762F13B1}" srcOrd="0" destOrd="0" presId="urn:microsoft.com/office/officeart/2008/layout/VerticalCurvedList"/>
    <dgm:cxn modelId="{363FF190-458C-4A27-B5C1-B999DD8701F4}" srcId="{B381A298-56D8-42E4-A521-937EDBBC8780}" destId="{F5103C73-E5E1-4689-8459-8867531B9CCA}" srcOrd="0" destOrd="0" parTransId="{5EDA699F-324A-45FC-96A3-11B634E77DFF}" sibTransId="{9BE81F29-3399-494A-8101-F2945295A699}"/>
    <dgm:cxn modelId="{08EB0CA6-9334-4667-9528-611711A285F0}" type="presOf" srcId="{9BE81F29-3399-494A-8101-F2945295A699}" destId="{F18B83D9-5E10-4821-83F9-A5A0EC6B9586}" srcOrd="0" destOrd="0" presId="urn:microsoft.com/office/officeart/2008/layout/VerticalCurvedList"/>
    <dgm:cxn modelId="{F00E7DA6-5EE0-430B-BF49-35BF981CCF04}" srcId="{B381A298-56D8-42E4-A521-937EDBBC8780}" destId="{8F448BC6-8F3A-4F99-9DAF-ED34B27B85C0}" srcOrd="1" destOrd="0" parTransId="{BE22B1E7-7621-424B-B96A-9CF9975F20C0}" sibTransId="{87A4FB6D-D8E8-4FD3-880C-95EF3051C067}"/>
    <dgm:cxn modelId="{F501CBBC-CFB6-46F2-B312-6C5C258CBD74}" srcId="{B381A298-56D8-42E4-A521-937EDBBC8780}" destId="{1D41715B-ED71-484E-B748-9E9DC8CBD55D}" srcOrd="2" destOrd="0" parTransId="{DE4753E8-21D5-4A19-98AD-23F190BD2E72}" sibTransId="{4DBE178B-9BAF-4086-A914-99CCD797E284}"/>
    <dgm:cxn modelId="{962FB159-7BC6-46B8-8544-EEA9C451516D}" type="presParOf" srcId="{EF7C30C5-4E61-475D-9B77-7AB3762F13B1}" destId="{0B5F4B5C-0476-4BBA-B1CC-0E50F527B3A4}" srcOrd="0" destOrd="0" presId="urn:microsoft.com/office/officeart/2008/layout/VerticalCurvedList"/>
    <dgm:cxn modelId="{32A7C68C-78C1-4906-B7A4-6FB7244BC864}" type="presParOf" srcId="{0B5F4B5C-0476-4BBA-B1CC-0E50F527B3A4}" destId="{BC87AD1A-EA5E-4689-8D10-343313744CD8}" srcOrd="0" destOrd="0" presId="urn:microsoft.com/office/officeart/2008/layout/VerticalCurvedList"/>
    <dgm:cxn modelId="{CB38F288-3968-4269-9104-106E8620EF44}" type="presParOf" srcId="{BC87AD1A-EA5E-4689-8D10-343313744CD8}" destId="{C36FE37D-5FEC-4287-AE13-49011AF7DF63}" srcOrd="0" destOrd="0" presId="urn:microsoft.com/office/officeart/2008/layout/VerticalCurvedList"/>
    <dgm:cxn modelId="{72CB97C9-DF25-43ED-BEC3-A8D673C5E143}" type="presParOf" srcId="{BC87AD1A-EA5E-4689-8D10-343313744CD8}" destId="{F18B83D9-5E10-4821-83F9-A5A0EC6B9586}" srcOrd="1" destOrd="0" presId="urn:microsoft.com/office/officeart/2008/layout/VerticalCurvedList"/>
    <dgm:cxn modelId="{41F03788-66B0-43C5-867C-F97147090F08}" type="presParOf" srcId="{BC87AD1A-EA5E-4689-8D10-343313744CD8}" destId="{E60BA416-6DCB-4F25-BF1C-7C8477B3D412}" srcOrd="2" destOrd="0" presId="urn:microsoft.com/office/officeart/2008/layout/VerticalCurvedList"/>
    <dgm:cxn modelId="{304DB5C2-4731-4C87-A81C-DF929F9EE7D4}" type="presParOf" srcId="{BC87AD1A-EA5E-4689-8D10-343313744CD8}" destId="{62E9F848-D8BF-4B25-BA5A-A13D4225ECB0}" srcOrd="3" destOrd="0" presId="urn:microsoft.com/office/officeart/2008/layout/VerticalCurvedList"/>
    <dgm:cxn modelId="{C3378E64-925A-4CE4-B315-D653AE7206C5}" type="presParOf" srcId="{0B5F4B5C-0476-4BBA-B1CC-0E50F527B3A4}" destId="{65AAE496-D35C-43B7-8A15-6138C910EAA3}" srcOrd="1" destOrd="0" presId="urn:microsoft.com/office/officeart/2008/layout/VerticalCurvedList"/>
    <dgm:cxn modelId="{60A7A30B-A335-43AF-A1DC-DED2F031FE8C}" type="presParOf" srcId="{0B5F4B5C-0476-4BBA-B1CC-0E50F527B3A4}" destId="{B4F87F37-D43A-40CC-AA47-02D28379A6E5}" srcOrd="2" destOrd="0" presId="urn:microsoft.com/office/officeart/2008/layout/VerticalCurvedList"/>
    <dgm:cxn modelId="{F391DB18-8AFF-4BE4-9847-F6E70E136EBF}" type="presParOf" srcId="{B4F87F37-D43A-40CC-AA47-02D28379A6E5}" destId="{95761D18-9ECA-4A2F-A1FF-C12A959173D8}" srcOrd="0" destOrd="0" presId="urn:microsoft.com/office/officeart/2008/layout/VerticalCurvedList"/>
    <dgm:cxn modelId="{881A3921-1125-40D8-9C72-9EF3358A6295}" type="presParOf" srcId="{0B5F4B5C-0476-4BBA-B1CC-0E50F527B3A4}" destId="{B7BEF697-FF03-47BF-98A7-15758A1F88D0}" srcOrd="3" destOrd="0" presId="urn:microsoft.com/office/officeart/2008/layout/VerticalCurvedList"/>
    <dgm:cxn modelId="{24A0A57E-7EFC-45CC-8866-F853E1622309}" type="presParOf" srcId="{0B5F4B5C-0476-4BBA-B1CC-0E50F527B3A4}" destId="{138E233F-54CD-48BE-93F8-3FBA70DDEAE6}" srcOrd="4" destOrd="0" presId="urn:microsoft.com/office/officeart/2008/layout/VerticalCurvedList"/>
    <dgm:cxn modelId="{716EC254-CF1E-470E-969B-444C6F808DF5}" type="presParOf" srcId="{138E233F-54CD-48BE-93F8-3FBA70DDEAE6}" destId="{92BA6B0F-42D8-4203-B271-1273AB026DA1}" srcOrd="0" destOrd="0" presId="urn:microsoft.com/office/officeart/2008/layout/VerticalCurvedList"/>
    <dgm:cxn modelId="{6B675209-64AD-48A3-945B-16EC72FC3751}" type="presParOf" srcId="{0B5F4B5C-0476-4BBA-B1CC-0E50F527B3A4}" destId="{19455F5E-E358-493A-BB46-D2922A8755F5}" srcOrd="5" destOrd="0" presId="urn:microsoft.com/office/officeart/2008/layout/VerticalCurvedList"/>
    <dgm:cxn modelId="{34332B84-70FE-40DB-A700-C3AD39593632}" type="presParOf" srcId="{0B5F4B5C-0476-4BBA-B1CC-0E50F527B3A4}" destId="{A6042BDE-C997-4055-9A67-B59300CBBE52}" srcOrd="6" destOrd="0" presId="urn:microsoft.com/office/officeart/2008/layout/VerticalCurvedList"/>
    <dgm:cxn modelId="{29693E12-FBBA-41E4-9420-5B9A6A484146}" type="presParOf" srcId="{A6042BDE-C997-4055-9A67-B59300CBBE52}" destId="{08B0A425-8057-48D4-AFCB-9250F19DF8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B83D9-5E10-4821-83F9-A5A0EC6B9586}">
      <dsp:nvSpPr>
        <dsp:cNvPr id="0" name=""/>
        <dsp:cNvSpPr/>
      </dsp:nvSpPr>
      <dsp:spPr>
        <a:xfrm>
          <a:off x="-4371144" y="-670477"/>
          <a:ext cx="5207681" cy="5207681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AE496-D35C-43B7-8A15-6138C910EAA3}">
      <dsp:nvSpPr>
        <dsp:cNvPr id="0" name=""/>
        <dsp:cNvSpPr/>
      </dsp:nvSpPr>
      <dsp:spPr>
        <a:xfrm>
          <a:off x="537991" y="386672"/>
          <a:ext cx="7575778" cy="773345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4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The Transportation Simplex Method is an optimization algorithm specifically adapted from the Simplex Method</a:t>
          </a:r>
          <a:endParaRPr lang="en-GB" sz="2300" kern="1200" dirty="0">
            <a:solidFill>
              <a:schemeClr val="tx1"/>
            </a:solidFill>
          </a:endParaRPr>
        </a:p>
      </dsp:txBody>
      <dsp:txXfrm>
        <a:off x="537991" y="386672"/>
        <a:ext cx="7575778" cy="773345"/>
      </dsp:txXfrm>
    </dsp:sp>
    <dsp:sp modelId="{95761D18-9ECA-4A2F-A1FF-C12A959173D8}">
      <dsp:nvSpPr>
        <dsp:cNvPr id="0" name=""/>
        <dsp:cNvSpPr/>
      </dsp:nvSpPr>
      <dsp:spPr>
        <a:xfrm>
          <a:off x="54650" y="290004"/>
          <a:ext cx="966681" cy="966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EF697-FF03-47BF-98A7-15758A1F88D0}">
      <dsp:nvSpPr>
        <dsp:cNvPr id="0" name=""/>
        <dsp:cNvSpPr/>
      </dsp:nvSpPr>
      <dsp:spPr>
        <a:xfrm>
          <a:off x="819102" y="1546690"/>
          <a:ext cx="7294667" cy="773345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4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Used to solve Transportation and Transportation Cost problems efficiently</a:t>
          </a:r>
        </a:p>
      </dsp:txBody>
      <dsp:txXfrm>
        <a:off x="819102" y="1546690"/>
        <a:ext cx="7294667" cy="773345"/>
      </dsp:txXfrm>
    </dsp:sp>
    <dsp:sp modelId="{92BA6B0F-42D8-4203-B271-1273AB026DA1}">
      <dsp:nvSpPr>
        <dsp:cNvPr id="0" name=""/>
        <dsp:cNvSpPr/>
      </dsp:nvSpPr>
      <dsp:spPr>
        <a:xfrm>
          <a:off x="335761" y="1450022"/>
          <a:ext cx="966681" cy="966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55F5E-E358-493A-BB46-D2922A8755F5}">
      <dsp:nvSpPr>
        <dsp:cNvPr id="0" name=""/>
        <dsp:cNvSpPr/>
      </dsp:nvSpPr>
      <dsp:spPr>
        <a:xfrm>
          <a:off x="590062" y="2695433"/>
          <a:ext cx="7575778" cy="773345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84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spc="-34" dirty="0">
              <a:solidFill>
                <a:schemeClr val="tx1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Focuses on finding the optimal transportation plan that minimizes total transportation costs</a:t>
          </a:r>
        </a:p>
      </dsp:txBody>
      <dsp:txXfrm>
        <a:off x="590062" y="2695433"/>
        <a:ext cx="7575778" cy="773345"/>
      </dsp:txXfrm>
    </dsp:sp>
    <dsp:sp modelId="{08B0A425-8057-48D4-AFCB-9250F19DF80B}">
      <dsp:nvSpPr>
        <dsp:cNvPr id="0" name=""/>
        <dsp:cNvSpPr/>
      </dsp:nvSpPr>
      <dsp:spPr>
        <a:xfrm>
          <a:off x="54650" y="2610040"/>
          <a:ext cx="966681" cy="966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09:45:14.5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1,'4385'0,"-4374"0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09:45:40.47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1,'4447'0,"-4432"0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09:45:52.74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0,'0'1878,"0"-1866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3T09:46:09.09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1,'0'1689,"0"-1665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6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78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96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5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96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junillee/num_optimization_fin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833199" y="1865114"/>
            <a:ext cx="1184648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Transportation Costs using the Simplex Method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6031230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Rebecca Menasci and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Junil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-60" y="1524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 dirty="0"/>
          </a:p>
        </p:txBody>
      </p:sp>
      <p:sp>
        <p:nvSpPr>
          <p:cNvPr id="10" name="Text 5"/>
          <p:cNvSpPr/>
          <p:nvPr/>
        </p:nvSpPr>
        <p:spPr>
          <a:xfrm>
            <a:off x="2920841" y="7442240"/>
            <a:ext cx="8788598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5"/>
              </a:lnSpc>
              <a:buNone/>
            </a:pPr>
            <a:endParaRPr lang="en-US" sz="145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6D95C-62B1-2C6D-6058-7A4B069DEA18}"/>
              </a:ext>
            </a:extLst>
          </p:cNvPr>
          <p:cNvSpPr txBox="1"/>
          <p:nvPr/>
        </p:nvSpPr>
        <p:spPr>
          <a:xfrm>
            <a:off x="1015998" y="506511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Step 2: Northwest corner rule</a:t>
            </a:r>
            <a:endParaRPr lang="en-GB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3FC8A-9767-8CB9-CF3B-96F1FB44E27F}"/>
              </a:ext>
            </a:extLst>
          </p:cNvPr>
          <p:cNvSpPr txBox="1"/>
          <p:nvPr/>
        </p:nvSpPr>
        <p:spPr>
          <a:xfrm>
            <a:off x="1015998" y="1705668"/>
            <a:ext cx="1047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Step-by-Step</a:t>
            </a:r>
            <a:r>
              <a:rPr lang="en-GB" sz="2400" dirty="0"/>
              <a:t>:</a:t>
            </a:r>
          </a:p>
          <a:p>
            <a:pPr marL="342900" indent="-342900">
              <a:buAutoNum type="arabicPeriod"/>
            </a:pPr>
            <a:r>
              <a:rPr lang="en-GB" sz="2400" dirty="0"/>
              <a:t>Allocate 35 units to (0,0) (Supply: 35, Demand: 45)</a:t>
            </a:r>
          </a:p>
          <a:p>
            <a:pPr marL="342900" indent="-342900">
              <a:buAutoNum type="arabicPeriod"/>
            </a:pPr>
            <a:r>
              <a:rPr lang="en-GB" sz="2400" dirty="0"/>
              <a:t>Remaining Supply: [0, 50, 40], Remaining Demand: [10, 20, 30, 30]</a:t>
            </a:r>
          </a:p>
          <a:p>
            <a:pPr marL="342900" indent="-342900">
              <a:buAutoNum type="arabicPeriod"/>
            </a:pPr>
            <a:r>
              <a:rPr lang="en-GB" sz="2400" dirty="0"/>
              <a:t>Move to (1,0), Allocate 10 units (Supply: 50, Demand: 10)</a:t>
            </a:r>
          </a:p>
          <a:p>
            <a:pPr marL="342900" indent="-342900">
              <a:buAutoNum type="arabicPeriod"/>
            </a:pPr>
            <a:r>
              <a:rPr lang="en-GB" sz="2400" dirty="0"/>
              <a:t>Remaining Supply: [0, 40, 40], Remaining Demand: [0, 20, 30, 30]</a:t>
            </a:r>
          </a:p>
          <a:p>
            <a:pPr marL="342900" indent="-342900">
              <a:buAutoNum type="arabicPeriod"/>
            </a:pPr>
            <a:r>
              <a:rPr lang="en-GB" sz="2400" dirty="0"/>
              <a:t>Continue until all supplies and demands are met.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AA62B1-E0E0-284C-8DE5-0B85136A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55" y="4130040"/>
            <a:ext cx="7532914" cy="373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4B2519-7F77-F779-DA1E-48A28517CACC}"/>
              </a:ext>
            </a:extLst>
          </p:cNvPr>
          <p:cNvSpPr txBox="1"/>
          <p:nvPr/>
        </p:nvSpPr>
        <p:spPr>
          <a:xfrm>
            <a:off x="9558805" y="4487333"/>
            <a:ext cx="4809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Initial Cost Calculation</a:t>
            </a:r>
            <a:r>
              <a:rPr lang="en-GB" sz="2400" dirty="0"/>
              <a:t>: 35⋅8+10⋅9+20⋅12+20⋅13+10⋅16+30⋅5=$1180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80987-3670-0E12-018C-D52DF5009554}"/>
              </a:ext>
            </a:extLst>
          </p:cNvPr>
          <p:cNvSpPr txBox="1"/>
          <p:nvPr/>
        </p:nvSpPr>
        <p:spPr>
          <a:xfrm>
            <a:off x="1320800" y="678934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/>
              <a:t>Step 3: Basic </a:t>
            </a:r>
            <a:r>
              <a:rPr lang="it-IT" sz="4000" b="1" dirty="0" err="1"/>
              <a:t>Variables</a:t>
            </a:r>
            <a:endParaRPr lang="en-GB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797F4-24C6-33E8-B45D-128452A8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0" y="3601026"/>
            <a:ext cx="8703251" cy="4210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B4963-57D5-CFAA-83B1-7F71EC255D1A}"/>
                  </a:ext>
                </a:extLst>
              </p:cNvPr>
              <p:cNvSpPr txBox="1"/>
              <p:nvPr/>
            </p:nvSpPr>
            <p:spPr>
              <a:xfrm>
                <a:off x="660400" y="1521794"/>
                <a:ext cx="13309600" cy="230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Procedure</a:t>
                </a:r>
                <a:r>
                  <a:rPr lang="en-GB" sz="2400" dirty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GB" sz="24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=0</a:t>
                </a:r>
              </a:p>
              <a:p>
                <a:pPr marL="457200" indent="-457200">
                  <a:buAutoNum type="arabicPeriod"/>
                </a:pPr>
                <a:r>
                  <a:rPr lang="en-GB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/>
                  <a:t> for all basic variables in the first row.</a:t>
                </a:r>
              </a:p>
              <a:p>
                <a:pPr marL="457200" indent="-457200">
                  <a:buAutoNum type="arabicPeriod"/>
                </a:pPr>
                <a:r>
                  <a:rPr lang="en-GB" sz="2400" dirty="0"/>
                  <a:t>Use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/>
                  <a:t>​ values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for other rows.</a:t>
                </a:r>
              </a:p>
              <a:p>
                <a:pPr marL="457200" indent="-457200">
                  <a:buAutoNum type="arabicPeriod"/>
                </a:pPr>
                <a:r>
                  <a:rPr lang="en-GB" sz="2400" dirty="0"/>
                  <a:t>Continue until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/>
                  <a:t> values are determined.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B4963-57D5-CFAA-83B1-7F71EC25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521794"/>
                <a:ext cx="13309600" cy="2305246"/>
              </a:xfrm>
              <a:prstGeom prst="rect">
                <a:avLst/>
              </a:prstGeom>
              <a:blipFill>
                <a:blip r:embed="rId3"/>
                <a:stretch>
                  <a:fillRect l="-733" t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2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hape 1"/>
          <p:cNvSpPr/>
          <p:nvPr/>
        </p:nvSpPr>
        <p:spPr>
          <a:xfrm>
            <a:off x="-60" y="1524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5"/>
          <p:cNvSpPr/>
          <p:nvPr/>
        </p:nvSpPr>
        <p:spPr>
          <a:xfrm>
            <a:off x="2920841" y="7442240"/>
            <a:ext cx="8788598" cy="277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1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5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6D95C-62B1-2C6D-6058-7A4B069DEA18}"/>
              </a:ext>
            </a:extLst>
          </p:cNvPr>
          <p:cNvSpPr txBox="1"/>
          <p:nvPr/>
        </p:nvSpPr>
        <p:spPr>
          <a:xfrm>
            <a:off x="1015998" y="506511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dirty="0">
                <a:solidFill>
                  <a:prstClr val="black"/>
                </a:solidFill>
                <a:latin typeface="Calibri" panose="020F0502020204030204"/>
              </a:rPr>
              <a:t>Step 4: Non </a:t>
            </a:r>
            <a:r>
              <a:rPr lang="it-IT" sz="4000" b="1" dirty="0" err="1">
                <a:solidFill>
                  <a:prstClr val="black"/>
                </a:solidFill>
                <a:latin typeface="Calibri" panose="020F0502020204030204"/>
              </a:rPr>
              <a:t>basic</a:t>
            </a:r>
            <a:r>
              <a:rPr lang="it-IT" sz="40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4000" b="1" dirty="0" err="1">
                <a:solidFill>
                  <a:prstClr val="black"/>
                </a:solidFill>
                <a:latin typeface="Calibri" panose="020F0502020204030204"/>
              </a:rPr>
              <a:t>Variables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33FC8A-9767-8CB9-CF3B-96F1FB44E27F}"/>
                  </a:ext>
                </a:extLst>
              </p:cNvPr>
              <p:cNvSpPr txBox="1"/>
              <p:nvPr/>
            </p:nvSpPr>
            <p:spPr>
              <a:xfrm>
                <a:off x="1015998" y="1518230"/>
                <a:ext cx="10479314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400" b="1" dirty="0"/>
                  <a:t>Condition</a:t>
                </a:r>
                <a:r>
                  <a:rPr lang="en-GB" sz="2400" dirty="0"/>
                  <a:t>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2400" dirty="0"/>
                  <a:t> for all non-basic variables, the current solution is optimal. Otherwise, proceed with pivot operation.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33FC8A-9767-8CB9-CF3B-96F1FB44E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8" y="1518230"/>
                <a:ext cx="10479314" cy="1230080"/>
              </a:xfrm>
              <a:prstGeom prst="rect">
                <a:avLst/>
              </a:prstGeom>
              <a:blipFill>
                <a:blip r:embed="rId3"/>
                <a:stretch>
                  <a:fillRect l="-931" t="-3960" b="-10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D011DE-3526-233B-0EC1-FF508931EE71}"/>
              </a:ext>
            </a:extLst>
          </p:cNvPr>
          <p:cNvSpPr txBox="1"/>
          <p:nvPr/>
        </p:nvSpPr>
        <p:spPr>
          <a:xfrm>
            <a:off x="1672045" y="3052144"/>
            <a:ext cx="878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err="1"/>
              <a:t>Calculate</a:t>
            </a:r>
            <a:r>
              <a:rPr lang="it-IT" sz="2400" dirty="0"/>
              <a:t> </a:t>
            </a:r>
            <a:r>
              <a:rPr lang="en-GB" sz="2400" dirty="0"/>
              <a:t>opportunity cost for non-basic variables.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Identify the variable with the most positive opportunity cost.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1FB99-070F-7022-3279-2D90722DCE9E}"/>
                  </a:ext>
                </a:extLst>
              </p:cNvPr>
              <p:cNvSpPr txBox="1"/>
              <p:nvPr/>
            </p:nvSpPr>
            <p:spPr>
              <a:xfrm>
                <a:off x="3945466" y="4805508"/>
                <a:ext cx="4754880" cy="23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=0+11−6=5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=0+1−9=−8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=4+8−14=−2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=0+12−10=2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=1+1−7=−5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=4+11−9=6</m:t>
                    </m:r>
                  </m:oMath>
                </a14:m>
                <a:r>
                  <a:rPr lang="en-GB" sz="2400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1FB99-070F-7022-3279-2D90722D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466" y="4805508"/>
                <a:ext cx="4754880" cy="2340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327C8699-5A3F-E5B7-1094-D95A51D75F2E}"/>
              </a:ext>
            </a:extLst>
          </p:cNvPr>
          <p:cNvSpPr/>
          <p:nvPr/>
        </p:nvSpPr>
        <p:spPr>
          <a:xfrm rot="10800000">
            <a:off x="7174897" y="6711370"/>
            <a:ext cx="1894114" cy="3670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5F90E-D544-CDEE-9E0B-7F38D20E7A78}"/>
                  </a:ext>
                </a:extLst>
              </p:cNvPr>
              <p:cNvSpPr txBox="1"/>
              <p:nvPr/>
            </p:nvSpPr>
            <p:spPr>
              <a:xfrm>
                <a:off x="3122441" y="4074046"/>
                <a:ext cx="405245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5F90E-D544-CDEE-9E0B-7F38D20E7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441" y="4074046"/>
                <a:ext cx="4052455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5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869B6-6CBE-7C87-1933-517B7B92F7B2}"/>
              </a:ext>
            </a:extLst>
          </p:cNvPr>
          <p:cNvSpPr txBox="1"/>
          <p:nvPr/>
        </p:nvSpPr>
        <p:spPr>
          <a:xfrm>
            <a:off x="1188720" y="744583"/>
            <a:ext cx="739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Pivot: </a:t>
            </a:r>
            <a:r>
              <a:rPr lang="it-IT" sz="4000" b="1" dirty="0" err="1"/>
              <a:t>Transportation</a:t>
            </a:r>
            <a:r>
              <a:rPr lang="it-IT" sz="4000" b="1" dirty="0"/>
              <a:t> Simplex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4CCB3-BB6F-07FF-5345-3025D84BCC8C}"/>
              </a:ext>
            </a:extLst>
          </p:cNvPr>
          <p:cNvSpPr txBox="1"/>
          <p:nvPr/>
        </p:nvSpPr>
        <p:spPr>
          <a:xfrm>
            <a:off x="1188720" y="1763224"/>
            <a:ext cx="10076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Select an unused cell with the most positive reduced cost as incoming. </a:t>
            </a:r>
          </a:p>
          <a:p>
            <a:r>
              <a:rPr lang="en-GB" sz="2400" dirty="0"/>
              <a:t>Step 2: Find the loop involving the entering variable and some of the basic variable </a:t>
            </a:r>
          </a:p>
          <a:p>
            <a:r>
              <a:rPr lang="en-GB" sz="2400" dirty="0"/>
              <a:t>Step 3: Counting only cells in the loop, label those found in step 2 that are even number of cells away from the entering variable as even and the other ones as odd. </a:t>
            </a:r>
          </a:p>
          <a:p>
            <a:r>
              <a:rPr lang="en-GB" sz="2400" dirty="0"/>
              <a:t>Step 4: Find the odd cell whose variable assumes the smallest value , call this value as α. To perform the pivot, decrease the value of each odd cell by the value α and increase the value of each even cell by α. The values of variables not in the loop remain unchanged </a:t>
            </a:r>
          </a:p>
        </p:txBody>
      </p:sp>
    </p:spTree>
    <p:extLst>
      <p:ext uri="{BB962C8B-B14F-4D97-AF65-F5344CB8AC3E}">
        <p14:creationId xmlns:p14="http://schemas.microsoft.com/office/powerpoint/2010/main" val="78226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811E7-119F-61B2-DB25-79DB24D5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0"/>
            <a:ext cx="9083843" cy="45921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6DF7EDD-DAD5-097D-BD4F-5897513F6AA6}"/>
              </a:ext>
            </a:extLst>
          </p:cNvPr>
          <p:cNvSpPr/>
          <p:nvPr/>
        </p:nvSpPr>
        <p:spPr>
          <a:xfrm>
            <a:off x="3733101" y="3171038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5376F9-1F0A-5B26-5B73-CD08164F5E8A}"/>
              </a:ext>
            </a:extLst>
          </p:cNvPr>
          <p:cNvSpPr/>
          <p:nvPr/>
        </p:nvSpPr>
        <p:spPr>
          <a:xfrm>
            <a:off x="5680745" y="3171038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4622CE-1C20-DEE6-6CD4-52AE03960A13}"/>
              </a:ext>
            </a:extLst>
          </p:cNvPr>
          <p:cNvSpPr/>
          <p:nvPr/>
        </p:nvSpPr>
        <p:spPr>
          <a:xfrm>
            <a:off x="5680745" y="2199313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340E53-5338-4B70-68EF-D24279F9EC84}"/>
              </a:ext>
            </a:extLst>
          </p:cNvPr>
          <p:cNvSpPr/>
          <p:nvPr/>
        </p:nvSpPr>
        <p:spPr>
          <a:xfrm>
            <a:off x="3713527" y="2199313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3A8D16-F5A9-CA32-E678-31993D705BD0}"/>
                  </a:ext>
                </a:extLst>
              </p14:cNvPr>
              <p14:cNvContentPartPr/>
              <p14:nvPr/>
            </p14:nvContentPartPr>
            <p14:xfrm>
              <a:off x="4127456" y="3356336"/>
              <a:ext cx="15829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3A8D16-F5A9-CA32-E678-31993D705B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1336" y="3350216"/>
                <a:ext cx="1595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3AE23D-E46F-9352-D706-C50FA335A79C}"/>
                  </a:ext>
                </a:extLst>
              </p14:cNvPr>
              <p14:cNvContentPartPr/>
              <p14:nvPr/>
            </p14:nvContentPartPr>
            <p14:xfrm>
              <a:off x="4077056" y="2383256"/>
              <a:ext cx="16066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3AE23D-E46F-9352-D706-C50FA335A7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0936" y="2377136"/>
                <a:ext cx="161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9485D1-A0D7-86C7-B1FE-526B2408EE51}"/>
                  </a:ext>
                </a:extLst>
              </p14:cNvPr>
              <p14:cNvContentPartPr/>
              <p14:nvPr/>
            </p14:nvContentPartPr>
            <p14:xfrm>
              <a:off x="5853296" y="2566856"/>
              <a:ext cx="360" cy="68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9485D1-A0D7-86C7-B1FE-526B2408E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7176" y="2560736"/>
                <a:ext cx="126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DB406D-F549-70CB-7774-82A052EF16E3}"/>
                  </a:ext>
                </a:extLst>
              </p14:cNvPr>
              <p14:cNvContentPartPr/>
              <p14:nvPr/>
            </p14:nvContentPartPr>
            <p14:xfrm>
              <a:off x="3865016" y="2583416"/>
              <a:ext cx="360" cy="61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DB406D-F549-70CB-7774-82A052EF16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8896" y="2577296"/>
                <a:ext cx="12600" cy="629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7E13025-8B02-C51E-FCBF-C9C34B8D1AE8}"/>
              </a:ext>
            </a:extLst>
          </p:cNvPr>
          <p:cNvSpPr txBox="1"/>
          <p:nvPr/>
        </p:nvSpPr>
        <p:spPr>
          <a:xfrm>
            <a:off x="9753599" y="729940"/>
            <a:ext cx="448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α</a:t>
            </a:r>
            <a:r>
              <a:rPr lang="it-IT" sz="2400" dirty="0"/>
              <a:t>=min(20,10)=10</a:t>
            </a:r>
          </a:p>
          <a:p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76B06-A846-1726-FA5D-077DBDE41949}"/>
              </a:ext>
            </a:extLst>
          </p:cNvPr>
          <p:cNvSpPr txBox="1"/>
          <p:nvPr/>
        </p:nvSpPr>
        <p:spPr>
          <a:xfrm>
            <a:off x="3029799" y="2991766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+10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10212-39DD-88AB-9A73-BA347594FB26}"/>
              </a:ext>
            </a:extLst>
          </p:cNvPr>
          <p:cNvSpPr txBox="1"/>
          <p:nvPr/>
        </p:nvSpPr>
        <p:spPr>
          <a:xfrm>
            <a:off x="5209308" y="1570647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+10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41537-2B63-22D7-A3EB-0D7D41630BF7}"/>
              </a:ext>
            </a:extLst>
          </p:cNvPr>
          <p:cNvSpPr txBox="1"/>
          <p:nvPr/>
        </p:nvSpPr>
        <p:spPr>
          <a:xfrm>
            <a:off x="6006492" y="3286635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-10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25465-836F-B37B-F842-9F63A4A37A27}"/>
              </a:ext>
            </a:extLst>
          </p:cNvPr>
          <p:cNvSpPr txBox="1"/>
          <p:nvPr/>
        </p:nvSpPr>
        <p:spPr>
          <a:xfrm>
            <a:off x="3415692" y="1623173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-10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0ED174-A445-DA09-389D-E45113AD3C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9308" y="4565774"/>
            <a:ext cx="6977766" cy="331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B1D98F-2702-2A51-4893-3DE7CF47D658}"/>
                  </a:ext>
                </a:extLst>
              </p:cNvPr>
              <p:cNvSpPr txBox="1"/>
              <p:nvPr/>
            </p:nvSpPr>
            <p:spPr>
              <a:xfrm>
                <a:off x="458705" y="4729808"/>
                <a:ext cx="340631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Update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B1D98F-2702-2A51-4893-3DE7CF47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5" y="4729808"/>
                <a:ext cx="3406311" cy="491417"/>
              </a:xfrm>
              <a:prstGeom prst="rect">
                <a:avLst/>
              </a:prstGeom>
              <a:blipFill>
                <a:blip r:embed="rId12"/>
                <a:stretch>
                  <a:fillRect l="-2683" t="-864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330805-B4D7-406F-4D9F-870A555D849E}"/>
              </a:ext>
            </a:extLst>
          </p:cNvPr>
          <p:cNvSpPr/>
          <p:nvPr/>
        </p:nvSpPr>
        <p:spPr>
          <a:xfrm>
            <a:off x="3545337" y="4646085"/>
            <a:ext cx="1373579" cy="3670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CED294-B9C5-B457-8869-94599E1D4FF2}"/>
                  </a:ext>
                </a:extLst>
              </p:cNvPr>
              <p:cNvSpPr txBox="1"/>
              <p:nvPr/>
            </p:nvSpPr>
            <p:spPr>
              <a:xfrm>
                <a:off x="458705" y="5458691"/>
                <a:ext cx="423798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=0+11−6=5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=0+7−9=−2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=−2+8−14=−8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=0+12−10=2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=1+7−7=1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=−2+11−9=0</m:t>
                    </m:r>
                  </m:oMath>
                </a14:m>
                <a:r>
                  <a:rPr lang="en-GB" sz="2400" b="0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CED294-B9C5-B457-8869-94599E1D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5" y="5458691"/>
                <a:ext cx="4237986" cy="25853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30AD7A9E-6667-3946-AD48-E36A4E29C853}"/>
              </a:ext>
            </a:extLst>
          </p:cNvPr>
          <p:cNvSpPr/>
          <p:nvPr/>
        </p:nvSpPr>
        <p:spPr>
          <a:xfrm rot="10800000">
            <a:off x="3415692" y="5483220"/>
            <a:ext cx="1373579" cy="3670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8B8875-72B4-BD07-1E80-53544D13E2CE}"/>
              </a:ext>
            </a:extLst>
          </p:cNvPr>
          <p:cNvSpPr txBox="1"/>
          <p:nvPr/>
        </p:nvSpPr>
        <p:spPr>
          <a:xfrm>
            <a:off x="7904564" y="6111795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-10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A27B9-C9E0-F3B7-87DC-66794F3C52A5}"/>
              </a:ext>
            </a:extLst>
          </p:cNvPr>
          <p:cNvSpPr txBox="1"/>
          <p:nvPr/>
        </p:nvSpPr>
        <p:spPr>
          <a:xfrm>
            <a:off x="6220689" y="4926931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-10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B8403-0C4D-CC0C-13E2-65B545A8004E}"/>
              </a:ext>
            </a:extLst>
          </p:cNvPr>
          <p:cNvSpPr txBox="1"/>
          <p:nvPr/>
        </p:nvSpPr>
        <p:spPr>
          <a:xfrm>
            <a:off x="6493435" y="5977719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+10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FA73E4-74D0-8C34-3C04-2713AF032594}"/>
              </a:ext>
            </a:extLst>
          </p:cNvPr>
          <p:cNvSpPr txBox="1"/>
          <p:nvPr/>
        </p:nvSpPr>
        <p:spPr>
          <a:xfrm>
            <a:off x="7469481" y="5111570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+10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C96302-C7D1-0589-75EF-BC66FFAE13B8}"/>
              </a:ext>
            </a:extLst>
          </p:cNvPr>
          <p:cNvSpPr txBox="1"/>
          <p:nvPr/>
        </p:nvSpPr>
        <p:spPr>
          <a:xfrm>
            <a:off x="8480862" y="4124738"/>
            <a:ext cx="3408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α</a:t>
            </a:r>
            <a:r>
              <a:rPr lang="it-IT" sz="2400" dirty="0"/>
              <a:t>=min(35,10)=10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27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D19C4-0D6F-BF38-E32A-250DC68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09" y="1490643"/>
            <a:ext cx="6858374" cy="331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CD21D-E348-2157-BA9D-E9D5B81C9B05}"/>
                  </a:ext>
                </a:extLst>
              </p:cNvPr>
              <p:cNvSpPr txBox="1"/>
              <p:nvPr/>
            </p:nvSpPr>
            <p:spPr>
              <a:xfrm>
                <a:off x="1108364" y="2008915"/>
                <a:ext cx="353290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 err="1"/>
                  <a:t>Again</a:t>
                </a:r>
                <a:r>
                  <a:rPr lang="it-IT" sz="2400" dirty="0"/>
                  <a:t> update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CD21D-E348-2157-BA9D-E9D5B81C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" y="2008915"/>
                <a:ext cx="3532909" cy="491417"/>
              </a:xfrm>
              <a:prstGeom prst="rect">
                <a:avLst/>
              </a:prstGeom>
              <a:blipFill>
                <a:blip r:embed="rId3"/>
                <a:stretch>
                  <a:fillRect l="-2763" t="-8750" b="-2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5B2E9E-4E2E-EAF8-0EFE-959A7B3F1D81}"/>
                  </a:ext>
                </a:extLst>
              </p:cNvPr>
              <p:cNvSpPr txBox="1"/>
              <p:nvPr/>
            </p:nvSpPr>
            <p:spPr>
              <a:xfrm>
                <a:off x="595746" y="3049878"/>
                <a:ext cx="404552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=0+8−8=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=0+2−9=−7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=3+8−14=−3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=0+12−10=2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=1+2−7=−4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=−2+11−9=0</m:t>
                    </m:r>
                  </m:oMath>
                </a14:m>
                <a:r>
                  <a:rPr lang="en-GB" sz="2400" b="0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5B2E9E-4E2E-EAF8-0EFE-959A7B3F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6" y="3049878"/>
                <a:ext cx="4045527" cy="2585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42E21687-E6B8-365E-A6E9-21432DB5474C}"/>
              </a:ext>
            </a:extLst>
          </p:cNvPr>
          <p:cNvSpPr/>
          <p:nvPr/>
        </p:nvSpPr>
        <p:spPr>
          <a:xfrm rot="10800000">
            <a:off x="3704112" y="4159003"/>
            <a:ext cx="1373579" cy="3670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F599F-B1B7-591D-BA27-6EB8F6164B4A}"/>
              </a:ext>
            </a:extLst>
          </p:cNvPr>
          <p:cNvSpPr txBox="1"/>
          <p:nvPr/>
        </p:nvSpPr>
        <p:spPr>
          <a:xfrm>
            <a:off x="4641273" y="5081768"/>
            <a:ext cx="3311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α</a:t>
            </a:r>
            <a:r>
              <a:rPr lang="it-IT" sz="2400" dirty="0"/>
              <a:t>=min(30,25,20)=25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55756-116E-767B-BAF5-CB5F3D24E54C}"/>
              </a:ext>
            </a:extLst>
          </p:cNvPr>
          <p:cNvSpPr txBox="1"/>
          <p:nvPr/>
        </p:nvSpPr>
        <p:spPr>
          <a:xfrm>
            <a:off x="9213273" y="2254623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+25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3118-35ED-9847-FB40-DF60736DA6B5}"/>
              </a:ext>
            </a:extLst>
          </p:cNvPr>
          <p:cNvSpPr txBox="1"/>
          <p:nvPr/>
        </p:nvSpPr>
        <p:spPr>
          <a:xfrm>
            <a:off x="6719454" y="3059960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+25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F5D9F-8E42-780B-58FA-36B4F2C160B1}"/>
              </a:ext>
            </a:extLst>
          </p:cNvPr>
          <p:cNvSpPr txBox="1"/>
          <p:nvPr/>
        </p:nvSpPr>
        <p:spPr>
          <a:xfrm>
            <a:off x="9545968" y="3084217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-25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444EB-C88A-C1CE-586B-0D7B22945FEE}"/>
              </a:ext>
            </a:extLst>
          </p:cNvPr>
          <p:cNvSpPr txBox="1"/>
          <p:nvPr/>
        </p:nvSpPr>
        <p:spPr>
          <a:xfrm>
            <a:off x="6761018" y="2248923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-25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1767D-60BB-E697-D917-185A09F75A89}"/>
              </a:ext>
            </a:extLst>
          </p:cNvPr>
          <p:cNvSpPr txBox="1"/>
          <p:nvPr/>
        </p:nvSpPr>
        <p:spPr>
          <a:xfrm>
            <a:off x="1537855" y="831273"/>
            <a:ext cx="622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Optimal</a:t>
            </a:r>
            <a:r>
              <a:rPr lang="it-IT" sz="4000" b="1" dirty="0"/>
              <a:t> Solution</a:t>
            </a:r>
            <a:endParaRPr lang="en-GB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1815-BC9E-BDB1-6D61-77A59E9A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7" y="1539159"/>
            <a:ext cx="7914570" cy="4454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D52131-F989-4943-2A9B-3578DD4E22F6}"/>
                  </a:ext>
                </a:extLst>
              </p:cNvPr>
              <p:cNvSpPr txBox="1"/>
              <p:nvPr/>
            </p:nvSpPr>
            <p:spPr>
              <a:xfrm>
                <a:off x="9005455" y="1539159"/>
                <a:ext cx="346363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=0+6−8=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it-IT" sz="240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=0+2−9=−7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=3+6−14=−5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=0+10−10=0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=3+2−7=−2 </m:t>
                    </m:r>
                  </m:oMath>
                </a14:m>
                <a:r>
                  <a:rPr lang="it-IT" sz="2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=3+6−9=0</m:t>
                    </m:r>
                  </m:oMath>
                </a14:m>
                <a:r>
                  <a:rPr lang="en-GB" sz="2400" b="0" dirty="0"/>
                  <a:t> </a:t>
                </a:r>
              </a:p>
              <a:p>
                <a:endParaRPr lang="en-GB" sz="2400" dirty="0"/>
              </a:p>
              <a:p>
                <a:r>
                  <a:rPr lang="en-GB" sz="2400" b="0" dirty="0"/>
                  <a:t> </a:t>
                </a:r>
              </a:p>
              <a:p>
                <a:r>
                  <a:rPr lang="en-GB" sz="2400" dirty="0"/>
                  <a:t>It is optimal !!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D52131-F989-4943-2A9B-3578DD4E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5" y="1539159"/>
                <a:ext cx="3463636" cy="3416320"/>
              </a:xfrm>
              <a:prstGeom prst="rect">
                <a:avLst/>
              </a:prstGeom>
              <a:blipFill>
                <a:blip r:embed="rId3"/>
                <a:stretch>
                  <a:fillRect l="-2641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E4512-6139-8120-EAA0-E5BAA6FB3D9F}"/>
                  </a:ext>
                </a:extLst>
              </p:cNvPr>
              <p:cNvSpPr txBox="1"/>
              <p:nvPr/>
            </p:nvSpPr>
            <p:spPr>
              <a:xfrm>
                <a:off x="235527" y="6424133"/>
                <a:ext cx="86313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𝑡𝑜𝑡𝑎𝑙𝐶𝑜𝑠𝑡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=6(10)</m:t>
                    </m:r>
                  </m:oMath>
                </a14:m>
                <a:r>
                  <a:rPr lang="en-GB" sz="2400" dirty="0"/>
                  <a:t>+10(25)+45(9)+5(13)+10(9)+30(5)=$1020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E4512-6139-8120-EAA0-E5BAA6FB3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6424133"/>
                <a:ext cx="8631382" cy="369332"/>
              </a:xfrm>
              <a:prstGeom prst="rect">
                <a:avLst/>
              </a:prstGeom>
              <a:blipFill>
                <a:blip r:embed="rId4"/>
                <a:stretch>
                  <a:fillRect l="-1271" t="-26667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0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42060" y="692944"/>
            <a:ext cx="12328797" cy="101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40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/>
              <a:t>Comparison and Relevance to the Simplex Method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21654" y="7387947"/>
            <a:ext cx="3675459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19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8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07721-0162-A3A6-C611-DB3F581D8B34}"/>
              </a:ext>
            </a:extLst>
          </p:cNvPr>
          <p:cNvSpPr txBox="1"/>
          <p:nvPr/>
        </p:nvSpPr>
        <p:spPr>
          <a:xfrm>
            <a:off x="3647122" y="1296858"/>
            <a:ext cx="774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Northwest Corner provides an initial feasible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Simplex Method refines this to find the optimal solution.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C5A21-98D1-43D9-A9BB-D993E988BC48}"/>
              </a:ext>
            </a:extLst>
          </p:cNvPr>
          <p:cNvSpPr txBox="1"/>
          <p:nvPr/>
        </p:nvSpPr>
        <p:spPr>
          <a:xfrm>
            <a:off x="983673" y="3006804"/>
            <a:ext cx="44888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Standard Simplex Method</a:t>
            </a:r>
            <a:r>
              <a:rPr lang="en-GB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General LP problems.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Operates on tableau form.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Moves from one vertex of the feasible region to another.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6CBD-9AE8-510E-A445-EACB7A7AF22C}"/>
              </a:ext>
            </a:extLst>
          </p:cNvPr>
          <p:cNvSpPr txBox="1"/>
          <p:nvPr/>
        </p:nvSpPr>
        <p:spPr>
          <a:xfrm>
            <a:off x="6428509" y="2937164"/>
            <a:ext cx="6899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Transportation Simplex Method</a:t>
            </a:r>
            <a:r>
              <a:rPr lang="it-IT" sz="24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Specialized for transportation problems.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Operates on a cost matrix.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Moves along basic feasible solutions with cost adjustments.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F13B6-BDB1-4897-7364-289785543F2C}"/>
              </a:ext>
            </a:extLst>
          </p:cNvPr>
          <p:cNvSpPr txBox="1"/>
          <p:nvPr/>
        </p:nvSpPr>
        <p:spPr>
          <a:xfrm>
            <a:off x="983673" y="5468488"/>
            <a:ext cx="1068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Relevance</a:t>
            </a:r>
            <a:r>
              <a:rPr lang="en-GB" sz="2400" dirty="0"/>
              <a:t>:</a:t>
            </a:r>
          </a:p>
          <a:p>
            <a:pPr marL="342900" indent="-342900" algn="ctr">
              <a:buFontTx/>
              <a:buChar char="-"/>
            </a:pPr>
            <a:r>
              <a:rPr lang="en-GB" sz="2400" dirty="0"/>
              <a:t>Both methods aim to find the optimal solution.</a:t>
            </a:r>
          </a:p>
          <a:p>
            <a:pPr marL="342900" indent="-342900" algn="ctr">
              <a:buFontTx/>
              <a:buChar char="-"/>
            </a:pPr>
            <a:r>
              <a:rPr lang="en-GB" sz="2400" dirty="0"/>
              <a:t>Transportation Simplex is an adaptation of the Simplex Method, tailored for specific constraints and structures in transportation problems.</a:t>
            </a:r>
          </a:p>
          <a:p>
            <a:pPr marL="342900" indent="-342900" algn="ctr">
              <a:buFontTx/>
              <a:buChar char="-"/>
            </a:pPr>
            <a:r>
              <a:rPr lang="en-GB" sz="2400" dirty="0"/>
              <a:t>Utilizes initial feasible solutions and iteratively improves them, similar to the Simplex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3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09498"/>
            <a:ext cx="6751320" cy="79953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58200" y="685799"/>
            <a:ext cx="4145280" cy="108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Pseudo Code</a:t>
            </a:r>
          </a:p>
          <a:p>
            <a:pPr algn="ctr"/>
            <a:r>
              <a:rPr lang="en-GB" dirty="0"/>
              <a:t>Transportation Cost Optimization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B5C14-0075-308F-C688-949B6016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" y="5544237"/>
            <a:ext cx="6455548" cy="15749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ED9C4-B66D-BE39-E02D-866C2A90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930" y="5555484"/>
            <a:ext cx="7077575" cy="1586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C2A17-0F62-5845-F45E-130E07256CB3}"/>
              </a:ext>
            </a:extLst>
          </p:cNvPr>
          <p:cNvSpPr txBox="1"/>
          <p:nvPr/>
        </p:nvSpPr>
        <p:spPr>
          <a:xfrm>
            <a:off x="970059" y="464598"/>
            <a:ext cx="12006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Our</a:t>
            </a:r>
            <a:r>
              <a:rPr lang="it-IT" sz="4000" b="1" dirty="0"/>
              <a:t> </a:t>
            </a:r>
            <a:r>
              <a:rPr lang="it-IT" sz="4000" b="1" dirty="0" err="1"/>
              <a:t>Implementation</a:t>
            </a:r>
            <a:r>
              <a:rPr lang="it-IT" sz="4000" b="1" dirty="0"/>
              <a:t> </a:t>
            </a:r>
            <a:r>
              <a:rPr lang="it-IT" sz="4000" b="1" dirty="0" err="1"/>
              <a:t>compared</a:t>
            </a:r>
            <a:r>
              <a:rPr lang="it-IT" sz="4000" b="1" dirty="0"/>
              <a:t> to </a:t>
            </a:r>
            <a:r>
              <a:rPr lang="it-IT" sz="4000" b="1" dirty="0" err="1"/>
              <a:t>Linprog</a:t>
            </a:r>
            <a:r>
              <a:rPr lang="it-IT" sz="4000" b="1" dirty="0"/>
              <a:t> Method</a:t>
            </a:r>
            <a:endParaRPr lang="en-GB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B6B51-89BF-38AD-4A15-BE61A38E4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97" y="1245589"/>
            <a:ext cx="10137913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278606" y="1524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770697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335780" y="830580"/>
            <a:ext cx="7437119" cy="1554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Logistics and Transportation Costs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4335780" y="2606040"/>
            <a:ext cx="6812280" cy="2148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Logistics is a critical component of any business, and transportation costs can significantly impact a company's bottom line. Minimizing these costs is essential for maintaining profitability and competitiveness.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52F5F-6207-CCBD-7484-7C5C3034922B}"/>
              </a:ext>
            </a:extLst>
          </p:cNvPr>
          <p:cNvSpPr txBox="1"/>
          <p:nvPr/>
        </p:nvSpPr>
        <p:spPr>
          <a:xfrm>
            <a:off x="4335780" y="4105855"/>
            <a:ext cx="63084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Outline</a:t>
            </a:r>
            <a:r>
              <a:rPr lang="en-GB" sz="2400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Introduction to Linear Programming and Simplex Method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Overview of the Transportation Simplex Method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Detailed Example and Solution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Implementation in Python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Comparison and Conclusion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 dirty="0"/>
          </a:p>
        </p:txBody>
      </p:sp>
      <p:sp>
        <p:nvSpPr>
          <p:cNvPr id="4" name="Text 2"/>
          <p:cNvSpPr/>
          <p:nvPr/>
        </p:nvSpPr>
        <p:spPr>
          <a:xfrm>
            <a:off x="2037993" y="10251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163842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Simplex Method is a powerful tool for optimizing transportation costs in logistics. By applying this mathematical algorithm, companies can achieve significant financial and operational benefits, leading to improved profitability and a stronger competitive position in the market.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4968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177308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transportation expenses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8438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037993" y="5524262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delivery times and customer satisfaction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6190774"/>
            <a:ext cx="30335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Competitive Advantage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2037993" y="6871216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Ability to offer more competitive pricing and services</a:t>
            </a:r>
          </a:p>
          <a:p>
            <a:pPr marL="0" indent="0">
              <a:lnSpc>
                <a:spcPts val="2624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Github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link: 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hlinkClick r:id="rId3"/>
              </a:rPr>
              <a:t>https://github.com/leejunillee/num_optimization_final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2"/>
          <p:cNvSpPr/>
          <p:nvPr/>
        </p:nvSpPr>
        <p:spPr>
          <a:xfrm>
            <a:off x="3225880" y="49713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/>
              <a:t>What is Linear Programming?</a:t>
            </a:r>
            <a:endParaRPr kumimoji="0" lang="en-US" sz="43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1801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66058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6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5"/>
          <p:cNvSpPr/>
          <p:nvPr/>
        </p:nvSpPr>
        <p:spPr>
          <a:xfrm>
            <a:off x="5667137" y="4180165"/>
            <a:ext cx="2835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4660582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6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296400" y="4180165"/>
            <a:ext cx="30335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4660582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6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F157D-2795-BFB4-9B64-BA503C06EB15}"/>
              </a:ext>
            </a:extLst>
          </p:cNvPr>
          <p:cNvSpPr txBox="1"/>
          <p:nvPr/>
        </p:nvSpPr>
        <p:spPr>
          <a:xfrm>
            <a:off x="1655445" y="1541397"/>
            <a:ext cx="1131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Linear Programming (LP) is a mathematical method for determining a way to achieve the best outcome in a given mathematical model whose requirements are represented by linear relationships.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Used in various fields such as economics, business, engineering, and military applications.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01AC36-F0F7-1BAD-8D52-DA373AB7D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047906"/>
              </p:ext>
            </p:extLst>
          </p:nvPr>
        </p:nvGraphicFramePr>
        <p:xfrm>
          <a:off x="797303" y="3792373"/>
          <a:ext cx="8165841" cy="386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14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1499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Simplex Method Overview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41801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6058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180165"/>
            <a:ext cx="2835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60582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180165"/>
            <a:ext cx="30335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60582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F157D-2795-BFB4-9B64-BA503C06EB15}"/>
              </a:ext>
            </a:extLst>
          </p:cNvPr>
          <p:cNvSpPr txBox="1"/>
          <p:nvPr/>
        </p:nvSpPr>
        <p:spPr>
          <a:xfrm>
            <a:off x="1396486" y="1995968"/>
            <a:ext cx="102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Simplex Method is an iterative algorithm designed to solve LP problems efficiently by moving along the edges of the feasible region to find the optimal solution</a:t>
            </a:r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7112B-52D7-6433-4350-0E65AE62BB36}"/>
              </a:ext>
            </a:extLst>
          </p:cNvPr>
          <p:cNvSpPr txBox="1"/>
          <p:nvPr/>
        </p:nvSpPr>
        <p:spPr>
          <a:xfrm>
            <a:off x="1014531" y="3907910"/>
            <a:ext cx="9315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Key Steps</a:t>
            </a: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dirty="0"/>
              <a:t>Formulate the LP problem.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Convert the LP problem into standard form.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Set up the initial Simplex tableau.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Perform pivot operations to iterate towards optimality.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Check for optimality and repeat steps if necessary.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Extract and interpret the solution.</a:t>
            </a:r>
          </a:p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AECEC4-3E27-519F-2EF6-990BDB186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5" b="7943"/>
          <a:stretch/>
        </p:blipFill>
        <p:spPr>
          <a:xfrm>
            <a:off x="9427964" y="2623568"/>
            <a:ext cx="4521044" cy="5298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708B8-833C-1D95-A66B-3047BC3B7D01}"/>
              </a:ext>
            </a:extLst>
          </p:cNvPr>
          <p:cNvSpPr txBox="1"/>
          <p:nvPr/>
        </p:nvSpPr>
        <p:spPr>
          <a:xfrm>
            <a:off x="2571750" y="457201"/>
            <a:ext cx="9015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What is the Transportation Simplex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4EF25-E6E6-045A-2EBF-535D36C4B844}"/>
              </a:ext>
            </a:extLst>
          </p:cNvPr>
          <p:cNvSpPr txBox="1"/>
          <p:nvPr/>
        </p:nvSpPr>
        <p:spPr>
          <a:xfrm>
            <a:off x="1885950" y="2600325"/>
            <a:ext cx="93868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Definition</a:t>
            </a:r>
            <a:r>
              <a:rPr lang="en-GB" sz="2400" dirty="0"/>
              <a:t>: An optimal variant of the Simplex Method specifically designed for solving transportation problems, which aim to minimize transportation costs.</a:t>
            </a:r>
          </a:p>
          <a:p>
            <a:endParaRPr lang="en-GB" sz="2400" dirty="0"/>
          </a:p>
          <a:p>
            <a:r>
              <a:rPr lang="en-GB" sz="2400" b="1" dirty="0"/>
              <a:t>Objective</a:t>
            </a:r>
            <a:r>
              <a:rPr lang="en-GB" sz="2400" dirty="0"/>
              <a:t>: To determine the most cost-effective way to transport goods from suppliers to consumers while satisfying supply and demand constraints.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1" dirty="0"/>
              <a:t>Key Differences</a:t>
            </a:r>
            <a:r>
              <a:rPr lang="en-GB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Initial Feasibility using the Northwest Corner Rule.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Modified calculations for the transportation problem structure.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43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629031" y="6707148"/>
            <a:ext cx="488990" cy="45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499322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72702" y="597932"/>
            <a:ext cx="9342596" cy="1358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349"/>
              </a:lnSpc>
            </a:pPr>
            <a:r>
              <a:rPr lang="en-GB" sz="4279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in the Transportation Simplex Method</a:t>
            </a:r>
            <a:endParaRPr lang="en-US" sz="4279" dirty="0"/>
          </a:p>
        </p:txBody>
      </p:sp>
      <p:sp>
        <p:nvSpPr>
          <p:cNvPr id="6" name="Shape 3"/>
          <p:cNvSpPr/>
          <p:nvPr/>
        </p:nvSpPr>
        <p:spPr>
          <a:xfrm>
            <a:off x="4777025" y="2282428"/>
            <a:ext cx="45719" cy="5093732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5043190" y="2749570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5"/>
          <p:cNvSpPr/>
          <p:nvPr/>
        </p:nvSpPr>
        <p:spPr>
          <a:xfrm>
            <a:off x="4554200" y="2526863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4723745" y="2567583"/>
            <a:ext cx="149781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67" dirty="0"/>
          </a:p>
        </p:txBody>
      </p:sp>
      <p:sp>
        <p:nvSpPr>
          <p:cNvPr id="10" name="Text 7"/>
          <p:cNvSpPr/>
          <p:nvPr/>
        </p:nvSpPr>
        <p:spPr>
          <a:xfrm>
            <a:off x="5994202" y="2499717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74"/>
              </a:lnSpc>
            </a:pPr>
            <a:r>
              <a:rPr lang="en-US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Check for balancing</a:t>
            </a:r>
            <a:endParaRPr lang="en-US" sz="2139" dirty="0"/>
          </a:p>
        </p:txBody>
      </p:sp>
      <p:sp>
        <p:nvSpPr>
          <p:cNvPr id="12" name="Shape 9"/>
          <p:cNvSpPr/>
          <p:nvPr/>
        </p:nvSpPr>
        <p:spPr>
          <a:xfrm>
            <a:off x="5060320" y="3831421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0"/>
          <p:cNvSpPr/>
          <p:nvPr/>
        </p:nvSpPr>
        <p:spPr>
          <a:xfrm>
            <a:off x="4554200" y="3580183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4700885" y="3627646"/>
            <a:ext cx="195620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67" dirty="0"/>
          </a:p>
        </p:txBody>
      </p:sp>
      <p:sp>
        <p:nvSpPr>
          <p:cNvPr id="15" name="Text 12"/>
          <p:cNvSpPr/>
          <p:nvPr/>
        </p:nvSpPr>
        <p:spPr>
          <a:xfrm>
            <a:off x="6016118" y="3608070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74"/>
              </a:lnSpc>
            </a:pPr>
            <a:r>
              <a:rPr lang="en-GB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solution using Northwest Corner Rule</a:t>
            </a:r>
            <a:endParaRPr lang="en-US" sz="2139" dirty="0"/>
          </a:p>
        </p:txBody>
      </p:sp>
      <p:sp>
        <p:nvSpPr>
          <p:cNvPr id="17" name="Shape 14"/>
          <p:cNvSpPr/>
          <p:nvPr/>
        </p:nvSpPr>
        <p:spPr>
          <a:xfrm>
            <a:off x="4999921" y="4893016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Shape 15"/>
          <p:cNvSpPr/>
          <p:nvPr/>
        </p:nvSpPr>
        <p:spPr>
          <a:xfrm>
            <a:off x="4586884" y="4646354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 16"/>
          <p:cNvSpPr/>
          <p:nvPr/>
        </p:nvSpPr>
        <p:spPr>
          <a:xfrm>
            <a:off x="4696124" y="4687073"/>
            <a:ext cx="200382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</a:p>
          <a:p>
            <a:pPr marL="0" indent="0" algn="ctr">
              <a:lnSpc>
                <a:spcPts val="3209"/>
              </a:lnSpc>
              <a:buNone/>
            </a:pPr>
            <a:endParaRPr lang="en-US" sz="2567" b="1" kern="0" spc="-77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ctr">
              <a:lnSpc>
                <a:spcPts val="3209"/>
              </a:lnSpc>
              <a:buNone/>
            </a:pPr>
            <a:endParaRPr lang="en-US" sz="2567" b="1" kern="0" spc="-77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ctr">
              <a:lnSpc>
                <a:spcPts val="3209"/>
              </a:lnSpc>
              <a:buNone/>
            </a:pPr>
            <a:endParaRPr lang="en-US" sz="2567" b="1" kern="0" spc="-77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5962966" y="4676894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74"/>
              </a:lnSpc>
            </a:pPr>
            <a:r>
              <a:rPr lang="en-GB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opportunity costs, identify entering variable.</a:t>
            </a:r>
          </a:p>
          <a:p>
            <a:pPr>
              <a:lnSpc>
                <a:spcPts val="2674"/>
              </a:lnSpc>
            </a:pPr>
            <a:endParaRPr lang="en-US" sz="2139" b="1" kern="0" spc="-64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674"/>
              </a:lnSpc>
            </a:pPr>
            <a:endParaRPr lang="en-US" sz="2139" b="1" kern="0" spc="-64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674"/>
              </a:lnSpc>
            </a:pPr>
            <a:r>
              <a:rPr lang="en-GB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Determine the loop, adjust allocations</a:t>
            </a:r>
            <a:r>
              <a:rPr lang="en-GB" sz="2139" b="1" dirty="0"/>
              <a:t>.</a:t>
            </a:r>
          </a:p>
          <a:p>
            <a:pPr>
              <a:lnSpc>
                <a:spcPts val="2674"/>
              </a:lnSpc>
            </a:pPr>
            <a:endParaRPr lang="en-US" sz="2139" b="1" dirty="0"/>
          </a:p>
          <a:p>
            <a:pPr>
              <a:lnSpc>
                <a:spcPts val="2674"/>
              </a:lnSpc>
            </a:pPr>
            <a:endParaRPr lang="en-US" sz="2139" b="1" dirty="0"/>
          </a:p>
          <a:p>
            <a:pPr>
              <a:lnSpc>
                <a:spcPts val="2674"/>
              </a:lnSpc>
            </a:pPr>
            <a:r>
              <a:rPr lang="en-GB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Recalculate Dual Variables and Opportunity Costs</a:t>
            </a:r>
            <a:endParaRPr lang="en-US" sz="2139" b="1" kern="0" spc="-64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674"/>
              </a:lnSpc>
            </a:pPr>
            <a:endParaRPr lang="en-US" sz="2139" b="1" dirty="0"/>
          </a:p>
        </p:txBody>
      </p:sp>
      <p:sp>
        <p:nvSpPr>
          <p:cNvPr id="24" name="Minus 23"/>
          <p:cNvSpPr/>
          <p:nvPr/>
        </p:nvSpPr>
        <p:spPr>
          <a:xfrm>
            <a:off x="4723745" y="5944159"/>
            <a:ext cx="1172764" cy="152400"/>
          </a:xfrm>
          <a:prstGeom prst="mathMinu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4564295" y="5790568"/>
            <a:ext cx="484179" cy="45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noFill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3210" y="5780062"/>
            <a:ext cx="327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  <a:p>
            <a:endParaRPr lang="en-US" sz="2800" b="1" dirty="0"/>
          </a:p>
          <a:p>
            <a:endParaRPr lang="en-GB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554200" y="6816019"/>
            <a:ext cx="488990" cy="3886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Minus 27"/>
          <p:cNvSpPr/>
          <p:nvPr/>
        </p:nvSpPr>
        <p:spPr>
          <a:xfrm>
            <a:off x="4922980" y="6903867"/>
            <a:ext cx="819771" cy="200377"/>
          </a:xfrm>
          <a:prstGeom prst="mathMinu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72702" y="597932"/>
            <a:ext cx="9342596" cy="1358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9"/>
              </a:lnSpc>
              <a:buNone/>
            </a:pPr>
            <a:r>
              <a:rPr lang="en-US" sz="4279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Applying the Simplex Method to a Real-World Transportation Problem</a:t>
            </a:r>
            <a:endParaRPr lang="en-US" sz="4279" dirty="0"/>
          </a:p>
        </p:txBody>
      </p:sp>
      <p:sp>
        <p:nvSpPr>
          <p:cNvPr id="6" name="Shape 3"/>
          <p:cNvSpPr/>
          <p:nvPr/>
        </p:nvSpPr>
        <p:spPr>
          <a:xfrm>
            <a:off x="4777026" y="2282428"/>
            <a:ext cx="43458" cy="412646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5043190" y="2749570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5"/>
          <p:cNvSpPr/>
          <p:nvPr/>
        </p:nvSpPr>
        <p:spPr>
          <a:xfrm>
            <a:off x="4554200" y="2526863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4723745" y="2567583"/>
            <a:ext cx="149781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67" dirty="0"/>
          </a:p>
        </p:txBody>
      </p:sp>
      <p:sp>
        <p:nvSpPr>
          <p:cNvPr id="10" name="Text 7"/>
          <p:cNvSpPr/>
          <p:nvPr/>
        </p:nvSpPr>
        <p:spPr>
          <a:xfrm>
            <a:off x="5994202" y="2499717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4"/>
              </a:lnSpc>
              <a:buNone/>
            </a:pPr>
            <a:r>
              <a:rPr lang="en-US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</a:t>
            </a:r>
            <a:endParaRPr lang="en-US" sz="2139" dirty="0"/>
          </a:p>
        </p:txBody>
      </p:sp>
      <p:sp>
        <p:nvSpPr>
          <p:cNvPr id="11" name="Text 8"/>
          <p:cNvSpPr/>
          <p:nvPr/>
        </p:nvSpPr>
        <p:spPr>
          <a:xfrm>
            <a:off x="5994202" y="2969657"/>
            <a:ext cx="7821097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1712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detailed information</a:t>
            </a:r>
            <a:endParaRPr lang="en-US" sz="1712" dirty="0"/>
          </a:p>
        </p:txBody>
      </p:sp>
      <p:sp>
        <p:nvSpPr>
          <p:cNvPr id="12" name="Shape 9"/>
          <p:cNvSpPr/>
          <p:nvPr/>
        </p:nvSpPr>
        <p:spPr>
          <a:xfrm>
            <a:off x="5043190" y="4197489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0"/>
          <p:cNvSpPr/>
          <p:nvPr/>
        </p:nvSpPr>
        <p:spPr>
          <a:xfrm>
            <a:off x="4554200" y="3974783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4700885" y="4015502"/>
            <a:ext cx="195620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67" dirty="0"/>
          </a:p>
        </p:txBody>
      </p:sp>
      <p:sp>
        <p:nvSpPr>
          <p:cNvPr id="15" name="Text 12"/>
          <p:cNvSpPr/>
          <p:nvPr/>
        </p:nvSpPr>
        <p:spPr>
          <a:xfrm>
            <a:off x="5994202" y="3947636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4"/>
              </a:lnSpc>
              <a:buNone/>
            </a:pPr>
            <a:r>
              <a:rPr lang="en-US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Development</a:t>
            </a:r>
            <a:endParaRPr lang="en-US" sz="2139" dirty="0"/>
          </a:p>
        </p:txBody>
      </p:sp>
      <p:sp>
        <p:nvSpPr>
          <p:cNvPr id="16" name="Text 13"/>
          <p:cNvSpPr/>
          <p:nvPr/>
        </p:nvSpPr>
        <p:spPr>
          <a:xfrm>
            <a:off x="5994202" y="4417576"/>
            <a:ext cx="7821097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1712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Formulate the transportation problem</a:t>
            </a:r>
            <a:endParaRPr lang="en-US" sz="1712" dirty="0"/>
          </a:p>
        </p:txBody>
      </p:sp>
      <p:sp>
        <p:nvSpPr>
          <p:cNvPr id="17" name="Shape 14"/>
          <p:cNvSpPr/>
          <p:nvPr/>
        </p:nvSpPr>
        <p:spPr>
          <a:xfrm>
            <a:off x="5043190" y="5645408"/>
            <a:ext cx="760690" cy="43458"/>
          </a:xfrm>
          <a:prstGeom prst="roundRect">
            <a:avLst>
              <a:gd name="adj" fmla="val 22508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Shape 15"/>
          <p:cNvSpPr/>
          <p:nvPr/>
        </p:nvSpPr>
        <p:spPr>
          <a:xfrm>
            <a:off x="4554200" y="5422702"/>
            <a:ext cx="488990" cy="488990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 16"/>
          <p:cNvSpPr/>
          <p:nvPr/>
        </p:nvSpPr>
        <p:spPr>
          <a:xfrm>
            <a:off x="4696123" y="5463421"/>
            <a:ext cx="205145" cy="40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9"/>
              </a:lnSpc>
              <a:buNone/>
            </a:pPr>
            <a:r>
              <a:rPr lang="en-US" sz="2567" b="1" kern="0" spc="-7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67" dirty="0"/>
          </a:p>
        </p:txBody>
      </p:sp>
      <p:sp>
        <p:nvSpPr>
          <p:cNvPr id="20" name="Text 17"/>
          <p:cNvSpPr/>
          <p:nvPr/>
        </p:nvSpPr>
        <p:spPr>
          <a:xfrm>
            <a:off x="5994202" y="5395555"/>
            <a:ext cx="2717006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4"/>
              </a:lnSpc>
              <a:buNone/>
            </a:pPr>
            <a:r>
              <a:rPr lang="en-US" sz="2139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Optimization</a:t>
            </a:r>
            <a:endParaRPr lang="en-US" sz="2139" dirty="0"/>
          </a:p>
        </p:txBody>
      </p:sp>
      <p:sp>
        <p:nvSpPr>
          <p:cNvPr id="21" name="Text 18"/>
          <p:cNvSpPr/>
          <p:nvPr/>
        </p:nvSpPr>
        <p:spPr>
          <a:xfrm>
            <a:off x="5994202" y="5865495"/>
            <a:ext cx="7821097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7"/>
              </a:lnSpc>
              <a:buNone/>
            </a:pPr>
            <a:r>
              <a:rPr lang="en-US" sz="1712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Simplex Method</a:t>
            </a:r>
            <a:endParaRPr lang="en-US" sz="1712" dirty="0"/>
          </a:p>
        </p:txBody>
      </p:sp>
      <p:sp>
        <p:nvSpPr>
          <p:cNvPr id="22" name="Text 19"/>
          <p:cNvSpPr/>
          <p:nvPr/>
        </p:nvSpPr>
        <p:spPr>
          <a:xfrm>
            <a:off x="4055626" y="6539270"/>
            <a:ext cx="10169128" cy="978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400" b="1" dirty="0"/>
              <a:t>Description</a:t>
            </a:r>
            <a:r>
              <a:rPr lang="en-GB" sz="2400" dirty="0"/>
              <a:t>: Involves finding the least cost way to transport goods from a set of suppliers to a set of consumers.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1" dirty="0"/>
              <a:t>Components</a:t>
            </a:r>
            <a:r>
              <a:rPr lang="en-GB" sz="2400" dirty="0"/>
              <a:t>: Supply, Demand and Cost Matrix</a:t>
            </a:r>
          </a:p>
          <a:p>
            <a:pPr marL="0" indent="0">
              <a:lnSpc>
                <a:spcPts val="2567"/>
              </a:lnSpc>
              <a:buNone/>
            </a:pPr>
            <a:endParaRPr lang="en-US" sz="171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hape 1"/>
          <p:cNvSpPr/>
          <p:nvPr/>
        </p:nvSpPr>
        <p:spPr>
          <a:xfrm>
            <a:off x="2373316" y="15240"/>
            <a:ext cx="12272324" cy="606158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2"/>
          <p:cNvSpPr/>
          <p:nvPr/>
        </p:nvSpPr>
        <p:spPr>
          <a:xfrm>
            <a:off x="1242060" y="692944"/>
            <a:ext cx="10077093" cy="101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40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/>
              <a:t>The Northwest Corner Method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3"/>
          <p:cNvSpPr/>
          <p:nvPr/>
        </p:nvSpPr>
        <p:spPr>
          <a:xfrm>
            <a:off x="3440668" y="7387947"/>
            <a:ext cx="3675459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19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8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21654" y="7387947"/>
            <a:ext cx="3675459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19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8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1E1C-A202-EC4A-C6CF-912ED7414611}"/>
              </a:ext>
            </a:extLst>
          </p:cNvPr>
          <p:cNvSpPr txBox="1"/>
          <p:nvPr/>
        </p:nvSpPr>
        <p:spPr>
          <a:xfrm>
            <a:off x="1242060" y="1241406"/>
            <a:ext cx="10458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A heuristic for finding an initial feasible solution in transportation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Used as a starting point for optimization methods.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AEA38-F471-6BB3-B35D-1A09896B3085}"/>
              </a:ext>
            </a:extLst>
          </p:cNvPr>
          <p:cNvSpPr txBox="1"/>
          <p:nvPr/>
        </p:nvSpPr>
        <p:spPr>
          <a:xfrm>
            <a:off x="265568" y="2115860"/>
            <a:ext cx="12030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effectLst/>
                <a:highlight>
                  <a:srgbClr val="FFFFFF"/>
                </a:highlight>
              </a:rPr>
              <a:t>Step 1:</a:t>
            </a:r>
            <a:r>
              <a:rPr lang="en-GB" sz="2400" b="0" i="0" dirty="0">
                <a:effectLst/>
                <a:highlight>
                  <a:srgbClr val="FFFFFF"/>
                </a:highlight>
              </a:rPr>
              <a:t> Start with the top-left cell (the North-West corner cell) of the transportation matrix. Assign it the minimum value of supply or demand, i.e., min(supply, demand).</a:t>
            </a:r>
          </a:p>
          <a:p>
            <a:pPr algn="l"/>
            <a:r>
              <a:rPr lang="en-GB" sz="2400" b="1" i="0" dirty="0">
                <a:effectLst/>
                <a:highlight>
                  <a:srgbClr val="FFFFFF"/>
                </a:highlight>
              </a:rPr>
              <a:t>Step 2:</a:t>
            </a:r>
            <a:r>
              <a:rPr lang="en-GB" sz="2400" b="0" i="0" dirty="0">
                <a:effectLst/>
                <a:highlight>
                  <a:srgbClr val="FFFFFF"/>
                </a:highlight>
              </a:rPr>
              <a:t> Subtract the minimum value from the corresponding row and column's supply and demand. This can result in three possible scenarios: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highlight>
                  <a:srgbClr val="FFFFFF"/>
                </a:highlight>
              </a:rPr>
              <a:t> If the supply is zero, cross out that row and move down to the next cell.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highlight>
                  <a:srgbClr val="FFFFFF"/>
                </a:highlight>
              </a:rPr>
              <a:t> If the demand is zero, cross out that column and move right to the next cell.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highlight>
                  <a:srgbClr val="FFFFFF"/>
                </a:highlight>
              </a:rPr>
              <a:t> If both supply and demand are zero, cross out both the row and column and move diagonally to the next cell.</a:t>
            </a:r>
          </a:p>
          <a:p>
            <a:pPr algn="l"/>
            <a:r>
              <a:rPr lang="en-GB" sz="2400" b="1" i="0" dirty="0">
                <a:effectLst/>
                <a:highlight>
                  <a:srgbClr val="FFFFFF"/>
                </a:highlight>
              </a:rPr>
              <a:t>Step 3:</a:t>
            </a:r>
            <a:r>
              <a:rPr lang="en-GB" sz="2400" b="0" i="0" dirty="0">
                <a:effectLst/>
                <a:highlight>
                  <a:srgbClr val="FFFFFF"/>
                </a:highlight>
              </a:rPr>
              <a:t> Repeat these steps until all supply and demand values are zero.</a:t>
            </a:r>
          </a:p>
          <a:p>
            <a:endParaRPr lang="en-GB" dirty="0"/>
          </a:p>
        </p:txBody>
      </p:sp>
      <p:pic>
        <p:nvPicPr>
          <p:cNvPr id="1029" name="Picture 5" descr="AM-42 - The Classic Transportation Problem | GIS&amp;T Body of Knowledge">
            <a:extLst>
              <a:ext uri="{FF2B5EF4-FFF2-40B4-BE49-F238E27FC236}">
                <a16:creationId xmlns:a16="http://schemas.microsoft.com/office/drawing/2014/main" id="{EFBA7A60-780A-3998-D1B6-FCA1E3F0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20" y="5566765"/>
            <a:ext cx="6791325" cy="24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15240" y="1524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363681" y="410541"/>
            <a:ext cx="10077093" cy="101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14"/>
              </a:lnSpc>
              <a:buNone/>
            </a:pPr>
            <a:r>
              <a:rPr lang="en-GB" sz="4400" b="1" dirty="0"/>
              <a:t>Example Problem Setup</a:t>
            </a:r>
            <a:endParaRPr lang="en-US" sz="4400" b="1" dirty="0"/>
          </a:p>
        </p:txBody>
      </p:sp>
      <p:sp>
        <p:nvSpPr>
          <p:cNvPr id="7" name="Text 3"/>
          <p:cNvSpPr/>
          <p:nvPr/>
        </p:nvSpPr>
        <p:spPr>
          <a:xfrm>
            <a:off x="3440668" y="7387947"/>
            <a:ext cx="3675459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27"/>
              </a:lnSpc>
              <a:buNone/>
            </a:pPr>
            <a:endParaRPr lang="en-US" sz="1285" dirty="0"/>
          </a:p>
        </p:txBody>
      </p:sp>
      <p:sp>
        <p:nvSpPr>
          <p:cNvPr id="8" name="Text 4"/>
          <p:cNvSpPr/>
          <p:nvPr/>
        </p:nvSpPr>
        <p:spPr>
          <a:xfrm>
            <a:off x="7521654" y="7387947"/>
            <a:ext cx="3675459" cy="2446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27"/>
              </a:lnSpc>
              <a:buNone/>
            </a:pPr>
            <a:endParaRPr lang="en-US" sz="128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A616C-5F7D-9790-2095-5ADBFCD3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43555"/>
              </p:ext>
            </p:extLst>
          </p:nvPr>
        </p:nvGraphicFramePr>
        <p:xfrm>
          <a:off x="1798320" y="1099145"/>
          <a:ext cx="8360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14193898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91441344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63917167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074487518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70422192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71090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City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City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City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City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SUPPLY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Plant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9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Plant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Plant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$5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5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DEMAND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182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5097F0-6B99-B660-8B81-4B60AE48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53" y="3022501"/>
            <a:ext cx="9678203" cy="5010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1437</Words>
  <Application>Microsoft Office PowerPoint</Application>
  <PresentationFormat>Custom</PresentationFormat>
  <Paragraphs>209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Inter</vt:lpstr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Junil Lee</cp:lastModifiedBy>
  <cp:revision>17</cp:revision>
  <dcterms:created xsi:type="dcterms:W3CDTF">2024-06-11T19:19:35Z</dcterms:created>
  <dcterms:modified xsi:type="dcterms:W3CDTF">2024-06-16T13:38:44Z</dcterms:modified>
</cp:coreProperties>
</file>