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1" r:id="rId3"/>
    <p:sldId id="334" r:id="rId4"/>
    <p:sldId id="332" r:id="rId5"/>
    <p:sldId id="261" r:id="rId6"/>
    <p:sldId id="335" r:id="rId7"/>
    <p:sldId id="336" r:id="rId8"/>
    <p:sldId id="344" r:id="rId9"/>
    <p:sldId id="346" r:id="rId10"/>
    <p:sldId id="348" r:id="rId11"/>
    <p:sldId id="343" r:id="rId12"/>
    <p:sldId id="337" r:id="rId13"/>
    <p:sldId id="339" r:id="rId14"/>
    <p:sldId id="340" r:id="rId15"/>
    <p:sldId id="338" r:id="rId16"/>
    <p:sldId id="341" r:id="rId17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orient="horz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6"/>
    <p:restoredTop sz="94658"/>
  </p:normalViewPr>
  <p:slideViewPr>
    <p:cSldViewPr>
      <p:cViewPr varScale="1">
        <p:scale>
          <a:sx n="95" d="100"/>
          <a:sy n="95" d="100"/>
        </p:scale>
        <p:origin x="912" y="84"/>
      </p:cViewPr>
      <p:guideLst>
        <p:guide orient="horz" pos="720"/>
        <p:guide pos="288"/>
        <p:guide orient="horz" pos="25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5300" y="6461759"/>
            <a:ext cx="641603" cy="248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478" y="2640851"/>
            <a:ext cx="9285605" cy="146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8504" y="6506291"/>
            <a:ext cx="170561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12504" y="6418258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47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8275" y="2171297"/>
            <a:ext cx="822911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FinalTerm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보고서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제목 </a:t>
            </a:r>
            <a:r>
              <a:rPr lang="en-US" altLang="ko-KR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안전모 탐지</a:t>
            </a:r>
            <a:endParaRPr sz="3600"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600" y="3911489"/>
            <a:ext cx="3122787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학번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2021110194</a:t>
            </a:r>
            <a:endParaRPr lang="en-US" altLang="ko-KR" sz="2400"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이름 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이준용</a:t>
            </a:r>
            <a:endParaRPr sz="24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9628" y="5259323"/>
            <a:ext cx="1036319" cy="402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4215" y="5285013"/>
            <a:ext cx="2418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20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2000" b="1" spc="-12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138" y="630845"/>
            <a:ext cx="51084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altLang="ko-K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Mobile/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WebService</a:t>
            </a:r>
            <a:r>
              <a:rPr lang="en-US" altLang="ko-KR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Project</a:t>
            </a:r>
            <a:endParaRPr lang="en-US" altLang="ko-K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4422-BB0D-3E5A-7E5E-14136C8A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7A25E-EF9B-015E-ACE8-7A7A35A7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3. Client System(Android, </a:t>
            </a:r>
            <a:r>
              <a:rPr lang="en-US" altLang="ko-KR" dirty="0">
                <a:solidFill>
                  <a:schemeClr val="tx2"/>
                </a:solidFill>
              </a:rPr>
              <a:t>Java</a:t>
            </a:r>
            <a:r>
              <a:rPr lang="ko-KR" altLang="en-US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개별 제안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94BAA-EF43-505D-E9D9-DC002713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992579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3.1. Image list view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개별 제안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solidFill>
                <a:schemeClr val="tx1"/>
              </a:solidFill>
              <a:latin typeface="+mn-ea"/>
              <a:cs typeface="Gulim"/>
            </a:endParaRPr>
          </a:p>
          <a:p>
            <a:r>
              <a:rPr kumimoji="1" lang="en-US" altLang="ko-KR" sz="800" dirty="0"/>
              <a:t>	</a:t>
            </a:r>
            <a:r>
              <a:rPr kumimoji="1" lang="ko-KR" altLang="en-US" sz="800" dirty="0">
                <a:solidFill>
                  <a:schemeClr val="tx1"/>
                </a:solidFill>
              </a:rPr>
              <a:t>서버에서 </a:t>
            </a:r>
            <a:r>
              <a:rPr kumimoji="1" lang="ko-KR" altLang="en-US" sz="800" dirty="0" err="1">
                <a:solidFill>
                  <a:schemeClr val="tx1"/>
                </a:solidFill>
              </a:rPr>
              <a:t>안드로이드앱으로</a:t>
            </a:r>
            <a:r>
              <a:rPr kumimoji="1" lang="ko-KR" altLang="en-US" sz="800" dirty="0">
                <a:solidFill>
                  <a:schemeClr val="tx1"/>
                </a:solidFill>
              </a:rPr>
              <a:t> 제공하는 이미지 데이터를 리스트 형태로 </a:t>
            </a:r>
            <a:r>
              <a:rPr kumimoji="1" lang="en-US" altLang="ko-KR" sz="800" dirty="0">
                <a:solidFill>
                  <a:schemeClr val="tx1"/>
                </a:solidFill>
              </a:rPr>
              <a:t>	</a:t>
            </a:r>
            <a:r>
              <a:rPr kumimoji="1" lang="ko-KR" altLang="en-US" sz="800" dirty="0">
                <a:solidFill>
                  <a:schemeClr val="tx1"/>
                </a:solidFill>
              </a:rPr>
              <a:t>표시합니다</a:t>
            </a:r>
            <a:r>
              <a:rPr kumimoji="1" lang="en-US" altLang="ko-KR" sz="800" dirty="0">
                <a:solidFill>
                  <a:schemeClr val="tx1"/>
                </a:solidFill>
              </a:rPr>
              <a:t>.</a:t>
            </a:r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50B8A7-7FF0-6EAE-390E-8D3D5A0B7D5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387559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3.2. Image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목록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획득을 위한 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" altLang="ko-KR" sz="140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800" dirty="0">
                <a:latin typeface="+mn-ea"/>
                <a:cs typeface="Gulim"/>
              </a:rPr>
              <a:t>	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Gulim"/>
              </a:rPr>
              <a:t>이미지 확들을 위한 동기화 버튼과 새로운</a:t>
            </a:r>
            <a:endParaRPr lang="en-US" altLang="ko-KR" sz="800" dirty="0">
              <a:solidFill>
                <a:schemeClr val="tx1"/>
              </a:solidFill>
              <a:latin typeface="+mn-ea"/>
              <a:cs typeface="Gulim"/>
            </a:endParaRPr>
          </a:p>
          <a:p>
            <a:pPr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ko-KR" altLang="en-US" sz="800" dirty="0">
                <a:solidFill>
                  <a:schemeClr val="tx1"/>
                </a:solidFill>
                <a:latin typeface="+mn-ea"/>
                <a:cs typeface="Gulim"/>
              </a:rPr>
              <a:t>이미지 게시 버튼을 추가하였습니다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Gulim"/>
              </a:rPr>
              <a:t>.</a:t>
            </a: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E01DD3E-BC55-0D0F-9780-7B8B684C16E3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1387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3.3.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공통기능 및 추가기능을 활용한 사용자 시나리오 및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UI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800" kern="0" dirty="0">
                <a:latin typeface="+mn-ea"/>
                <a:cs typeface="Gulim"/>
              </a:rPr>
              <a:t>E</a:t>
            </a:r>
            <a:r>
              <a:rPr lang="ko-KR" altLang="en-US" sz="800" kern="0" dirty="0">
                <a:solidFill>
                  <a:schemeClr val="tx1"/>
                </a:solidFill>
                <a:latin typeface="+mn-ea"/>
                <a:cs typeface="Gulim"/>
              </a:rPr>
              <a:t>블로그 이미지 숨기기</a:t>
            </a:r>
            <a:r>
              <a:rPr lang="en-US" altLang="ko-KR" sz="800" kern="0" dirty="0">
                <a:solidFill>
                  <a:schemeClr val="tx1"/>
                </a:solidFill>
                <a:latin typeface="+mn-ea"/>
                <a:cs typeface="Gulim"/>
              </a:rPr>
              <a:t>, </a:t>
            </a:r>
            <a:r>
              <a:rPr lang="ko-KR" altLang="en-US" sz="800" kern="0" dirty="0">
                <a:solidFill>
                  <a:schemeClr val="tx1"/>
                </a:solidFill>
                <a:latin typeface="+mn-ea"/>
                <a:cs typeface="Gulim"/>
              </a:rPr>
              <a:t>이미지 보기</a:t>
            </a:r>
            <a:r>
              <a:rPr lang="en-US" altLang="ko-KR" sz="800" kern="0" dirty="0">
                <a:solidFill>
                  <a:schemeClr val="tx1"/>
                </a:solidFill>
                <a:latin typeface="+mn-ea"/>
                <a:cs typeface="Gulim"/>
              </a:rPr>
              <a:t>, </a:t>
            </a:r>
            <a:r>
              <a:rPr lang="ko-KR" altLang="en-US" sz="800" kern="0" dirty="0">
                <a:solidFill>
                  <a:schemeClr val="tx1"/>
                </a:solidFill>
                <a:latin typeface="+mn-ea"/>
                <a:cs typeface="Gulim"/>
              </a:rPr>
              <a:t>동기화 버튼</a:t>
            </a:r>
            <a:endParaRPr lang="en-US" altLang="ko-KR" sz="800" kern="0" dirty="0">
              <a:solidFill>
                <a:schemeClr val="tx1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ko-KR" altLang="en-US" sz="800" kern="0" dirty="0">
                <a:solidFill>
                  <a:schemeClr val="tx1"/>
                </a:solidFill>
                <a:latin typeface="+mn-ea"/>
                <a:cs typeface="Gulim"/>
              </a:rPr>
              <a:t>을 사용하여 구현하였습니다</a:t>
            </a:r>
            <a:r>
              <a:rPr lang="en-US" altLang="ko-KR" sz="800" kern="0" dirty="0">
                <a:solidFill>
                  <a:schemeClr val="tx1"/>
                </a:solidFill>
                <a:latin typeface="+mn-ea"/>
                <a:cs typeface="Gulim"/>
              </a:rPr>
              <a:t>.</a:t>
            </a: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0F8C301E-3D83-105C-BBF1-8DF4BD734E96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1369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3-4.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기타 추가 기능</a:t>
            </a: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C7DC5A-72F7-4D5E-A5DA-6E23B2E41E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77734"/>
            <a:ext cx="1364626" cy="2895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7FA69D-0DD6-470C-95E5-58BBE6706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69216"/>
            <a:ext cx="855345" cy="187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6232A-58D9-EFAF-E142-261AA29A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11783AD-4A19-F75E-4B88-637986810F13}"/>
              </a:ext>
            </a:extLst>
          </p:cNvPr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4824326-EE27-709E-7158-5943D15D3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7807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1041FBD-FFD1-6639-E0FE-B73C65DCDC64}"/>
              </a:ext>
            </a:extLst>
          </p:cNvPr>
          <p:cNvSpPr txBox="1"/>
          <p:nvPr/>
        </p:nvSpPr>
        <p:spPr>
          <a:xfrm>
            <a:off x="574040" y="1124817"/>
            <a:ext cx="8080375" cy="289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299720" algn="l"/>
              </a:tabLst>
            </a:pPr>
            <a:r>
              <a:rPr lang="ko-KR" altLang="en-US" sz="1800" dirty="0" err="1">
                <a:latin typeface="+mn-ea"/>
                <a:cs typeface="Gulim"/>
              </a:rPr>
              <a:t>엣지</a:t>
            </a:r>
            <a:endParaRPr lang="en-US" altLang="ko-KR" sz="1800" dirty="0">
              <a:latin typeface="+mn-ea"/>
              <a:cs typeface="Gulim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dirty="0">
                <a:latin typeface="+mn-ea"/>
                <a:cs typeface="Gulim"/>
              </a:rPr>
              <a:t>	-yolov8</a:t>
            </a:r>
            <a:r>
              <a:rPr lang="ko-KR" altLang="en-US" dirty="0">
                <a:latin typeface="+mn-ea"/>
                <a:cs typeface="Gulim"/>
              </a:rPr>
              <a:t>을 이용한 안전모 탐지</a:t>
            </a:r>
            <a:endParaRPr lang="en-US" altLang="ko-KR" dirty="0">
              <a:latin typeface="+mn-ea"/>
              <a:cs typeface="Gulim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dirty="0">
                <a:latin typeface="+mn-ea"/>
                <a:cs typeface="Gulim"/>
              </a:rPr>
              <a:t>	-</a:t>
            </a:r>
            <a:r>
              <a:rPr lang="ko-KR" altLang="en-US" dirty="0">
                <a:latin typeface="+mn-ea"/>
                <a:cs typeface="Gulim"/>
              </a:rPr>
              <a:t>사용 기술</a:t>
            </a:r>
            <a:r>
              <a:rPr lang="en-US" altLang="ko-KR" dirty="0">
                <a:latin typeface="+mn-ea"/>
                <a:cs typeface="Gulim"/>
              </a:rPr>
              <a:t>: </a:t>
            </a:r>
            <a:r>
              <a:rPr lang="en-US" dirty="0">
                <a:latin typeface="+mn-ea"/>
                <a:cs typeface="Gulim"/>
              </a:rPr>
              <a:t>yolov8, </a:t>
            </a:r>
            <a:r>
              <a:rPr lang="en-US" dirty="0" err="1">
                <a:latin typeface="+mn-ea"/>
                <a:cs typeface="Gulim"/>
              </a:rPr>
              <a:t>opencv</a:t>
            </a:r>
            <a:r>
              <a:rPr lang="en-US" dirty="0">
                <a:latin typeface="+mn-ea"/>
                <a:cs typeface="Gulim"/>
              </a:rPr>
              <a:t>, </a:t>
            </a:r>
            <a:r>
              <a:rPr lang="en-US" dirty="0" err="1">
                <a:latin typeface="+mn-ea"/>
                <a:cs typeface="Gulim"/>
              </a:rPr>
              <a:t>cuda</a:t>
            </a:r>
            <a:r>
              <a:rPr lang="en-US" dirty="0">
                <a:latin typeface="+mn-ea"/>
                <a:cs typeface="Gulim"/>
              </a:rPr>
              <a:t>, http/restful </a:t>
            </a:r>
            <a:r>
              <a:rPr lang="en-US" dirty="0" err="1">
                <a:latin typeface="+mn-ea"/>
                <a:cs typeface="Gulim"/>
              </a:rPr>
              <a:t>api</a:t>
            </a:r>
            <a:r>
              <a:rPr lang="ko-KR" altLang="en-US" dirty="0">
                <a:latin typeface="+mn-ea"/>
                <a:cs typeface="Gulim"/>
              </a:rPr>
              <a:t>통한 통신</a:t>
            </a:r>
            <a:endParaRPr lang="en-US" dirty="0">
              <a:latin typeface="+mn-ea"/>
              <a:cs typeface="Gulim"/>
            </a:endParaRPr>
          </a:p>
          <a:p>
            <a:pPr marL="297815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/>
              </a:rPr>
              <a:t>서버</a:t>
            </a:r>
            <a:endParaRPr lang="en-US" altLang="ko-KR" dirty="0">
              <a:latin typeface="+mn-ea"/>
              <a:cs typeface="Gulim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dirty="0">
                <a:latin typeface="+mn-ea"/>
                <a:cs typeface="Gulim"/>
              </a:rPr>
              <a:t>	-</a:t>
            </a:r>
            <a:r>
              <a:rPr lang="en-US" altLang="ko-KR" dirty="0" err="1">
                <a:latin typeface="+mn-ea"/>
                <a:cs typeface="Gulim"/>
              </a:rPr>
              <a:t>django</a:t>
            </a:r>
            <a:r>
              <a:rPr lang="ko-KR" altLang="en-US" dirty="0">
                <a:latin typeface="+mn-ea"/>
                <a:cs typeface="Gulim"/>
              </a:rPr>
              <a:t>를 기반으로 이미지 블로그를 활용하여 이미지를 저장 및 관리</a:t>
            </a:r>
            <a:endParaRPr lang="en-US" altLang="ko-KR" dirty="0">
              <a:latin typeface="+mn-ea"/>
              <a:cs typeface="Gulim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dirty="0">
                <a:latin typeface="+mn-ea"/>
                <a:cs typeface="Gulim"/>
              </a:rPr>
              <a:t>	-</a:t>
            </a:r>
            <a:r>
              <a:rPr lang="en-US" altLang="ko-KR" dirty="0" err="1">
                <a:latin typeface="+mn-ea"/>
                <a:cs typeface="Gulim"/>
              </a:rPr>
              <a:t>django</a:t>
            </a:r>
            <a:r>
              <a:rPr lang="ko-KR" altLang="en-US" dirty="0">
                <a:latin typeface="+mn-ea"/>
                <a:cs typeface="Gulim"/>
              </a:rPr>
              <a:t>의 기본 기능을 이용하여 사용자 인증 및 보안</a:t>
            </a:r>
            <a:endParaRPr lang="en-US" altLang="ko-KR" dirty="0">
              <a:latin typeface="+mn-ea"/>
              <a:cs typeface="Gulim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dirty="0">
                <a:latin typeface="+mn-ea"/>
                <a:cs typeface="Gulim"/>
              </a:rPr>
              <a:t>	-</a:t>
            </a:r>
            <a:r>
              <a:rPr lang="ko-KR" altLang="en-US" dirty="0">
                <a:latin typeface="+mn-ea"/>
                <a:cs typeface="Gulim"/>
              </a:rPr>
              <a:t>클라이언트에서 이미지 데이터에 접근 및 수정할 수 있도록 </a:t>
            </a:r>
            <a:r>
              <a:rPr lang="en-US" altLang="ko-KR" dirty="0" err="1">
                <a:latin typeface="+mn-ea"/>
                <a:cs typeface="Gulim"/>
              </a:rPr>
              <a:t>api</a:t>
            </a:r>
            <a:r>
              <a:rPr lang="ko-KR" altLang="en-US" dirty="0">
                <a:latin typeface="+mn-ea"/>
                <a:cs typeface="Gulim"/>
              </a:rPr>
              <a:t>제공</a:t>
            </a:r>
            <a:endParaRPr lang="en-US" altLang="ko-KR" dirty="0">
              <a:latin typeface="+mn-ea"/>
              <a:cs typeface="Gulim"/>
            </a:endParaRPr>
          </a:p>
          <a:p>
            <a:pPr marL="297815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299720" algn="l"/>
              </a:tabLst>
            </a:pPr>
            <a:r>
              <a:rPr lang="ko-KR" altLang="en-US" dirty="0">
                <a:latin typeface="+mn-ea"/>
                <a:cs typeface="Gulim"/>
              </a:rPr>
              <a:t>클라이언트</a:t>
            </a:r>
            <a:endParaRPr lang="en-US" altLang="ko-KR" dirty="0">
              <a:latin typeface="+mn-ea"/>
              <a:cs typeface="Gulim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dirty="0">
                <a:latin typeface="+mn-ea"/>
                <a:cs typeface="Gulim"/>
              </a:rPr>
              <a:t>	-</a:t>
            </a:r>
            <a:r>
              <a:rPr lang="ko-KR" altLang="en-US" dirty="0">
                <a:latin typeface="+mn-ea"/>
                <a:cs typeface="Gulim"/>
              </a:rPr>
              <a:t>이미지 동기화 및 이미지 출력</a:t>
            </a:r>
            <a:endParaRPr lang="en-US" altLang="ko-KR" dirty="0">
              <a:latin typeface="+mn-ea"/>
              <a:cs typeface="Gulim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dirty="0">
                <a:latin typeface="+mn-ea"/>
                <a:cs typeface="Gulim"/>
              </a:rPr>
              <a:t>	-</a:t>
            </a:r>
            <a:r>
              <a:rPr lang="ko-KR" altLang="en-US" dirty="0">
                <a:latin typeface="+mn-ea"/>
                <a:cs typeface="Gulim"/>
              </a:rPr>
              <a:t>이미지 변환</a:t>
            </a:r>
            <a:endParaRPr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1096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84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25526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 err="1">
                <a:solidFill>
                  <a:srgbClr val="558ED5"/>
                </a:solidFill>
                <a:latin typeface="+mn-ea"/>
                <a:cs typeface="Malgun Gothic"/>
              </a:rPr>
              <a:t>엣지</a:t>
            </a: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 시스템</a:t>
            </a:r>
            <a:endParaRPr lang="en-US" altLang="ko-KR" sz="200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469265" lvl="1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2000" spc="-5" dirty="0">
                <a:latin typeface="+mn-ea"/>
                <a:cs typeface="Malgun Gothic"/>
              </a:rPr>
              <a:t>-Yolo</a:t>
            </a:r>
            <a:r>
              <a:rPr lang="ko-KR" altLang="en-US" sz="2000" spc="-5" dirty="0">
                <a:latin typeface="+mn-ea"/>
                <a:cs typeface="Malgun Gothic"/>
              </a:rPr>
              <a:t>모델 학습 </a:t>
            </a:r>
            <a:r>
              <a:rPr lang="en-US" altLang="ko-KR" sz="2000" spc="-5" dirty="0">
                <a:latin typeface="+mn-ea"/>
                <a:cs typeface="Malgun Gothic"/>
              </a:rPr>
              <a:t>-&gt; </a:t>
            </a:r>
            <a:r>
              <a:rPr lang="ko-KR" altLang="en-US" sz="2000" spc="-5" dirty="0">
                <a:latin typeface="+mn-ea"/>
                <a:cs typeface="Malgun Gothic"/>
              </a:rPr>
              <a:t>카메라 인식</a:t>
            </a:r>
            <a:r>
              <a:rPr lang="en-US" altLang="ko-KR" sz="2000" spc="-5" dirty="0">
                <a:latin typeface="+mn-ea"/>
                <a:cs typeface="Malgun Gothic"/>
              </a:rPr>
              <a:t>-&gt; </a:t>
            </a:r>
            <a:r>
              <a:rPr lang="ko-KR" altLang="en-US" sz="2000" spc="-5" dirty="0">
                <a:latin typeface="+mn-ea"/>
                <a:cs typeface="Malgun Gothic"/>
              </a:rPr>
              <a:t>인식된 데이터 캡쳐 </a:t>
            </a:r>
            <a:r>
              <a:rPr lang="en-US" altLang="ko-KR" sz="2000" spc="-5" dirty="0">
                <a:latin typeface="+mn-ea"/>
                <a:cs typeface="Malgun Gothic"/>
              </a:rPr>
              <a:t>-&gt; </a:t>
            </a:r>
            <a:r>
              <a:rPr lang="ko-KR" altLang="en-US" sz="2000" spc="-5" dirty="0">
                <a:latin typeface="+mn-ea"/>
                <a:cs typeface="Malgun Gothic"/>
              </a:rPr>
              <a:t>서버로 전송</a:t>
            </a:r>
            <a:endParaRPr lang="en-US" altLang="ko-KR" sz="2000" spc="-5" dirty="0"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서비스 시스템</a:t>
            </a:r>
            <a:endParaRPr lang="en-US" altLang="ko-KR" sz="200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	</a:t>
            </a:r>
            <a:r>
              <a:rPr lang="en-US" altLang="ko-KR" sz="2000" spc="-5" dirty="0">
                <a:latin typeface="+mn-ea"/>
                <a:cs typeface="Malgun Gothic"/>
              </a:rPr>
              <a:t>-</a:t>
            </a:r>
            <a:r>
              <a:rPr lang="ko-KR" altLang="en-US" sz="2000" spc="-5" dirty="0" err="1">
                <a:latin typeface="+mn-ea"/>
                <a:cs typeface="Malgun Gothic"/>
              </a:rPr>
              <a:t>캡쳐된</a:t>
            </a:r>
            <a:r>
              <a:rPr lang="ko-KR" altLang="en-US" sz="2000" spc="-5" dirty="0">
                <a:latin typeface="+mn-ea"/>
                <a:cs typeface="Malgun Gothic"/>
              </a:rPr>
              <a:t> 이미지 관리</a:t>
            </a:r>
            <a:endParaRPr lang="en-US" altLang="ko-KR" sz="2000" spc="-5" dirty="0"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2000" spc="-5" dirty="0">
                <a:latin typeface="+mn-ea"/>
                <a:cs typeface="Malgun Gothic"/>
              </a:rPr>
              <a:t>	-</a:t>
            </a:r>
            <a:r>
              <a:rPr lang="ko-KR" altLang="en-US" sz="2000" spc="-5" dirty="0">
                <a:latin typeface="+mn-ea"/>
                <a:cs typeface="Malgun Gothic"/>
              </a:rPr>
              <a:t>사용자 데이터 및 블로그 이미지 관리</a:t>
            </a:r>
            <a:endParaRPr lang="en-US" altLang="ko-KR" sz="2000" spc="-5" dirty="0"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클라이언트 시스템</a:t>
            </a:r>
            <a:endParaRPr lang="en-US" altLang="ko-KR" sz="200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	</a:t>
            </a:r>
            <a:r>
              <a:rPr lang="en-US" altLang="ko-KR" sz="2000" spc="-5" dirty="0">
                <a:latin typeface="+mn-ea"/>
                <a:cs typeface="Malgun Gothic"/>
              </a:rPr>
              <a:t>-</a:t>
            </a:r>
            <a:r>
              <a:rPr lang="ko-KR" altLang="en-US" sz="2000" spc="-5" dirty="0">
                <a:latin typeface="+mn-ea"/>
                <a:cs typeface="Malgun Gothic"/>
              </a:rPr>
              <a:t>안드로이드 앱 로그인 </a:t>
            </a:r>
            <a:r>
              <a:rPr lang="en-US" altLang="ko-KR" sz="2000" spc="-5" dirty="0">
                <a:latin typeface="+mn-ea"/>
                <a:cs typeface="Malgun Gothic"/>
              </a:rPr>
              <a:t>-&gt; </a:t>
            </a:r>
            <a:r>
              <a:rPr lang="ko-KR" altLang="en-US" sz="2000" spc="-5" dirty="0">
                <a:latin typeface="+mn-ea"/>
                <a:cs typeface="Malgun Gothic"/>
              </a:rPr>
              <a:t>동기화 </a:t>
            </a:r>
            <a:r>
              <a:rPr lang="en-US" altLang="ko-KR" sz="2000" spc="-5" dirty="0">
                <a:latin typeface="+mn-ea"/>
                <a:cs typeface="Malgun Gothic"/>
              </a:rPr>
              <a:t>-&gt; </a:t>
            </a:r>
            <a:r>
              <a:rPr lang="ko-KR" altLang="en-US" sz="2000" spc="-5" dirty="0">
                <a:latin typeface="+mn-ea"/>
                <a:cs typeface="Malgun Gothic"/>
              </a:rPr>
              <a:t>이미지 확인 </a:t>
            </a:r>
            <a:r>
              <a:rPr lang="en-US" altLang="ko-KR" sz="2000" spc="-5" dirty="0">
                <a:latin typeface="+mn-ea"/>
                <a:cs typeface="Malgun Gothic"/>
              </a:rPr>
              <a:t>-&gt; </a:t>
            </a:r>
            <a:r>
              <a:rPr lang="ko-KR" altLang="en-US" sz="2000" spc="-5" dirty="0">
                <a:latin typeface="+mn-ea"/>
                <a:cs typeface="Malgun Gothic"/>
              </a:rPr>
              <a:t>다른 사진 확인</a:t>
            </a:r>
            <a:endParaRPr lang="en-US" altLang="ko-KR" sz="2000" spc="-5" dirty="0"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561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84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개발과정의 이슈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16087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sz="2000" dirty="0">
                <a:latin typeface="+mn-ea"/>
                <a:cs typeface="Malgun Gothic"/>
              </a:rPr>
              <a:t>Yolov8</a:t>
            </a:r>
            <a:endParaRPr sz="2000" dirty="0"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dirty="0">
                <a:latin typeface="+mn-ea"/>
                <a:cs typeface="Gulim"/>
              </a:rPr>
              <a:t>Kaggle dataset</a:t>
            </a:r>
            <a:r>
              <a:rPr lang="ko-KR" altLang="en-US" dirty="0">
                <a:latin typeface="+mn-ea"/>
                <a:cs typeface="Gulim"/>
              </a:rPr>
              <a:t>을 이용하여 </a:t>
            </a:r>
            <a:r>
              <a:rPr lang="en-US" altLang="ko-KR" dirty="0">
                <a:latin typeface="+mn-ea"/>
                <a:cs typeface="Gulim"/>
              </a:rPr>
              <a:t>yolo</a:t>
            </a:r>
            <a:r>
              <a:rPr lang="ko-KR" altLang="en-US" dirty="0">
                <a:latin typeface="+mn-ea"/>
                <a:cs typeface="Gulim"/>
              </a:rPr>
              <a:t>모델을 학습시켰으나 </a:t>
            </a:r>
            <a:r>
              <a:rPr lang="en-US" altLang="ko-KR" dirty="0" err="1">
                <a:latin typeface="+mn-ea"/>
                <a:cs typeface="Gulim"/>
              </a:rPr>
              <a:t>vscode</a:t>
            </a:r>
            <a:r>
              <a:rPr lang="ko-KR" altLang="en-US" dirty="0">
                <a:latin typeface="+mn-ea"/>
                <a:cs typeface="Gulim"/>
              </a:rPr>
              <a:t>에서 학습하는 과정에 있어 오류가 많이 발생하였습니다</a:t>
            </a:r>
            <a:r>
              <a:rPr lang="en-US" altLang="ko-KR" dirty="0">
                <a:latin typeface="+mn-ea"/>
                <a:cs typeface="Gulim"/>
              </a:rPr>
              <a:t>. </a:t>
            </a:r>
            <a:r>
              <a:rPr lang="ko-KR" altLang="en-US" dirty="0">
                <a:latin typeface="+mn-ea"/>
                <a:cs typeface="Gulim"/>
              </a:rPr>
              <a:t>결과 </a:t>
            </a:r>
            <a:r>
              <a:rPr lang="en-US" altLang="ko-KR" dirty="0">
                <a:latin typeface="+mn-ea"/>
                <a:cs typeface="Gulim"/>
              </a:rPr>
              <a:t>plotting</a:t>
            </a:r>
            <a:r>
              <a:rPr lang="ko-KR" altLang="en-US" dirty="0">
                <a:latin typeface="+mn-ea"/>
                <a:cs typeface="Gulim"/>
              </a:rPr>
              <a:t>과 학습 시키는 과정에서 </a:t>
            </a:r>
            <a:r>
              <a:rPr lang="en-US" altLang="ko-KR" dirty="0" err="1">
                <a:latin typeface="+mn-ea"/>
                <a:cs typeface="Gulim"/>
              </a:rPr>
              <a:t>gpu</a:t>
            </a:r>
            <a:r>
              <a:rPr lang="ko-KR" altLang="en-US" dirty="0">
                <a:latin typeface="+mn-ea"/>
                <a:cs typeface="Gulim"/>
              </a:rPr>
              <a:t>를 인식하지 못하는 오류와 </a:t>
            </a:r>
            <a:r>
              <a:rPr lang="en-US" altLang="ko-KR" dirty="0">
                <a:latin typeface="+mn-ea"/>
                <a:cs typeface="Gulim"/>
              </a:rPr>
              <a:t>windows</a:t>
            </a:r>
            <a:r>
              <a:rPr lang="ko-KR" altLang="en-US" dirty="0">
                <a:latin typeface="+mn-ea"/>
                <a:cs typeface="Gulim"/>
              </a:rPr>
              <a:t>의 처리 방식 때문에 학습 시키는 과정에서 해결하지 못하였습니다</a:t>
            </a:r>
            <a:r>
              <a:rPr lang="en-US" altLang="ko-KR" dirty="0">
                <a:latin typeface="+mn-ea"/>
                <a:cs typeface="Gulim"/>
              </a:rPr>
              <a:t>.</a:t>
            </a:r>
            <a:endParaRPr sz="1800" dirty="0">
              <a:latin typeface="+mn-ea"/>
              <a:cs typeface="Guli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447E0A-F988-4C45-BC76-39D17D23C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48000"/>
            <a:ext cx="7010400" cy="9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1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6664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데모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구동 동영상</a:t>
            </a:r>
            <a:r>
              <a:rPr lang="en-US" altLang="ko-KR" sz="2000" i="1" dirty="0">
                <a:solidFill>
                  <a:srgbClr val="FF0000"/>
                </a:solidFill>
              </a:rPr>
              <a:t>,</a:t>
            </a:r>
            <a:r>
              <a:rPr lang="ko-KR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ko-KR" sz="2000" i="1" dirty="0">
                <a:solidFill>
                  <a:srgbClr val="FF0000"/>
                </a:solidFill>
              </a:rPr>
              <a:t>mp4</a:t>
            </a:r>
            <a:r>
              <a:rPr lang="ko-KR" altLang="en-US" sz="2000" i="1" dirty="0">
                <a:solidFill>
                  <a:srgbClr val="FF0000"/>
                </a:solidFill>
              </a:rPr>
              <a:t> 동영상 파일을 추가 함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데모 동영상</a:t>
            </a:r>
            <a:endParaRPr sz="2000" dirty="0"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889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5501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기대효과 및 결론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25397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안전모 인식</a:t>
            </a:r>
            <a:endParaRPr lang="en-US" altLang="ko-KR" sz="200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ko-KR" altLang="en-US" sz="2000" dirty="0">
                <a:latin typeface="+mn-ea"/>
                <a:cs typeface="Gulim"/>
              </a:rPr>
              <a:t>안전모 인식에 비록 실패하였지만 앞으로 더 나아가 실시간 카메라로 인식</a:t>
            </a:r>
            <a:endParaRPr lang="en-US" altLang="ko-KR" sz="200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확장성</a:t>
            </a:r>
            <a:endParaRPr lang="en-US" altLang="ko-KR" sz="200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ko-KR" altLang="en-US" sz="2000" spc="-5" dirty="0">
                <a:latin typeface="+mn-ea"/>
                <a:cs typeface="Malgun Gothic"/>
              </a:rPr>
              <a:t>안전모 인식 뿐만 아니라 다른 객체도 인식</a:t>
            </a:r>
            <a:endParaRPr lang="en-US" altLang="ko-KR" sz="2000" spc="-5" dirty="0"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안전 사고 감소</a:t>
            </a:r>
            <a:endParaRPr lang="en-US" altLang="ko-KR" sz="200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ko-KR" altLang="en-US" sz="2000" dirty="0">
                <a:latin typeface="+mn-ea"/>
                <a:cs typeface="Malgun Gothic"/>
              </a:rPr>
              <a:t>안전모 및 다양한 안전장구 인식에 따른 감시 효과 증대</a:t>
            </a:r>
            <a:r>
              <a:rPr lang="en-US" altLang="ko-KR" sz="2000" dirty="0">
                <a:latin typeface="+mn-ea"/>
                <a:cs typeface="Malgun Gothic"/>
              </a:rPr>
              <a:t>. </a:t>
            </a:r>
            <a:r>
              <a:rPr lang="ko-KR" altLang="en-US" sz="2000" dirty="0">
                <a:latin typeface="+mn-ea"/>
                <a:cs typeface="Malgun Gothic"/>
              </a:rPr>
              <a:t>이에 따른 안전 사고 감소</a:t>
            </a:r>
            <a:endParaRPr sz="2000" dirty="0"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540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626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결과물의 목록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서비스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URL :  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http://127.0.0.1:8000/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소스코드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git </a:t>
            </a: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주소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: 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https://github.com/leejunyung/mobile_final</a:t>
            </a:r>
            <a:endParaRPr lang="en-US" altLang="ko-KR" i="1" dirty="0">
              <a:solidFill>
                <a:srgbClr val="FF0000"/>
              </a:solidFill>
              <a:latin typeface="+mn-ea"/>
              <a:cs typeface="Gulim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E730AC-CFC8-5EDF-860C-36BC23E2E541}"/>
              </a:ext>
            </a:extLst>
          </p:cNvPr>
          <p:cNvGrpSpPr/>
          <p:nvPr/>
        </p:nvGrpSpPr>
        <p:grpSpPr>
          <a:xfrm>
            <a:off x="1905000" y="2334178"/>
            <a:ext cx="7315200" cy="1704422"/>
            <a:chOff x="2057400" y="2133600"/>
            <a:chExt cx="7315200" cy="17044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D1A18B-E207-63B8-B8C7-5E192BFB88DE}"/>
                </a:ext>
              </a:extLst>
            </p:cNvPr>
            <p:cNvSpPr/>
            <p:nvPr/>
          </p:nvSpPr>
          <p:spPr>
            <a:xfrm>
              <a:off x="2057400" y="2133600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Root</a:t>
              </a:r>
              <a:endParaRPr kumimoji="1" lang="ko-Kore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597A4C-A41B-4751-3E12-A7B7CFF451AC}"/>
                </a:ext>
              </a:extLst>
            </p:cNvPr>
            <p:cNvSpPr/>
            <p:nvPr/>
          </p:nvSpPr>
          <p:spPr>
            <a:xfrm>
              <a:off x="4614227" y="2141483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Edge_System</a:t>
              </a:r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8A63B9-CA00-D283-FA1D-A78E4A936BCE}"/>
                </a:ext>
              </a:extLst>
            </p:cNvPr>
            <p:cNvSpPr/>
            <p:nvPr/>
          </p:nvSpPr>
          <p:spPr>
            <a:xfrm>
              <a:off x="4614227" y="2772756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Service_System</a:t>
              </a:r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C426F6-AC55-20D4-8C98-F4D88F05621F}"/>
                </a:ext>
              </a:extLst>
            </p:cNvPr>
            <p:cNvSpPr/>
            <p:nvPr/>
          </p:nvSpPr>
          <p:spPr>
            <a:xfrm>
              <a:off x="4614227" y="3404029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Client_System</a:t>
              </a:r>
              <a:endParaRPr kumimoji="1" lang="ko-Kore-KR" altLang="en-US" dirty="0"/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858EB992-DFBD-5465-1B8D-7ACF2C5660B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038600" y="2350597"/>
              <a:ext cx="575627" cy="7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[E] 12">
              <a:extLst>
                <a:ext uri="{FF2B5EF4-FFF2-40B4-BE49-F238E27FC236}">
                  <a16:creationId xmlns:a16="http://schemas.microsoft.com/office/drawing/2014/main" id="{FB351BE6-61C4-1769-DB81-F2487B261252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4038600" y="2350597"/>
              <a:ext cx="575627" cy="6391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[E] 14">
              <a:extLst>
                <a:ext uri="{FF2B5EF4-FFF2-40B4-BE49-F238E27FC236}">
                  <a16:creationId xmlns:a16="http://schemas.microsoft.com/office/drawing/2014/main" id="{4CF0E49F-C012-5CDF-E9E9-B10B1E9996B8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038600" y="2350597"/>
              <a:ext cx="575627" cy="12704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왼쪽 화살표[L] 19">
              <a:extLst>
                <a:ext uri="{FF2B5EF4-FFF2-40B4-BE49-F238E27FC236}">
                  <a16:creationId xmlns:a16="http://schemas.microsoft.com/office/drawing/2014/main" id="{B287C82F-48F4-5176-B993-CA6D56492D90}"/>
                </a:ext>
              </a:extLst>
            </p:cNvPr>
            <p:cNvSpPr/>
            <p:nvPr/>
          </p:nvSpPr>
          <p:spPr>
            <a:xfrm>
              <a:off x="7086600" y="2141484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YOLO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왼쪽 화살표[L] 20">
              <a:extLst>
                <a:ext uri="{FF2B5EF4-FFF2-40B4-BE49-F238E27FC236}">
                  <a16:creationId xmlns:a16="http://schemas.microsoft.com/office/drawing/2014/main" id="{661CE047-42BA-0835-FBBF-825A7534441E}"/>
                </a:ext>
              </a:extLst>
            </p:cNvPr>
            <p:cNvSpPr/>
            <p:nvPr/>
          </p:nvSpPr>
          <p:spPr>
            <a:xfrm>
              <a:off x="7086600" y="2780639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Django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왼쪽 화살표[L] 21">
              <a:extLst>
                <a:ext uri="{FF2B5EF4-FFF2-40B4-BE49-F238E27FC236}">
                  <a16:creationId xmlns:a16="http://schemas.microsoft.com/office/drawing/2014/main" id="{A1F7652F-28B4-2D24-DA8F-C647A6995155}"/>
                </a:ext>
              </a:extLst>
            </p:cNvPr>
            <p:cNvSpPr/>
            <p:nvPr/>
          </p:nvSpPr>
          <p:spPr>
            <a:xfrm>
              <a:off x="7086600" y="3407970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Android, Native App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6B96D8-C469-DA52-92DD-BE63EAF5557F}"/>
              </a:ext>
            </a:extLst>
          </p:cNvPr>
          <p:cNvSpPr/>
          <p:nvPr/>
        </p:nvSpPr>
        <p:spPr>
          <a:xfrm>
            <a:off x="4491210" y="4267200"/>
            <a:ext cx="4267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FinalTerm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보고서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en-US" altLang="ko-KR" spc="-5" dirty="0">
                <a:solidFill>
                  <a:srgbClr val="FFFFFF"/>
                </a:solidFill>
                <a:latin typeface="Times New Roman"/>
                <a:cs typeface="Times New Roman"/>
              </a:rPr>
              <a:t>pptx</a:t>
            </a:r>
            <a:endParaRPr lang="ko-KR" altLang="en-US" sz="1800" dirty="0">
              <a:latin typeface="Times New Roman"/>
              <a:cs typeface="Times New Roman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4815B585-13F2-2774-E3B0-9AF5359FBF4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886200" y="2551175"/>
            <a:ext cx="605010" cy="19330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ED7E21-5A52-D56E-9176-B51368D7472C}"/>
              </a:ext>
            </a:extLst>
          </p:cNvPr>
          <p:cNvSpPr/>
          <p:nvPr/>
        </p:nvSpPr>
        <p:spPr>
          <a:xfrm>
            <a:off x="4495800" y="4876800"/>
            <a:ext cx="4267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0"/>
              </a:spcBef>
            </a:pPr>
            <a:r>
              <a:rPr lang="en-US" altLang="ko-KR" sz="1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url.txt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(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서비스 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URL,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소스코드 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git 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주소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endParaRPr lang="ko-KR" altLang="en-US" sz="1800" dirty="0">
              <a:latin typeface="Times New Roman"/>
              <a:cs typeface="Times New Roman"/>
            </a:endParaRP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42AADFF-B6E9-FD53-205F-AE4D1443BC0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886200" y="2551175"/>
            <a:ext cx="609600" cy="2542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21723" y="6431727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9538" y="2991103"/>
            <a:ext cx="56870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목차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1482089" y="4019482"/>
            <a:ext cx="6366511" cy="230511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요구조건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필요성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기능 계획</a:t>
            </a:r>
            <a:r>
              <a:rPr lang="en-US" altLang="ko-KR" sz="2000" dirty="0"/>
              <a:t>(</a:t>
            </a:r>
            <a:r>
              <a:rPr lang="ko-KR" altLang="en-US" sz="2000" dirty="0"/>
              <a:t>신규 또는 추가 기능 중심</a:t>
            </a:r>
            <a:r>
              <a:rPr lang="en-US" altLang="ko-KR" sz="2000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>
                <a:solidFill>
                  <a:srgbClr val="1F497D"/>
                </a:solidFill>
                <a:latin typeface="Malgun Gothic"/>
                <a:cs typeface="Malgun Gothic"/>
              </a:rPr>
              <a:t>기대효과</a:t>
            </a:r>
            <a:endParaRPr lang="en-US" altLang="ko-KR" sz="2000" dirty="0">
              <a:solidFill>
                <a:srgbClr val="1F497D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6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요구조건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547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1.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Edge System(Python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기반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1-1.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YoloV5 pretrained model </a:t>
            </a:r>
            <a:r>
              <a:rPr lang="ko-KR" altLang="en-US" sz="1600" dirty="0">
                <a:latin typeface="+mn-ea"/>
              </a:rPr>
              <a:t>사용</a:t>
            </a:r>
            <a:endParaRPr lang="en-US" altLang="ko-KR" sz="1600" dirty="0">
              <a:latin typeface="+mn-ea"/>
            </a:endParaRPr>
          </a:p>
          <a:p>
            <a:pPr marL="1269365" lvl="2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sz="1600" i="1" dirty="0">
                <a:latin typeface="+mn-ea"/>
              </a:rPr>
              <a:t>대체 가능 함</a:t>
            </a:r>
            <a:endParaRPr lang="en-US" altLang="ko-KR" sz="1600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1-2.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Ms</a:t>
            </a:r>
            <a:r>
              <a:rPr lang="en-US" altLang="ko-KR" sz="1600" dirty="0">
                <a:latin typeface="+mn-ea"/>
              </a:rPr>
              <a:t> coco </a:t>
            </a:r>
            <a:r>
              <a:rPr lang="ko-KR" altLang="en-US" sz="1600" dirty="0">
                <a:latin typeface="+mn-ea"/>
              </a:rPr>
              <a:t>훈련데이터 기준 검출 객체 </a:t>
            </a:r>
            <a:r>
              <a:rPr lang="en-US" altLang="ko-KR" sz="1600" dirty="0">
                <a:latin typeface="+mn-ea"/>
              </a:rPr>
              <a:t>(Classes) : 80</a:t>
            </a:r>
            <a:r>
              <a:rPr lang="ko-KR" altLang="en-US" sz="1600" dirty="0">
                <a:latin typeface="+mn-ea"/>
              </a:rPr>
              <a:t>가지 객체 검출 기능</a:t>
            </a:r>
            <a:endParaRPr lang="en-US" altLang="ko-KR" sz="1600" dirty="0">
              <a:latin typeface="+mn-ea"/>
            </a:endParaRPr>
          </a:p>
          <a:p>
            <a:pPr marL="1269365" lvl="2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sz="1600" i="1" dirty="0">
                <a:latin typeface="+mn-ea"/>
              </a:rPr>
              <a:t>대체 가능 함</a:t>
            </a:r>
            <a:endParaRPr lang="en-US" altLang="ko-KR" sz="1600" i="1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1-3.</a:t>
            </a:r>
            <a:r>
              <a:rPr lang="ko-KR" altLang="en-US" sz="1600" dirty="0">
                <a:latin typeface="+mn-ea"/>
              </a:rPr>
              <a:t> 한 종류의 객체를 동일한 객체로 가능한 </a:t>
            </a:r>
            <a:r>
              <a:rPr lang="en-US" altLang="ko-KR" sz="1600" dirty="0">
                <a:latin typeface="+mn-ea"/>
              </a:rPr>
              <a:t>Change Detection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1-4.</a:t>
            </a:r>
            <a:r>
              <a:rPr lang="ko-KR" altLang="en-US" sz="1600" dirty="0">
                <a:latin typeface="+mn-ea"/>
                <a:cs typeface="Gulim"/>
              </a:rPr>
              <a:t> 게시를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사용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1-5.</a:t>
            </a:r>
            <a:r>
              <a:rPr lang="ko-KR" altLang="en-US" sz="1600" dirty="0">
                <a:latin typeface="+mn-ea"/>
                <a:cs typeface="Gulim"/>
              </a:rPr>
              <a:t> 추가기능</a:t>
            </a:r>
            <a:endParaRPr lang="en-US" altLang="ko-KR" sz="1600" dirty="0">
              <a:latin typeface="+mn-ea"/>
              <a:cs typeface="Gulim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900" dirty="0">
              <a:latin typeface="+mn-ea"/>
            </a:endParaRPr>
          </a:p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2.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Service System(Python, Django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기반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1600" spc="-5" dirty="0" err="1">
                <a:solidFill>
                  <a:srgbClr val="558ED5"/>
                </a:solidFill>
                <a:latin typeface="+mn-ea"/>
                <a:cs typeface="Malgun Gothic"/>
              </a:rPr>
              <a:t>Pythonanywhere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클라우드상 서비스 구동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일부 확장 기능 가능</a:t>
            </a:r>
            <a:r>
              <a:rPr 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sz="1600" dirty="0"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2-1.</a:t>
            </a:r>
            <a:r>
              <a:rPr lang="ko-KR" altLang="en-US" sz="1600" dirty="0">
                <a:latin typeface="+mn-ea"/>
              </a:rPr>
              <a:t> 사용자 보안 기능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보안키를 이용한 로그인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공통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2-2.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Image</a:t>
            </a:r>
            <a:r>
              <a:rPr lang="en-US" altLang="ko-KR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</a:rPr>
              <a:t>Blog</a:t>
            </a:r>
            <a:r>
              <a:rPr lang="en-US" altLang="ko-KR" sz="1600" dirty="0">
                <a:latin typeface="+mn-ea"/>
                <a:cs typeface="Gulim"/>
              </a:rPr>
              <a:t> </a:t>
            </a:r>
            <a:r>
              <a:rPr lang="ko-KR" altLang="en-US" sz="1600" dirty="0">
                <a:latin typeface="+mn-ea"/>
                <a:cs typeface="Gulim"/>
              </a:rPr>
              <a:t>및 </a:t>
            </a:r>
            <a:r>
              <a:rPr lang="ko-KR" altLang="en-US" sz="1600" dirty="0">
                <a:latin typeface="+mn-ea"/>
              </a:rPr>
              <a:t>관리</a:t>
            </a:r>
            <a:r>
              <a:rPr lang="ko-KR" altLang="en-US" sz="1600" dirty="0">
                <a:latin typeface="+mn-ea"/>
                <a:cs typeface="Gulim"/>
              </a:rPr>
              <a:t> 기능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일부 확장 기능 가능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2-3.</a:t>
            </a:r>
            <a:r>
              <a:rPr lang="ko-KR" altLang="en-US" sz="1600" dirty="0">
                <a:latin typeface="+mn-ea"/>
                <a:cs typeface="Gulim"/>
              </a:rPr>
              <a:t> 게시를 위한 </a:t>
            </a:r>
            <a:r>
              <a:rPr lang="en-US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2-4.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</a:t>
            </a:r>
            <a:r>
              <a:rPr lang="ko-KR" altLang="en-US" sz="1600" dirty="0">
                <a:latin typeface="+mn-ea"/>
                <a:cs typeface="Gulim"/>
              </a:rPr>
              <a:t> 목록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획득을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2-5.</a:t>
            </a:r>
            <a:r>
              <a:rPr lang="ko-KR" altLang="en-US" sz="1600" dirty="0">
                <a:latin typeface="+mn-ea"/>
                <a:cs typeface="Gulim"/>
              </a:rPr>
              <a:t> 추가 기능</a:t>
            </a:r>
            <a:endParaRPr lang="en-US" altLang="ko-KR" sz="1600" dirty="0">
              <a:latin typeface="+mn-ea"/>
              <a:cs typeface="Gulim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900" dirty="0">
              <a:latin typeface="+mn-ea"/>
              <a:cs typeface="Gulim"/>
            </a:endParaRPr>
          </a:p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3.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ore-KR" sz="1600" spc="-5" dirty="0">
                <a:solidFill>
                  <a:srgbClr val="558ED5"/>
                </a:solidFill>
                <a:latin typeface="+mn-ea"/>
                <a:cs typeface="Malgun Gothic"/>
              </a:rPr>
              <a:t>Client System(Android, Native App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개별 제안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600" dirty="0"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3.1.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 list view </a:t>
            </a:r>
            <a:r>
              <a:rPr lang="ko-KR" altLang="en-US" sz="1600" dirty="0">
                <a:latin typeface="+mn-ea"/>
                <a:cs typeface="Gulim"/>
              </a:rPr>
              <a:t>기능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 기능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개별 제안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3.2.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</a:t>
            </a:r>
            <a:r>
              <a:rPr lang="ko-KR" altLang="en-US" sz="1600" dirty="0">
                <a:latin typeface="+mn-ea"/>
                <a:cs typeface="Gulim"/>
              </a:rPr>
              <a:t> 목록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획득을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사용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3.3.</a:t>
            </a:r>
            <a:r>
              <a:rPr lang="ko-KR" altLang="en-US" sz="1600" dirty="0">
                <a:latin typeface="+mn-ea"/>
                <a:cs typeface="Gulim"/>
              </a:rPr>
              <a:t> 공통기능 및 추가기능을 활용한 사용자 시나리오 및 </a:t>
            </a:r>
            <a:r>
              <a:rPr lang="en-US" altLang="ko-KR" sz="1600" dirty="0">
                <a:latin typeface="+mn-ea"/>
                <a:cs typeface="Gulim"/>
              </a:rPr>
              <a:t>UI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 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3-4.</a:t>
            </a:r>
            <a:r>
              <a:rPr lang="ko-KR" altLang="en-US" sz="1600" dirty="0">
                <a:latin typeface="+mn-ea"/>
                <a:cs typeface="Gulim"/>
              </a:rPr>
              <a:t> 추가 기능</a:t>
            </a:r>
            <a:endParaRPr lang="en-US" altLang="ko-KR" sz="16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2213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658644-18C5-09E3-5A99-583969EA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018" y="2590800"/>
            <a:ext cx="2030258" cy="2788687"/>
          </a:xfrm>
          <a:prstGeom prst="rect">
            <a:avLst/>
          </a:prstGeom>
        </p:spPr>
      </p:pic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2AE3B60-BC96-6ABB-6C4A-5C973F50649C}"/>
              </a:ext>
            </a:extLst>
          </p:cNvPr>
          <p:cNvSpPr/>
          <p:nvPr/>
        </p:nvSpPr>
        <p:spPr>
          <a:xfrm>
            <a:off x="3942441" y="2666999"/>
            <a:ext cx="2151817" cy="2694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11206EA-D141-C3C0-2DFF-A03FD7DA0CF1}"/>
              </a:ext>
            </a:extLst>
          </p:cNvPr>
          <p:cNvSpPr/>
          <p:nvPr/>
        </p:nvSpPr>
        <p:spPr>
          <a:xfrm>
            <a:off x="1941282" y="2667051"/>
            <a:ext cx="1543959" cy="2694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5293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시스템 구성도 </a:t>
            </a:r>
            <a:r>
              <a:rPr lang="en-US" altLang="ko-KR" i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ko-KR" altLang="en-US" i="1" dirty="0">
                <a:solidFill>
                  <a:srgbClr val="FF0000"/>
                </a:solidFill>
                <a:latin typeface="Times New Roman"/>
                <a:cs typeface="Times New Roman"/>
              </a:rPr>
              <a:t>변경  된 사항 적용</a:t>
            </a:r>
            <a:r>
              <a:rPr lang="en-US" altLang="ko-KR" i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시스템 구성도</a:t>
            </a:r>
            <a:endParaRPr sz="2000" dirty="0">
              <a:latin typeface="+mn-ea"/>
              <a:cs typeface="Malgun Gothic"/>
            </a:endParaRPr>
          </a:p>
        </p:txBody>
      </p:sp>
      <p:pic>
        <p:nvPicPr>
          <p:cNvPr id="21" name="Picture 12" descr="D:\Daum_Cloud\DaumCloud\20131220_스마트 협업테이블\01. Images\DL380G7.png">
            <a:extLst>
              <a:ext uri="{FF2B5EF4-FFF2-40B4-BE49-F238E27FC236}">
                <a16:creationId xmlns:a16="http://schemas.microsoft.com/office/drawing/2014/main" id="{AE4E6DFE-0A9A-FA71-DD2D-D6F77FEC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39" y="4785497"/>
            <a:ext cx="1280543" cy="6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D:\Daum_Cloud\DaumCloud\20131220_스마트 협업테이블\01. Images\DL380G7.png">
            <a:extLst>
              <a:ext uri="{FF2B5EF4-FFF2-40B4-BE49-F238E27FC236}">
                <a16:creationId xmlns:a16="http://schemas.microsoft.com/office/drawing/2014/main" id="{0F63D4D9-953B-2D1F-BFAF-1B1E31D2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1" y="4720803"/>
            <a:ext cx="1280543" cy="6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35AF7C-5A98-242D-DB01-7C8B35B6A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83" y="4866073"/>
            <a:ext cx="522801" cy="463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DEE88C-C676-BE47-3735-11C43C5A1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238" y="4082001"/>
            <a:ext cx="870999" cy="870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631D6F-1A75-37D5-AD9C-77A50F1EF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569" y="2671424"/>
            <a:ext cx="971309" cy="647540"/>
          </a:xfrm>
          <a:prstGeom prst="rect">
            <a:avLst/>
          </a:prstGeom>
        </p:spPr>
      </p:pic>
      <p:pic>
        <p:nvPicPr>
          <p:cNvPr id="23" name="그림 22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45C8DEC8-D18A-68DD-CD36-BF39CE9D8F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38" y="3756554"/>
            <a:ext cx="858744" cy="586846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3E3AD6F-2BEC-050F-6ABD-67996DB94D9B}"/>
              </a:ext>
            </a:extLst>
          </p:cNvPr>
          <p:cNvSpPr/>
          <p:nvPr/>
        </p:nvSpPr>
        <p:spPr>
          <a:xfrm>
            <a:off x="2061309" y="3192267"/>
            <a:ext cx="1257632" cy="529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Change Detection</a:t>
            </a:r>
            <a:endParaRPr kumimoji="1" lang="ko-Kore-KR" altLang="en-US" sz="11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0186F94-C34A-B6E9-3EE6-4D66A3B4FDC6}"/>
              </a:ext>
            </a:extLst>
          </p:cNvPr>
          <p:cNvSpPr/>
          <p:nvPr/>
        </p:nvSpPr>
        <p:spPr>
          <a:xfrm>
            <a:off x="4031778" y="3395570"/>
            <a:ext cx="1368449" cy="78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Intruder Detection</a:t>
            </a:r>
          </a:p>
          <a:p>
            <a:pPr algn="ctr"/>
            <a:r>
              <a:rPr kumimoji="1" lang="en-US" altLang="ko-Kore-KR" sz="1100" dirty="0"/>
              <a:t>(Django blog)</a:t>
            </a:r>
            <a:endParaRPr kumimoji="1" lang="ko-Kore-KR" altLang="en-US" sz="1100" dirty="0"/>
          </a:p>
        </p:txBody>
      </p:sp>
      <p:pic>
        <p:nvPicPr>
          <p:cNvPr id="26" name="Picture 13" descr="D:\Daum_Cloud\DaumCloud\20131220_스마트 협업테이블\01. Images\Database_3.png">
            <a:extLst>
              <a:ext uri="{FF2B5EF4-FFF2-40B4-BE49-F238E27FC236}">
                <a16:creationId xmlns:a16="http://schemas.microsoft.com/office/drawing/2014/main" id="{962EA651-522D-9C86-C725-0861A92F5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06" y="4181145"/>
            <a:ext cx="594672" cy="67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D4EF574-AFE5-2436-6726-206CFC668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7805" y="2671424"/>
            <a:ext cx="971309" cy="543326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9ADB011-F4B9-BB74-494C-4666C7E714D8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153384" y="5097848"/>
            <a:ext cx="8711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D70550-21B4-3E41-19BF-039B07FE8DCC}"/>
              </a:ext>
            </a:extLst>
          </p:cNvPr>
          <p:cNvSpPr txBox="1"/>
          <p:nvPr/>
        </p:nvSpPr>
        <p:spPr>
          <a:xfrm>
            <a:off x="1184599" y="4828170"/>
            <a:ext cx="491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RTSP</a:t>
            </a:r>
            <a:endParaRPr kumimoji="1" lang="ko-Kore-KR" altLang="en-US" sz="1200" dirty="0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9D1B64E9-B351-4B43-551D-F8B8F5CB930C}"/>
              </a:ext>
            </a:extLst>
          </p:cNvPr>
          <p:cNvCxnSpPr>
            <a:cxnSpLocks/>
            <a:stCxn id="24" idx="0"/>
            <a:endCxn id="9" idx="1"/>
          </p:cNvCxnSpPr>
          <p:nvPr/>
        </p:nvCxnSpPr>
        <p:spPr>
          <a:xfrm rot="5400000" flipH="1" flipV="1">
            <a:off x="3357811" y="2327509"/>
            <a:ext cx="197073" cy="1532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B9B71CDA-9F6E-482A-5587-BB85509175DE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124237" y="4517500"/>
            <a:ext cx="37276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91AC4C0C-D37A-9B30-37F3-932EFFED37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0562" y="3680774"/>
            <a:ext cx="431435" cy="414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AB7DE51-8636-F122-B35E-DF97F1590E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9861" y="4119079"/>
            <a:ext cx="552835" cy="41462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3796987-A85F-E381-8EB8-DE0569E371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9322" y="3223161"/>
            <a:ext cx="395673" cy="41462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36151BF-7ED6-0715-36B9-4A83291C87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64378" y="2785772"/>
            <a:ext cx="421175" cy="41462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008D9B9-9672-F9F7-B1C9-CE4987F78C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6804" y="3223161"/>
            <a:ext cx="660400" cy="660400"/>
          </a:xfrm>
          <a:prstGeom prst="rect">
            <a:avLst/>
          </a:prstGeom>
        </p:spPr>
      </p:pic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ABCD8ECB-282A-6335-0B2A-8E0A1E5F558C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 flipV="1">
            <a:off x="5193878" y="2993086"/>
            <a:ext cx="2470500" cy="21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A01F47-3330-C635-0239-9C3660364D09}"/>
              </a:ext>
            </a:extLst>
          </p:cNvPr>
          <p:cNvSpPr txBox="1"/>
          <p:nvPr/>
        </p:nvSpPr>
        <p:spPr>
          <a:xfrm>
            <a:off x="2729982" y="2702939"/>
            <a:ext cx="123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HTTP/Restful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API</a:t>
            </a:r>
            <a:endParaRPr kumimoji="1" lang="ko-Kore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27E028-B68C-DDC5-6C75-D317B32B0A67}"/>
              </a:ext>
            </a:extLst>
          </p:cNvPr>
          <p:cNvSpPr txBox="1"/>
          <p:nvPr/>
        </p:nvSpPr>
        <p:spPr>
          <a:xfrm>
            <a:off x="5429805" y="2702938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EF8602-A224-866A-BC31-E8089D5E352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716003" y="3086086"/>
            <a:ext cx="0" cy="309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1CDFA6-6AA4-2B01-173B-46645D590930}"/>
              </a:ext>
            </a:extLst>
          </p:cNvPr>
          <p:cNvSpPr txBox="1"/>
          <p:nvPr/>
        </p:nvSpPr>
        <p:spPr>
          <a:xfrm>
            <a:off x="4724400" y="3124200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F5EA3C39-7B5D-6748-BB13-44D60AC654A3}"/>
              </a:ext>
            </a:extLst>
          </p:cNvPr>
          <p:cNvSpPr/>
          <p:nvPr/>
        </p:nvSpPr>
        <p:spPr>
          <a:xfrm>
            <a:off x="4253616" y="4054333"/>
            <a:ext cx="940262" cy="21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 Image blog</a:t>
            </a:r>
            <a:endParaRPr kumimoji="1" lang="ko-Kore-KR" altLang="en-US" sz="10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A2A46386-DA7C-81F2-1F2E-3C2FFD0D31EB}"/>
              </a:ext>
            </a:extLst>
          </p:cNvPr>
          <p:cNvSpPr/>
          <p:nvPr/>
        </p:nvSpPr>
        <p:spPr>
          <a:xfrm>
            <a:off x="4031778" y="3402836"/>
            <a:ext cx="692622" cy="21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 REST API</a:t>
            </a:r>
            <a:endParaRPr kumimoji="1" lang="ko-Kore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F7F2CF-5152-F03B-CCDD-A01F95E9695B}"/>
              </a:ext>
            </a:extLst>
          </p:cNvPr>
          <p:cNvSpPr txBox="1"/>
          <p:nvPr/>
        </p:nvSpPr>
        <p:spPr>
          <a:xfrm>
            <a:off x="3856074" y="3152001"/>
            <a:ext cx="87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PORT:8000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54C7AC-6818-E540-E402-89B1617ED852}"/>
              </a:ext>
            </a:extLst>
          </p:cNvPr>
          <p:cNvSpPr txBox="1"/>
          <p:nvPr/>
        </p:nvSpPr>
        <p:spPr>
          <a:xfrm>
            <a:off x="4572000" y="2694801"/>
            <a:ext cx="87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PORT:8080</a:t>
            </a:r>
            <a:endParaRPr kumimoji="1"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2D9E07-B252-368F-6CC7-299C67EC932D}"/>
              </a:ext>
            </a:extLst>
          </p:cNvPr>
          <p:cNvSpPr txBox="1"/>
          <p:nvPr/>
        </p:nvSpPr>
        <p:spPr>
          <a:xfrm>
            <a:off x="1903368" y="5377056"/>
            <a:ext cx="157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&lt;EDGE SYSTEM&gt;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3C3EBE-3F71-2BF4-18BE-D4502915FCFA}"/>
              </a:ext>
            </a:extLst>
          </p:cNvPr>
          <p:cNvSpPr txBox="1"/>
          <p:nvPr/>
        </p:nvSpPr>
        <p:spPr>
          <a:xfrm>
            <a:off x="6800813" y="5334000"/>
            <a:ext cx="214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&lt;CLIENT&gt;</a:t>
            </a:r>
            <a:endParaRPr kumimoji="1" lang="ko-Kore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838BDA-9BCA-D027-CC4E-8EEB922086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59247" y="4589324"/>
            <a:ext cx="431435" cy="439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5A8C0A-F9CF-5A2E-A8FF-129FFFF75F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9568" y="4060441"/>
            <a:ext cx="971397" cy="67220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53DF5B-04DE-EECD-E9EE-9E0DE586840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11756" y="4398406"/>
            <a:ext cx="912783" cy="69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56D45A-D091-1BD2-D766-90BA81F6265B}"/>
              </a:ext>
            </a:extLst>
          </p:cNvPr>
          <p:cNvSpPr txBox="1"/>
          <p:nvPr/>
        </p:nvSpPr>
        <p:spPr>
          <a:xfrm>
            <a:off x="1158912" y="424892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 USB</a:t>
            </a:r>
            <a:endParaRPr kumimoji="1" lang="ko-Kore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424E271-6665-5F41-7DAD-DE491889775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24232" y="4641184"/>
            <a:ext cx="797854" cy="2356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307A8A-A117-F084-4D3B-B664B3E9CE1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40935" y="4244808"/>
            <a:ext cx="1047750" cy="3271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825158-FCC8-6ED3-0E4D-AA17A3C34D6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19400" y="4790122"/>
            <a:ext cx="609600" cy="1628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827456F-4861-74AE-96C0-B533B83ABB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66530" y="4464046"/>
            <a:ext cx="715339" cy="3576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92E289-E0B5-EAE3-9D1B-CDBDB0A7DFDF}"/>
              </a:ext>
            </a:extLst>
          </p:cNvPr>
          <p:cNvSpPr txBox="1"/>
          <p:nvPr/>
        </p:nvSpPr>
        <p:spPr>
          <a:xfrm>
            <a:off x="3960572" y="5334000"/>
            <a:ext cx="214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&lt;SERVICE SYSTEM&gt;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01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목적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44377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dirty="0">
                <a:latin typeface="+mn-ea"/>
                <a:cs typeface="Malgun Gothic"/>
              </a:rPr>
              <a:t>산업 안전 강화</a:t>
            </a:r>
            <a:endParaRPr lang="en-US" altLang="ko-KR" sz="2000" dirty="0"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2000" dirty="0">
                <a:latin typeface="+mn-ea"/>
                <a:cs typeface="Malgun Gothic"/>
              </a:rPr>
              <a:t>	-</a:t>
            </a:r>
            <a:r>
              <a:rPr lang="ko-KR" altLang="en-US" sz="2000" dirty="0">
                <a:latin typeface="+mn-ea"/>
                <a:cs typeface="Malgun Gothic"/>
              </a:rPr>
              <a:t>건설 현장</a:t>
            </a:r>
            <a:r>
              <a:rPr lang="en-US" altLang="ko-KR" sz="2000" dirty="0">
                <a:latin typeface="+mn-ea"/>
                <a:cs typeface="Malgun Gothic"/>
              </a:rPr>
              <a:t>, </a:t>
            </a:r>
            <a:r>
              <a:rPr lang="ko-KR" altLang="en-US" sz="2000" dirty="0">
                <a:latin typeface="+mn-ea"/>
                <a:cs typeface="Malgun Gothic"/>
              </a:rPr>
              <a:t>공장 등 위험 환경에서 안전모 착용 여부를 실시간으로 감지하여 작업자의 안전을 보장</a:t>
            </a:r>
            <a:endParaRPr lang="en-US" altLang="ko-KR" sz="2000" dirty="0"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dirty="0">
                <a:latin typeface="+mn-ea"/>
                <a:cs typeface="Malgun Gothic"/>
              </a:rPr>
              <a:t>효율적 관리</a:t>
            </a:r>
            <a:endParaRPr lang="en-US" altLang="ko-KR" sz="2000" dirty="0"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2000" dirty="0">
                <a:latin typeface="+mn-ea"/>
                <a:cs typeface="Malgun Gothic"/>
              </a:rPr>
              <a:t>	-</a:t>
            </a:r>
            <a:r>
              <a:rPr lang="ko-KR" altLang="en-US" sz="2000" dirty="0">
                <a:latin typeface="+mn-ea"/>
                <a:cs typeface="Malgun Gothic"/>
              </a:rPr>
              <a:t>대규모 작업 환경에서 사람의 수동 검사를 자동화하여 시간과 인건비 절감</a:t>
            </a:r>
            <a:endParaRPr lang="en-US" altLang="ko-KR" sz="2000" dirty="0"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dirty="0">
                <a:latin typeface="+mn-ea"/>
                <a:cs typeface="Malgun Gothic"/>
              </a:rPr>
              <a:t>기술 적용을 통한 생산성 향상</a:t>
            </a:r>
            <a:endParaRPr lang="en-US" altLang="ko-KR" sz="2000" dirty="0"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2000" dirty="0">
                <a:latin typeface="+mn-ea"/>
                <a:cs typeface="Malgun Gothic"/>
              </a:rPr>
              <a:t>	-</a:t>
            </a:r>
            <a:r>
              <a:rPr lang="ko-KR" altLang="en-US" sz="2000" dirty="0">
                <a:latin typeface="+mn-ea"/>
                <a:cs typeface="Malgun Gothic"/>
              </a:rPr>
              <a:t>컴퓨터 비전 기술과 </a:t>
            </a:r>
            <a:r>
              <a:rPr lang="en-US" altLang="ko-KR" sz="2000" dirty="0">
                <a:latin typeface="+mn-ea"/>
                <a:cs typeface="Malgun Gothic"/>
              </a:rPr>
              <a:t>Yolo</a:t>
            </a:r>
            <a:r>
              <a:rPr lang="ko-KR" altLang="en-US" sz="2000" dirty="0">
                <a:latin typeface="+mn-ea"/>
                <a:cs typeface="Malgun Gothic"/>
              </a:rPr>
              <a:t>모델의 실시간 감지 능력을 활용하여 정확하고 빠른 탐지 성능 제공</a:t>
            </a:r>
            <a:endParaRPr lang="en-US" altLang="ko-KR" sz="2000" dirty="0"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dirty="0">
                <a:latin typeface="+mn-ea"/>
                <a:cs typeface="Malgun Gothic"/>
              </a:rPr>
              <a:t>맞춤형 솔루션 개발</a:t>
            </a:r>
            <a:endParaRPr lang="en-US" altLang="ko-KR" sz="2000" dirty="0"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2000" dirty="0">
                <a:latin typeface="+mn-ea"/>
                <a:cs typeface="Malgun Gothic"/>
              </a:rPr>
              <a:t>	-</a:t>
            </a:r>
            <a:r>
              <a:rPr lang="ko-KR" altLang="en-US" sz="2000" dirty="0">
                <a:latin typeface="+mn-ea"/>
                <a:cs typeface="Malgun Gothic"/>
              </a:rPr>
              <a:t>다양한 환경에 적합한 안전모 탐지 알고리즘 개발</a:t>
            </a:r>
            <a:endParaRPr lang="en-US" altLang="ko-KR" sz="2000" dirty="0"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dirty="0">
                <a:latin typeface="+mn-ea"/>
                <a:cs typeface="Malgun Gothic"/>
              </a:rPr>
              <a:t>사회적 책임</a:t>
            </a:r>
            <a:endParaRPr lang="en-US" altLang="ko-KR" sz="2000" dirty="0"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sz="2000" dirty="0">
                <a:latin typeface="+mn-ea"/>
                <a:cs typeface="Malgun Gothic"/>
              </a:rPr>
              <a:t>	-</a:t>
            </a:r>
            <a:r>
              <a:rPr lang="ko-KR" altLang="en-US" sz="2000" dirty="0">
                <a:latin typeface="+mn-ea"/>
                <a:cs typeface="Malgun Gothic"/>
              </a:rPr>
              <a:t>산업재해를 예방하고</a:t>
            </a:r>
            <a:r>
              <a:rPr lang="en-US" altLang="ko-KR" sz="2000" dirty="0">
                <a:latin typeface="+mn-ea"/>
                <a:cs typeface="Malgun Gothic"/>
              </a:rPr>
              <a:t>, </a:t>
            </a:r>
            <a:r>
              <a:rPr lang="ko-KR" altLang="en-US" sz="2000" dirty="0">
                <a:latin typeface="+mn-ea"/>
                <a:cs typeface="Malgun Gothic"/>
              </a:rPr>
              <a:t>안전한 작업 환경을 조성하여 기업의 사회적 책임을 이행</a:t>
            </a:r>
            <a:endParaRPr sz="2000" dirty="0">
              <a:latin typeface="+mn-ea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dirty="0"/>
              <a:t>필요성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50404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dirty="0">
                <a:latin typeface="+mn-ea"/>
                <a:cs typeface="Malgun Gothic"/>
              </a:rPr>
              <a:t>산업재해 및 사고 예방의 중요성</a:t>
            </a:r>
            <a:endParaRPr lang="en-US" altLang="ko-KR" sz="2000" dirty="0"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sz="2000" dirty="0">
                <a:latin typeface="+mn-ea"/>
                <a:cs typeface="Malgun Gothic"/>
              </a:rPr>
              <a:t>	-</a:t>
            </a:r>
            <a:r>
              <a:rPr lang="ko-KR" altLang="en-US" sz="2000" dirty="0">
                <a:latin typeface="+mn-ea"/>
                <a:cs typeface="Malgun Gothic"/>
              </a:rPr>
              <a:t>건설 현장과 같은 고위험 작업 환경에서는 안전모 착용이 필수적임에도 불구하고 착용하지 않는 사례가 빈번히 발생</a:t>
            </a:r>
            <a:endParaRPr lang="en-US" altLang="ko-KR" sz="2000" dirty="0"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sz="2000" dirty="0">
                <a:latin typeface="+mn-ea"/>
                <a:cs typeface="Malgun Gothic"/>
              </a:rPr>
              <a:t>	-</a:t>
            </a:r>
            <a:r>
              <a:rPr lang="ko-KR" altLang="en-US" sz="2000" dirty="0">
                <a:latin typeface="+mn-ea"/>
                <a:cs typeface="Malgun Gothic"/>
              </a:rPr>
              <a:t>안전모 미착용으로 인한 사고는 생명 손실 및 큰 재산 피해를 초래하며</a:t>
            </a:r>
            <a:r>
              <a:rPr lang="en-US" altLang="ko-KR" sz="2000" dirty="0">
                <a:latin typeface="+mn-ea"/>
                <a:cs typeface="Malgun Gothic"/>
              </a:rPr>
              <a:t>, </a:t>
            </a:r>
            <a:r>
              <a:rPr lang="ko-KR" altLang="en-US" sz="2000" dirty="0">
                <a:latin typeface="+mn-ea"/>
                <a:cs typeface="Malgun Gothic"/>
              </a:rPr>
              <a:t>이는 사회적</a:t>
            </a:r>
            <a:r>
              <a:rPr lang="en-US" altLang="ko-KR" sz="2000" dirty="0">
                <a:latin typeface="+mn-ea"/>
                <a:cs typeface="Malgun Gothic"/>
              </a:rPr>
              <a:t>, </a:t>
            </a:r>
            <a:r>
              <a:rPr lang="ko-KR" altLang="en-US" sz="2000" dirty="0">
                <a:latin typeface="+mn-ea"/>
                <a:cs typeface="Malgun Gothic"/>
              </a:rPr>
              <a:t>경제적으로 막대한 손실을 유발</a:t>
            </a:r>
            <a:endParaRPr lang="en-US" altLang="ko-KR" sz="2000" dirty="0">
              <a:latin typeface="+mn-ea"/>
              <a:cs typeface="Malgun Gothic"/>
            </a:endParaRPr>
          </a:p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299720" algn="l"/>
              </a:tabLst>
            </a:pPr>
            <a:r>
              <a:rPr lang="ko-KR" altLang="en-US" sz="2000" dirty="0">
                <a:latin typeface="+mn-ea"/>
                <a:cs typeface="Malgun Gothic"/>
              </a:rPr>
              <a:t>기존 관리 방식의 한계</a:t>
            </a:r>
            <a:endParaRPr lang="en-US" altLang="ko-KR" sz="2000" dirty="0"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sz="2000" dirty="0">
                <a:latin typeface="+mn-ea"/>
                <a:cs typeface="Malgun Gothic"/>
              </a:rPr>
              <a:t>	-</a:t>
            </a:r>
            <a:r>
              <a:rPr lang="ko-KR" altLang="en-US" sz="2000" dirty="0">
                <a:latin typeface="+mn-ea"/>
                <a:cs typeface="Malgun Gothic"/>
              </a:rPr>
              <a:t>안전모 착용 여부 확인이 주로 작업 관리자에 의한 수동 검사 방식으로 이루어지고 있음</a:t>
            </a:r>
            <a:r>
              <a:rPr lang="en-US" altLang="ko-KR" sz="2000" dirty="0">
                <a:latin typeface="+mn-ea"/>
                <a:cs typeface="Malgun Gothic"/>
              </a:rPr>
              <a:t>. </a:t>
            </a:r>
            <a:r>
              <a:rPr lang="ko-KR" altLang="en-US" sz="2000" dirty="0">
                <a:latin typeface="+mn-ea"/>
                <a:cs typeface="Malgun Gothic"/>
              </a:rPr>
              <a:t>이러한 방식은 작업장의 규모가 커질수록 효율성이 떨어지고</a:t>
            </a:r>
            <a:r>
              <a:rPr lang="en-US" altLang="ko-KR" sz="2000" dirty="0">
                <a:latin typeface="+mn-ea"/>
                <a:cs typeface="Malgun Gothic"/>
              </a:rPr>
              <a:t>, </a:t>
            </a:r>
            <a:r>
              <a:rPr lang="ko-KR" altLang="en-US" sz="2000" dirty="0">
                <a:latin typeface="+mn-ea"/>
                <a:cs typeface="Malgun Gothic"/>
              </a:rPr>
              <a:t>사람이 실수할 가능성이 높음</a:t>
            </a:r>
            <a:endParaRPr lang="en-US" altLang="ko-KR" sz="2000" dirty="0">
              <a:latin typeface="+mn-ea"/>
              <a:cs typeface="Malgun Gothic"/>
            </a:endParaRPr>
          </a:p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299720" algn="l"/>
              </a:tabLst>
            </a:pPr>
            <a:r>
              <a:rPr lang="ko-KR" altLang="en-US" sz="2000" dirty="0">
                <a:latin typeface="+mn-ea"/>
                <a:cs typeface="Malgun Gothic"/>
              </a:rPr>
              <a:t>법적 요구사항과 규제 준수</a:t>
            </a:r>
            <a:endParaRPr lang="en-US" altLang="ko-KR" sz="2000" dirty="0"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2000" dirty="0">
                <a:latin typeface="+mn-ea"/>
                <a:cs typeface="Malgun Gothic"/>
              </a:rPr>
              <a:t>	-</a:t>
            </a:r>
            <a:r>
              <a:rPr lang="ko-KR" altLang="en-US" sz="2000" dirty="0">
                <a:latin typeface="+mn-ea"/>
                <a:cs typeface="Malgun Gothic"/>
              </a:rPr>
              <a:t>많은 국가에서 건설 현장과 공장 작업장에서 안전모 착용은 법적 의무사항이다</a:t>
            </a:r>
            <a:r>
              <a:rPr lang="en-US" altLang="ko-KR" sz="2000" dirty="0">
                <a:latin typeface="+mn-ea"/>
                <a:cs typeface="Malgun Gothic"/>
              </a:rPr>
              <a:t>. </a:t>
            </a:r>
            <a:r>
              <a:rPr lang="ko-KR" altLang="en-US" sz="2000" dirty="0">
                <a:latin typeface="+mn-ea"/>
                <a:cs typeface="Malgun Gothic"/>
              </a:rPr>
              <a:t>안전모 착용 여부를 자동으로 모니터링하고 기록할 수 있는 기술은 규제 준수를 효과적으로 지원할 수 있다</a:t>
            </a:r>
            <a:r>
              <a:rPr lang="en-US" altLang="ko-KR" sz="2000" dirty="0">
                <a:latin typeface="+mn-ea"/>
                <a:cs typeface="Malgun Gothic"/>
              </a:rPr>
              <a:t>.</a:t>
            </a:r>
          </a:p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299720" algn="l"/>
              </a:tabLst>
            </a:pPr>
            <a:r>
              <a:rPr lang="ko-KR" altLang="en-US" sz="2000" dirty="0">
                <a:latin typeface="+mn-ea"/>
                <a:cs typeface="Malgun Gothic"/>
              </a:rPr>
              <a:t>다양한 응용 가능성</a:t>
            </a:r>
            <a:endParaRPr lang="en-US" altLang="ko-KR" sz="2000" dirty="0"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2000" dirty="0">
                <a:latin typeface="+mn-ea"/>
                <a:cs typeface="Malgun Gothic"/>
              </a:rPr>
              <a:t>	-</a:t>
            </a:r>
            <a:r>
              <a:rPr lang="ko-KR" altLang="en-US" sz="2000" dirty="0">
                <a:latin typeface="+mn-ea"/>
                <a:cs typeface="Malgun Gothic"/>
              </a:rPr>
              <a:t>안전모 탐지 기술은 건설 현장 뿐 아니라</a:t>
            </a:r>
            <a:r>
              <a:rPr lang="en-US" altLang="ko-KR" sz="2000" dirty="0">
                <a:latin typeface="+mn-ea"/>
                <a:cs typeface="Malgun Gothic"/>
              </a:rPr>
              <a:t>, </a:t>
            </a:r>
            <a:r>
              <a:rPr lang="ko-KR" altLang="en-US" sz="2000" dirty="0">
                <a:latin typeface="+mn-ea"/>
                <a:cs typeface="Malgun Gothic"/>
              </a:rPr>
              <a:t>공장</a:t>
            </a:r>
            <a:r>
              <a:rPr lang="en-US" altLang="ko-KR" sz="2000" dirty="0">
                <a:latin typeface="+mn-ea"/>
                <a:cs typeface="Malgun Gothic"/>
              </a:rPr>
              <a:t>, </a:t>
            </a:r>
            <a:r>
              <a:rPr lang="ko-KR" altLang="en-US" sz="2000" dirty="0">
                <a:latin typeface="+mn-ea"/>
                <a:cs typeface="Malgun Gothic"/>
              </a:rPr>
              <a:t>물류 창고</a:t>
            </a:r>
            <a:r>
              <a:rPr lang="en-US" altLang="ko-KR" sz="2000" dirty="0">
                <a:latin typeface="+mn-ea"/>
                <a:cs typeface="Malgun Gothic"/>
              </a:rPr>
              <a:t>, </a:t>
            </a:r>
            <a:r>
              <a:rPr lang="ko-KR" altLang="en-US" sz="2000" dirty="0">
                <a:latin typeface="+mn-ea"/>
                <a:cs typeface="Malgun Gothic"/>
              </a:rPr>
              <a:t>실내 작업 환경 등 다양한 산업 분야에서 적용 가능</a:t>
            </a:r>
            <a:endParaRPr lang="en-US" altLang="ko-KR" sz="2000" dirty="0"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051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6817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조건대비표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8D92DE-3313-341A-7253-A23793A0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58630"/>
              </p:ext>
            </p:extLst>
          </p:nvPr>
        </p:nvGraphicFramePr>
        <p:xfrm>
          <a:off x="457200" y="1219200"/>
          <a:ext cx="8991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260587217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52591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78529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46177164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558375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구현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대체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소스 파일명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함수 또는 </a:t>
                      </a:r>
                      <a:r>
                        <a:rPr lang="en-US" altLang="ko-KR" sz="1000" dirty="0"/>
                        <a:t>class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2765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1. Edge System(Python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1-1. YoloV5 pretrained model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>
                          <a:solidFill>
                            <a:srgbClr val="FF0000"/>
                          </a:solidFill>
                        </a:rPr>
                        <a:t>O/X</a:t>
                      </a:r>
                      <a:endParaRPr lang="ko-KR" altLang="en-US" sz="10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0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Helmet_detection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369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1-2. </a:t>
                      </a:r>
                      <a:r>
                        <a:rPr lang="en" altLang="ko-KR" sz="1000" dirty="0" err="1"/>
                        <a:t>Ms</a:t>
                      </a:r>
                      <a:r>
                        <a:rPr lang="en" altLang="ko-KR" sz="1000" dirty="0"/>
                        <a:t> coco </a:t>
                      </a:r>
                      <a:r>
                        <a:rPr lang="ko-KR" altLang="en-US" sz="1000" dirty="0"/>
                        <a:t>훈련데이터 기준 검출 객체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" altLang="ko-KR" sz="1000" dirty="0"/>
                        <a:t>Classes) : 80</a:t>
                      </a:r>
                      <a:r>
                        <a:rPr lang="ko-KR" altLang="en-US" sz="1000" dirty="0"/>
                        <a:t>가지 객체 검출 기능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 함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Helmet_detection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5768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1-3. </a:t>
                      </a:r>
                      <a:r>
                        <a:rPr lang="ko-KR" altLang="en-US" sz="1000" dirty="0"/>
                        <a:t>한 종류의 객체를 동일한 객체로 가능한 </a:t>
                      </a:r>
                      <a:r>
                        <a:rPr lang="en" altLang="ko-KR" sz="1000" dirty="0"/>
                        <a:t>Change Detection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 함</a:t>
                      </a:r>
                      <a:r>
                        <a:rPr lang="en-US" altLang="ko-KR" sz="1000" b="1" dirty="0"/>
                        <a:t>)</a:t>
                      </a:r>
                      <a:endParaRPr lang="en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Helmet_detection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74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1-4. </a:t>
                      </a:r>
                      <a:r>
                        <a:rPr lang="ko-KR" altLang="en-US" sz="1000" dirty="0"/>
                        <a:t>게시를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2583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1-5. </a:t>
                      </a:r>
                      <a:r>
                        <a:rPr lang="ko-KR" altLang="en-US" sz="1000" dirty="0"/>
                        <a:t>기타 추가기능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더 있을 경우 아래 표 추가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21904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2. Service System(Python, Django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" altLang="ko-KR" sz="1000" dirty="0" err="1"/>
                        <a:t>Pythonanywhere</a:t>
                      </a:r>
                      <a:r>
                        <a:rPr lang="en" altLang="ko-KR" sz="1000" dirty="0"/>
                        <a:t> </a:t>
                      </a:r>
                      <a:r>
                        <a:rPr lang="ko-KR" altLang="en-US" sz="1000" dirty="0"/>
                        <a:t>클라우드상 서비스 구동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일부 확장 기능 가능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2-1. </a:t>
                      </a:r>
                      <a:r>
                        <a:rPr lang="ko-KR" altLang="en-US" sz="1000" dirty="0"/>
                        <a:t>사용자 보안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보안키를 이용한 로그인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Djangoenv/mysite/settings.py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2041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2-2. Image Blog </a:t>
                      </a:r>
                      <a:r>
                        <a:rPr lang="ko-KR" altLang="en-US" sz="1000" dirty="0"/>
                        <a:t>및 관리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일부 확장 기능 가능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Djangoenv/blog/views.py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6181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2-3. </a:t>
                      </a:r>
                      <a:r>
                        <a:rPr lang="ko-KR" altLang="en-US" sz="1000" dirty="0"/>
                        <a:t>게시를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제공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Djangoenv/blog/models.py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9916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2-4. Image </a:t>
                      </a:r>
                      <a:r>
                        <a:rPr lang="ko-KR" altLang="en-US" sz="1000" dirty="0"/>
                        <a:t>목록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획득을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제공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Djangoenv/blog/models.py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80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2-5. </a:t>
                      </a:r>
                      <a:r>
                        <a:rPr lang="ko-KR" altLang="en-US" sz="1000" dirty="0"/>
                        <a:t>기타 추가 기능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더 있을 경우 아래 표 추가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39533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 Client System(Android, Native App, </a:t>
                      </a:r>
                      <a:r>
                        <a:rPr lang="ko-KR" altLang="en-US" sz="1000" dirty="0"/>
                        <a:t>개별 제안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3.1. Image list view </a:t>
                      </a:r>
                      <a:r>
                        <a:rPr lang="ko-KR" altLang="en-US" sz="1000" dirty="0"/>
                        <a:t>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 기능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개별 제안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213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3.2. Image </a:t>
                      </a:r>
                      <a:r>
                        <a:rPr lang="ko-KR" altLang="en-US" sz="1000" dirty="0"/>
                        <a:t>목록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획득을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566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3.3. </a:t>
                      </a:r>
                      <a:r>
                        <a:rPr lang="ko-KR" altLang="en-US" sz="1000" dirty="0"/>
                        <a:t>공통기능 및 추가기능을 활용한 사용자 시나리오 및 </a:t>
                      </a:r>
                      <a:r>
                        <a:rPr lang="en" altLang="ko-KR" sz="1000" dirty="0"/>
                        <a:t>UI </a:t>
                      </a:r>
                      <a:r>
                        <a:rPr lang="ko-KR" altLang="en-US" sz="1000" dirty="0"/>
                        <a:t>제공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26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3-4. </a:t>
                      </a:r>
                      <a:r>
                        <a:rPr lang="ko-KR" altLang="en-US" sz="1000" dirty="0"/>
                        <a:t>추가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56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98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953FC-8DC7-DEB6-AC4F-171A8F72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1. Edge System(Python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공통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2D131-20C9-3743-0C3C-F48B12A4E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641201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1-1. YoloV8 model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800" dirty="0">
                <a:solidFill>
                  <a:schemeClr val="tx1"/>
                </a:solidFill>
                <a:latin typeface="+mn-ea"/>
                <a:cs typeface="Gulim"/>
              </a:rPr>
              <a:t>-Yolov8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Gulim"/>
              </a:rPr>
              <a:t>모델을 이용하여 구현</a:t>
            </a: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AA10C6-B376-C92B-2E3F-39E2C58C9A9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869469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1-2. 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Kaggle dataset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을 이용</a:t>
            </a:r>
            <a:endParaRPr lang="ko-KR" altLang="en-US" sz="1400" b="1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800" dirty="0">
                <a:solidFill>
                  <a:schemeClr val="tx1"/>
                </a:solidFill>
                <a:latin typeface="+mn-ea"/>
                <a:cs typeface="Gulim"/>
              </a:rPr>
              <a:t>-Kaggle dataset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Gulim"/>
              </a:rPr>
              <a:t>을 이용하여 학습 및 예측</a:t>
            </a: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436FCE2-7D0B-C826-592C-819072951881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CCB36D9-586F-F52E-70DB-55ACD54B7FC6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869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1-4.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게시를 위한 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kern="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 latinLnBrk="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800" kern="0" dirty="0">
                <a:latin typeface="+mn-ea"/>
                <a:cs typeface="Gulim"/>
              </a:rPr>
              <a:t>	</a:t>
            </a:r>
            <a:r>
              <a:rPr lang="en-US" altLang="ko-KR" sz="800" kern="0" dirty="0">
                <a:solidFill>
                  <a:schemeClr val="tx1"/>
                </a:solidFill>
                <a:latin typeface="+mn-ea"/>
                <a:cs typeface="Gulim"/>
              </a:rPr>
              <a:t>server </a:t>
            </a:r>
            <a:r>
              <a:rPr lang="en-US" altLang="ko-KR" sz="800" kern="0" dirty="0" err="1">
                <a:solidFill>
                  <a:schemeClr val="tx1"/>
                </a:solidFill>
                <a:latin typeface="+mn-ea"/>
                <a:cs typeface="Gulim"/>
              </a:rPr>
              <a:t>api</a:t>
            </a: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2E40B3-D957-40C7-85A6-AD145AA45C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131" y="1985509"/>
            <a:ext cx="3340996" cy="20530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B00495-E9C8-42F6-BC5B-E1177F893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8" y="1797599"/>
            <a:ext cx="3952030" cy="14434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232564-06F6-4DD6-A9B6-3D9C9BE356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5" y="3411661"/>
            <a:ext cx="4038476" cy="6610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12E497-B744-4477-80C2-46698B3B59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90306"/>
            <a:ext cx="1957432" cy="22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5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8B0C2-7071-927C-C28B-D4889232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3B1E0-DCA4-6B53-3ABD-B5A49F1D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2. Service System(Python, Django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23D7F-C36C-107B-7BF2-246DBF4E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1554272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2-1.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사용자 보안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보안키를 이용한 로그인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chemeClr val="tx1"/>
                </a:solidFill>
                <a:latin typeface="+mn-ea"/>
                <a:cs typeface="Malgun Gothic"/>
              </a:rPr>
              <a:t>Django login, </a:t>
            </a:r>
            <a:r>
              <a:rPr lang="en-US" altLang="ko-KR" sz="1200" i="1" spc="-5" dirty="0" err="1">
                <a:solidFill>
                  <a:schemeClr val="tx1"/>
                </a:solidFill>
                <a:latin typeface="+mn-ea"/>
                <a:cs typeface="Malgun Gothic"/>
              </a:rPr>
              <a:t>django</a:t>
            </a:r>
            <a:r>
              <a:rPr lang="ko-KR" altLang="en-US" sz="1200" i="1" spc="-5" dirty="0">
                <a:solidFill>
                  <a:schemeClr val="tx1"/>
                </a:solidFill>
                <a:latin typeface="+mn-ea"/>
                <a:cs typeface="Malgun Gothic"/>
              </a:rPr>
              <a:t>의 내장 인증 시스템을 활용하여 사용자가 로그인 할 수 있게 구현</a:t>
            </a:r>
            <a:endParaRPr lang="en-US" altLang="ko-KR" sz="1200" i="1" spc="-5" dirty="0">
              <a:solidFill>
                <a:schemeClr val="tx1"/>
              </a:solidFill>
              <a:latin typeface="+mn-ea"/>
              <a:cs typeface="Malgun Gothic"/>
            </a:endParaRP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5ACAD-B866-53DA-94B5-BBFD3F1C41A1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084912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2-2. Image Blog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및 관리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일부 확장 기능 가능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800" dirty="0">
                <a:solidFill>
                  <a:schemeClr val="tx1"/>
                </a:solidFill>
                <a:latin typeface="+mn-ea"/>
                <a:cs typeface="Gulim"/>
              </a:rPr>
              <a:t>Django management,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  <a:cs typeface="Gulim"/>
              </a:rPr>
              <a:t>django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Gulim"/>
              </a:rPr>
              <a:t>의 모델과 관리페이지를 통해서 관리할 수 있게 구현</a:t>
            </a: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1701398-9CCD-B812-1428-A0D01599FD8A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15850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2-3.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게시를 위한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-US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i="1" kern="0" dirty="0">
                <a:solidFill>
                  <a:srgbClr val="FF0000"/>
                </a:solidFill>
                <a:latin typeface="+mn-ea"/>
                <a:cs typeface="Malgun Gothic"/>
              </a:rPr>
              <a:t>	</a:t>
            </a:r>
            <a:r>
              <a:rPr lang="ko-KR" altLang="en-US" sz="1400" i="1" kern="0" dirty="0">
                <a:solidFill>
                  <a:schemeClr val="tx1"/>
                </a:solidFill>
                <a:latin typeface="+mn-ea"/>
                <a:cs typeface="Malgun Gothic"/>
              </a:rPr>
              <a:t>게시물 게시를 위한 </a:t>
            </a:r>
            <a:r>
              <a:rPr lang="ko-KR" altLang="en-US" sz="1400" i="1" kern="0" dirty="0" err="1">
                <a:solidFill>
                  <a:schemeClr val="tx1"/>
                </a:solidFill>
                <a:latin typeface="+mn-ea"/>
                <a:cs typeface="Malgun Gothic"/>
              </a:rPr>
              <a:t>업로더</a:t>
            </a:r>
            <a:r>
              <a:rPr lang="ko-KR" altLang="en-US" sz="1400" i="1" kern="0" dirty="0">
                <a:solidFill>
                  <a:schemeClr val="tx1"/>
                </a:solidFill>
                <a:latin typeface="+mn-ea"/>
                <a:cs typeface="Malgun Gothic"/>
              </a:rPr>
              <a:t> 구현</a:t>
            </a: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4BEBBAE-61C7-CA37-64BE-8E9F5E4C5900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1813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2-4. Image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목록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획득을 위한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-US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kern="0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 latinLnBrk="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6FFFAE-433C-430D-849E-8D330F7052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43606"/>
            <a:ext cx="1905000" cy="1507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1AEA11-6090-4CD1-97CF-EABCFA5DE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83" y="2133600"/>
            <a:ext cx="2819400" cy="1666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A329AD-B379-4477-904B-E88B9778AD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05389"/>
            <a:ext cx="3323433" cy="18689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5825CC-A5A5-4941-9ECA-B987C558D2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08" y="4776616"/>
            <a:ext cx="4205059" cy="13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4779</TotalTime>
  <Words>1415</Words>
  <Application>Microsoft Office PowerPoint</Application>
  <PresentationFormat>A4 용지(210x297mm)</PresentationFormat>
  <Paragraphs>214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Malgun Gothic</vt:lpstr>
      <vt:lpstr>Malgun Gothic</vt:lpstr>
      <vt:lpstr>Arial</vt:lpstr>
      <vt:lpstr>Calibri</vt:lpstr>
      <vt:lpstr>Consolas</vt:lpstr>
      <vt:lpstr>Times New Roman</vt:lpstr>
      <vt:lpstr>Wingdings</vt:lpstr>
      <vt:lpstr>Office Theme</vt:lpstr>
      <vt:lpstr>Mobile/WebService Project</vt:lpstr>
      <vt:lpstr>목차</vt:lpstr>
      <vt:lpstr>요구조건</vt:lpstr>
      <vt:lpstr>시스템 구성도 (변경  된 사항 적용)</vt:lpstr>
      <vt:lpstr>목적</vt:lpstr>
      <vt:lpstr>필요성</vt:lpstr>
      <vt:lpstr>기능 - 조건대비표</vt:lpstr>
      <vt:lpstr>기능 - 1. Edge System(Python 기반, 공통)</vt:lpstr>
      <vt:lpstr>기능 - 2. Service System(Python, Django 기반)</vt:lpstr>
      <vt:lpstr>기능 - 3. Client System(Android, Java기반, 개별 제안)</vt:lpstr>
      <vt:lpstr>기능</vt:lpstr>
      <vt:lpstr>사용자 시나리오(Ui 구성)</vt:lpstr>
      <vt:lpstr>개발과정의 이슈</vt:lpstr>
      <vt:lpstr>데모(구동 동영상, mp4 동영상 파일을 추가 함)</vt:lpstr>
      <vt:lpstr>기대효과 및 결론</vt:lpstr>
      <vt:lpstr>결과물의 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안기옥</dc:creator>
  <cp:lastModifiedBy>이준용</cp:lastModifiedBy>
  <cp:revision>67</cp:revision>
  <dcterms:created xsi:type="dcterms:W3CDTF">2020-06-08T19:34:44Z</dcterms:created>
  <dcterms:modified xsi:type="dcterms:W3CDTF">2024-12-17T14:54:18Z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2018-05-10T00:00:00Z</vt:filetime>
  </property>
  <property fmtid="{D5CDD505-2E9C-101B-9397-08002B2CF9AE}" pid="3" name="Creator">
    <vt:lpwstr>PowerPoint용 Acrobat PDFMaker 15</vt:lpwstr>
  </property>
  <property fmtid="{D5CDD505-2E9C-101B-9397-08002B2CF9AE}" pid="4" name="LastSaved">
    <vt:filetime>2020-06-08T00:00:00Z</vt:filetime>
  </property>
</Properties>
</file>