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9" r:id="rId4"/>
    <p:sldId id="259" r:id="rId5"/>
    <p:sldId id="258" r:id="rId6"/>
    <p:sldId id="296" r:id="rId7"/>
    <p:sldId id="285" r:id="rId8"/>
    <p:sldId id="291" r:id="rId9"/>
    <p:sldId id="298" r:id="rId10"/>
    <p:sldId id="299" r:id="rId11"/>
    <p:sldId id="300" r:id="rId12"/>
    <p:sldId id="297" r:id="rId13"/>
    <p:sldId id="303" r:id="rId14"/>
    <p:sldId id="292" r:id="rId15"/>
    <p:sldId id="304" r:id="rId16"/>
    <p:sldId id="286" r:id="rId17"/>
    <p:sldId id="305" r:id="rId18"/>
    <p:sldId id="301" r:id="rId19"/>
    <p:sldId id="306" r:id="rId20"/>
    <p:sldId id="307" r:id="rId21"/>
    <p:sldId id="288" r:id="rId22"/>
    <p:sldId id="284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0D"/>
    <a:srgbClr val="008213"/>
    <a:srgbClr val="21A37D"/>
    <a:srgbClr val="805544"/>
    <a:srgbClr val="AD7863"/>
    <a:srgbClr val="888888"/>
    <a:srgbClr val="75492B"/>
    <a:srgbClr val="B7863F"/>
    <a:srgbClr val="515151"/>
    <a:srgbClr val="575A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58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A7A8B-3BDC-4E96-9A50-72AC91234617}"/>
              </a:ext>
            </a:extLst>
          </p:cNvPr>
          <p:cNvSpPr txBox="1"/>
          <p:nvPr userDrawn="1"/>
        </p:nvSpPr>
        <p:spPr>
          <a:xfrm>
            <a:off x="9838884" y="6588607"/>
            <a:ext cx="2362613" cy="2359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10D1-333E-4354-B95F-A3DB610D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83AF2-C1F0-4FA7-9FBF-4FF5A4A4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8BB8-1897-4489-BEFD-90B27EE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6F3D2-EB23-4034-9451-67A359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E1CA-9095-4CFB-8CF6-D530A87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AA7F-F8B6-47EA-9A2C-6FFEC42D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CB9D0-A54C-4F3D-A74E-F0E5A6F19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CFD9A-C52E-4C86-908E-DA4641000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5E216-3864-46BB-A0DE-A9DB0F9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0B73D-7AF8-478F-BBD4-5481EFB2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595EC-0B76-45F5-BF02-538E8639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5BE44-7E7E-4FE3-AAAA-D6C9B42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E9574-ACF8-4BB7-B25D-4BB6C3A4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09453-190C-4230-BA1F-FBFEAE3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6434A-5E76-4E71-B99E-BE4A3D4F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F06C3-4DEB-44CD-BCDE-CA7655F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8257D-374D-4AD7-B29A-09916D05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9BA00-3AC4-4ED5-B137-3E84BD54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F4FE5-3800-4C7F-9188-E427B6F0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0D824-0AF2-46E2-8AC2-8A7F40C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DC37-8D27-4FEE-A216-300A8774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A7A8B-3BDC-4E96-9A50-72AC91234617}"/>
              </a:ext>
            </a:extLst>
          </p:cNvPr>
          <p:cNvSpPr txBox="1"/>
          <p:nvPr userDrawn="1"/>
        </p:nvSpPr>
        <p:spPr>
          <a:xfrm>
            <a:off x="9838884" y="6588607"/>
            <a:ext cx="2362613" cy="2359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10D1-333E-4354-B95F-A3DB610D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83AF2-C1F0-4FA7-9FBF-4FF5A4A4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8BB8-1897-4489-BEFD-90B27EE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6F3D2-EB23-4034-9451-67A359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E1CA-9095-4CFB-8CF6-D530A87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2C5F-13C7-4D4D-8EE8-B5BAEE37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62E12-74D2-4177-88FF-D6993202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F65FB-F941-499F-8495-AC717E8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7D2B-C28E-4BC5-9FBA-7FEFB52F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0E7F0-2D91-44E7-B6A2-19FC963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BE8A-D963-43E5-8657-7B3255A4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4D110-CC6D-4393-B7A3-E0D11CD1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042-CFAB-4102-AF0D-745E3A2B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3162-A3C3-4D27-BADE-5F30DC1A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D112D-C047-4835-8E36-44AB9555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4BF43-8028-47BD-A1D7-0AA872CB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0CAA-A109-4EBD-9BB9-4FF1EDE8B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F434F-3271-4ABA-9B1A-F209F547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CC36D-6C9F-4837-8023-63D789A7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5BB2-AD24-463A-8FB2-AA806120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0A783-1588-4F3C-9B7B-4EEE6BC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DE67-F28D-4ECE-AC03-671F6BCD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A7306-0792-4254-9E02-100E2EE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480CB-321A-4A15-B208-DF48AEF5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614C79-81F7-482B-BE51-2ABE9948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B48AD-5903-4BB4-9945-A8D1A423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23AC7-0509-4DB4-9C73-3BBDBFA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1A9F3-7AE3-49DC-A28B-A8266EA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F37821-7A91-4F29-9C9F-F58CCDE5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3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2879B-3791-4141-83DD-F85F177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1E4883-7DC9-4462-902A-73D12B94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A3CBC8-1E6F-439B-BBFD-08135EE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1E3E5-C540-4956-9188-A15F5C50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A193E-91E4-46F2-8DB5-3B30D427A692}"/>
              </a:ext>
            </a:extLst>
          </p:cNvPr>
          <p:cNvSpPr txBox="1"/>
          <p:nvPr userDrawn="1"/>
        </p:nvSpPr>
        <p:spPr>
          <a:xfrm>
            <a:off x="9838884" y="6588607"/>
            <a:ext cx="2362613" cy="2359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9E7B1-4119-4C61-84BE-81C2E868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2A4BC-559C-43EE-B5CE-D605244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D7763-1D9A-4EDD-A920-13235083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2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99F4-C661-4C3E-9546-3E211199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49AB5-A4BC-4C3F-9FA6-46E0BA8F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EB12F-C0E3-4617-B788-579E0840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ED792-3A94-43FF-910F-46B214C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2DF0E-D5BB-458E-B4B5-12191CB5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44C4B-29A2-4321-A8F8-BD3F09FA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09B8C-1593-47B1-8AF0-7021F8E0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45317-BE3D-47BA-B00A-38549124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5DFA7-ECD8-4952-974A-137F9CD8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5536-BA80-434E-B7E1-F275E66A254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93BBF-E384-4D31-BDE6-74E319F94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D3580-187F-411B-876A-8C9DE4303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8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DB31FE-5E96-468B-88DC-57389BB236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8D63774-DC90-4150-9A72-27DE6E1FE3D1}"/>
              </a:ext>
            </a:extLst>
          </p:cNvPr>
          <p:cNvGrpSpPr/>
          <p:nvPr/>
        </p:nvGrpSpPr>
        <p:grpSpPr>
          <a:xfrm>
            <a:off x="1284067" y="1757680"/>
            <a:ext cx="9456208" cy="1988821"/>
            <a:chOff x="1915160" y="2506979"/>
            <a:chExt cx="7590785" cy="15964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A2D047C-5434-44A5-A1D4-4203F05ECA0C}"/>
                </a:ext>
              </a:extLst>
            </p:cNvPr>
            <p:cNvSpPr/>
            <p:nvPr/>
          </p:nvSpPr>
          <p:spPr>
            <a:xfrm>
              <a:off x="1915160" y="2506979"/>
              <a:ext cx="3188468" cy="3319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50593B-DA07-46B3-BF60-8052728A0E55}"/>
                </a:ext>
              </a:extLst>
            </p:cNvPr>
            <p:cNvSpPr/>
            <p:nvPr/>
          </p:nvSpPr>
          <p:spPr>
            <a:xfrm>
              <a:off x="2252768" y="2827559"/>
              <a:ext cx="7253177" cy="1275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E38D34-F1CA-4D12-9FFF-B8E82E18DB66}"/>
                </a:ext>
              </a:extLst>
            </p:cNvPr>
            <p:cNvSpPr/>
            <p:nvPr/>
          </p:nvSpPr>
          <p:spPr>
            <a:xfrm>
              <a:off x="2103474" y="2701370"/>
              <a:ext cx="3188468" cy="331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670F14-9E5A-4967-865B-A0F772F6F374}"/>
              </a:ext>
            </a:extLst>
          </p:cNvPr>
          <p:cNvSpPr txBox="1"/>
          <p:nvPr/>
        </p:nvSpPr>
        <p:spPr>
          <a:xfrm>
            <a:off x="1961023" y="2603455"/>
            <a:ext cx="8244565" cy="74892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3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</a:t>
            </a:r>
            <a:r>
              <a:rPr lang="en-US" altLang="ko-KR" sz="43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43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재생에너지 보급률 분석 시스템</a:t>
            </a: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FFCB3CFE-80A6-4F52-B6EE-E67F9A7B74A0}"/>
              </a:ext>
            </a:extLst>
          </p:cNvPr>
          <p:cNvSpPr/>
          <p:nvPr/>
        </p:nvSpPr>
        <p:spPr>
          <a:xfrm flipH="1">
            <a:off x="0" y="4826001"/>
            <a:ext cx="12192000" cy="2032000"/>
          </a:xfrm>
          <a:prstGeom prst="rtTriangl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66BCE-2172-48B9-BD9B-670A114A664B}"/>
              </a:ext>
            </a:extLst>
          </p:cNvPr>
          <p:cNvSpPr txBox="1"/>
          <p:nvPr/>
        </p:nvSpPr>
        <p:spPr>
          <a:xfrm>
            <a:off x="11026325" y="5064285"/>
            <a:ext cx="675181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  <a:cs typeface="Noto Serif Blk" panose="02020A02060505020204" pitchFamily="18"/>
              </a:rPr>
              <a:t>1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  <a:cs typeface="Noto Serif Blk" panose="02020A02060505020204" pitchFamily="18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5993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7032690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절차 </a:t>
            </a:r>
            <a:r>
              <a:rPr lang="en-US" altLang="ko-KR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Visual Studio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개별 구성 요소 추가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2" y="1252255"/>
            <a:ext cx="5229955" cy="4048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1252255"/>
            <a:ext cx="4196093" cy="4955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7822" y="5759355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UI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화면 실행에 필요한 구성요소 추가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4326821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절차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초기화면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741726"/>
            <a:ext cx="10533838" cy="56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4365294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 절차 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조회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8" y="966842"/>
            <a:ext cx="7422590" cy="3850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8866" y="5334000"/>
            <a:ext cx="6930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SQLite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데이터베이스에서 데이터를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로딩 하여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데이터 그리드에 표시</a:t>
            </a:r>
          </a:p>
        </p:txBody>
      </p:sp>
    </p:spTree>
    <p:extLst>
      <p:ext uri="{BB962C8B-B14F-4D97-AF65-F5344CB8AC3E}">
        <p14:creationId xmlns:p14="http://schemas.microsoft.com/office/powerpoint/2010/main" val="65493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4365294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 절차 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조회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4" y="850229"/>
            <a:ext cx="8315434" cy="4770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9809" y="6086901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"metro"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컬럼의 데이터를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로딩 하여 콤보 박스에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22277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4903903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절차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 조회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6" y="641445"/>
            <a:ext cx="7093894" cy="6045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3967749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절차 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DB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연결 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" y="837741"/>
            <a:ext cx="9764045" cy="5101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555" y="6178063"/>
            <a:ext cx="546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소비 정보 데이터 값은 랜덤으로 임의 데이터 생성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8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1" y="-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3809705" y="690881"/>
            <a:ext cx="459292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400" b="1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4400" b="1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 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4916727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에너지원 별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연도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"/>
          <a:stretch/>
        </p:blipFill>
        <p:spPr>
          <a:xfrm>
            <a:off x="2477689" y="3751629"/>
            <a:ext cx="6759522" cy="2952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1" b="12483"/>
          <a:stretch/>
        </p:blipFill>
        <p:spPr>
          <a:xfrm>
            <a:off x="6487405" y="984738"/>
            <a:ext cx="5490525" cy="2524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083" y="772586"/>
            <a:ext cx="5846030" cy="27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3570204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지역별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6" y="902329"/>
            <a:ext cx="8782977" cy="52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3570204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지역별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9" y="921672"/>
            <a:ext cx="8912857" cy="53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33C9F9-D873-436D-83D7-2330C3D4C3B2}"/>
              </a:ext>
            </a:extLst>
          </p:cNvPr>
          <p:cNvSpPr/>
          <p:nvPr/>
        </p:nvSpPr>
        <p:spPr>
          <a:xfrm>
            <a:off x="1778001" y="2473989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3CD68-BAAE-4910-8674-3933428A0081}"/>
              </a:ext>
            </a:extLst>
          </p:cNvPr>
          <p:cNvSpPr/>
          <p:nvPr/>
        </p:nvSpPr>
        <p:spPr>
          <a:xfrm>
            <a:off x="1778001" y="3505257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93A6BE-56E0-420A-81FF-594D4DCAA4AF}"/>
              </a:ext>
            </a:extLst>
          </p:cNvPr>
          <p:cNvSpPr/>
          <p:nvPr/>
        </p:nvSpPr>
        <p:spPr>
          <a:xfrm>
            <a:off x="1778001" y="4536525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F28CB8-227A-43BE-82E4-E9FA7E52005B}"/>
              </a:ext>
            </a:extLst>
          </p:cNvPr>
          <p:cNvSpPr/>
          <p:nvPr/>
        </p:nvSpPr>
        <p:spPr>
          <a:xfrm>
            <a:off x="1778001" y="5567793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D5DC40-75E2-4F4F-8CC9-893E921953DA}"/>
              </a:ext>
            </a:extLst>
          </p:cNvPr>
          <p:cNvSpPr/>
          <p:nvPr/>
        </p:nvSpPr>
        <p:spPr>
          <a:xfrm>
            <a:off x="1778001" y="1442721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DDDA1-60FB-49C8-BB87-264BD347D88D}"/>
              </a:ext>
            </a:extLst>
          </p:cNvPr>
          <p:cNvSpPr/>
          <p:nvPr/>
        </p:nvSpPr>
        <p:spPr>
          <a:xfrm>
            <a:off x="8785905" y="2552423"/>
            <a:ext cx="3011555" cy="301155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0C1C30-1572-4CF4-BACC-B714C1B61E30}"/>
              </a:ext>
            </a:extLst>
          </p:cNvPr>
          <p:cNvCxnSpPr>
            <a:cxnSpLocks/>
          </p:cNvCxnSpPr>
          <p:nvPr/>
        </p:nvCxnSpPr>
        <p:spPr>
          <a:xfrm>
            <a:off x="528320" y="762000"/>
            <a:ext cx="11663680" cy="0"/>
          </a:xfrm>
          <a:prstGeom prst="line">
            <a:avLst/>
          </a:prstGeom>
          <a:ln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508001" y="238782"/>
            <a:ext cx="1005403" cy="584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9C8C-1A8D-4F60-A540-B48B8EC40CE6}"/>
              </a:ext>
            </a:extLst>
          </p:cNvPr>
          <p:cNvSpPr txBox="1"/>
          <p:nvPr/>
        </p:nvSpPr>
        <p:spPr>
          <a:xfrm>
            <a:off x="1160743" y="1442721"/>
            <a:ext cx="476412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1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510F2-8FE1-417D-85F6-66260F9BAE5D}"/>
              </a:ext>
            </a:extLst>
          </p:cNvPr>
          <p:cNvSpPr txBox="1"/>
          <p:nvPr/>
        </p:nvSpPr>
        <p:spPr>
          <a:xfrm>
            <a:off x="1879600" y="1565832"/>
            <a:ext cx="169790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B0079-5649-4AC1-9D8E-80A81D3F07B0}"/>
              </a:ext>
            </a:extLst>
          </p:cNvPr>
          <p:cNvSpPr txBox="1"/>
          <p:nvPr/>
        </p:nvSpPr>
        <p:spPr>
          <a:xfrm>
            <a:off x="1160743" y="2468907"/>
            <a:ext cx="476412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2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7CC6B-5BCA-466E-B4A6-98CB63D3C361}"/>
              </a:ext>
            </a:extLst>
          </p:cNvPr>
          <p:cNvSpPr txBox="1"/>
          <p:nvPr/>
        </p:nvSpPr>
        <p:spPr>
          <a:xfrm>
            <a:off x="1879600" y="2595050"/>
            <a:ext cx="189026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팀 구성  및 역할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A7132-5E23-43BE-B95B-5B981B6A95A5}"/>
              </a:ext>
            </a:extLst>
          </p:cNvPr>
          <p:cNvSpPr txBox="1"/>
          <p:nvPr/>
        </p:nvSpPr>
        <p:spPr>
          <a:xfrm>
            <a:off x="1160743" y="3495094"/>
            <a:ext cx="476412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3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813E6-C78D-413A-A17D-66F98998BCFA}"/>
              </a:ext>
            </a:extLst>
          </p:cNvPr>
          <p:cNvSpPr txBox="1"/>
          <p:nvPr/>
        </p:nvSpPr>
        <p:spPr>
          <a:xfrm>
            <a:off x="1879600" y="3624269"/>
            <a:ext cx="2245059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프로젝트 수행 절차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62A51-3681-4A84-9238-792A97A6E408}"/>
              </a:ext>
            </a:extLst>
          </p:cNvPr>
          <p:cNvSpPr txBox="1"/>
          <p:nvPr/>
        </p:nvSpPr>
        <p:spPr>
          <a:xfrm>
            <a:off x="1160743" y="4521282"/>
            <a:ext cx="476412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4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EC84A-75C1-4BF3-88A1-BE70516256FB}"/>
              </a:ext>
            </a:extLst>
          </p:cNvPr>
          <p:cNvSpPr txBox="1"/>
          <p:nvPr/>
        </p:nvSpPr>
        <p:spPr>
          <a:xfrm>
            <a:off x="1879600" y="4653489"/>
            <a:ext cx="2245059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2946-8B44-4CB8-85F2-1F143D5E89FE}"/>
              </a:ext>
            </a:extLst>
          </p:cNvPr>
          <p:cNvSpPr txBox="1"/>
          <p:nvPr/>
        </p:nvSpPr>
        <p:spPr>
          <a:xfrm>
            <a:off x="1160743" y="5547470"/>
            <a:ext cx="476412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5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AF1EC-C4CE-485F-8FF3-4356F659E2D9}"/>
              </a:ext>
            </a:extLst>
          </p:cNvPr>
          <p:cNvSpPr txBox="1"/>
          <p:nvPr/>
        </p:nvSpPr>
        <p:spPr>
          <a:xfrm>
            <a:off x="1879600" y="5682705"/>
            <a:ext cx="176202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자체 평가 의견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4501C9-0964-4D2A-88D4-15FB7691F64F}"/>
              </a:ext>
            </a:extLst>
          </p:cNvPr>
          <p:cNvSpPr/>
          <p:nvPr/>
        </p:nvSpPr>
        <p:spPr>
          <a:xfrm>
            <a:off x="6588762" y="1448375"/>
            <a:ext cx="3383279" cy="338327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B5101A4-63A6-4DA9-B67F-2EA2A5BF2174}"/>
              </a:ext>
            </a:extLst>
          </p:cNvPr>
          <p:cNvSpPr/>
          <p:nvPr/>
        </p:nvSpPr>
        <p:spPr>
          <a:xfrm>
            <a:off x="6908406" y="2929668"/>
            <a:ext cx="3858501" cy="3166333"/>
          </a:xfrm>
          <a:prstGeom prst="triangl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9"/>
            <a:ext cx="3300900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7462" y="1019909"/>
            <a:ext cx="104647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태양광을 연도별로 비교했을 경우 가장 많은 생산량을 보인 지역은 전남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전북지역이고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</a:p>
          <a:p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가장 낮은 지역은 대전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세종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울산 지역이었다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태양광 패널 설치가 지역별로 많이 보급 되었음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지역 특성에 따라 제주의 경우는 풍력에너지 발전량이 더 많았음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77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4324270" y="690881"/>
            <a:ext cx="3563793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평가 의견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A84B-3A1F-491D-B58C-550A4E4C9B8E}"/>
              </a:ext>
            </a:extLst>
          </p:cNvPr>
          <p:cNvSpPr/>
          <p:nvPr/>
        </p:nvSpPr>
        <p:spPr>
          <a:xfrm>
            <a:off x="0" y="0"/>
            <a:ext cx="302400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BBC10E-1A1B-4887-9891-6757A895083B}"/>
              </a:ext>
            </a:extLst>
          </p:cNvPr>
          <p:cNvSpPr/>
          <p:nvPr/>
        </p:nvSpPr>
        <p:spPr>
          <a:xfrm>
            <a:off x="3007593" y="0"/>
            <a:ext cx="30600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8B4D4F-3AFD-49EE-A81A-6515FEF71263}"/>
              </a:ext>
            </a:extLst>
          </p:cNvPr>
          <p:cNvSpPr/>
          <p:nvPr/>
        </p:nvSpPr>
        <p:spPr>
          <a:xfrm>
            <a:off x="9121724" y="0"/>
            <a:ext cx="3096000" cy="687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472F9-78BC-4D32-874E-1DA7DC040A5F}"/>
              </a:ext>
            </a:extLst>
          </p:cNvPr>
          <p:cNvSpPr/>
          <p:nvPr/>
        </p:nvSpPr>
        <p:spPr>
          <a:xfrm>
            <a:off x="6068351" y="0"/>
            <a:ext cx="3060000" cy="6876000"/>
          </a:xfrm>
          <a:prstGeom prst="rect">
            <a:avLst/>
          </a:prstGeom>
          <a:solidFill>
            <a:srgbClr val="008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7A110-6EBB-4491-929A-D48ED5A5C586}"/>
              </a:ext>
            </a:extLst>
          </p:cNvPr>
          <p:cNvSpPr txBox="1"/>
          <p:nvPr/>
        </p:nvSpPr>
        <p:spPr>
          <a:xfrm flipH="1">
            <a:off x="9919212" y="627643"/>
            <a:ext cx="1478281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주섭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7A110-6EBB-4491-929A-D48ED5A5C586}"/>
              </a:ext>
            </a:extLst>
          </p:cNvPr>
          <p:cNvSpPr txBox="1"/>
          <p:nvPr/>
        </p:nvSpPr>
        <p:spPr>
          <a:xfrm flipH="1">
            <a:off x="3741960" y="627644"/>
            <a:ext cx="1478281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 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7A110-6EBB-4491-929A-D48ED5A5C586}"/>
              </a:ext>
            </a:extLst>
          </p:cNvPr>
          <p:cNvSpPr txBox="1"/>
          <p:nvPr/>
        </p:nvSpPr>
        <p:spPr>
          <a:xfrm flipH="1">
            <a:off x="6859211" y="627644"/>
            <a:ext cx="1478281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 승국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7A110-6EBB-4491-929A-D48ED5A5C586}"/>
              </a:ext>
            </a:extLst>
          </p:cNvPr>
          <p:cNvSpPr txBox="1"/>
          <p:nvPr/>
        </p:nvSpPr>
        <p:spPr>
          <a:xfrm flipH="1">
            <a:off x="806960" y="627643"/>
            <a:ext cx="1478281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권 성직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A3E05-C64B-4215-B460-0844E4AD90E2}"/>
              </a:ext>
            </a:extLst>
          </p:cNvPr>
          <p:cNvSpPr txBox="1"/>
          <p:nvPr/>
        </p:nvSpPr>
        <p:spPr>
          <a:xfrm>
            <a:off x="191230" y="1420740"/>
            <a:ext cx="2572727" cy="526297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c#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winform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을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만들 때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상황에 맞는 여러가지 디자인패턴의 필요성을 알게 되었다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데이터베이스를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연결할 때 필요한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싱글턴패턴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한가지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데이터를 </a:t>
            </a:r>
            <a:endParaRPr lang="en-US" altLang="ko-KR" sz="1600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 err="1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여러곳에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반영할 때 필요한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옵저버패턴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등등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enum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이 숫자를 사용한 프로그래밍에서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타입체크를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통해 오류를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줄일수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1600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있다는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것도 알았다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 </a:t>
            </a:r>
            <a:endParaRPr lang="en-US" altLang="ko-KR" sz="16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아직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배울 것이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많고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실제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코딩을 하면서만 익혀지는 것들이 많음을 느꼈다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그리고 협업 시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소통의 중요성을 느꼈다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프로젝트 초기에 요구사항을 명확히 해야 팀원간의 불필요한 마찰을 줄일 수 있을듯하다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A3E05-C64B-4215-B460-0844E4AD90E2}"/>
              </a:ext>
            </a:extLst>
          </p:cNvPr>
          <p:cNvSpPr txBox="1"/>
          <p:nvPr/>
        </p:nvSpPr>
        <p:spPr>
          <a:xfrm>
            <a:off x="3251230" y="1468328"/>
            <a:ext cx="2572727" cy="255454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레이아웃 패널을 다양하게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사용해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디자인 할 수 있다는 것과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수업시간에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배운 코드를 팀원들이 적용해 작성하는 것을 분석하면서 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C#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기본과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개념을 다시 공부할 수 있는 시간이 되었습니다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팀원 분들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수고 많으셨습니다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A3E05-C64B-4215-B460-0844E4AD90E2}"/>
              </a:ext>
            </a:extLst>
          </p:cNvPr>
          <p:cNvSpPr txBox="1"/>
          <p:nvPr/>
        </p:nvSpPr>
        <p:spPr>
          <a:xfrm>
            <a:off x="6294065" y="1468328"/>
            <a:ext cx="2601187" cy="42780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전공자로써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이번에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깃허브를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제대로 팀원들과 같이 쓸 수 있게 되어 내 속에 케케묵은 무언가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(?)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가 시원하게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...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까지는 아니지만 어느 정도는 뚫리는 것 같다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그렇지만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버전 관리에 있어 가장 중요한 뭔가가 결여된 것 같다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분명 같은 리포지토리에 </a:t>
            </a:r>
            <a:r>
              <a:rPr lang="ko-KR" altLang="en-US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관리도 잘 했지만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너무 각자 코딩하는 것 같다는 느낌을 지울 수가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없다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덕분에 코딩 시간이 역으로 늘어났고 효율도 급감했다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다음에는 이런 실수를 하지 않도록 노력해야겠다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A3E05-C64B-4215-B460-0844E4AD90E2}"/>
              </a:ext>
            </a:extLst>
          </p:cNvPr>
          <p:cNvSpPr txBox="1"/>
          <p:nvPr/>
        </p:nvSpPr>
        <p:spPr>
          <a:xfrm>
            <a:off x="9354823" y="1468328"/>
            <a:ext cx="2572727" cy="28007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수업시간에 </a:t>
            </a:r>
            <a:r>
              <a:rPr lang="en-US" altLang="ko-KR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의 전반적인 내용들을 축약하여 </a:t>
            </a:r>
            <a:endParaRPr lang="en-US" altLang="ko-KR" sz="1600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소개하다 보니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따라가기 힘들었는데 이번 프로젝트를 하면서 </a:t>
            </a:r>
            <a:r>
              <a:rPr lang="en-US" altLang="ko-KR" sz="16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db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연동 및 차트시각화에 대해서 제대로 정리 할 수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있어서 의미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있는 시간이었습니다</a:t>
            </a:r>
            <a:r>
              <a:rPr lang="en-US" altLang="ko-KR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개인적으로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그럴싸한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개발 결과를 </a:t>
            </a:r>
            <a:r>
              <a:rPr lang="ko-KR" altLang="en-US" sz="1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볼 수 있어서 즐겁게 참여했습니다</a:t>
            </a:r>
            <a:r>
              <a:rPr lang="en-US" altLang="ko-KR" sz="16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anose="020B0604020202020204" pitchFamily="34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9FC84-A3C4-48B0-B15D-0397E967A6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재활용 단색으로 채워진">
            <a:extLst>
              <a:ext uri="{FF2B5EF4-FFF2-40B4-BE49-F238E27FC236}">
                <a16:creationId xmlns:a16="http://schemas.microsoft.com/office/drawing/2014/main" id="{844F73DB-E689-4BD5-80D9-1B24F659FA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33550" y="2321474"/>
            <a:ext cx="1835700" cy="183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0" y="2577604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8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4397203" y="690881"/>
            <a:ext cx="3417919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23E26F-E645-4ACE-9829-52F5E99A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AC32E-B673-499B-A7E2-223FAD86CBC0}"/>
              </a:ext>
            </a:extLst>
          </p:cNvPr>
          <p:cNvSpPr/>
          <p:nvPr/>
        </p:nvSpPr>
        <p:spPr>
          <a:xfrm>
            <a:off x="487341" y="285420"/>
            <a:ext cx="10949484" cy="62052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7A53F4-D244-4450-B960-64E8A0CB3DA6}"/>
              </a:ext>
            </a:extLst>
          </p:cNvPr>
          <p:cNvCxnSpPr/>
          <p:nvPr/>
        </p:nvCxnSpPr>
        <p:spPr>
          <a:xfrm>
            <a:off x="501561" y="886149"/>
            <a:ext cx="31877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07AE44-B86C-46B6-A1BB-8EBBA6E6A7DE}"/>
              </a:ext>
            </a:extLst>
          </p:cNvPr>
          <p:cNvSpPr txBox="1"/>
          <p:nvPr/>
        </p:nvSpPr>
        <p:spPr>
          <a:xfrm>
            <a:off x="732934" y="275975"/>
            <a:ext cx="2733441" cy="584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933" y="998797"/>
            <a:ext cx="9935067" cy="59400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주제 선정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ko-KR" altLang="en-US" b="1" dirty="0" smtClean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온실가스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배출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량에서 가장 큰 부분을 차지하고 있는 것은 석탄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석유 등이며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산업분야에서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60%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이상의 에너지를 소비하기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때문에 </a:t>
            </a:r>
            <a:r>
              <a:rPr lang="ko-KR" altLang="en-US" b="1" dirty="0" smtClean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탄소를 </a:t>
            </a:r>
            <a:r>
              <a:rPr lang="ko-KR" altLang="en-US" b="1" dirty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배출하지 않는 </a:t>
            </a:r>
            <a:endParaRPr lang="en-US" altLang="ko-KR" b="1" dirty="0" smtClean="0">
              <a:solidFill>
                <a:schemeClr val="accent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신</a:t>
            </a:r>
            <a:r>
              <a:rPr lang="en-US" altLang="ko-KR" b="1" dirty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ko-KR" altLang="en-US" b="1" dirty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재생에너지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방식으로 전환하는 것이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중요하다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개요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공공데이터를 활용 신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재생에너지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보급 현황을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분석하는 시스템 개발</a:t>
            </a: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CSV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JSON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DBMS(MS SQL)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에서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관리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-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분석 시각화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활용 도구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공공데이터포털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https://www.data.go.kr/</a:t>
            </a: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한국 에너지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공단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:https://www.energy.or.kr/front/main/main.do</a:t>
            </a: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Visual Studio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.Net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FrameWork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(C#)</a:t>
            </a: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-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Microsoft SQL Server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1" name="그래픽 36" descr="온도계 단색으로 채워진">
            <a:extLst>
              <a:ext uri="{FF2B5EF4-FFF2-40B4-BE49-F238E27FC236}">
                <a16:creationId xmlns:a16="http://schemas.microsoft.com/office/drawing/2014/main" id="{7D0A016B-37F1-4832-AA5D-848B76BD25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8913" y="1048289"/>
            <a:ext cx="300907" cy="300907"/>
          </a:xfrm>
          <a:prstGeom prst="rect">
            <a:avLst/>
          </a:prstGeom>
          <a:noFill/>
        </p:spPr>
      </p:pic>
      <p:pic>
        <p:nvPicPr>
          <p:cNvPr id="12" name="그래픽 36" descr="온도계 단색으로 채워진">
            <a:extLst>
              <a:ext uri="{FF2B5EF4-FFF2-40B4-BE49-F238E27FC236}">
                <a16:creationId xmlns:a16="http://schemas.microsoft.com/office/drawing/2014/main" id="{7D0A016B-37F1-4832-AA5D-848B76BD25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8913" y="2806600"/>
            <a:ext cx="300907" cy="300907"/>
          </a:xfrm>
          <a:prstGeom prst="rect">
            <a:avLst/>
          </a:prstGeom>
          <a:noFill/>
        </p:spPr>
      </p:pic>
      <p:pic>
        <p:nvPicPr>
          <p:cNvPr id="13" name="그래픽 36" descr="온도계 단색으로 채워진">
            <a:extLst>
              <a:ext uri="{FF2B5EF4-FFF2-40B4-BE49-F238E27FC236}">
                <a16:creationId xmlns:a16="http://schemas.microsoft.com/office/drawing/2014/main" id="{7D0A016B-37F1-4832-AA5D-848B76BD25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8913" y="4532755"/>
            <a:ext cx="300907" cy="300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54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4178393" y="690881"/>
            <a:ext cx="3855540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구성 및 역할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1326004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472F9-78BC-4D32-874E-1DA7DC040A5F}"/>
              </a:ext>
            </a:extLst>
          </p:cNvPr>
          <p:cNvSpPr/>
          <p:nvPr/>
        </p:nvSpPr>
        <p:spPr>
          <a:xfrm>
            <a:off x="6003408" y="3542889"/>
            <a:ext cx="5194800" cy="2484000"/>
          </a:xfrm>
          <a:prstGeom prst="rect">
            <a:avLst/>
          </a:prstGeom>
          <a:solidFill>
            <a:srgbClr val="008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ACA84B-3A1F-491D-B58C-550A4E4C9B8E}"/>
              </a:ext>
            </a:extLst>
          </p:cNvPr>
          <p:cNvSpPr>
            <a:spLocks noChangeAspect="1"/>
          </p:cNvSpPr>
          <p:nvPr/>
        </p:nvSpPr>
        <p:spPr>
          <a:xfrm>
            <a:off x="815641" y="1057313"/>
            <a:ext cx="5195586" cy="24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BC10E-1A1B-4887-9891-6757A895083B}"/>
              </a:ext>
            </a:extLst>
          </p:cNvPr>
          <p:cNvSpPr/>
          <p:nvPr/>
        </p:nvSpPr>
        <p:spPr>
          <a:xfrm>
            <a:off x="6002253" y="1057313"/>
            <a:ext cx="5194800" cy="24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8B4D4F-3AFD-49EE-A81A-6515FEF71263}"/>
              </a:ext>
            </a:extLst>
          </p:cNvPr>
          <p:cNvSpPr/>
          <p:nvPr/>
        </p:nvSpPr>
        <p:spPr>
          <a:xfrm>
            <a:off x="810544" y="3543691"/>
            <a:ext cx="5194800" cy="248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40618-0373-4C8F-8E65-1348077488E8}"/>
              </a:ext>
            </a:extLst>
          </p:cNvPr>
          <p:cNvSpPr txBox="1"/>
          <p:nvPr/>
        </p:nvSpPr>
        <p:spPr>
          <a:xfrm>
            <a:off x="3941932" y="2845019"/>
            <a:ext cx="105670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 성직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40618-0373-4C8F-8E65-1348077488E8}"/>
              </a:ext>
            </a:extLst>
          </p:cNvPr>
          <p:cNvSpPr txBox="1"/>
          <p:nvPr/>
        </p:nvSpPr>
        <p:spPr>
          <a:xfrm>
            <a:off x="6997503" y="2845019"/>
            <a:ext cx="105670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 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0618-0373-4C8F-8E65-1348077488E8}"/>
              </a:ext>
            </a:extLst>
          </p:cNvPr>
          <p:cNvSpPr txBox="1"/>
          <p:nvPr/>
        </p:nvSpPr>
        <p:spPr>
          <a:xfrm>
            <a:off x="6997502" y="3962195"/>
            <a:ext cx="105670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 승국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40618-0373-4C8F-8E65-1348077488E8}"/>
              </a:ext>
            </a:extLst>
          </p:cNvPr>
          <p:cNvSpPr txBox="1"/>
          <p:nvPr/>
        </p:nvSpPr>
        <p:spPr>
          <a:xfrm>
            <a:off x="3941931" y="3841057"/>
            <a:ext cx="1056701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주섭</a:t>
            </a:r>
          </a:p>
        </p:txBody>
      </p:sp>
      <p:pic>
        <p:nvPicPr>
          <p:cNvPr id="13" name="그래픽 34" descr="식물 단색으로 채워진">
            <a:extLst>
              <a:ext uri="{FF2B5EF4-FFF2-40B4-BE49-F238E27FC236}">
                <a16:creationId xmlns:a16="http://schemas.microsoft.com/office/drawing/2014/main" id="{5599F838-452B-454F-8F62-C451E7BC6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7503" y="2593688"/>
            <a:ext cx="900000" cy="900000"/>
          </a:xfrm>
          <a:prstGeom prst="rect">
            <a:avLst/>
          </a:prstGeom>
        </p:spPr>
      </p:pic>
      <p:pic>
        <p:nvPicPr>
          <p:cNvPr id="14" name="그래픽 36" descr="온도계 단색으로 채워진">
            <a:extLst>
              <a:ext uri="{FF2B5EF4-FFF2-40B4-BE49-F238E27FC236}">
                <a16:creationId xmlns:a16="http://schemas.microsoft.com/office/drawing/2014/main" id="{7D0A016B-37F1-4832-AA5D-848B76BD25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98633" y="3604325"/>
            <a:ext cx="900000" cy="900000"/>
          </a:xfrm>
          <a:prstGeom prst="rect">
            <a:avLst/>
          </a:prstGeom>
        </p:spPr>
      </p:pic>
      <p:pic>
        <p:nvPicPr>
          <p:cNvPr id="15" name="그래픽 38" descr="지속 가능성 단색으로 채워진">
            <a:extLst>
              <a:ext uri="{FF2B5EF4-FFF2-40B4-BE49-F238E27FC236}">
                <a16:creationId xmlns:a16="http://schemas.microsoft.com/office/drawing/2014/main" id="{F87A52B1-C9DC-4969-B7B2-49C87CADE2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00594" y="3621889"/>
            <a:ext cx="900000" cy="90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22920" y="4663653"/>
            <a:ext cx="2263757" cy="96949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프로그램 구현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차트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DB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설계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관리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PPT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발표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9872" y="4666978"/>
            <a:ext cx="1628968" cy="6771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디자인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프로그램 구현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9872" y="1816303"/>
            <a:ext cx="1927127" cy="6771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자료수집 및 문서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PPT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제작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</p:txBody>
      </p:sp>
      <p:pic>
        <p:nvPicPr>
          <p:cNvPr id="20" name="그래픽 24" descr="재생 가능 에너지 단색으로 채워진">
            <a:extLst>
              <a:ext uri="{FF2B5EF4-FFF2-40B4-BE49-F238E27FC236}">
                <a16:creationId xmlns:a16="http://schemas.microsoft.com/office/drawing/2014/main" id="{7F7E299B-2F8A-632A-03CB-F818A79936D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8633" y="2593693"/>
            <a:ext cx="902208" cy="90220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22920" y="1816303"/>
            <a:ext cx="2066587" cy="6771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프로그램 구현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·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oto Serif Blk" panose="02020A02060505020204" pitchFamily="18"/>
              </a:rPr>
              <a:t>오류 수정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oto Serif Blk" panose="02020A02060505020204" pitchFamily="1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3809702" y="690881"/>
            <a:ext cx="459292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ko-KR" altLang="en-US" sz="4400" b="1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4400" b="1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 절차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41130"/>
              </p:ext>
            </p:extLst>
          </p:nvPr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4570478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절차 </a:t>
            </a:r>
            <a:r>
              <a:rPr lang="en-US" altLang="ko-KR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 전처리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971550"/>
            <a:ext cx="4283202" cy="4171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74" y="1276350"/>
            <a:ext cx="6005225" cy="366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" y="5703302"/>
            <a:ext cx="983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신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재생에너지 공공데이터와 한국 에너지 공단 연도별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에너지 별 데이터를</a:t>
            </a:r>
            <a:endParaRPr lang="en-US" altLang="ko-KR" sz="16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   광역시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(17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 지역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에너지원 별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연도별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최근 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년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생산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발전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보급 누적 데이터를 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CSV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 전 처리 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808" y="526034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원천 데이터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242483" y="514350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가공 데이터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1"/>
            <a:ext cx="84773" cy="529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16747" cy="320040"/>
        </p:xfrm>
        <a:graphic>
          <a:graphicData uri="http://schemas.openxmlformats.org/drawingml/2006/table">
            <a:tbl>
              <a:tblPr/>
              <a:tblGrid>
                <a:gridCol w="216747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1" y="68169"/>
            <a:ext cx="4006221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ko-KR" altLang="en-US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절차 </a:t>
            </a:r>
            <a:r>
              <a:rPr lang="en-US" altLang="ko-KR" sz="2400" spc="-300" dirty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SQL </a:t>
            </a:r>
            <a:r>
              <a:rPr lang="ko-KR" altLang="en-US" sz="2400" spc="-300" dirty="0" smtClean="0">
                <a:solidFill>
                  <a:srgbClr val="2E2E2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ko-KR" altLang="en-US" sz="2400" spc="-300" dirty="0">
              <a:solidFill>
                <a:srgbClr val="2E2E2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80979" y="6550925"/>
            <a:ext cx="2311021" cy="3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33" y="797022"/>
            <a:ext cx="5887272" cy="57539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97" y="1137138"/>
            <a:ext cx="6644161" cy="33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105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E410"/>
      </a:accent1>
      <a:accent2>
        <a:srgbClr val="21A37D"/>
      </a:accent2>
      <a:accent3>
        <a:srgbClr val="D9E3E1"/>
      </a:accent3>
      <a:accent4>
        <a:srgbClr val="575A4D"/>
      </a:accent4>
      <a:accent5>
        <a:srgbClr val="003808"/>
      </a:accent5>
      <a:accent6>
        <a:srgbClr val="9F2C04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604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Arial Nova</vt:lpstr>
      <vt:lpstr>HY견고딕</vt:lpstr>
      <vt:lpstr>HY견명조</vt:lpstr>
      <vt:lpstr>나눔고딕 ExtraBold</vt:lpstr>
      <vt:lpstr>나눔스퀘어 ExtraBold</vt:lpstr>
      <vt:lpstr>나눔스퀘어 Light</vt:lpstr>
      <vt:lpstr>Arial</vt:lpstr>
      <vt:lpstr>Noto Serif Blk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119</cp:revision>
  <dcterms:created xsi:type="dcterms:W3CDTF">2021-04-29T00:51:05Z</dcterms:created>
  <dcterms:modified xsi:type="dcterms:W3CDTF">2024-04-12T02:30:48Z</dcterms:modified>
</cp:coreProperties>
</file>