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8" r:id="rId1"/>
  </p:sldMasterIdLst>
  <p:notesMasterIdLst>
    <p:notesMasterId r:id="rId11"/>
  </p:notesMasterIdLst>
  <p:handoutMasterIdLst>
    <p:handoutMasterId r:id="rId12"/>
  </p:handoutMasterIdLst>
  <p:sldIdLst>
    <p:sldId id="547" r:id="rId2"/>
    <p:sldId id="555" r:id="rId3"/>
    <p:sldId id="558" r:id="rId4"/>
    <p:sldId id="557" r:id="rId5"/>
    <p:sldId id="559" r:id="rId6"/>
    <p:sldId id="562" r:id="rId7"/>
    <p:sldId id="561" r:id="rId8"/>
    <p:sldId id="560" r:id="rId9"/>
    <p:sldId id="55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8"/>
    <p:restoredTop sz="83294" autoAdjust="0"/>
  </p:normalViewPr>
  <p:slideViewPr>
    <p:cSldViewPr>
      <p:cViewPr varScale="1">
        <p:scale>
          <a:sx n="76" d="100"/>
          <a:sy n="76" d="100"/>
        </p:scale>
        <p:origin x="126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62223-0EB0-DB40-BA28-C9D92B46BF2F}" type="datetimeFigureOut">
              <a:rPr lang="ja-JP" altLang="en-US" smtClean="0"/>
              <a:t>2021/12/30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660BA-E83F-3C40-8ADB-829620AE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401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30T08:49:37.3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0,'622'30,"21"0,177 0,-710-21,0-6,128-12,-220 7,0-1,0-2,30-10,4-1,-45 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F63C3-522A-48C4-B5D0-68FB9BC57D4B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12F31-487F-4976-B18A-63A3ABC49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24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2F31-487F-4976-B18A-63A3ABC493B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33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12F31-487F-4976-B18A-63A3ABC493B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625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12F31-487F-4976-B18A-63A3ABC493B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6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12F31-487F-4976-B18A-63A3ABC493B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935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12F31-487F-4976-B18A-63A3ABC493B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957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12F31-487F-4976-B18A-63A3ABC493B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135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12F31-487F-4976-B18A-63A3ABC493B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674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2F31-487F-4976-B18A-63A3ABC493B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03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767408" y="4005064"/>
            <a:ext cx="10801200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 hasCustomPrompt="1"/>
          </p:nvPr>
        </p:nvSpPr>
        <p:spPr>
          <a:xfrm>
            <a:off x="719404" y="2204864"/>
            <a:ext cx="10849205" cy="172784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Edit Master Title Style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67408" y="5085184"/>
            <a:ext cx="10801200" cy="1224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20D8E8B7-55CC-4198-B18C-6458D64588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1334" y="44624"/>
            <a:ext cx="2381002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9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767408" y="4005064"/>
            <a:ext cx="10801200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 hasCustomPrompt="1"/>
          </p:nvPr>
        </p:nvSpPr>
        <p:spPr>
          <a:xfrm>
            <a:off x="719404" y="2204864"/>
            <a:ext cx="10849205" cy="172784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Edit Master Title Style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67408" y="5085184"/>
            <a:ext cx="10801200" cy="1224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026" name="Picture 2" descr="연세대학교에 대한 이미지 검색결과">
            <a:extLst>
              <a:ext uri="{FF2B5EF4-FFF2-40B4-BE49-F238E27FC236}">
                <a16:creationId xmlns:a16="http://schemas.microsoft.com/office/drawing/2014/main" id="{A3DCD512-9026-4B0C-A5E1-F9B8FB60E5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488" y="6304980"/>
            <a:ext cx="1703512" cy="52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57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983432" y="2708926"/>
            <a:ext cx="10369152" cy="101472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 hasCustomPrompt="1"/>
          </p:nvPr>
        </p:nvSpPr>
        <p:spPr>
          <a:xfrm>
            <a:off x="983432" y="3795655"/>
            <a:ext cx="10369152" cy="129614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EDIT MASTER TITLE STYLE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983429" y="5091799"/>
            <a:ext cx="10368899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02896A-22A4-4BB9-A504-352F222CD7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380440-2F8B-4F06-90B6-C391982785B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9C26BE-33ED-4A13-90DD-1F482A033717}"/>
              </a:ext>
            </a:extLst>
          </p:cNvPr>
          <p:cNvCxnSpPr>
            <a:cxnSpLocks/>
          </p:cNvCxnSpPr>
          <p:nvPr userDrawn="1"/>
        </p:nvCxnSpPr>
        <p:spPr>
          <a:xfrm>
            <a:off x="10632509" y="332656"/>
            <a:ext cx="1290743" cy="0"/>
          </a:xfrm>
          <a:prstGeom prst="line">
            <a:avLst/>
          </a:prstGeom>
          <a:ln w="38100" cap="flat">
            <a:solidFill>
              <a:srgbClr val="00387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087118A-19CD-4565-A14C-DCAA17EB6E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7003"/>
          <a:stretch/>
        </p:blipFill>
        <p:spPr>
          <a:xfrm>
            <a:off x="11821521" y="151801"/>
            <a:ext cx="360040" cy="33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1380440-2F8B-4F06-90B6-C391982785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CA181076-EF05-4FF6-A566-18B5C88A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7EEDCD-FA0F-42F7-A2C6-7EFFA0DE58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A66721-350B-4F38-937F-03F20D0311AD}"/>
              </a:ext>
            </a:extLst>
          </p:cNvPr>
          <p:cNvCxnSpPr>
            <a:cxnSpLocks/>
          </p:cNvCxnSpPr>
          <p:nvPr userDrawn="1"/>
        </p:nvCxnSpPr>
        <p:spPr>
          <a:xfrm>
            <a:off x="119336" y="908721"/>
            <a:ext cx="11882205" cy="0"/>
          </a:xfrm>
          <a:prstGeom prst="line">
            <a:avLst/>
          </a:prstGeom>
          <a:ln w="38100" cap="flat">
            <a:solidFill>
              <a:srgbClr val="00387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8">
            <a:extLst>
              <a:ext uri="{FF2B5EF4-FFF2-40B4-BE49-F238E27FC236}">
                <a16:creationId xmlns:a16="http://schemas.microsoft.com/office/drawing/2014/main" id="{78DA3403-A3CD-4B2D-A45F-E70CD67432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7003"/>
          <a:stretch/>
        </p:blipFill>
        <p:spPr>
          <a:xfrm>
            <a:off x="11831960" y="752035"/>
            <a:ext cx="360040" cy="33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6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80440-2F8B-4F06-90B6-C391982785B6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Title Placeholder 4">
            <a:extLst>
              <a:ext uri="{FF2B5EF4-FFF2-40B4-BE49-F238E27FC236}">
                <a16:creationId xmlns:a16="http://schemas.microsoft.com/office/drawing/2014/main" id="{C606812B-64DA-4691-BADA-86C92E7A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60" y="44626"/>
            <a:ext cx="11811083" cy="872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9A555-8013-4F07-895A-A32E936707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90419" y="1052650"/>
            <a:ext cx="5713555" cy="54767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E17DF5-E153-4C29-9418-0BE8B43C11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2" y="1052516"/>
            <a:ext cx="5905500" cy="5476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F3258214-8CDA-41D1-AFCE-D3B8CFC764B0}"/>
              </a:ext>
            </a:extLst>
          </p:cNvPr>
          <p:cNvCxnSpPr>
            <a:cxnSpLocks/>
          </p:cNvCxnSpPr>
          <p:nvPr userDrawn="1"/>
        </p:nvCxnSpPr>
        <p:spPr>
          <a:xfrm>
            <a:off x="119336" y="908721"/>
            <a:ext cx="11882205" cy="0"/>
          </a:xfrm>
          <a:prstGeom prst="line">
            <a:avLst/>
          </a:prstGeom>
          <a:ln w="38100" cap="flat">
            <a:solidFill>
              <a:srgbClr val="00387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8">
            <a:extLst>
              <a:ext uri="{FF2B5EF4-FFF2-40B4-BE49-F238E27FC236}">
                <a16:creationId xmlns:a16="http://schemas.microsoft.com/office/drawing/2014/main" id="{FB0C44CE-EED8-463D-93AE-93189B1206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7003"/>
          <a:stretch/>
        </p:blipFill>
        <p:spPr>
          <a:xfrm>
            <a:off x="11831960" y="752035"/>
            <a:ext cx="360040" cy="33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7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80440-2F8B-4F06-90B6-C391982785B6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Title Placeholder 4">
            <a:extLst>
              <a:ext uri="{FF2B5EF4-FFF2-40B4-BE49-F238E27FC236}">
                <a16:creationId xmlns:a16="http://schemas.microsoft.com/office/drawing/2014/main" id="{C606812B-64DA-4691-BADA-86C92E7A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9A555-8013-4F07-895A-A32E936707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90423" y="1052650"/>
            <a:ext cx="5713556" cy="54767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E17DF5-E153-4C29-9418-0BE8B43C11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3" y="1052519"/>
            <a:ext cx="5905500" cy="5476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BB778D-4DA1-417F-B1CF-286E99133EDB}"/>
              </a:ext>
            </a:extLst>
          </p:cNvPr>
          <p:cNvCxnSpPr>
            <a:cxnSpLocks/>
          </p:cNvCxnSpPr>
          <p:nvPr userDrawn="1"/>
        </p:nvCxnSpPr>
        <p:spPr>
          <a:xfrm>
            <a:off x="5892093" y="1052514"/>
            <a:ext cx="0" cy="5476874"/>
          </a:xfrm>
          <a:prstGeom prst="line">
            <a:avLst/>
          </a:prstGeom>
          <a:ln w="38100" cap="flat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E9128DDB-6D6C-4168-BD66-8C8BD387C1ED}"/>
              </a:ext>
            </a:extLst>
          </p:cNvPr>
          <p:cNvCxnSpPr>
            <a:cxnSpLocks/>
          </p:cNvCxnSpPr>
          <p:nvPr userDrawn="1"/>
        </p:nvCxnSpPr>
        <p:spPr>
          <a:xfrm>
            <a:off x="119336" y="908721"/>
            <a:ext cx="11882205" cy="0"/>
          </a:xfrm>
          <a:prstGeom prst="line">
            <a:avLst/>
          </a:prstGeom>
          <a:ln w="38100" cap="flat">
            <a:solidFill>
              <a:srgbClr val="00387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Picture 8">
            <a:extLst>
              <a:ext uri="{FF2B5EF4-FFF2-40B4-BE49-F238E27FC236}">
                <a16:creationId xmlns:a16="http://schemas.microsoft.com/office/drawing/2014/main" id="{FCD84B9A-078A-4549-9231-FE7AAF0227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7003"/>
          <a:stretch/>
        </p:blipFill>
        <p:spPr>
          <a:xfrm>
            <a:off x="11831960" y="752035"/>
            <a:ext cx="360040" cy="33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1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1380440-2F8B-4F06-90B6-C391982785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itle Placeholder 4">
            <a:extLst>
              <a:ext uri="{FF2B5EF4-FFF2-40B4-BE49-F238E27FC236}">
                <a16:creationId xmlns:a16="http://schemas.microsoft.com/office/drawing/2014/main" id="{91E4C287-60D1-43DD-9450-BFB1375E3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5A0B4B88-530A-4707-944E-7297D820634D}"/>
              </a:ext>
            </a:extLst>
          </p:cNvPr>
          <p:cNvCxnSpPr>
            <a:cxnSpLocks/>
          </p:cNvCxnSpPr>
          <p:nvPr userDrawn="1"/>
        </p:nvCxnSpPr>
        <p:spPr>
          <a:xfrm>
            <a:off x="119336" y="908721"/>
            <a:ext cx="11882205" cy="0"/>
          </a:xfrm>
          <a:prstGeom prst="line">
            <a:avLst/>
          </a:prstGeom>
          <a:ln w="38100" cap="flat">
            <a:solidFill>
              <a:srgbClr val="00387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C8C6543-BA5D-4FCD-ACB2-4EBACD17F3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7003"/>
          <a:stretch/>
        </p:blipFill>
        <p:spPr>
          <a:xfrm>
            <a:off x="11831960" y="752035"/>
            <a:ext cx="360040" cy="33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6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0440-2F8B-4F06-90B6-C391982785B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49B6FF3E-4E95-46C3-A6B9-AE9F1688D4E3}"/>
              </a:ext>
            </a:extLst>
          </p:cNvPr>
          <p:cNvCxnSpPr>
            <a:cxnSpLocks/>
          </p:cNvCxnSpPr>
          <p:nvPr userDrawn="1"/>
        </p:nvCxnSpPr>
        <p:spPr>
          <a:xfrm>
            <a:off x="10632509" y="332656"/>
            <a:ext cx="1290743" cy="0"/>
          </a:xfrm>
          <a:prstGeom prst="line">
            <a:avLst/>
          </a:prstGeom>
          <a:ln w="38100" cap="flat">
            <a:solidFill>
              <a:srgbClr val="00387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D9CA2A5-4463-4F63-9F7A-B2C7640725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7003"/>
          <a:stretch/>
        </p:blipFill>
        <p:spPr>
          <a:xfrm>
            <a:off x="11821521" y="151801"/>
            <a:ext cx="360040" cy="33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0440-2F8B-4F06-90B6-C39198278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2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2544" y="6529481"/>
            <a:ext cx="1008997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1380440-2F8B-4F06-90B6-C391982785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A05684D0-C55C-4C8B-A03C-AF6858DBA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3D011B-131B-4DA7-BFDF-5D3E2575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61" y="1052736"/>
            <a:ext cx="11811083" cy="5476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77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52" r:id="rId2"/>
    <p:sldLayoutId id="2147483847" r:id="rId3"/>
    <p:sldLayoutId id="2147483811" r:id="rId4"/>
    <p:sldLayoutId id="2147483851" r:id="rId5"/>
    <p:sldLayoutId id="2147483814" r:id="rId6"/>
    <p:sldLayoutId id="2147483812" r:id="rId7"/>
    <p:sldLayoutId id="2147483842" r:id="rId8"/>
    <p:sldLayoutId id="2147483850" r:id="rId9"/>
  </p:sldLayoutIdLst>
  <p:hf hdr="0" ftr="0" dt="0"/>
  <p:txStyles>
    <p:titleStyle>
      <a:lvl1pPr algn="l" defTabSz="685783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effectLst>
            <a:outerShdw blurRad="63500" dist="63500" dir="2700000" algn="tl">
              <a:srgbClr val="000000">
                <a:alpha val="50000"/>
              </a:srgbClr>
            </a:outerShdw>
          </a:effectLst>
          <a:latin typeface="Calibri" panose="020F0502020204030204" pitchFamily="34" charset="0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ts val="600"/>
        </a:spcBef>
        <a:buFont typeface="Wingdings" panose="05000000000000000000" pitchFamily="2" charset="2"/>
        <a:buChar char="§"/>
        <a:defRPr sz="2000" b="0" kern="1200">
          <a:solidFill>
            <a:schemeClr val="bg2">
              <a:lumMod val="25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539987" indent="-214308" algn="l" defTabSz="685783" rtl="0" eaLnBrk="1" latinLnBrk="0" hangingPunct="1">
        <a:spcBef>
          <a:spcPts val="600"/>
        </a:spcBef>
        <a:buFont typeface="Arial" pitchFamily="34" charset="0"/>
        <a:buChar char="•"/>
        <a:defRPr sz="1800" b="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2pPr>
      <a:lvl3pPr marL="809980" indent="-171446" algn="l" defTabSz="685783" rtl="0" eaLnBrk="1" latinLnBrk="0" hangingPunct="1">
        <a:spcBef>
          <a:spcPts val="6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079973" indent="-171446" algn="l" defTabSz="685783" rtl="0" eaLnBrk="1" latinLnBrk="0" hangingPunct="1">
        <a:spcBef>
          <a:spcPts val="600"/>
        </a:spcBef>
        <a:buFont typeface="Wingdings" panose="05000000000000000000" pitchFamily="2" charset="2"/>
        <a:buChar char="ü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4pPr>
      <a:lvl5pPr marL="1349966" indent="-171446" algn="l" defTabSz="685783" rtl="0" eaLnBrk="1" latinLnBrk="0" hangingPunct="1">
        <a:spcBef>
          <a:spcPts val="600"/>
        </a:spcBef>
        <a:buFont typeface="Wingdings" panose="05000000000000000000" pitchFamily="2" charset="2"/>
        <a:buChar char="Ø"/>
        <a:defRPr sz="16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1885903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11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January 5 2022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Exploring Index based Pooling and Un-pooling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Kichang Lee</a:t>
            </a:r>
          </a:p>
          <a:p>
            <a:pPr>
              <a:spcBef>
                <a:spcPts val="0"/>
              </a:spcBef>
            </a:pP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Yonsei University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46DB8FD8-2281-49C7-A119-1C59C0F60C99}"/>
              </a:ext>
            </a:extLst>
          </p:cNvPr>
          <p:cNvCxnSpPr>
            <a:cxnSpLocks/>
          </p:cNvCxnSpPr>
          <p:nvPr/>
        </p:nvCxnSpPr>
        <p:spPr>
          <a:xfrm>
            <a:off x="519304" y="3768062"/>
            <a:ext cx="2912400" cy="0"/>
          </a:xfrm>
          <a:prstGeom prst="line">
            <a:avLst/>
          </a:prstGeom>
          <a:ln w="38100" cap="flat">
            <a:solidFill>
              <a:srgbClr val="00387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yonsei logoì ëí ì´ë¯¸ì§ ê²ìê²°ê³¼">
            <a:extLst>
              <a:ext uri="{FF2B5EF4-FFF2-40B4-BE49-F238E27FC236}">
                <a16:creationId xmlns:a16="http://schemas.microsoft.com/office/drawing/2014/main" id="{1856FC0D-D700-4D07-A7EF-68E313718B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61"/>
          <a:stretch/>
        </p:blipFill>
        <p:spPr bwMode="auto">
          <a:xfrm>
            <a:off x="3359696" y="3630442"/>
            <a:ext cx="270504" cy="27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84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4834BA-6124-4716-9832-DA9C98BC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0440-2F8B-4F06-90B6-C391982785B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F945C0E-12DF-41AB-9B73-BC1B69C0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A5BD48-BC59-46E5-9430-CDC3BBC350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Feature Mixing (</a:t>
            </a:r>
            <a:r>
              <a:rPr lang="ko-KR" altLang="en-US" strike="sngStrike" dirty="0" err="1"/>
              <a:t>희망편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30" name="Picture 6" descr="말티즈 (r519 판) - 나무위키">
            <a:extLst>
              <a:ext uri="{FF2B5EF4-FFF2-40B4-BE49-F238E27FC236}">
                <a16:creationId xmlns:a16="http://schemas.microsoft.com/office/drawing/2014/main" id="{A7707F6C-1776-4A9B-8DC1-C0CC45154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2043538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푸들 성격 수명 가격 총정리">
            <a:extLst>
              <a:ext uri="{FF2B5EF4-FFF2-40B4-BE49-F238E27FC236}">
                <a16:creationId xmlns:a16="http://schemas.microsoft.com/office/drawing/2014/main" id="{3352563A-F9F9-4FEC-93FC-C938060A2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3922349"/>
            <a:ext cx="2637562" cy="186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AFF3BDA-7B5F-49E3-BC3F-E33FAAED99B0}"/>
              </a:ext>
            </a:extLst>
          </p:cNvPr>
          <p:cNvCxnSpPr>
            <a:cxnSpLocks/>
            <a:stCxn id="1030" idx="3"/>
            <a:endCxn id="18" idx="1"/>
          </p:cNvCxnSpPr>
          <p:nvPr/>
        </p:nvCxnSpPr>
        <p:spPr>
          <a:xfrm flipV="1">
            <a:off x="3314775" y="2915075"/>
            <a:ext cx="40122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70B8A9F-1F66-4FFE-857E-59FF5354E2E8}"/>
              </a:ext>
            </a:extLst>
          </p:cNvPr>
          <p:cNvCxnSpPr>
            <a:cxnSpLocks/>
            <a:stCxn id="1032" idx="3"/>
            <a:endCxn id="24" idx="1"/>
          </p:cNvCxnSpPr>
          <p:nvPr/>
        </p:nvCxnSpPr>
        <p:spPr>
          <a:xfrm>
            <a:off x="3328125" y="4852797"/>
            <a:ext cx="381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FC1A2E-413A-487B-8F28-85C2EDE845F7}"/>
              </a:ext>
            </a:extLst>
          </p:cNvPr>
          <p:cNvSpPr/>
          <p:nvPr/>
        </p:nvSpPr>
        <p:spPr>
          <a:xfrm>
            <a:off x="3715997" y="2699051"/>
            <a:ext cx="13681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DA5946-6358-4E6F-A7BC-F3325C2BEB4F}"/>
              </a:ext>
            </a:extLst>
          </p:cNvPr>
          <p:cNvSpPr/>
          <p:nvPr/>
        </p:nvSpPr>
        <p:spPr>
          <a:xfrm>
            <a:off x="3709131" y="4636773"/>
            <a:ext cx="13681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Encoder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D2B1E27-4C74-446C-9C0E-EA5556E03385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>
            <a:off x="5084149" y="2915075"/>
            <a:ext cx="4012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1FEA6D-AB5C-425D-AE9E-3212AE3C598A}"/>
              </a:ext>
            </a:extLst>
          </p:cNvPr>
          <p:cNvSpPr/>
          <p:nvPr/>
        </p:nvSpPr>
        <p:spPr>
          <a:xfrm>
            <a:off x="5485371" y="2699051"/>
            <a:ext cx="13681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EBA7E9-9400-4F6F-A022-DCCEFE46D65B}"/>
              </a:ext>
            </a:extLst>
          </p:cNvPr>
          <p:cNvSpPr/>
          <p:nvPr/>
        </p:nvSpPr>
        <p:spPr>
          <a:xfrm>
            <a:off x="5485371" y="4636773"/>
            <a:ext cx="13681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569CFF2-FEAB-4AFF-91E6-1F6014A4FB98}"/>
              </a:ext>
            </a:extLst>
          </p:cNvPr>
          <p:cNvCxnSpPr>
            <a:cxnSpLocks/>
            <a:stCxn id="36" idx="2"/>
            <a:endCxn id="50" idx="0"/>
          </p:cNvCxnSpPr>
          <p:nvPr/>
        </p:nvCxnSpPr>
        <p:spPr>
          <a:xfrm>
            <a:off x="6169447" y="3131099"/>
            <a:ext cx="0" cy="358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14394CF-1F15-44D2-A002-AA4635E03282}"/>
              </a:ext>
            </a:extLst>
          </p:cNvPr>
          <p:cNvCxnSpPr>
            <a:cxnSpLocks/>
            <a:stCxn id="39" idx="0"/>
            <a:endCxn id="50" idx="2"/>
          </p:cNvCxnSpPr>
          <p:nvPr/>
        </p:nvCxnSpPr>
        <p:spPr>
          <a:xfrm flipV="1">
            <a:off x="6169447" y="4281773"/>
            <a:ext cx="0" cy="355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3342C5-1C3E-4A7F-94EC-41582542F4EF}"/>
              </a:ext>
            </a:extLst>
          </p:cNvPr>
          <p:cNvSpPr/>
          <p:nvPr/>
        </p:nvSpPr>
        <p:spPr>
          <a:xfrm>
            <a:off x="5485371" y="3489694"/>
            <a:ext cx="1368152" cy="7920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 Mixed Feature</a:t>
            </a:r>
            <a:endParaRPr lang="ko-KR" altLang="en-US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E77DEF3-79DE-4F18-8074-5D8656CBFBE2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089420" y="4852797"/>
            <a:ext cx="3959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6AD0DBEC-4F69-4B1B-9F89-5E99785E66C3}"/>
              </a:ext>
            </a:extLst>
          </p:cNvPr>
          <p:cNvSpPr txBox="1"/>
          <p:nvPr/>
        </p:nvSpPr>
        <p:spPr>
          <a:xfrm>
            <a:off x="9179644" y="6126194"/>
            <a:ext cx="276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ea typeface="나눔스퀘어" panose="020B0600000101010101" pitchFamily="50" charset="-127"/>
              </a:rPr>
              <a:t>Output</a:t>
            </a:r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CD8C7FF-E1AA-48E4-B6CF-379CC35F08DF}"/>
              </a:ext>
            </a:extLst>
          </p:cNvPr>
          <p:cNvSpPr txBox="1"/>
          <p:nvPr/>
        </p:nvSpPr>
        <p:spPr>
          <a:xfrm>
            <a:off x="4787751" y="6126194"/>
            <a:ext cx="276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ea typeface="나눔스퀘어" panose="020B0600000101010101" pitchFamily="50" charset="-127"/>
              </a:rPr>
              <a:t>Feature Mixing Pipeline</a:t>
            </a:r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5A0AD9C-25A0-40A4-AAF0-9805330A927E}"/>
              </a:ext>
            </a:extLst>
          </p:cNvPr>
          <p:cNvSpPr txBox="1"/>
          <p:nvPr/>
        </p:nvSpPr>
        <p:spPr>
          <a:xfrm>
            <a:off x="775791" y="6278594"/>
            <a:ext cx="276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ea typeface="나눔스퀘어" panose="020B0600000101010101" pitchFamily="50" charset="-127"/>
              </a:rPr>
              <a:t>Input</a:t>
            </a:r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22ADCBF-F387-4DFF-A408-F2CDC40CCC07}"/>
              </a:ext>
            </a:extLst>
          </p:cNvPr>
          <p:cNvSpPr/>
          <p:nvPr/>
        </p:nvSpPr>
        <p:spPr>
          <a:xfrm>
            <a:off x="7642358" y="3645024"/>
            <a:ext cx="136815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Decoder</a:t>
            </a:r>
            <a:endParaRPr lang="ko-KR" altLang="en-US" dirty="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324CC0B-A6EB-4F40-A542-E3EBCED9FDB8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9010510" y="3897052"/>
            <a:ext cx="4320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7505167-5D56-47F3-8337-2D1373DC5CE1}"/>
              </a:ext>
            </a:extLst>
          </p:cNvPr>
          <p:cNvCxnSpPr>
            <a:cxnSpLocks/>
            <a:stCxn id="50" idx="3"/>
            <a:endCxn id="94" idx="1"/>
          </p:cNvCxnSpPr>
          <p:nvPr/>
        </p:nvCxnSpPr>
        <p:spPr>
          <a:xfrm>
            <a:off x="6853523" y="3885734"/>
            <a:ext cx="788835" cy="113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2" name="Picture 10" descr="말티푸 성견 장점 및 단점">
            <a:extLst>
              <a:ext uri="{FF2B5EF4-FFF2-40B4-BE49-F238E27FC236}">
                <a16:creationId xmlns:a16="http://schemas.microsoft.com/office/drawing/2014/main" id="{9FEA41AB-C2CA-4DBB-B931-13924729A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226" y="2847720"/>
            <a:ext cx="2455786" cy="207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75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4834BA-6124-4716-9832-DA9C98BC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0440-2F8B-4F06-90B6-C391982785B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F945C0E-12DF-41AB-9B73-BC1B69C0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A5BD48-BC59-46E5-9430-CDC3BBC350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Feature Mixing (</a:t>
            </a:r>
            <a:r>
              <a:rPr lang="ko-KR" altLang="en-US" strike="sngStrike" dirty="0" err="1"/>
              <a:t>절망편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30" name="Picture 6" descr="말티즈 (r519 판) - 나무위키">
            <a:extLst>
              <a:ext uri="{FF2B5EF4-FFF2-40B4-BE49-F238E27FC236}">
                <a16:creationId xmlns:a16="http://schemas.microsoft.com/office/drawing/2014/main" id="{A7707F6C-1776-4A9B-8DC1-C0CC45154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2043538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푸들 성격 수명 가격 총정리">
            <a:extLst>
              <a:ext uri="{FF2B5EF4-FFF2-40B4-BE49-F238E27FC236}">
                <a16:creationId xmlns:a16="http://schemas.microsoft.com/office/drawing/2014/main" id="{3352563A-F9F9-4FEC-93FC-C938060A2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3922349"/>
            <a:ext cx="2637562" cy="186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AFF3BDA-7B5F-49E3-BC3F-E33FAAED99B0}"/>
              </a:ext>
            </a:extLst>
          </p:cNvPr>
          <p:cNvCxnSpPr>
            <a:cxnSpLocks/>
            <a:stCxn id="1030" idx="3"/>
            <a:endCxn id="18" idx="1"/>
          </p:cNvCxnSpPr>
          <p:nvPr/>
        </p:nvCxnSpPr>
        <p:spPr>
          <a:xfrm flipV="1">
            <a:off x="3314775" y="2915075"/>
            <a:ext cx="40122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70B8A9F-1F66-4FFE-857E-59FF5354E2E8}"/>
              </a:ext>
            </a:extLst>
          </p:cNvPr>
          <p:cNvCxnSpPr>
            <a:cxnSpLocks/>
            <a:stCxn id="1032" idx="3"/>
            <a:endCxn id="24" idx="1"/>
          </p:cNvCxnSpPr>
          <p:nvPr/>
        </p:nvCxnSpPr>
        <p:spPr>
          <a:xfrm>
            <a:off x="3328125" y="4852797"/>
            <a:ext cx="381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FC1A2E-413A-487B-8F28-85C2EDE845F7}"/>
              </a:ext>
            </a:extLst>
          </p:cNvPr>
          <p:cNvSpPr/>
          <p:nvPr/>
        </p:nvSpPr>
        <p:spPr>
          <a:xfrm>
            <a:off x="3715997" y="2699051"/>
            <a:ext cx="13681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DA5946-6358-4E6F-A7BC-F3325C2BEB4F}"/>
              </a:ext>
            </a:extLst>
          </p:cNvPr>
          <p:cNvSpPr/>
          <p:nvPr/>
        </p:nvSpPr>
        <p:spPr>
          <a:xfrm>
            <a:off x="3709131" y="4636773"/>
            <a:ext cx="13681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Encoder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D2B1E27-4C74-446C-9C0E-EA5556E03385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>
            <a:off x="5084149" y="2915075"/>
            <a:ext cx="4012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1FEA6D-AB5C-425D-AE9E-3212AE3C598A}"/>
              </a:ext>
            </a:extLst>
          </p:cNvPr>
          <p:cNvSpPr/>
          <p:nvPr/>
        </p:nvSpPr>
        <p:spPr>
          <a:xfrm>
            <a:off x="5485371" y="2699051"/>
            <a:ext cx="13681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EBA7E9-9400-4F6F-A022-DCCEFE46D65B}"/>
              </a:ext>
            </a:extLst>
          </p:cNvPr>
          <p:cNvSpPr/>
          <p:nvPr/>
        </p:nvSpPr>
        <p:spPr>
          <a:xfrm>
            <a:off x="5485371" y="4636773"/>
            <a:ext cx="13681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569CFF2-FEAB-4AFF-91E6-1F6014A4FB98}"/>
              </a:ext>
            </a:extLst>
          </p:cNvPr>
          <p:cNvCxnSpPr>
            <a:cxnSpLocks/>
            <a:stCxn id="36" idx="2"/>
            <a:endCxn id="50" idx="0"/>
          </p:cNvCxnSpPr>
          <p:nvPr/>
        </p:nvCxnSpPr>
        <p:spPr>
          <a:xfrm>
            <a:off x="6169447" y="3131099"/>
            <a:ext cx="0" cy="358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14394CF-1F15-44D2-A002-AA4635E03282}"/>
              </a:ext>
            </a:extLst>
          </p:cNvPr>
          <p:cNvCxnSpPr>
            <a:cxnSpLocks/>
            <a:stCxn id="39" idx="0"/>
            <a:endCxn id="50" idx="2"/>
          </p:cNvCxnSpPr>
          <p:nvPr/>
        </p:nvCxnSpPr>
        <p:spPr>
          <a:xfrm flipV="1">
            <a:off x="6169447" y="4281773"/>
            <a:ext cx="0" cy="355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3342C5-1C3E-4A7F-94EC-41582542F4EF}"/>
              </a:ext>
            </a:extLst>
          </p:cNvPr>
          <p:cNvSpPr/>
          <p:nvPr/>
        </p:nvSpPr>
        <p:spPr>
          <a:xfrm>
            <a:off x="5485371" y="3489694"/>
            <a:ext cx="1368152" cy="7920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 Mixed Feature</a:t>
            </a:r>
            <a:endParaRPr lang="ko-KR" altLang="en-US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E77DEF3-79DE-4F18-8074-5D8656CBFBE2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089420" y="4852797"/>
            <a:ext cx="3959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6AD0DBEC-4F69-4B1B-9F89-5E99785E66C3}"/>
              </a:ext>
            </a:extLst>
          </p:cNvPr>
          <p:cNvSpPr txBox="1"/>
          <p:nvPr/>
        </p:nvSpPr>
        <p:spPr>
          <a:xfrm>
            <a:off x="9179644" y="6126194"/>
            <a:ext cx="276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ea typeface="나눔스퀘어" panose="020B0600000101010101" pitchFamily="50" charset="-127"/>
              </a:rPr>
              <a:t>Output</a:t>
            </a:r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CD8C7FF-E1AA-48E4-B6CF-379CC35F08DF}"/>
              </a:ext>
            </a:extLst>
          </p:cNvPr>
          <p:cNvSpPr txBox="1"/>
          <p:nvPr/>
        </p:nvSpPr>
        <p:spPr>
          <a:xfrm>
            <a:off x="4787751" y="6126194"/>
            <a:ext cx="276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ea typeface="나눔스퀘어" panose="020B0600000101010101" pitchFamily="50" charset="-127"/>
              </a:rPr>
              <a:t>Feature Mixing Pipeline</a:t>
            </a:r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5A0AD9C-25A0-40A4-AAF0-9805330A927E}"/>
              </a:ext>
            </a:extLst>
          </p:cNvPr>
          <p:cNvSpPr txBox="1"/>
          <p:nvPr/>
        </p:nvSpPr>
        <p:spPr>
          <a:xfrm>
            <a:off x="775791" y="6278594"/>
            <a:ext cx="276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ea typeface="나눔스퀘어" panose="020B0600000101010101" pitchFamily="50" charset="-127"/>
              </a:rPr>
              <a:t>Input</a:t>
            </a:r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22ADCBF-F387-4DFF-A408-F2CDC40CCC07}"/>
              </a:ext>
            </a:extLst>
          </p:cNvPr>
          <p:cNvSpPr/>
          <p:nvPr/>
        </p:nvSpPr>
        <p:spPr>
          <a:xfrm>
            <a:off x="7452202" y="2701064"/>
            <a:ext cx="13681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Decoder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D7CA988-A533-4019-AD53-2673F18CA307}"/>
              </a:ext>
            </a:extLst>
          </p:cNvPr>
          <p:cNvSpPr/>
          <p:nvPr/>
        </p:nvSpPr>
        <p:spPr>
          <a:xfrm>
            <a:off x="7452202" y="4636190"/>
            <a:ext cx="13681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Decoder</a:t>
            </a:r>
            <a:endParaRPr lang="ko-KR" altLang="en-US" dirty="0"/>
          </a:p>
        </p:txBody>
      </p:sp>
      <p:cxnSp>
        <p:nvCxnSpPr>
          <p:cNvPr id="1049" name="연결선: 꺾임 1048">
            <a:extLst>
              <a:ext uri="{FF2B5EF4-FFF2-40B4-BE49-F238E27FC236}">
                <a16:creationId xmlns:a16="http://schemas.microsoft.com/office/drawing/2014/main" id="{8816EB64-E1A7-4F61-A4CE-2E2B8B84122C}"/>
              </a:ext>
            </a:extLst>
          </p:cNvPr>
          <p:cNvCxnSpPr>
            <a:cxnSpLocks/>
            <a:stCxn id="50" idx="3"/>
            <a:endCxn id="95" idx="1"/>
          </p:cNvCxnSpPr>
          <p:nvPr/>
        </p:nvCxnSpPr>
        <p:spPr>
          <a:xfrm>
            <a:off x="6853523" y="3885734"/>
            <a:ext cx="598679" cy="96648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885B375B-574B-4664-9C41-73A6D92CD7C8}"/>
              </a:ext>
            </a:extLst>
          </p:cNvPr>
          <p:cNvCxnSpPr>
            <a:cxnSpLocks/>
            <a:stCxn id="50" idx="3"/>
            <a:endCxn id="94" idx="1"/>
          </p:cNvCxnSpPr>
          <p:nvPr/>
        </p:nvCxnSpPr>
        <p:spPr>
          <a:xfrm flipV="1">
            <a:off x="6853523" y="2917088"/>
            <a:ext cx="598679" cy="96864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324CC0B-A6EB-4F40-A542-E3EBCED9FDB8}"/>
              </a:ext>
            </a:extLst>
          </p:cNvPr>
          <p:cNvCxnSpPr>
            <a:cxnSpLocks/>
            <a:stCxn id="94" idx="3"/>
            <a:endCxn id="1060" idx="1"/>
          </p:cNvCxnSpPr>
          <p:nvPr/>
        </p:nvCxnSpPr>
        <p:spPr>
          <a:xfrm flipV="1">
            <a:off x="8820354" y="2915075"/>
            <a:ext cx="840985" cy="20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CA4F7B3-BCCB-424B-A377-EAE18C85A915}"/>
              </a:ext>
            </a:extLst>
          </p:cNvPr>
          <p:cNvCxnSpPr>
            <a:cxnSpLocks/>
            <a:stCxn id="95" idx="3"/>
            <a:endCxn id="1062" idx="1"/>
          </p:cNvCxnSpPr>
          <p:nvPr/>
        </p:nvCxnSpPr>
        <p:spPr>
          <a:xfrm>
            <a:off x="8820354" y="4852214"/>
            <a:ext cx="8409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0" name="그림 1059" descr="잔디, 개, 포유류, 하얀색이(가) 표시된 사진&#10;&#10;자동 생성된 설명">
            <a:extLst>
              <a:ext uri="{FF2B5EF4-FFF2-40B4-BE49-F238E27FC236}">
                <a16:creationId xmlns:a16="http://schemas.microsoft.com/office/drawing/2014/main" id="{ED0D261D-AF64-4C7D-AEFA-40DD3AEE2F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39" y="2015075"/>
            <a:ext cx="1800000" cy="1800000"/>
          </a:xfrm>
          <a:prstGeom prst="rect">
            <a:avLst/>
          </a:prstGeom>
        </p:spPr>
      </p:pic>
      <p:pic>
        <p:nvPicPr>
          <p:cNvPr id="1062" name="그림 1061" descr="닫기이(가) 표시된 사진&#10;&#10;자동 생성된 설명">
            <a:extLst>
              <a:ext uri="{FF2B5EF4-FFF2-40B4-BE49-F238E27FC236}">
                <a16:creationId xmlns:a16="http://schemas.microsoft.com/office/drawing/2014/main" id="{84F937E0-3056-4B4B-BFB5-9450A339DD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39" y="395221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0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DA3517-B8C0-48C2-982A-EAC4008C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0440-2F8B-4F06-90B6-C391982785B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986AF83-8051-41C0-8C18-D71AE1F5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Architecture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A778E5-19CD-47A4-B4CB-4106D6218C4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Model Architecture : </a:t>
            </a:r>
            <a:r>
              <a:rPr lang="en-US" altLang="ko-KR" dirty="0" err="1"/>
              <a:t>SegNet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994981A-4FEF-436D-9195-8D7D77608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" y="2276872"/>
            <a:ext cx="1046797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A60CCD-1C28-46A5-875E-F2A116D061EC}"/>
              </a:ext>
            </a:extLst>
          </p:cNvPr>
          <p:cNvSpPr txBox="1"/>
          <p:nvPr/>
        </p:nvSpPr>
        <p:spPr>
          <a:xfrm>
            <a:off x="0" y="6379117"/>
            <a:ext cx="9264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</a:rPr>
              <a:t>SegNet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: A Deep Convolutional Encoder-Decoder Architecture for Image Segmentation (9630 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</a:rPr>
              <a:t>Citetion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Vijay 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</a:rPr>
              <a:t>Badrinarayanan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, Alex Kendall, Roberto 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</a:rPr>
              <a:t>Cipolla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43F5C933-C3D5-4B90-B6C7-9CDAECD229DD}"/>
                  </a:ext>
                </a:extLst>
              </p14:cNvPr>
              <p14:cNvContentPartPr/>
              <p14:nvPr/>
            </p14:nvContentPartPr>
            <p14:xfrm>
              <a:off x="5636426" y="3009833"/>
              <a:ext cx="973800" cy="370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43F5C933-C3D5-4B90-B6C7-9CDAECD229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2426" y="2901833"/>
                <a:ext cx="1081440" cy="25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38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4834BA-6124-4716-9832-DA9C98BC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0440-2F8B-4F06-90B6-C391982785B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F945C0E-12DF-41AB-9B73-BC1B69C0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Exploration 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A5BD48-BC59-46E5-9430-CDC3BBC350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Feature Mixing</a:t>
            </a:r>
            <a:endParaRPr lang="ko-KR" altLang="en-US" dirty="0"/>
          </a:p>
        </p:txBody>
      </p:sp>
      <p:pic>
        <p:nvPicPr>
          <p:cNvPr id="1030" name="Picture 6" descr="말티즈 (r519 판) - 나무위키">
            <a:extLst>
              <a:ext uri="{FF2B5EF4-FFF2-40B4-BE49-F238E27FC236}">
                <a16:creationId xmlns:a16="http://schemas.microsoft.com/office/drawing/2014/main" id="{A7707F6C-1776-4A9B-8DC1-C0CC45154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72" y="316488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AFF3BDA-7B5F-49E3-BC3F-E33FAAED99B0}"/>
              </a:ext>
            </a:extLst>
          </p:cNvPr>
          <p:cNvCxnSpPr>
            <a:cxnSpLocks/>
            <a:stCxn id="1030" idx="3"/>
            <a:endCxn id="18" idx="1"/>
          </p:cNvCxnSpPr>
          <p:nvPr/>
        </p:nvCxnSpPr>
        <p:spPr>
          <a:xfrm flipV="1">
            <a:off x="3121147" y="4036419"/>
            <a:ext cx="47800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FC1A2E-413A-487B-8F28-85C2EDE845F7}"/>
              </a:ext>
            </a:extLst>
          </p:cNvPr>
          <p:cNvSpPr/>
          <p:nvPr/>
        </p:nvSpPr>
        <p:spPr>
          <a:xfrm>
            <a:off x="3599154" y="3820395"/>
            <a:ext cx="13681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1FEA6D-AB5C-425D-AE9E-3212AE3C598A}"/>
              </a:ext>
            </a:extLst>
          </p:cNvPr>
          <p:cNvSpPr/>
          <p:nvPr/>
        </p:nvSpPr>
        <p:spPr>
          <a:xfrm>
            <a:off x="5452364" y="3739435"/>
            <a:ext cx="1368152" cy="593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Original Feature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CD8C7FF-E1AA-48E4-B6CF-379CC35F08DF}"/>
              </a:ext>
            </a:extLst>
          </p:cNvPr>
          <p:cNvSpPr txBox="1"/>
          <p:nvPr/>
        </p:nvSpPr>
        <p:spPr>
          <a:xfrm>
            <a:off x="5099217" y="6211653"/>
            <a:ext cx="276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ea typeface="나눔스퀘어" panose="020B0600000101010101" pitchFamily="50" charset="-127"/>
              </a:rPr>
              <a:t>Feature Mixing Pipeline</a:t>
            </a:r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5A0AD9C-25A0-40A4-AAF0-9805330A927E}"/>
              </a:ext>
            </a:extLst>
          </p:cNvPr>
          <p:cNvSpPr txBox="1"/>
          <p:nvPr/>
        </p:nvSpPr>
        <p:spPr>
          <a:xfrm>
            <a:off x="1087257" y="6364053"/>
            <a:ext cx="276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ea typeface="나눔스퀘어" panose="020B0600000101010101" pitchFamily="50" charset="-127"/>
              </a:rPr>
              <a:t>Input</a:t>
            </a:r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22ADCBF-F387-4DFF-A408-F2CDC40CCC07}"/>
              </a:ext>
            </a:extLst>
          </p:cNvPr>
          <p:cNvSpPr/>
          <p:nvPr/>
        </p:nvSpPr>
        <p:spPr>
          <a:xfrm>
            <a:off x="7714475" y="3816895"/>
            <a:ext cx="13681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Decoder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DD7E6B6-135B-430F-9B4C-8CACBA06988C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>
            <a:off x="4967306" y="4036419"/>
            <a:ext cx="4850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04AAEA5-EE7A-4168-8053-0AFAF99BCD2E}"/>
              </a:ext>
            </a:extLst>
          </p:cNvPr>
          <p:cNvCxnSpPr>
            <a:cxnSpLocks/>
            <a:stCxn id="36" idx="3"/>
            <a:endCxn id="94" idx="1"/>
          </p:cNvCxnSpPr>
          <p:nvPr/>
        </p:nvCxnSpPr>
        <p:spPr>
          <a:xfrm flipV="1">
            <a:off x="6820516" y="4032919"/>
            <a:ext cx="893959" cy="3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9192B3F-18E8-4760-8A3E-AC0723511BE3}"/>
              </a:ext>
            </a:extLst>
          </p:cNvPr>
          <p:cNvSpPr/>
          <p:nvPr/>
        </p:nvSpPr>
        <p:spPr>
          <a:xfrm>
            <a:off x="5452364" y="4610973"/>
            <a:ext cx="1368152" cy="593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Random</a:t>
            </a:r>
          </a:p>
          <a:p>
            <a:pPr algn="ctr"/>
            <a:r>
              <a:rPr lang="en-US" altLang="ko-KR" dirty="0"/>
              <a:t>Value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B5E5EF3-619D-4AAA-8C8C-EBED8691E286}"/>
              </a:ext>
            </a:extLst>
          </p:cNvPr>
          <p:cNvSpPr/>
          <p:nvPr/>
        </p:nvSpPr>
        <p:spPr>
          <a:xfrm>
            <a:off x="5452364" y="2866205"/>
            <a:ext cx="1368152" cy="593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</a:t>
            </a:r>
          </a:p>
          <a:p>
            <a:pPr algn="ctr"/>
            <a:r>
              <a:rPr lang="en-US" altLang="ko-KR" dirty="0"/>
              <a:t>Feature 2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BA28E44-91AB-4BD7-9ED7-0D0CC7B19D4C}"/>
              </a:ext>
            </a:extLst>
          </p:cNvPr>
          <p:cNvSpPr/>
          <p:nvPr/>
        </p:nvSpPr>
        <p:spPr>
          <a:xfrm>
            <a:off x="5452364" y="5499233"/>
            <a:ext cx="1368152" cy="593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Zeros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89B362-CCD0-42F6-9DFA-5E81F7DF4C1B}"/>
              </a:ext>
            </a:extLst>
          </p:cNvPr>
          <p:cNvSpPr/>
          <p:nvPr/>
        </p:nvSpPr>
        <p:spPr>
          <a:xfrm>
            <a:off x="5452364" y="1975254"/>
            <a:ext cx="1368152" cy="593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</a:t>
            </a:r>
          </a:p>
          <a:p>
            <a:pPr algn="ctr"/>
            <a:r>
              <a:rPr lang="en-US" altLang="ko-KR" dirty="0"/>
              <a:t>Feature 1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D8786F5-82A2-4750-9A18-8FEDFFC51807}"/>
              </a:ext>
            </a:extLst>
          </p:cNvPr>
          <p:cNvCxnSpPr>
            <a:cxnSpLocks/>
            <a:stCxn id="47" idx="3"/>
            <a:endCxn id="94" idx="1"/>
          </p:cNvCxnSpPr>
          <p:nvPr/>
        </p:nvCxnSpPr>
        <p:spPr>
          <a:xfrm flipV="1">
            <a:off x="6820516" y="4032919"/>
            <a:ext cx="893959" cy="875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A36E3AB-04F7-46E9-84D9-27FFE135CCFB}"/>
              </a:ext>
            </a:extLst>
          </p:cNvPr>
          <p:cNvCxnSpPr>
            <a:cxnSpLocks/>
            <a:stCxn id="52" idx="3"/>
            <a:endCxn id="94" idx="1"/>
          </p:cNvCxnSpPr>
          <p:nvPr/>
        </p:nvCxnSpPr>
        <p:spPr>
          <a:xfrm flipV="1">
            <a:off x="6820516" y="4032919"/>
            <a:ext cx="893959" cy="1763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B7E89CE-1D50-4740-8BDF-3008F4245EE3}"/>
              </a:ext>
            </a:extLst>
          </p:cNvPr>
          <p:cNvCxnSpPr>
            <a:cxnSpLocks/>
            <a:stCxn id="51" idx="3"/>
            <a:endCxn id="94" idx="1"/>
          </p:cNvCxnSpPr>
          <p:nvPr/>
        </p:nvCxnSpPr>
        <p:spPr>
          <a:xfrm>
            <a:off x="6820516" y="3163189"/>
            <a:ext cx="893959" cy="869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433BE9D-F4E6-4637-BE3B-119BBD97A281}"/>
              </a:ext>
            </a:extLst>
          </p:cNvPr>
          <p:cNvCxnSpPr>
            <a:cxnSpLocks/>
            <a:stCxn id="53" idx="3"/>
            <a:endCxn id="94" idx="1"/>
          </p:cNvCxnSpPr>
          <p:nvPr/>
        </p:nvCxnSpPr>
        <p:spPr>
          <a:xfrm>
            <a:off x="6820516" y="2272238"/>
            <a:ext cx="893959" cy="17606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C4FA6F4-7987-42F3-ABA0-7B06842F4024}"/>
              </a:ext>
            </a:extLst>
          </p:cNvPr>
          <p:cNvCxnSpPr>
            <a:cxnSpLocks/>
          </p:cNvCxnSpPr>
          <p:nvPr/>
        </p:nvCxnSpPr>
        <p:spPr>
          <a:xfrm flipV="1">
            <a:off x="9082627" y="4029419"/>
            <a:ext cx="893959" cy="3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5F7B0E7-B950-42BF-ADE4-75A25B7F15DB}"/>
              </a:ext>
            </a:extLst>
          </p:cNvPr>
          <p:cNvSpPr txBox="1"/>
          <p:nvPr/>
        </p:nvSpPr>
        <p:spPr>
          <a:xfrm>
            <a:off x="9973305" y="3718552"/>
            <a:ext cx="1440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ea typeface="나눔스퀘어" panose="020B0600000101010101" pitchFamily="50" charset="-127"/>
              </a:rPr>
              <a:t>?</a:t>
            </a:r>
            <a:endParaRPr lang="ko-KR" altLang="en-US" sz="3200" dirty="0"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12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4834BA-6124-4716-9832-DA9C98BC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0440-2F8B-4F06-90B6-C391982785B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F945C0E-12DF-41AB-9B73-BC1B69C0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Exploration 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A5BD48-BC59-46E5-9430-CDC3BBC350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Image Reconstruction with OOD Sample</a:t>
            </a:r>
            <a:endParaRPr lang="ko-KR" altLang="en-US" dirty="0"/>
          </a:p>
        </p:txBody>
      </p:sp>
      <p:pic>
        <p:nvPicPr>
          <p:cNvPr id="58" name="그림 57" descr="사람, 남자, 벽, 정장이(가) 표시된 사진&#10;&#10;자동 생성된 설명">
            <a:extLst>
              <a:ext uri="{FF2B5EF4-FFF2-40B4-BE49-F238E27FC236}">
                <a16:creationId xmlns:a16="http://schemas.microsoft.com/office/drawing/2014/main" id="{60EF32C7-98C5-44B7-9F22-9ED684B9B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1988840"/>
            <a:ext cx="1728000" cy="1728000"/>
          </a:xfrm>
          <a:prstGeom prst="rect">
            <a:avLst/>
          </a:prstGeom>
        </p:spPr>
      </p:pic>
      <p:pic>
        <p:nvPicPr>
          <p:cNvPr id="62" name="그림 61" descr="감귤류, 오렌지, 테이블, 실내이(가) 표시된 사진&#10;&#10;자동 생성된 설명">
            <a:extLst>
              <a:ext uri="{FF2B5EF4-FFF2-40B4-BE49-F238E27FC236}">
                <a16:creationId xmlns:a16="http://schemas.microsoft.com/office/drawing/2014/main" id="{F1697A15-B204-4613-AC30-77829F86C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471" y="1982245"/>
            <a:ext cx="1728000" cy="1728000"/>
          </a:xfrm>
          <a:prstGeom prst="rect">
            <a:avLst/>
          </a:prstGeom>
        </p:spPr>
      </p:pic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09D2AF8-9D4D-482D-8C79-D7F6BBFF354F}"/>
              </a:ext>
            </a:extLst>
          </p:cNvPr>
          <p:cNvCxnSpPr>
            <a:cxnSpLocks/>
            <a:stCxn id="58" idx="2"/>
            <a:endCxn id="7" idx="0"/>
          </p:cNvCxnSpPr>
          <p:nvPr/>
        </p:nvCxnSpPr>
        <p:spPr>
          <a:xfrm>
            <a:off x="2207472" y="3716840"/>
            <a:ext cx="0" cy="5739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0A0F280-5D4D-4777-A328-EA034D7010EB}"/>
              </a:ext>
            </a:extLst>
          </p:cNvPr>
          <p:cNvCxnSpPr>
            <a:cxnSpLocks/>
            <a:stCxn id="62" idx="2"/>
            <a:endCxn id="9" idx="0"/>
          </p:cNvCxnSpPr>
          <p:nvPr/>
        </p:nvCxnSpPr>
        <p:spPr>
          <a:xfrm flipH="1">
            <a:off x="4799375" y="3710245"/>
            <a:ext cx="96" cy="5739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사람, 남자, 정장, 가장이(가) 표시된 사진&#10;&#10;자동 생성된 설명">
            <a:extLst>
              <a:ext uri="{FF2B5EF4-FFF2-40B4-BE49-F238E27FC236}">
                <a16:creationId xmlns:a16="http://schemas.microsoft.com/office/drawing/2014/main" id="{B06311E0-187F-4923-B330-9F3561D92B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4290839"/>
            <a:ext cx="1728000" cy="1728000"/>
          </a:xfrm>
          <a:prstGeom prst="rect">
            <a:avLst/>
          </a:prstGeom>
        </p:spPr>
      </p:pic>
      <p:pic>
        <p:nvPicPr>
          <p:cNvPr id="9" name="그림 8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B6879146-0583-4D10-9034-446842ACC9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375" y="4284244"/>
            <a:ext cx="1728000" cy="1728000"/>
          </a:xfrm>
          <a:prstGeom prst="rect">
            <a:avLst/>
          </a:prstGeom>
        </p:spPr>
      </p:pic>
      <p:pic>
        <p:nvPicPr>
          <p:cNvPr id="14" name="그림 13" descr="진드기, 파도이(가) 표시된 사진&#10;&#10;자동 생성된 설명">
            <a:extLst>
              <a:ext uri="{FF2B5EF4-FFF2-40B4-BE49-F238E27FC236}">
                <a16:creationId xmlns:a16="http://schemas.microsoft.com/office/drawing/2014/main" id="{6E08AC7B-B83C-436E-BAE6-BEB48E7649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278" y="4284244"/>
            <a:ext cx="1728000" cy="1728000"/>
          </a:xfrm>
          <a:prstGeom prst="rect">
            <a:avLst/>
          </a:prstGeom>
        </p:spPr>
      </p:pic>
      <p:pic>
        <p:nvPicPr>
          <p:cNvPr id="17" name="그림 16" descr="실외이(가) 표시된 사진&#10;&#10;자동 생성된 설명">
            <a:extLst>
              <a:ext uri="{FF2B5EF4-FFF2-40B4-BE49-F238E27FC236}">
                <a16:creationId xmlns:a16="http://schemas.microsoft.com/office/drawing/2014/main" id="{1039FA9E-F5F5-4035-ACB2-36DD00382B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278" y="2001168"/>
            <a:ext cx="1728000" cy="1728000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7797350-F66C-4F77-A3D7-AA1779CFFFEE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>
            <a:off x="7391278" y="3729168"/>
            <a:ext cx="0" cy="5550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식물, 침엽수, 나무, 잎이(가) 표시된 사진&#10;&#10;자동 생성된 설명">
            <a:extLst>
              <a:ext uri="{FF2B5EF4-FFF2-40B4-BE49-F238E27FC236}">
                <a16:creationId xmlns:a16="http://schemas.microsoft.com/office/drawing/2014/main" id="{B7968B6B-762B-42C1-A2FA-EF89B82E75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682" y="2001168"/>
            <a:ext cx="1728000" cy="1728000"/>
          </a:xfrm>
          <a:prstGeom prst="rect">
            <a:avLst/>
          </a:prstGeom>
        </p:spPr>
      </p:pic>
      <p:pic>
        <p:nvPicPr>
          <p:cNvPr id="28" name="그림 27" descr="식물, 잎, 침엽수, 고사리이(가) 표시된 사진&#10;&#10;자동 생성된 설명">
            <a:extLst>
              <a:ext uri="{FF2B5EF4-FFF2-40B4-BE49-F238E27FC236}">
                <a16:creationId xmlns:a16="http://schemas.microsoft.com/office/drawing/2014/main" id="{AE545BCC-F45E-4610-8D45-558BC0A5C6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682" y="4299159"/>
            <a:ext cx="1728000" cy="1728000"/>
          </a:xfrm>
          <a:prstGeom prst="rect">
            <a:avLst/>
          </a:prstGeom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8FFD0E9-E9BB-4ECC-B25B-97AF23185C43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9979682" y="3729168"/>
            <a:ext cx="0" cy="569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39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4834BA-6124-4716-9832-DA9C98BC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0440-2F8B-4F06-90B6-C391982785B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F945C0E-12DF-41AB-9B73-BC1B69C0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Exploration 3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A5BD48-BC59-46E5-9430-CDC3BBC350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Feature Mixing</a:t>
            </a:r>
            <a:endParaRPr lang="ko-KR" altLang="en-US" dirty="0"/>
          </a:p>
        </p:txBody>
      </p:sp>
      <p:pic>
        <p:nvPicPr>
          <p:cNvPr id="7" name="그림 6" descr="잔디, 개, 포유류, 하얀색이(가) 표시된 사진&#10;&#10;자동 생성된 설명">
            <a:extLst>
              <a:ext uri="{FF2B5EF4-FFF2-40B4-BE49-F238E27FC236}">
                <a16:creationId xmlns:a16="http://schemas.microsoft.com/office/drawing/2014/main" id="{3D08D0C6-A423-4C80-87FC-47314E25D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92" y="2636912"/>
            <a:ext cx="2133600" cy="2133600"/>
          </a:xfrm>
          <a:prstGeom prst="rect">
            <a:avLst/>
          </a:prstGeom>
        </p:spPr>
      </p:pic>
      <p:pic>
        <p:nvPicPr>
          <p:cNvPr id="9" name="그림 8" descr="잔디, 개, 실외, 포유류이(가) 표시된 사진&#10;&#10;자동 생성된 설명">
            <a:extLst>
              <a:ext uri="{FF2B5EF4-FFF2-40B4-BE49-F238E27FC236}">
                <a16:creationId xmlns:a16="http://schemas.microsoft.com/office/drawing/2014/main" id="{3B9F5952-BD5C-45F2-9027-2505660B5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32" y="2636912"/>
            <a:ext cx="2133600" cy="2133600"/>
          </a:xfrm>
          <a:prstGeom prst="rect">
            <a:avLst/>
          </a:prstGeom>
        </p:spPr>
      </p:pic>
      <p:pic>
        <p:nvPicPr>
          <p:cNvPr id="11" name="그림 10" descr="잔디, 개, 포유류, 실외이(가) 표시된 사진&#10;&#10;자동 생성된 설명">
            <a:extLst>
              <a:ext uri="{FF2B5EF4-FFF2-40B4-BE49-F238E27FC236}">
                <a16:creationId xmlns:a16="http://schemas.microsoft.com/office/drawing/2014/main" id="{1C0F43EE-9060-479F-9DDE-43CB982B3E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2" y="2636912"/>
            <a:ext cx="2133600" cy="2133600"/>
          </a:xfrm>
          <a:prstGeom prst="rect">
            <a:avLst/>
          </a:prstGeom>
        </p:spPr>
      </p:pic>
      <p:pic>
        <p:nvPicPr>
          <p:cNvPr id="13" name="그림 12" descr="잔디, 개, 포유류, 녹색이(가) 표시된 사진&#10;&#10;자동 생성된 설명">
            <a:extLst>
              <a:ext uri="{FF2B5EF4-FFF2-40B4-BE49-F238E27FC236}">
                <a16:creationId xmlns:a16="http://schemas.microsoft.com/office/drawing/2014/main" id="{9950FA54-1B2F-4EC4-A1AF-25011EEE2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312" y="2636912"/>
            <a:ext cx="2133600" cy="21336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583131-EFB7-4E6E-8E2A-E33A3C21F25D}"/>
              </a:ext>
            </a:extLst>
          </p:cNvPr>
          <p:cNvSpPr txBox="1"/>
          <p:nvPr/>
        </p:nvSpPr>
        <p:spPr>
          <a:xfrm>
            <a:off x="1686536" y="472111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3A982E-6D57-4787-AC8B-A375600E031F}"/>
              </a:ext>
            </a:extLst>
          </p:cNvPr>
          <p:cNvSpPr txBox="1"/>
          <p:nvPr/>
        </p:nvSpPr>
        <p:spPr>
          <a:xfrm>
            <a:off x="4135696" y="47240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Reconstructed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567EF5-8237-4008-B1CC-C148080F7741}"/>
              </a:ext>
            </a:extLst>
          </p:cNvPr>
          <p:cNvSpPr txBox="1"/>
          <p:nvPr/>
        </p:nvSpPr>
        <p:spPr>
          <a:xfrm>
            <a:off x="6584856" y="472111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Random Value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B5B0B1-7C77-4B80-A07E-216975E8E631}"/>
              </a:ext>
            </a:extLst>
          </p:cNvPr>
          <p:cNvSpPr txBox="1"/>
          <p:nvPr/>
        </p:nvSpPr>
        <p:spPr>
          <a:xfrm>
            <a:off x="9032056" y="472111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Zeros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72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4834BA-6124-4716-9832-DA9C98BC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0440-2F8B-4F06-90B6-C391982785B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F945C0E-12DF-41AB-9B73-BC1B69C0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Exploration 3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A5BD48-BC59-46E5-9430-CDC3BBC350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Feature Mixing</a:t>
            </a:r>
            <a:endParaRPr lang="ko-KR" altLang="en-US" dirty="0"/>
          </a:p>
        </p:txBody>
      </p:sp>
      <p:pic>
        <p:nvPicPr>
          <p:cNvPr id="16" name="그림 15" descr="잔디, 개, 포유류, 실외이(가) 표시된 사진&#10;&#10;자동 생성된 설명">
            <a:extLst>
              <a:ext uri="{FF2B5EF4-FFF2-40B4-BE49-F238E27FC236}">
                <a16:creationId xmlns:a16="http://schemas.microsoft.com/office/drawing/2014/main" id="{AE239028-61DA-4865-A5AE-54DBF94D9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03" y="4365104"/>
            <a:ext cx="1728192" cy="1728192"/>
          </a:xfrm>
          <a:prstGeom prst="rect">
            <a:avLst/>
          </a:prstGeom>
        </p:spPr>
      </p:pic>
      <p:pic>
        <p:nvPicPr>
          <p:cNvPr id="19" name="그림 18" descr="잔디, 개, 포유류, 실외이(가) 표시된 사진&#10;&#10;자동 생성된 설명">
            <a:extLst>
              <a:ext uri="{FF2B5EF4-FFF2-40B4-BE49-F238E27FC236}">
                <a16:creationId xmlns:a16="http://schemas.microsoft.com/office/drawing/2014/main" id="{4D1C477A-193D-4B9A-80CF-08CFC5FFF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4365104"/>
            <a:ext cx="1728192" cy="1728192"/>
          </a:xfrm>
          <a:prstGeom prst="rect">
            <a:avLst/>
          </a:prstGeom>
        </p:spPr>
      </p:pic>
      <p:pic>
        <p:nvPicPr>
          <p:cNvPr id="21" name="그림 20" descr="잔디, 개, 포유류, 실외이(가) 표시된 사진&#10;&#10;자동 생성된 설명">
            <a:extLst>
              <a:ext uri="{FF2B5EF4-FFF2-40B4-BE49-F238E27FC236}">
                <a16:creationId xmlns:a16="http://schemas.microsoft.com/office/drawing/2014/main" id="{16F5282D-03AB-4B7F-8715-FE4F985BE4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665" y="4365104"/>
            <a:ext cx="1728192" cy="1728192"/>
          </a:xfrm>
          <a:prstGeom prst="rect">
            <a:avLst/>
          </a:prstGeom>
        </p:spPr>
      </p:pic>
      <p:pic>
        <p:nvPicPr>
          <p:cNvPr id="23" name="그림 22" descr="잔디, 개, 포유류, 녹색이(가) 표시된 사진&#10;&#10;자동 생성된 설명">
            <a:extLst>
              <a:ext uri="{FF2B5EF4-FFF2-40B4-BE49-F238E27FC236}">
                <a16:creationId xmlns:a16="http://schemas.microsoft.com/office/drawing/2014/main" id="{7AD96455-EE65-423C-A066-76B2C00C6B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276" y="4365104"/>
            <a:ext cx="1728192" cy="1728192"/>
          </a:xfrm>
          <a:prstGeom prst="rect">
            <a:avLst/>
          </a:prstGeom>
        </p:spPr>
      </p:pic>
      <p:pic>
        <p:nvPicPr>
          <p:cNvPr id="25" name="그림 24" descr="잔디, 개, 실외, 포유류이(가) 표시된 사진&#10;&#10;자동 생성된 설명">
            <a:extLst>
              <a:ext uri="{FF2B5EF4-FFF2-40B4-BE49-F238E27FC236}">
                <a16:creationId xmlns:a16="http://schemas.microsoft.com/office/drawing/2014/main" id="{007DB10B-0758-4310-B80A-652716C244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887" y="4365104"/>
            <a:ext cx="1728192" cy="1728192"/>
          </a:xfrm>
          <a:prstGeom prst="rect">
            <a:avLst/>
          </a:prstGeom>
        </p:spPr>
      </p:pic>
      <p:pic>
        <p:nvPicPr>
          <p:cNvPr id="27" name="그림 26" descr="잔디, 개, 하얀색, 포유류이(가) 표시된 사진&#10;&#10;자동 생성된 설명">
            <a:extLst>
              <a:ext uri="{FF2B5EF4-FFF2-40B4-BE49-F238E27FC236}">
                <a16:creationId xmlns:a16="http://schemas.microsoft.com/office/drawing/2014/main" id="{6A309E94-9708-47BE-BA6A-342C4464F8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498" y="4365104"/>
            <a:ext cx="1728000" cy="1728000"/>
          </a:xfrm>
          <a:prstGeom prst="rect">
            <a:avLst/>
          </a:prstGeom>
        </p:spPr>
      </p:pic>
      <p:pic>
        <p:nvPicPr>
          <p:cNvPr id="49" name="그림 48" descr="개, 포유류, 갈색, 노란색이(가) 표시된 사진&#10;&#10;자동 생성된 설명">
            <a:extLst>
              <a:ext uri="{FF2B5EF4-FFF2-40B4-BE49-F238E27FC236}">
                <a16:creationId xmlns:a16="http://schemas.microsoft.com/office/drawing/2014/main" id="{3677B40A-64C6-4127-AB2C-DF147927DF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2087296"/>
            <a:ext cx="1728000" cy="1728000"/>
          </a:xfrm>
          <a:prstGeom prst="rect">
            <a:avLst/>
          </a:prstGeom>
        </p:spPr>
      </p:pic>
      <p:pic>
        <p:nvPicPr>
          <p:cNvPr id="58" name="그림 57" descr="사람, 남자, 벽, 정장이(가) 표시된 사진&#10;&#10;자동 생성된 설명">
            <a:extLst>
              <a:ext uri="{FF2B5EF4-FFF2-40B4-BE49-F238E27FC236}">
                <a16:creationId xmlns:a16="http://schemas.microsoft.com/office/drawing/2014/main" id="{60EF32C7-98C5-44B7-9F22-9ED684B9B2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329" y="2063105"/>
            <a:ext cx="1728000" cy="1728000"/>
          </a:xfrm>
          <a:prstGeom prst="rect">
            <a:avLst/>
          </a:prstGeom>
        </p:spPr>
      </p:pic>
      <p:pic>
        <p:nvPicPr>
          <p:cNvPr id="60" name="그림 59" descr="개, 실내, 벽, 침대이(가) 표시된 사진&#10;&#10;자동 생성된 설명">
            <a:extLst>
              <a:ext uri="{FF2B5EF4-FFF2-40B4-BE49-F238E27FC236}">
                <a16:creationId xmlns:a16="http://schemas.microsoft.com/office/drawing/2014/main" id="{73AB805F-BFE1-4FB0-A789-0AEE9F3D1A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218" y="2063105"/>
            <a:ext cx="1728000" cy="1728000"/>
          </a:xfrm>
          <a:prstGeom prst="rect">
            <a:avLst/>
          </a:prstGeom>
        </p:spPr>
      </p:pic>
      <p:pic>
        <p:nvPicPr>
          <p:cNvPr id="62" name="그림 61" descr="감귤류, 오렌지, 테이블, 실내이(가) 표시된 사진&#10;&#10;자동 생성된 설명">
            <a:extLst>
              <a:ext uri="{FF2B5EF4-FFF2-40B4-BE49-F238E27FC236}">
                <a16:creationId xmlns:a16="http://schemas.microsoft.com/office/drawing/2014/main" id="{F1697A15-B204-4613-AC30-77829F86C0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079" y="2063105"/>
            <a:ext cx="1728000" cy="1728000"/>
          </a:xfrm>
          <a:prstGeom prst="rect">
            <a:avLst/>
          </a:prstGeom>
        </p:spPr>
      </p:pic>
      <p:pic>
        <p:nvPicPr>
          <p:cNvPr id="64" name="그림 63" descr="개, 앉아있는, 실내, 포유류이(가) 표시된 사진&#10;&#10;자동 생성된 설명">
            <a:extLst>
              <a:ext uri="{FF2B5EF4-FFF2-40B4-BE49-F238E27FC236}">
                <a16:creationId xmlns:a16="http://schemas.microsoft.com/office/drawing/2014/main" id="{B67CDD0C-EA40-4638-851E-F39658096C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02" y="2063105"/>
            <a:ext cx="1728000" cy="1728000"/>
          </a:xfrm>
          <a:prstGeom prst="rect">
            <a:avLst/>
          </a:prstGeom>
        </p:spPr>
      </p:pic>
      <p:pic>
        <p:nvPicPr>
          <p:cNvPr id="66" name="그림 65" descr="개, 잔디, 앉아있는, 포유류이(가) 표시된 사진&#10;&#10;자동 생성된 설명">
            <a:extLst>
              <a:ext uri="{FF2B5EF4-FFF2-40B4-BE49-F238E27FC236}">
                <a16:creationId xmlns:a16="http://schemas.microsoft.com/office/drawing/2014/main" id="{B9C3CE5E-6EA6-4B07-A05F-E85591466E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95" y="2063105"/>
            <a:ext cx="1728000" cy="1728000"/>
          </a:xfrm>
          <a:prstGeom prst="rect">
            <a:avLst/>
          </a:prstGeom>
        </p:spPr>
      </p:pic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0756E91-A7DB-4183-8CC8-7F5CB725D7DB}"/>
              </a:ext>
            </a:extLst>
          </p:cNvPr>
          <p:cNvCxnSpPr>
            <a:stCxn id="66" idx="2"/>
            <a:endCxn id="16" idx="0"/>
          </p:cNvCxnSpPr>
          <p:nvPr/>
        </p:nvCxnSpPr>
        <p:spPr>
          <a:xfrm flipH="1">
            <a:off x="1305599" y="3791105"/>
            <a:ext cx="96" cy="5739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43DB62C-49C3-4906-8221-C1AF749E8919}"/>
              </a:ext>
            </a:extLst>
          </p:cNvPr>
          <p:cNvCxnSpPr>
            <a:cxnSpLocks/>
            <a:stCxn id="49" idx="2"/>
            <a:endCxn id="19" idx="0"/>
          </p:cNvCxnSpPr>
          <p:nvPr/>
        </p:nvCxnSpPr>
        <p:spPr>
          <a:xfrm>
            <a:off x="3215584" y="3815296"/>
            <a:ext cx="96" cy="5498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A5AC395-B4E8-47BB-B4B2-013D805B0E7C}"/>
              </a:ext>
            </a:extLst>
          </p:cNvPr>
          <p:cNvCxnSpPr>
            <a:stCxn id="60" idx="2"/>
            <a:endCxn id="23" idx="0"/>
          </p:cNvCxnSpPr>
          <p:nvPr/>
        </p:nvCxnSpPr>
        <p:spPr>
          <a:xfrm>
            <a:off x="7033218" y="3791105"/>
            <a:ext cx="5154" cy="5739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09D2AF8-9D4D-482D-8C79-D7F6BBFF354F}"/>
              </a:ext>
            </a:extLst>
          </p:cNvPr>
          <p:cNvCxnSpPr>
            <a:stCxn id="58" idx="2"/>
            <a:endCxn id="21" idx="0"/>
          </p:cNvCxnSpPr>
          <p:nvPr/>
        </p:nvCxnSpPr>
        <p:spPr>
          <a:xfrm>
            <a:off x="5123329" y="3791105"/>
            <a:ext cx="2432" cy="5739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3214985-5C41-4C42-8ACB-E75576EE83D5}"/>
              </a:ext>
            </a:extLst>
          </p:cNvPr>
          <p:cNvCxnSpPr>
            <a:cxnSpLocks/>
            <a:stCxn id="64" idx="2"/>
            <a:endCxn id="27" idx="0"/>
          </p:cNvCxnSpPr>
          <p:nvPr/>
        </p:nvCxnSpPr>
        <p:spPr>
          <a:xfrm>
            <a:off x="10853402" y="3791105"/>
            <a:ext cx="10096" cy="5739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0A0F280-5D4D-4777-A328-EA034D7010EB}"/>
              </a:ext>
            </a:extLst>
          </p:cNvPr>
          <p:cNvCxnSpPr>
            <a:cxnSpLocks/>
            <a:stCxn id="62" idx="2"/>
            <a:endCxn id="25" idx="0"/>
          </p:cNvCxnSpPr>
          <p:nvPr/>
        </p:nvCxnSpPr>
        <p:spPr>
          <a:xfrm flipH="1">
            <a:off x="8950983" y="3791105"/>
            <a:ext cx="96" cy="5739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44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Kichang Lee</a:t>
            </a:r>
          </a:p>
          <a:p>
            <a:pPr>
              <a:spcBef>
                <a:spcPts val="0"/>
              </a:spcBef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0"/>
              </a:spcBef>
            </a:pP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1kichang@yonsei.ac.kr</a:t>
            </a:r>
          </a:p>
          <a:p>
            <a:pPr>
              <a:spcBef>
                <a:spcPts val="0"/>
              </a:spcBef>
            </a:pP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http://www.eis-lab.org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5877F654-8D05-4839-A451-2B75B67472AF}"/>
              </a:ext>
            </a:extLst>
          </p:cNvPr>
          <p:cNvCxnSpPr>
            <a:cxnSpLocks/>
          </p:cNvCxnSpPr>
          <p:nvPr/>
        </p:nvCxnSpPr>
        <p:spPr>
          <a:xfrm>
            <a:off x="519304" y="3768062"/>
            <a:ext cx="2912400" cy="0"/>
          </a:xfrm>
          <a:prstGeom prst="line">
            <a:avLst/>
          </a:prstGeom>
          <a:ln w="38100" cap="flat">
            <a:solidFill>
              <a:srgbClr val="00387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yonsei logoì ëí ì´ë¯¸ì§ ê²ìê²°ê³¼">
            <a:extLst>
              <a:ext uri="{FF2B5EF4-FFF2-40B4-BE49-F238E27FC236}">
                <a16:creationId xmlns:a16="http://schemas.microsoft.com/office/drawing/2014/main" id="{1BD8D8A8-3737-4C60-A97E-85D278D49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61"/>
          <a:stretch/>
        </p:blipFill>
        <p:spPr bwMode="auto">
          <a:xfrm>
            <a:off x="3359696" y="3630442"/>
            <a:ext cx="270504" cy="27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527492"/>
      </p:ext>
    </p:extLst>
  </p:cSld>
  <p:clrMapOvr>
    <a:masterClrMapping/>
  </p:clrMapOvr>
</p:sld>
</file>

<file path=ppt/theme/theme1.xml><?xml version="1.0" encoding="utf-8"?>
<a:theme xmlns:a="http://schemas.openxmlformats.org/drawingml/2006/main" name="nsl2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_RPL_세미나" id="{BFF2C00C-A019-4834-931B-0AA521E6DB77}" vid="{4CA450E9-7691-4854-8442-0AB662B2BA1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28063</TotalTime>
  <Words>156</Words>
  <Application>Microsoft Office PowerPoint</Application>
  <PresentationFormat>와이드스크린</PresentationFormat>
  <Paragraphs>76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Courier New</vt:lpstr>
      <vt:lpstr>Wingdings</vt:lpstr>
      <vt:lpstr>nsl2</vt:lpstr>
      <vt:lpstr>Exploring Index based Pooling and Un-pooling</vt:lpstr>
      <vt:lpstr>Introduction</vt:lpstr>
      <vt:lpstr>Introduction</vt:lpstr>
      <vt:lpstr>Model Architecture</vt:lpstr>
      <vt:lpstr>Exploration 1</vt:lpstr>
      <vt:lpstr>Exploration 2</vt:lpstr>
      <vt:lpstr>Exploration 3</vt:lpstr>
      <vt:lpstr>Exploration 3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lecture slides</dc:title>
  <dc:creator>jeongyeup.paek</dc:creator>
  <cp:lastModifiedBy>이기창</cp:lastModifiedBy>
  <cp:revision>463</cp:revision>
  <cp:lastPrinted>2019-09-08T06:23:44Z</cp:lastPrinted>
  <dcterms:created xsi:type="dcterms:W3CDTF">2014-03-19T10:21:19Z</dcterms:created>
  <dcterms:modified xsi:type="dcterms:W3CDTF">2022-01-01T14:50:56Z</dcterms:modified>
</cp:coreProperties>
</file>