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1"/>
  </p:notesMasterIdLst>
  <p:sldIdLst>
    <p:sldId id="256" r:id="rId2"/>
    <p:sldId id="257" r:id="rId3"/>
    <p:sldId id="399" r:id="rId4"/>
    <p:sldId id="400" r:id="rId5"/>
    <p:sldId id="401" r:id="rId6"/>
    <p:sldId id="402" r:id="rId7"/>
    <p:sldId id="403" r:id="rId8"/>
    <p:sldId id="404" r:id="rId9"/>
    <p:sldId id="405" r:id="rId10"/>
    <p:sldId id="406" r:id="rId11"/>
    <p:sldId id="407" r:id="rId12"/>
    <p:sldId id="408" r:id="rId13"/>
    <p:sldId id="409" r:id="rId14"/>
    <p:sldId id="410" r:id="rId15"/>
    <p:sldId id="411" r:id="rId16"/>
    <p:sldId id="412" r:id="rId17"/>
    <p:sldId id="413" r:id="rId18"/>
    <p:sldId id="414" r:id="rId19"/>
    <p:sldId id="415" r:id="rId20"/>
    <p:sldId id="416" r:id="rId21"/>
    <p:sldId id="417" r:id="rId22"/>
    <p:sldId id="418" r:id="rId23"/>
    <p:sldId id="419" r:id="rId24"/>
    <p:sldId id="420" r:id="rId25"/>
    <p:sldId id="421" r:id="rId26"/>
    <p:sldId id="422" r:id="rId27"/>
    <p:sldId id="423" r:id="rId28"/>
    <p:sldId id="424" r:id="rId29"/>
    <p:sldId id="425" r:id="rId30"/>
    <p:sldId id="426" r:id="rId31"/>
    <p:sldId id="427" r:id="rId32"/>
    <p:sldId id="428" r:id="rId33"/>
    <p:sldId id="429" r:id="rId34"/>
    <p:sldId id="430" r:id="rId35"/>
    <p:sldId id="431" r:id="rId36"/>
    <p:sldId id="432" r:id="rId37"/>
    <p:sldId id="433" r:id="rId38"/>
    <p:sldId id="434" r:id="rId39"/>
    <p:sldId id="435" r:id="rId40"/>
    <p:sldId id="436" r:id="rId41"/>
    <p:sldId id="437" r:id="rId42"/>
    <p:sldId id="438" r:id="rId43"/>
    <p:sldId id="439" r:id="rId44"/>
    <p:sldId id="440" r:id="rId45"/>
    <p:sldId id="441" r:id="rId46"/>
    <p:sldId id="442" r:id="rId47"/>
    <p:sldId id="443" r:id="rId48"/>
    <p:sldId id="444" r:id="rId49"/>
    <p:sldId id="445" r:id="rId50"/>
    <p:sldId id="446" r:id="rId51"/>
    <p:sldId id="447" r:id="rId52"/>
    <p:sldId id="449" r:id="rId53"/>
    <p:sldId id="450" r:id="rId54"/>
    <p:sldId id="451" r:id="rId55"/>
    <p:sldId id="452" r:id="rId56"/>
    <p:sldId id="453" r:id="rId57"/>
    <p:sldId id="454" r:id="rId58"/>
    <p:sldId id="455" r:id="rId59"/>
    <p:sldId id="456" r:id="rId60"/>
    <p:sldId id="457" r:id="rId61"/>
    <p:sldId id="458" r:id="rId62"/>
    <p:sldId id="459" r:id="rId63"/>
    <p:sldId id="460" r:id="rId64"/>
    <p:sldId id="461" r:id="rId65"/>
    <p:sldId id="462" r:id="rId66"/>
    <p:sldId id="463" r:id="rId67"/>
    <p:sldId id="464" r:id="rId68"/>
    <p:sldId id="465" r:id="rId69"/>
    <p:sldId id="466" r:id="rId70"/>
    <p:sldId id="467" r:id="rId71"/>
    <p:sldId id="468" r:id="rId72"/>
    <p:sldId id="469" r:id="rId73"/>
    <p:sldId id="470" r:id="rId74"/>
    <p:sldId id="471" r:id="rId75"/>
    <p:sldId id="472" r:id="rId76"/>
    <p:sldId id="473" r:id="rId77"/>
    <p:sldId id="474" r:id="rId78"/>
    <p:sldId id="475" r:id="rId79"/>
    <p:sldId id="476" r:id="rId80"/>
    <p:sldId id="477" r:id="rId81"/>
    <p:sldId id="478" r:id="rId82"/>
    <p:sldId id="479" r:id="rId83"/>
    <p:sldId id="480" r:id="rId84"/>
    <p:sldId id="481" r:id="rId85"/>
    <p:sldId id="482" r:id="rId86"/>
    <p:sldId id="483" r:id="rId87"/>
    <p:sldId id="484" r:id="rId88"/>
    <p:sldId id="334" r:id="rId89"/>
    <p:sldId id="398"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6"/>
    <p:restoredTop sz="79287"/>
  </p:normalViewPr>
  <p:slideViewPr>
    <p:cSldViewPr snapToGrid="0" snapToObjects="1">
      <p:cViewPr varScale="1">
        <p:scale>
          <a:sx n="90" d="100"/>
          <a:sy n="90" d="100"/>
        </p:scale>
        <p:origin x="232"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0637A8-E3CE-8C40-8BCA-1259D26EBD67}" type="datetimeFigureOut">
              <a:rPr lang="en-US" smtClean="0"/>
              <a:t>6/1/21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Click to edit Master text styles</a:t>
            </a:r>
          </a:p>
          <a:p>
            <a:pPr lvl="1"/>
            <a:r>
              <a:rPr lang="vi-VN"/>
              <a:t>Second level</a:t>
            </a:r>
          </a:p>
          <a:p>
            <a:pPr lvl="2"/>
            <a:r>
              <a:rPr lang="vi-VN"/>
              <a:t>Third level</a:t>
            </a:r>
          </a:p>
          <a:p>
            <a:pPr lvl="3"/>
            <a:r>
              <a:rPr lang="vi-VN"/>
              <a:t>Fourth level</a:t>
            </a:r>
          </a:p>
          <a:p>
            <a:pPr lvl="4"/>
            <a:r>
              <a:rPr lang="vi-VN"/>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F13921-1FD2-EB44-A851-FF9C8A8CC76F}" type="slidenum">
              <a:rPr lang="en-US" smtClean="0"/>
              <a:t>‹#›</a:t>
            </a:fld>
            <a:endParaRPr lang="en-US"/>
          </a:p>
        </p:txBody>
      </p:sp>
    </p:spTree>
    <p:extLst>
      <p:ext uri="{BB962C8B-B14F-4D97-AF65-F5344CB8AC3E}">
        <p14:creationId xmlns:p14="http://schemas.microsoft.com/office/powerpoint/2010/main" val="184320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Giảng viên</a:t>
            </a:r>
            <a:r>
              <a:rPr lang="vi-VN" baseline="0" dirty="0"/>
              <a:t> (15phút)</a:t>
            </a:r>
            <a:endParaRPr lang="vi-VN" dirty="0"/>
          </a:p>
          <a:p>
            <a:r>
              <a:rPr lang="vi-VN" dirty="0"/>
              <a:t>+ Hướng dẫn tổng quan về cách học</a:t>
            </a:r>
            <a:r>
              <a:rPr lang="vi-VN" baseline="0" dirty="0"/>
              <a:t> cái này, nên được thực hiện trước buổi học đầu tiên.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aseline="0" dirty="0"/>
              <a:t> </a:t>
            </a:r>
            <a:r>
              <a:rPr lang="vi-VN" baseline="0" dirty="0"/>
              <a:t>Vẽ lại bức tranh tổng quan về toàn bộ các kiến thức, các tài liệu, công cụ, đánh giá, yêu cầu trong module</a:t>
            </a:r>
            <a:endParaRPr lang="en-US" dirty="0"/>
          </a:p>
          <a:p>
            <a:endParaRPr lang="en-US" dirty="0"/>
          </a:p>
        </p:txBody>
      </p:sp>
      <p:sp>
        <p:nvSpPr>
          <p:cNvPr id="4" name="Slide Number Placeholder 3"/>
          <p:cNvSpPr>
            <a:spLocks noGrp="1"/>
          </p:cNvSpPr>
          <p:nvPr>
            <p:ph type="sldNum" sz="quarter" idx="10"/>
          </p:nvPr>
        </p:nvSpPr>
        <p:spPr/>
        <p:txBody>
          <a:bodyPr/>
          <a:lstStyle/>
          <a:p>
            <a:fld id="{0EF13921-1FD2-EB44-A851-FF9C8A8CC76F}" type="slidenum">
              <a:rPr lang="en-US" smtClean="0"/>
              <a:t>1</a:t>
            </a:fld>
            <a:endParaRPr lang="en-US"/>
          </a:p>
        </p:txBody>
      </p:sp>
    </p:spTree>
    <p:extLst>
      <p:ext uri="{BB962C8B-B14F-4D97-AF65-F5344CB8AC3E}">
        <p14:creationId xmlns:p14="http://schemas.microsoft.com/office/powerpoint/2010/main" val="6824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Thình thoảng bạn muốn quy định validation trong một thuộc tính sau khi validation đầu tiên thất bại. Để làm việc đó, gán quy định bail cho thuộc tính: $this-&gt;validate($request, [ 'title' =&gt; 'bail|required|unique:posts|max:255', 'body' =&gt; 'required', ]); Trong ví dụ này, nếu quy định required trên thuộc tính title thất bại, quy định unique sẽ không cần kiểm tra. Quy định sẽ validate trong thứ tự mà nó được gán.</a:t>
            </a:r>
            <a:endParaRPr lang="en-US" dirty="0"/>
          </a:p>
        </p:txBody>
      </p:sp>
    </p:spTree>
    <p:extLst>
      <p:ext uri="{BB962C8B-B14F-4D97-AF65-F5344CB8AC3E}">
        <p14:creationId xmlns:p14="http://schemas.microsoft.com/office/powerpoint/2010/main" val="1613393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Nếu</a:t>
            </a:r>
            <a:r>
              <a:rPr lang="en-US" dirty="0"/>
              <a:t> HTTP request </a:t>
            </a:r>
            <a:r>
              <a:rPr lang="en-US" dirty="0" err="1"/>
              <a:t>chứa</a:t>
            </a:r>
            <a:r>
              <a:rPr lang="en-US" dirty="0"/>
              <a:t> </a:t>
            </a:r>
            <a:r>
              <a:rPr lang="en-US" dirty="0" err="1"/>
              <a:t>tham</a:t>
            </a:r>
            <a:r>
              <a:rPr lang="en-US" dirty="0"/>
              <a:t> </a:t>
            </a:r>
            <a:r>
              <a:rPr lang="en-US" dirty="0" err="1"/>
              <a:t>số</a:t>
            </a:r>
            <a:r>
              <a:rPr lang="en-US" dirty="0"/>
              <a:t> "</a:t>
            </a:r>
            <a:r>
              <a:rPr lang="en-US" dirty="0" err="1"/>
              <a:t>lồng</a:t>
            </a:r>
            <a:r>
              <a:rPr lang="en-US" dirty="0"/>
              <a:t> </a:t>
            </a:r>
            <a:r>
              <a:rPr lang="en-US" dirty="0" err="1"/>
              <a:t>nhau</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chỉ</a:t>
            </a:r>
            <a:r>
              <a:rPr lang="en-US" dirty="0"/>
              <a:t> </a:t>
            </a:r>
            <a:r>
              <a:rPr lang="en-US" dirty="0" err="1"/>
              <a:t>định</a:t>
            </a:r>
            <a:r>
              <a:rPr lang="en-US" dirty="0"/>
              <a:t> </a:t>
            </a:r>
            <a:r>
              <a:rPr lang="en-US" dirty="0" err="1"/>
              <a:t>chúng</a:t>
            </a:r>
            <a:r>
              <a:rPr lang="en-US" dirty="0"/>
              <a:t> </a:t>
            </a:r>
            <a:r>
              <a:rPr lang="en-US" dirty="0" err="1"/>
              <a:t>trong</a:t>
            </a:r>
            <a:r>
              <a:rPr lang="en-US" dirty="0"/>
              <a:t> </a:t>
            </a:r>
            <a:r>
              <a:rPr lang="en-US" dirty="0" err="1"/>
              <a:t>quy</a:t>
            </a:r>
            <a:r>
              <a:rPr lang="en-US" dirty="0"/>
              <a:t> </a:t>
            </a:r>
            <a:r>
              <a:rPr lang="en-US" dirty="0" err="1"/>
              <a:t>định</a:t>
            </a:r>
            <a:r>
              <a:rPr lang="en-US" dirty="0"/>
              <a:t> validate </a:t>
            </a:r>
            <a:r>
              <a:rPr lang="en-US" dirty="0" err="1"/>
              <a:t>bằng</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cú</a:t>
            </a:r>
            <a:r>
              <a:rPr lang="en-US" dirty="0"/>
              <a:t> </a:t>
            </a:r>
            <a:r>
              <a:rPr lang="en-US" dirty="0" err="1"/>
              <a:t>pháp</a:t>
            </a:r>
            <a:r>
              <a:rPr lang="en-US" dirty="0"/>
              <a:t> "</a:t>
            </a:r>
            <a:r>
              <a:rPr lang="en-US" dirty="0" err="1"/>
              <a:t>dấu</a:t>
            </a:r>
            <a:r>
              <a:rPr lang="en-US" dirty="0"/>
              <a:t> </a:t>
            </a:r>
            <a:r>
              <a:rPr lang="en-US" dirty="0" err="1"/>
              <a:t>chấm</a:t>
            </a:r>
            <a:r>
              <a:rPr lang="en-US" dirty="0"/>
              <a:t>": $this-&gt;validate($request, [ 'title' =&gt; 'required|unique:posts|max:255', 'author.name' =&gt; 'required', '</a:t>
            </a:r>
            <a:r>
              <a:rPr lang="en-US" dirty="0" err="1"/>
              <a:t>author.description</a:t>
            </a:r>
            <a:r>
              <a:rPr lang="en-US" dirty="0"/>
              <a:t>' =&gt; 'required', ]);</a:t>
            </a:r>
          </a:p>
        </p:txBody>
      </p:sp>
    </p:spTree>
    <p:extLst>
      <p:ext uri="{BB962C8B-B14F-4D97-AF65-F5344CB8AC3E}">
        <p14:creationId xmlns:p14="http://schemas.microsoft.com/office/powerpoint/2010/main" val="46811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Một</a:t>
            </a:r>
            <a:r>
              <a:rPr lang="en-US" dirty="0"/>
              <a:t> </a:t>
            </a:r>
            <a:r>
              <a:rPr lang="en-US" dirty="0" err="1"/>
              <a:t>lần</a:t>
            </a:r>
            <a:r>
              <a:rPr lang="en-US" dirty="0"/>
              <a:t> </a:t>
            </a:r>
            <a:r>
              <a:rPr lang="en-US" dirty="0" err="1"/>
              <a:t>nữa</a:t>
            </a:r>
            <a:r>
              <a:rPr lang="en-US" dirty="0"/>
              <a:t>, </a:t>
            </a:r>
            <a:r>
              <a:rPr lang="en-US" dirty="0" err="1"/>
              <a:t>chú</a:t>
            </a:r>
            <a:r>
              <a:rPr lang="en-US" dirty="0"/>
              <a:t> ý </a:t>
            </a:r>
            <a:r>
              <a:rPr lang="en-US" dirty="0" err="1"/>
              <a:t>rằng</a:t>
            </a:r>
            <a:r>
              <a:rPr lang="en-US" dirty="0"/>
              <a:t> </a:t>
            </a:r>
            <a:r>
              <a:rPr lang="en-US" dirty="0" err="1"/>
              <a:t>chúng</a:t>
            </a:r>
            <a:r>
              <a:rPr lang="en-US" dirty="0"/>
              <a:t> ta </a:t>
            </a:r>
            <a:r>
              <a:rPr lang="en-US" dirty="0" err="1"/>
              <a:t>sẽ</a:t>
            </a:r>
            <a:r>
              <a:rPr lang="en-US" dirty="0"/>
              <a:t> </a:t>
            </a:r>
            <a:r>
              <a:rPr lang="en-US" dirty="0" err="1"/>
              <a:t>không</a:t>
            </a:r>
            <a:r>
              <a:rPr lang="en-US" dirty="0"/>
              <a:t> </a:t>
            </a:r>
            <a:r>
              <a:rPr lang="en-US" dirty="0" err="1"/>
              <a:t>có</a:t>
            </a:r>
            <a:r>
              <a:rPr lang="en-US" dirty="0"/>
              <a:t> </a:t>
            </a:r>
            <a:r>
              <a:rPr lang="en-US" dirty="0" err="1"/>
              <a:t>một</a:t>
            </a:r>
            <a:r>
              <a:rPr lang="en-US" dirty="0"/>
              <a:t> </a:t>
            </a:r>
            <a:r>
              <a:rPr lang="en-US" dirty="0" err="1"/>
              <a:t>cách</a:t>
            </a:r>
            <a:r>
              <a:rPr lang="en-US" dirty="0"/>
              <a:t> </a:t>
            </a:r>
            <a:r>
              <a:rPr lang="en-US" dirty="0" err="1"/>
              <a:t>rõ</a:t>
            </a:r>
            <a:r>
              <a:rPr lang="en-US" dirty="0"/>
              <a:t> </a:t>
            </a:r>
            <a:r>
              <a:rPr lang="en-US" dirty="0" err="1"/>
              <a:t>ràng</a:t>
            </a:r>
            <a:r>
              <a:rPr lang="en-US" dirty="0"/>
              <a:t> bind </a:t>
            </a:r>
            <a:r>
              <a:rPr lang="en-US" dirty="0" err="1"/>
              <a:t>nội</a:t>
            </a:r>
            <a:r>
              <a:rPr lang="en-US" dirty="0"/>
              <a:t> dung </a:t>
            </a:r>
            <a:r>
              <a:rPr lang="en-US" dirty="0" err="1"/>
              <a:t>lỗi</a:t>
            </a:r>
            <a:r>
              <a:rPr lang="en-US" dirty="0"/>
              <a:t> </a:t>
            </a:r>
            <a:r>
              <a:rPr lang="en-US" dirty="0" err="1"/>
              <a:t>vào</a:t>
            </a:r>
            <a:r>
              <a:rPr lang="en-US" dirty="0"/>
              <a:t> view </a:t>
            </a:r>
            <a:r>
              <a:rPr lang="en-US" dirty="0" err="1"/>
              <a:t>của</a:t>
            </a:r>
            <a:r>
              <a:rPr lang="en-US" dirty="0"/>
              <a:t> GET route. </a:t>
            </a:r>
            <a:r>
              <a:rPr lang="en-US" dirty="0" err="1"/>
              <a:t>Bời</a:t>
            </a:r>
            <a:r>
              <a:rPr lang="en-US" dirty="0"/>
              <a:t> </a:t>
            </a:r>
            <a:r>
              <a:rPr lang="en-US" dirty="0" err="1"/>
              <a:t>vì</a:t>
            </a:r>
            <a:r>
              <a:rPr lang="en-US" dirty="0"/>
              <a:t> Laravel </a:t>
            </a:r>
            <a:r>
              <a:rPr lang="en-US" dirty="0" err="1"/>
              <a:t>sẽ</a:t>
            </a:r>
            <a:r>
              <a:rPr lang="en-US" dirty="0"/>
              <a:t> </a:t>
            </a:r>
            <a:r>
              <a:rPr lang="en-US" dirty="0" err="1"/>
              <a:t>tự</a:t>
            </a:r>
            <a:r>
              <a:rPr lang="en-US" dirty="0"/>
              <a:t> </a:t>
            </a:r>
            <a:r>
              <a:rPr lang="en-US" dirty="0" err="1"/>
              <a:t>động</a:t>
            </a:r>
            <a:r>
              <a:rPr lang="en-US" dirty="0"/>
              <a:t> </a:t>
            </a:r>
            <a:r>
              <a:rPr lang="en-US" dirty="0" err="1"/>
              <a:t>kiểm</a:t>
            </a:r>
            <a:r>
              <a:rPr lang="en-US" dirty="0"/>
              <a:t> </a:t>
            </a:r>
            <a:r>
              <a:rPr lang="en-US" dirty="0" err="1"/>
              <a:t>tra</a:t>
            </a:r>
            <a:r>
              <a:rPr lang="en-US" dirty="0"/>
              <a:t> </a:t>
            </a:r>
            <a:r>
              <a:rPr lang="en-US" dirty="0" err="1"/>
              <a:t>lỗi</a:t>
            </a:r>
            <a:r>
              <a:rPr lang="en-US" dirty="0"/>
              <a:t> </a:t>
            </a:r>
            <a:r>
              <a:rPr lang="en-US" dirty="0" err="1"/>
              <a:t>trong</a:t>
            </a:r>
            <a:r>
              <a:rPr lang="en-US" dirty="0"/>
              <a:t> </a:t>
            </a:r>
            <a:r>
              <a:rPr lang="en-US" dirty="0" err="1"/>
              <a:t>dữ</a:t>
            </a:r>
            <a:r>
              <a:rPr lang="en-US" dirty="0"/>
              <a:t> </a:t>
            </a:r>
            <a:r>
              <a:rPr lang="en-US" dirty="0" err="1"/>
              <a:t>liệu</a:t>
            </a:r>
            <a:r>
              <a:rPr lang="en-US" dirty="0"/>
              <a:t> session, </a:t>
            </a:r>
            <a:r>
              <a:rPr lang="en-US" dirty="0" err="1"/>
              <a:t>và</a:t>
            </a:r>
            <a:r>
              <a:rPr lang="en-US" dirty="0"/>
              <a:t> </a:t>
            </a:r>
            <a:r>
              <a:rPr lang="en-US" dirty="0" err="1"/>
              <a:t>tự</a:t>
            </a:r>
            <a:r>
              <a:rPr lang="en-US" dirty="0"/>
              <a:t> </a:t>
            </a:r>
            <a:r>
              <a:rPr lang="en-US" dirty="0" err="1"/>
              <a:t>động</a:t>
            </a:r>
            <a:r>
              <a:rPr lang="en-US" dirty="0"/>
              <a:t> bind </a:t>
            </a:r>
            <a:r>
              <a:rPr lang="en-US" dirty="0" err="1"/>
              <a:t>chúng</a:t>
            </a:r>
            <a:r>
              <a:rPr lang="en-US" dirty="0"/>
              <a:t> </a:t>
            </a:r>
            <a:r>
              <a:rPr lang="en-US" dirty="0" err="1"/>
              <a:t>vào</a:t>
            </a:r>
            <a:r>
              <a:rPr lang="en-US" dirty="0"/>
              <a:t> view </a:t>
            </a:r>
            <a:r>
              <a:rPr lang="en-US" dirty="0" err="1"/>
              <a:t>nếu</a:t>
            </a:r>
            <a:r>
              <a:rPr lang="en-US" dirty="0"/>
              <a:t> </a:t>
            </a:r>
            <a:r>
              <a:rPr lang="en-US" dirty="0" err="1"/>
              <a:t>chúng</a:t>
            </a:r>
            <a:r>
              <a:rPr lang="en-US" dirty="0"/>
              <a:t> </a:t>
            </a:r>
            <a:r>
              <a:rPr lang="en-US" dirty="0" err="1"/>
              <a:t>tồn</a:t>
            </a:r>
            <a:r>
              <a:rPr lang="en-US" dirty="0"/>
              <a:t> </a:t>
            </a:r>
            <a:r>
              <a:rPr lang="en-US" dirty="0" err="1"/>
              <a:t>tại</a:t>
            </a:r>
            <a:r>
              <a:rPr lang="en-US" dirty="0"/>
              <a:t>. </a:t>
            </a:r>
            <a:r>
              <a:rPr lang="en-US" dirty="0" err="1"/>
              <a:t>Biến</a:t>
            </a:r>
            <a:r>
              <a:rPr lang="en-US" dirty="0"/>
              <a:t> $errors </a:t>
            </a:r>
            <a:r>
              <a:rPr lang="en-US" dirty="0" err="1"/>
              <a:t>sẽ</a:t>
            </a:r>
            <a:r>
              <a:rPr lang="en-US" dirty="0"/>
              <a:t> </a:t>
            </a:r>
            <a:r>
              <a:rPr lang="en-US" dirty="0" err="1"/>
              <a:t>là</a:t>
            </a:r>
            <a:r>
              <a:rPr lang="en-US" dirty="0"/>
              <a:t> </a:t>
            </a:r>
            <a:r>
              <a:rPr lang="en-US" dirty="0" err="1"/>
              <a:t>một</a:t>
            </a:r>
            <a:r>
              <a:rPr lang="en-US" dirty="0"/>
              <a:t> </a:t>
            </a:r>
            <a:r>
              <a:rPr lang="en-US" dirty="0" err="1"/>
              <a:t>thể</a:t>
            </a:r>
            <a:r>
              <a:rPr lang="en-US" dirty="0"/>
              <a:t> </a:t>
            </a:r>
            <a:r>
              <a:rPr lang="en-US" dirty="0" err="1"/>
              <a:t>hiện</a:t>
            </a:r>
            <a:r>
              <a:rPr lang="en-US" dirty="0"/>
              <a:t> </a:t>
            </a:r>
            <a:r>
              <a:rPr lang="en-US" dirty="0" err="1"/>
              <a:t>của</a:t>
            </a:r>
            <a:r>
              <a:rPr lang="en-US" dirty="0"/>
              <a:t> Illuminate\Support\</a:t>
            </a:r>
            <a:r>
              <a:rPr lang="en-US" dirty="0" err="1"/>
              <a:t>MessageBag</a:t>
            </a:r>
            <a:r>
              <a:rPr lang="en-US" dirty="0"/>
              <a:t> . </a:t>
            </a:r>
            <a:r>
              <a:rPr lang="en-US" dirty="0" err="1"/>
              <a:t>Để</a:t>
            </a:r>
            <a:r>
              <a:rPr lang="en-US" dirty="0"/>
              <a:t> </a:t>
            </a:r>
            <a:r>
              <a:rPr lang="en-US" dirty="0" err="1"/>
              <a:t>biết</a:t>
            </a:r>
            <a:r>
              <a:rPr lang="en-US" dirty="0"/>
              <a:t> </a:t>
            </a:r>
            <a:r>
              <a:rPr lang="en-US" dirty="0" err="1"/>
              <a:t>thêm</a:t>
            </a:r>
            <a:r>
              <a:rPr lang="en-US" dirty="0"/>
              <a:t> chi </a:t>
            </a:r>
            <a:r>
              <a:rPr lang="en-US" dirty="0" err="1"/>
              <a:t>tiết</a:t>
            </a:r>
            <a:r>
              <a:rPr lang="en-US" dirty="0"/>
              <a:t> </a:t>
            </a:r>
            <a:r>
              <a:rPr lang="en-US" dirty="0" err="1"/>
              <a:t>về</a:t>
            </a:r>
            <a:r>
              <a:rPr lang="en-US" dirty="0"/>
              <a:t> </a:t>
            </a:r>
            <a:r>
              <a:rPr lang="en-US" dirty="0" err="1"/>
              <a:t>nó</a:t>
            </a:r>
            <a:r>
              <a:rPr lang="en-US" dirty="0"/>
              <a:t>, </a:t>
            </a:r>
            <a:r>
              <a:rPr lang="en-US" dirty="0" err="1"/>
              <a:t>có</a:t>
            </a:r>
            <a:r>
              <a:rPr lang="en-US" dirty="0"/>
              <a:t> </a:t>
            </a:r>
            <a:r>
              <a:rPr lang="en-US" dirty="0" err="1"/>
              <a:t>thể</a:t>
            </a:r>
            <a:r>
              <a:rPr lang="en-US" dirty="0"/>
              <a:t> </a:t>
            </a:r>
            <a:r>
              <a:rPr lang="en-US" dirty="0" err="1"/>
              <a:t>xem</a:t>
            </a:r>
            <a:r>
              <a:rPr lang="en-US" dirty="0"/>
              <a:t> </a:t>
            </a:r>
            <a:r>
              <a:rPr lang="en-US" dirty="0" err="1"/>
              <a:t>tại</a:t>
            </a:r>
            <a:r>
              <a:rPr lang="en-US" dirty="0"/>
              <a:t> </a:t>
            </a:r>
            <a:r>
              <a:rPr lang="en-US" dirty="0" err="1"/>
              <a:t>đây</a:t>
            </a:r>
            <a:r>
              <a:rPr lang="en-US" dirty="0"/>
              <a:t>.</a:t>
            </a:r>
          </a:p>
        </p:txBody>
      </p:sp>
    </p:spTree>
    <p:extLst>
      <p:ext uri="{BB962C8B-B14F-4D97-AF65-F5344CB8AC3E}">
        <p14:creationId xmlns:p14="http://schemas.microsoft.com/office/powerpoint/2010/main" val="25701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Biến $errors là bound vào view bởi middleware Illuminate\View\Middleware\ShareErrorsFromSession , nó được cung cấp bởi nhóm middleware web middleware. Khi middleware này được áp dụng, một biến $errors $errors sẽ luôn luôn tồn tại tronh view của bạn, cho phép bạn thuận tiện để giả định biến $errors luôn luôn được định nghĩa và có thể sử dụng.</a:t>
            </a:r>
            <a:endParaRPr lang="en-US" dirty="0"/>
          </a:p>
          <a:p>
            <a:r>
              <a:rPr lang="vi-VN" dirty="0"/>
              <a:t>Vì vậy, trong ví dụ trên, người dùng sẽ chuyển trang đến phương thức create của controller khi validation thất bại, cho phép chúng ta hiển thị nội dung lỗi trên view:</a:t>
            </a:r>
            <a:endParaRPr lang="en-US" dirty="0"/>
          </a:p>
        </p:txBody>
      </p:sp>
    </p:spTree>
    <p:extLst>
      <p:ext uri="{BB962C8B-B14F-4D97-AF65-F5344CB8AC3E}">
        <p14:creationId xmlns:p14="http://schemas.microsoft.com/office/powerpoint/2010/main" val="2000456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Create Post</a:t>
            </a:r>
          </a:p>
          <a:p>
            <a:r>
              <a:rPr lang="en-US" dirty="0"/>
              <a:t>@if (count($errors) &gt; 0) @</a:t>
            </a:r>
            <a:r>
              <a:rPr lang="en-US" dirty="0" err="1"/>
              <a:t>foreach</a:t>
            </a:r>
            <a:r>
              <a:rPr lang="en-US" dirty="0"/>
              <a:t> ($errors-&gt;all() as $error) {{ $error }}</a:t>
            </a:r>
          </a:p>
          <a:p>
            <a:r>
              <a:rPr lang="en-US" dirty="0"/>
              <a:t>@</a:t>
            </a:r>
            <a:r>
              <a:rPr lang="en-US" dirty="0" err="1"/>
              <a:t>endforeach</a:t>
            </a:r>
            <a:r>
              <a:rPr lang="en-US" dirty="0"/>
              <a:t> </a:t>
            </a:r>
          </a:p>
          <a:p>
            <a:r>
              <a:rPr lang="en-US" dirty="0"/>
              <a:t>@endif </a:t>
            </a:r>
          </a:p>
        </p:txBody>
      </p:sp>
    </p:spTree>
    <p:extLst>
      <p:ext uri="{BB962C8B-B14F-4D97-AF65-F5344CB8AC3E}">
        <p14:creationId xmlns:p14="http://schemas.microsoft.com/office/powerpoint/2010/main" val="1268308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Giả sử bạn muốn tùy chỉnh nội dung lỗi của validation được flashed vào session khi validation thất bại, ghi đè phương thức formatValidationErrors trong base controller. Đừng quên import class Illuminate\Contracts\Validation\Validator ở trên đầu file file:</a:t>
            </a:r>
            <a:endParaRPr lang="en-US" dirty="0"/>
          </a:p>
        </p:txBody>
      </p:sp>
    </p:spTree>
    <p:extLst>
      <p:ext uri="{BB962C8B-B14F-4D97-AF65-F5344CB8AC3E}">
        <p14:creationId xmlns:p14="http://schemas.microsoft.com/office/powerpoint/2010/main" val="12385043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a:t>
            </a:r>
            <a:r>
              <a:rPr lang="en-US" dirty="0" err="1"/>
              <a:t>php</a:t>
            </a:r>
            <a:endParaRPr lang="en-US" dirty="0"/>
          </a:p>
          <a:p>
            <a:r>
              <a:rPr lang="en-US" dirty="0"/>
              <a:t>namespace App\Http\Controllers;</a:t>
            </a:r>
          </a:p>
          <a:p>
            <a:r>
              <a:rPr lang="en-US" dirty="0"/>
              <a:t>use Illuminate\Foundation\Bus\</a:t>
            </a:r>
            <a:r>
              <a:rPr lang="en-US" dirty="0" err="1"/>
              <a:t>DispatchesJobs</a:t>
            </a:r>
            <a:r>
              <a:rPr lang="en-US" dirty="0"/>
              <a:t>;</a:t>
            </a:r>
          </a:p>
          <a:p>
            <a:r>
              <a:rPr lang="en-US" dirty="0"/>
              <a:t>use Illuminate\Contracts\Validation\Validator;</a:t>
            </a:r>
          </a:p>
          <a:p>
            <a:r>
              <a:rPr lang="en-US" dirty="0"/>
              <a:t>use Illuminate\Routing\Controller as </a:t>
            </a:r>
            <a:r>
              <a:rPr lang="en-US" dirty="0" err="1"/>
              <a:t>BaseController</a:t>
            </a:r>
            <a:r>
              <a:rPr lang="en-US" dirty="0"/>
              <a:t>;</a:t>
            </a:r>
          </a:p>
          <a:p>
            <a:r>
              <a:rPr lang="en-US" dirty="0"/>
              <a:t>use Illuminate\Foundation\Validation\</a:t>
            </a:r>
            <a:r>
              <a:rPr lang="en-US" dirty="0" err="1"/>
              <a:t>ValidatesRequests</a:t>
            </a:r>
            <a:r>
              <a:rPr lang="en-US" dirty="0"/>
              <a:t>;</a:t>
            </a:r>
          </a:p>
          <a:p>
            <a:r>
              <a:rPr lang="en-US" dirty="0"/>
              <a:t>abstract class Controller extends </a:t>
            </a:r>
            <a:r>
              <a:rPr lang="en-US" dirty="0" err="1"/>
              <a:t>BaseController</a:t>
            </a:r>
            <a:endParaRPr lang="en-US" dirty="0"/>
          </a:p>
          <a:p>
            <a:r>
              <a:rPr lang="en-US" dirty="0"/>
              <a:t>{</a:t>
            </a:r>
          </a:p>
          <a:p>
            <a:r>
              <a:rPr lang="en-US" dirty="0"/>
              <a:t> use </a:t>
            </a:r>
            <a:r>
              <a:rPr lang="en-US" dirty="0" err="1"/>
              <a:t>DispatchesJobs</a:t>
            </a:r>
            <a:r>
              <a:rPr lang="en-US" dirty="0"/>
              <a:t>, </a:t>
            </a:r>
            <a:r>
              <a:rPr lang="en-US" dirty="0" err="1"/>
              <a:t>ValidatesRequests</a:t>
            </a:r>
            <a:r>
              <a:rPr lang="en-US" dirty="0"/>
              <a:t>;</a:t>
            </a:r>
          </a:p>
          <a:p>
            <a:r>
              <a:rPr lang="en-US" dirty="0"/>
              <a:t> /**</a:t>
            </a:r>
          </a:p>
          <a:p>
            <a:r>
              <a:rPr lang="en-US" dirty="0"/>
              <a:t> * {@</a:t>
            </a:r>
            <a:r>
              <a:rPr lang="en-US" dirty="0" err="1"/>
              <a:t>inheritdoc</a:t>
            </a:r>
            <a:r>
              <a:rPr lang="en-US" dirty="0"/>
              <a:t>}</a:t>
            </a:r>
          </a:p>
          <a:p>
            <a:r>
              <a:rPr lang="en-US" dirty="0"/>
              <a:t> */</a:t>
            </a:r>
          </a:p>
          <a:p>
            <a:r>
              <a:rPr lang="en-US" dirty="0"/>
              <a:t> protected function </a:t>
            </a:r>
            <a:r>
              <a:rPr lang="en-US" dirty="0" err="1"/>
              <a:t>formatValidationErrors</a:t>
            </a:r>
            <a:r>
              <a:rPr lang="en-US" dirty="0"/>
              <a:t>(Validator $validator)</a:t>
            </a:r>
          </a:p>
          <a:p>
            <a:r>
              <a:rPr lang="en-US" dirty="0"/>
              <a:t> {</a:t>
            </a:r>
          </a:p>
          <a:p>
            <a:r>
              <a:rPr lang="en-US" dirty="0"/>
              <a:t> return $validator-&gt;errors()-&gt;all();</a:t>
            </a:r>
          </a:p>
          <a:p>
            <a:r>
              <a:rPr lang="en-US" dirty="0"/>
              <a:t> }</a:t>
            </a:r>
          </a:p>
          <a:p>
            <a:r>
              <a:rPr lang="en-US" dirty="0"/>
              <a:t>}</a:t>
            </a:r>
          </a:p>
        </p:txBody>
      </p:sp>
    </p:spTree>
    <p:extLst>
      <p:ext uri="{BB962C8B-B14F-4D97-AF65-F5344CB8AC3E}">
        <p14:creationId xmlns:p14="http://schemas.microsoft.com/office/powerpoint/2010/main" val="14404588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Trong ví dụ này, chúng ta sử dụng form để gửi dữ liệu vào ứng dụng. Tuy nhiên, nhiều ứng dụng sử dụng AJAX requests. Khi sử dụng phương thức validate trong AJAX request, Laravel sẽ không tạo ra redirect response. Thay vì, Laravel tạo một JSON response chứa tất cả lỗi validation. JSON response này sẽ được gửi với mã 422 HTTP status</a:t>
            </a:r>
            <a:endParaRPr lang="en-US" dirty="0"/>
          </a:p>
        </p:txBody>
      </p:sp>
    </p:spTree>
    <p:extLst>
      <p:ext uri="{BB962C8B-B14F-4D97-AF65-F5344CB8AC3E}">
        <p14:creationId xmlns:p14="http://schemas.microsoft.com/office/powerpoint/2010/main" val="1169035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Với những trường hợp validation phức tạp, bạn có thể tạo một "form request". Form requests là tùy chỉnh class request chứa logic validation. Để tạo class form request, sử dụng lệnh make:request Artisan CLI:</a:t>
            </a:r>
            <a:endParaRPr lang="en-US" dirty="0"/>
          </a:p>
          <a:p>
            <a:r>
              <a:rPr lang="en-US" dirty="0" err="1"/>
              <a:t>php</a:t>
            </a:r>
            <a:r>
              <a:rPr lang="en-US" dirty="0"/>
              <a:t> artisan </a:t>
            </a:r>
            <a:r>
              <a:rPr lang="en-US" dirty="0" err="1"/>
              <a:t>make:request</a:t>
            </a:r>
            <a:r>
              <a:rPr lang="en-US" dirty="0"/>
              <a:t> </a:t>
            </a:r>
            <a:r>
              <a:rPr lang="en-US" dirty="0" err="1"/>
              <a:t>StoreBlogPost</a:t>
            </a:r>
            <a:endParaRPr lang="en-US" dirty="0"/>
          </a:p>
        </p:txBody>
      </p:sp>
    </p:spTree>
    <p:extLst>
      <p:ext uri="{BB962C8B-B14F-4D97-AF65-F5344CB8AC3E}">
        <p14:creationId xmlns:p14="http://schemas.microsoft.com/office/powerpoint/2010/main" val="308424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class được tạo sẽ nằm ở thư mục app/Http/Requests directory. Nếu thư mục đó không tồn tại, nó sẽ được tạo khi bạn chạy lệnh make:request . Chúng ta sẽ thêm một vài quy định validation vào trong phương thưc rules : /** * Get the validation rules that apply to the request. * * @return array */ public function rules() { return [ 'title' =&gt; 'required|unique:posts|max:255', 'body' =&gt; 'required', ]; }</a:t>
            </a:r>
            <a:endParaRPr lang="en-US" dirty="0"/>
          </a:p>
        </p:txBody>
      </p:sp>
    </p:spTree>
    <p:extLst>
      <p:ext uri="{BB962C8B-B14F-4D97-AF65-F5344CB8AC3E}">
        <p14:creationId xmlns:p14="http://schemas.microsoft.com/office/powerpoint/2010/main" val="1781804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Giảng viên (1phút)</a:t>
            </a:r>
          </a:p>
          <a:p>
            <a:r>
              <a:rPr lang="vi-VN" dirty="0"/>
              <a:t>Trình bày tổng quan các mục chính cần đạt được trong bài:</a:t>
            </a:r>
            <a:endParaRPr lang="en-US" dirty="0"/>
          </a:p>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2</a:t>
            </a:fld>
            <a:endParaRPr lang="en-US"/>
          </a:p>
        </p:txBody>
      </p:sp>
    </p:spTree>
    <p:extLst>
      <p:ext uri="{BB962C8B-B14F-4D97-AF65-F5344CB8AC3E}">
        <p14:creationId xmlns:p14="http://schemas.microsoft.com/office/powerpoint/2010/main" val="12525023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Bạn đánh giá thế nào về quy định validation? tất cả bạn cần làm là type-hint request vào trong phương thức controller. Form request được validated trước khi phương thức controller được gọi, nghĩa là bạn không cần viết một mớ hỗn độn logic trong controller: /** * Store the incoming blog post. * * @param StoreBlogPost $request * @return Response */ public function store(StoreBlogPost $request) { // The incoming request is valid... }</a:t>
            </a:r>
            <a:endParaRPr lang="en-US" dirty="0"/>
          </a:p>
        </p:txBody>
      </p:sp>
    </p:spTree>
    <p:extLst>
      <p:ext uri="{BB962C8B-B14F-4D97-AF65-F5344CB8AC3E}">
        <p14:creationId xmlns:p14="http://schemas.microsoft.com/office/powerpoint/2010/main" val="7262774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Nếu validation thất bại, một chuyển trang response sẽ được tạo ra để gửi cho lại người dùng đến trang trước. Ngoài ra lỗi sẽ được flashed vào session, vì vậy chúng ta có thể hiển thị nó. Nếu request là AJAX request, một HTTP response với mã 422 status sẽ được trả về cho người dùng gồm JSON representation chứa lỗi validation</a:t>
            </a:r>
            <a:endParaRPr lang="en-US" dirty="0"/>
          </a:p>
        </p:txBody>
      </p:sp>
    </p:spTree>
    <p:extLst>
      <p:ext uri="{BB962C8B-B14F-4D97-AF65-F5344CB8AC3E}">
        <p14:creationId xmlns:p14="http://schemas.microsoft.com/office/powerpoint/2010/main" val="14246270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Class form request ngoài ra còn chứa một phương thức authorize . Bên trong phương thức, bạn có thể xác thực người dùng thực sự đã có quyền cập nhật dữ liệu. Ví dụ, nếu một người dùng cố gắng cập nhật comment của một một bài viết, họ thật sự sở hữa comment đấy?</a:t>
            </a:r>
            <a:endParaRPr lang="en-US" dirty="0"/>
          </a:p>
        </p:txBody>
      </p:sp>
    </p:spTree>
    <p:extLst>
      <p:ext uri="{BB962C8B-B14F-4D97-AF65-F5344CB8AC3E}">
        <p14:creationId xmlns:p14="http://schemas.microsoft.com/office/powerpoint/2010/main" val="19420245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 Determine if the user is authorized to make this request. * * @return bool */ public function authorize() { $comment = Comment::find($this-&gt;route('comment')); return $comment &amp;&amp; $this-&gt;user()-&gt;can('update', $comment); }</a:t>
            </a:r>
          </a:p>
        </p:txBody>
      </p:sp>
    </p:spTree>
    <p:extLst>
      <p:ext uri="{BB962C8B-B14F-4D97-AF65-F5344CB8AC3E}">
        <p14:creationId xmlns:p14="http://schemas.microsoft.com/office/powerpoint/2010/main" val="6084277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Khi tất cả các form requests kế thừa từ class base Laravel request, chúng ta có thể sử dụng phương thức user để truy cập xác thức người dùng. Ngoài ra cũng cần gọi phương thức route trong ví dụ trên. Phương thức này cho phép bạn truy cập đến tham số của URI được định nghĩa trong route được gọi, như tham số {comment} trong ví dụ trên: Route::post('comment/{comment}');</a:t>
            </a:r>
            <a:endParaRPr lang="en-US" dirty="0"/>
          </a:p>
        </p:txBody>
      </p:sp>
    </p:spTree>
    <p:extLst>
      <p:ext uri="{BB962C8B-B14F-4D97-AF65-F5344CB8AC3E}">
        <p14:creationId xmlns:p14="http://schemas.microsoft.com/office/powerpoint/2010/main" val="2184749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Nếu phương thức authorize trả về false , một HTTP response với mã 403 status sẽ được tự động trả về và phương thức controller sẽ không được thực hiện. Nếu bạn có kế hoạch cho phép logic trong một phần khác ứng dung của bạn, đơn giản trả về true từ phương thức authorize : /** * Determine if the user is authorized to make this request. * * @return bool */ public function authorize() { return true;</a:t>
            </a:r>
            <a:r>
              <a:rPr lang="en-US" dirty="0"/>
              <a:t> } </a:t>
            </a:r>
          </a:p>
        </p:txBody>
      </p:sp>
    </p:spTree>
    <p:extLst>
      <p:ext uri="{BB962C8B-B14F-4D97-AF65-F5344CB8AC3E}">
        <p14:creationId xmlns:p14="http://schemas.microsoft.com/office/powerpoint/2010/main" val="17228440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Nếu bạn muốn tùy biến định dạng lỗi validation được flashed vào session khi validation thất bại, ghi đè phương thức formatErrors trong base request ( App\Http\Requests\Request ). Đừng quên import class Illuminate\Contracts\Validation\Validator class ở trên đầu file: /** * {@inheritdoc} */ protected function formatErrors(Validator $validator) { return $validator-&gt;errors()-&gt;all(); }</a:t>
            </a:r>
            <a:endParaRPr lang="en-US" dirty="0"/>
          </a:p>
        </p:txBody>
      </p:sp>
    </p:spTree>
    <p:extLst>
      <p:ext uri="{BB962C8B-B14F-4D97-AF65-F5344CB8AC3E}">
        <p14:creationId xmlns:p14="http://schemas.microsoft.com/office/powerpoint/2010/main" val="13145865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Bạn có thể muốn tùy biến lỗi dung lỗi bằng cách sử dụng bởi form request bằng cách ghi đè phương thức messages . Phương thức này trả về một mảng các cặp thuộc tính / quy định tương ứng với nội dung lỗi: /** * Get the error messages for the defined validation rules. * * @return array */ public function messages() { return [ 'title.required' =&gt; 'A title is required', 'body.required' =&gt; 'A message is required', ]; }</a:t>
            </a:r>
            <a:endParaRPr lang="en-US" dirty="0"/>
          </a:p>
        </p:txBody>
      </p:sp>
    </p:spTree>
    <p:extLst>
      <p:ext uri="{BB962C8B-B14F-4D97-AF65-F5344CB8AC3E}">
        <p14:creationId xmlns:p14="http://schemas.microsoft.com/office/powerpoint/2010/main" val="12705512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Nếu bạn không muốn sử dụng phương thức ValidatesRequests trait's validate , bạn có thể tự tạo một thể hiện validator instance bằng Validator facade. Phương thức make trong facade sinh ra một thể hiện mới validator: </a:t>
            </a:r>
            <a:endParaRPr lang="en-US" dirty="0"/>
          </a:p>
        </p:txBody>
      </p:sp>
    </p:spTree>
    <p:extLst>
      <p:ext uri="{BB962C8B-B14F-4D97-AF65-F5344CB8AC3E}">
        <p14:creationId xmlns:p14="http://schemas.microsoft.com/office/powerpoint/2010/main" val="13249015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class </a:t>
            </a:r>
            <a:r>
              <a:rPr lang="en-US" dirty="0" err="1"/>
              <a:t>PostController</a:t>
            </a:r>
            <a:r>
              <a:rPr lang="en-US" dirty="0"/>
              <a:t> extends Controller { /** * Store a new blog post. * * @</a:t>
            </a:r>
            <a:r>
              <a:rPr lang="en-US" dirty="0" err="1"/>
              <a:t>param</a:t>
            </a:r>
            <a:r>
              <a:rPr lang="en-US" dirty="0"/>
              <a:t> Request $request * @return Response */ public function store(Request $request) { $validator = Validator::make($request-&gt;all(), [ 'title' =&gt; 'required|unique:posts|max:255', 'body' =&gt; 'required', ]); if ($validator-&gt;fails()) { return redirect('post/create') -&gt;</a:t>
            </a:r>
            <a:r>
              <a:rPr lang="en-US" dirty="0" err="1"/>
              <a:t>withErrors</a:t>
            </a:r>
            <a:r>
              <a:rPr lang="en-US" dirty="0"/>
              <a:t>($validator) -&gt;</a:t>
            </a:r>
            <a:r>
              <a:rPr lang="en-US" dirty="0" err="1"/>
              <a:t>withInput</a:t>
            </a:r>
            <a:r>
              <a:rPr lang="en-US" dirty="0"/>
              <a:t>(); } // Store the blog post... } }</a:t>
            </a:r>
          </a:p>
        </p:txBody>
      </p:sp>
    </p:spTree>
    <p:extLst>
      <p:ext uri="{BB962C8B-B14F-4D97-AF65-F5344CB8AC3E}">
        <p14:creationId xmlns:p14="http://schemas.microsoft.com/office/powerpoint/2010/main" val="503984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Laravel cung cấp một vài cách tiếp cận để validate dữ liệu đến ứng dụng của bạn. Mặc định, class base controller của Laravel sử dụng ValidatesRequests trait cung cấp phương thức khá thuận tiện cho việc validate HTTP request đến với đa dạng quy định validation. </a:t>
            </a:r>
            <a:endParaRPr lang="en-US" dirty="0"/>
          </a:p>
        </p:txBody>
      </p:sp>
    </p:spTree>
    <p:extLst>
      <p:ext uri="{BB962C8B-B14F-4D97-AF65-F5344CB8AC3E}">
        <p14:creationId xmlns:p14="http://schemas.microsoft.com/office/powerpoint/2010/main" val="14239776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Đối số đầu tiên truyền vào phương thức make là dữ liệu cần validation. Đối số thứ hai là mảng quy</a:t>
            </a:r>
            <a:r>
              <a:rPr lang="en-US" dirty="0"/>
              <a:t> </a:t>
            </a:r>
            <a:r>
              <a:rPr lang="vi-VN" dirty="0"/>
              <a:t>định validation được áp dụng vào dữ liệu.</a:t>
            </a:r>
            <a:endParaRPr lang="en-US" dirty="0"/>
          </a:p>
          <a:p>
            <a:r>
              <a:rPr lang="vi-VN" dirty="0"/>
              <a:t>Sau khi kiểm tra request validation không thành công, bạn có thể dùng phương thức withErrors để flash nội dung lỗi vào session.</a:t>
            </a:r>
            <a:endParaRPr lang="en-US" dirty="0"/>
          </a:p>
        </p:txBody>
      </p:sp>
    </p:spTree>
    <p:extLst>
      <p:ext uri="{BB962C8B-B14F-4D97-AF65-F5344CB8AC3E}">
        <p14:creationId xmlns:p14="http://schemas.microsoft.com/office/powerpoint/2010/main" val="17304411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Sau khi kiểm tra request validation không thành công, bạn có thể dùng phương thức withErrors để flash nội dung lỗi vào session.</a:t>
            </a:r>
            <a:endParaRPr lang="en-US" dirty="0"/>
          </a:p>
        </p:txBody>
      </p:sp>
    </p:spTree>
    <p:extLst>
      <p:ext uri="{BB962C8B-B14F-4D97-AF65-F5344CB8AC3E}">
        <p14:creationId xmlns:p14="http://schemas.microsoft.com/office/powerpoint/2010/main" val="19306442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Nếu bạn muốn tạo mới một thể hiện validator những vẫn tự động chuyển trang bởi ValidatesRequest trait, bạn có thể gọi phương thức validate trong một thể hiện hiện tại validator. Nếu validation thất bạn, người dùng sẽ tự động được chuyển trang hoặc trong trường hợp là một AJAX request, một JSON response sẽ được trả về: Validator::make($request-&gt;all(), [ 'title' =&gt; 'required|unique:posts|max:255', 'body' =&gt; 'required', ])-&gt;validate();</a:t>
            </a:r>
            <a:endParaRPr lang="en-US" dirty="0"/>
          </a:p>
        </p:txBody>
      </p:sp>
    </p:spTree>
    <p:extLst>
      <p:ext uri="{BB962C8B-B14F-4D97-AF65-F5344CB8AC3E}">
        <p14:creationId xmlns:p14="http://schemas.microsoft.com/office/powerpoint/2010/main" val="5139120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Nếu bạn có nhiều form trên một trang, bạn có thể sử dụng phương thức MessageBag , cho phép bạn nhận nội dung lỗi từ form cụ thể. Đơn giản chỉ là truyền thêm một tham số thứ hai của phương thức withErrors : return redirect('register') -&gt;withErrors($validator, 'login');</a:t>
            </a:r>
            <a:endParaRPr lang="en-US" dirty="0"/>
          </a:p>
        </p:txBody>
      </p:sp>
    </p:spTree>
    <p:extLst>
      <p:ext uri="{BB962C8B-B14F-4D97-AF65-F5344CB8AC3E}">
        <p14:creationId xmlns:p14="http://schemas.microsoft.com/office/powerpoint/2010/main" val="82856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Bạn</a:t>
            </a:r>
            <a:r>
              <a:rPr lang="en-US" dirty="0"/>
              <a:t> </a:t>
            </a:r>
            <a:r>
              <a:rPr lang="en-US" dirty="0" err="1"/>
              <a:t>cũng</a:t>
            </a:r>
            <a:r>
              <a:rPr lang="en-US" dirty="0"/>
              <a:t> </a:t>
            </a:r>
            <a:r>
              <a:rPr lang="en-US" dirty="0" err="1"/>
              <a:t>có</a:t>
            </a:r>
            <a:r>
              <a:rPr lang="en-US" dirty="0"/>
              <a:t> </a:t>
            </a:r>
            <a:r>
              <a:rPr lang="en-US" dirty="0" err="1"/>
              <a:t>thể</a:t>
            </a:r>
            <a:r>
              <a:rPr lang="en-US" dirty="0"/>
              <a:t> </a:t>
            </a:r>
            <a:r>
              <a:rPr lang="en-US" dirty="0" err="1"/>
              <a:t>lấy</a:t>
            </a:r>
            <a:r>
              <a:rPr lang="en-US" dirty="0"/>
              <a:t> </a:t>
            </a:r>
            <a:r>
              <a:rPr lang="en-US" dirty="0" err="1"/>
              <a:t>một</a:t>
            </a:r>
            <a:r>
              <a:rPr lang="en-US" dirty="0"/>
              <a:t> </a:t>
            </a:r>
            <a:r>
              <a:rPr lang="en-US" dirty="0" err="1"/>
              <a:t>thể</a:t>
            </a:r>
            <a:r>
              <a:rPr lang="en-US" dirty="0"/>
              <a:t> </a:t>
            </a:r>
            <a:r>
              <a:rPr lang="en-US" dirty="0" err="1"/>
              <a:t>hiện</a:t>
            </a:r>
            <a:r>
              <a:rPr lang="en-US" dirty="0"/>
              <a:t> </a:t>
            </a:r>
            <a:r>
              <a:rPr lang="en-US" dirty="0" err="1"/>
              <a:t>MessageBag</a:t>
            </a:r>
            <a:r>
              <a:rPr lang="en-US" dirty="0"/>
              <a:t> </a:t>
            </a:r>
            <a:r>
              <a:rPr lang="en-US" dirty="0" err="1"/>
              <a:t>từ</a:t>
            </a:r>
            <a:r>
              <a:rPr lang="en-US" dirty="0"/>
              <a:t> </a:t>
            </a:r>
            <a:r>
              <a:rPr lang="en-US" dirty="0" err="1"/>
              <a:t>biến</a:t>
            </a:r>
            <a:r>
              <a:rPr lang="en-US" dirty="0"/>
              <a:t> $errors : {{ $errors-&gt;login-&gt;first('email') }}</a:t>
            </a:r>
          </a:p>
        </p:txBody>
      </p:sp>
    </p:spTree>
    <p:extLst>
      <p:ext uri="{BB962C8B-B14F-4D97-AF65-F5344CB8AC3E}">
        <p14:creationId xmlns:p14="http://schemas.microsoft.com/office/powerpoint/2010/main" val="20807796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Ngoài</a:t>
            </a:r>
            <a:r>
              <a:rPr lang="en-US" dirty="0"/>
              <a:t> </a:t>
            </a:r>
            <a:r>
              <a:rPr lang="en-US" dirty="0" err="1"/>
              <a:t>ra</a:t>
            </a:r>
            <a:r>
              <a:rPr lang="en-US" dirty="0"/>
              <a:t> validator </a:t>
            </a:r>
            <a:r>
              <a:rPr lang="en-US" dirty="0" err="1"/>
              <a:t>còn</a:t>
            </a:r>
            <a:r>
              <a:rPr lang="en-US" dirty="0"/>
              <a:t> </a:t>
            </a:r>
            <a:r>
              <a:rPr lang="en-US" dirty="0" err="1"/>
              <a:t>cho</a:t>
            </a:r>
            <a:r>
              <a:rPr lang="en-US" dirty="0"/>
              <a:t> </a:t>
            </a:r>
            <a:r>
              <a:rPr lang="en-US" dirty="0" err="1"/>
              <a:t>phép</a:t>
            </a:r>
            <a:r>
              <a:rPr lang="en-US" dirty="0"/>
              <a:t> </a:t>
            </a:r>
            <a:r>
              <a:rPr lang="en-US" dirty="0" err="1"/>
              <a:t>bạn</a:t>
            </a:r>
            <a:r>
              <a:rPr lang="en-US" dirty="0"/>
              <a:t> </a:t>
            </a:r>
            <a:r>
              <a:rPr lang="en-US" dirty="0" err="1"/>
              <a:t>thêm</a:t>
            </a:r>
            <a:r>
              <a:rPr lang="en-US" dirty="0"/>
              <a:t> callbacks </a:t>
            </a:r>
            <a:r>
              <a:rPr lang="en-US" dirty="0" err="1"/>
              <a:t>để</a:t>
            </a:r>
            <a:r>
              <a:rPr lang="en-US" dirty="0"/>
              <a:t> </a:t>
            </a:r>
            <a:r>
              <a:rPr lang="en-US" dirty="0" err="1"/>
              <a:t>chạy</a:t>
            </a:r>
            <a:r>
              <a:rPr lang="en-US" dirty="0"/>
              <a:t> </a:t>
            </a:r>
            <a:r>
              <a:rPr lang="en-US" dirty="0" err="1"/>
              <a:t>sau</a:t>
            </a:r>
            <a:r>
              <a:rPr lang="en-US" dirty="0"/>
              <a:t> </a:t>
            </a:r>
            <a:r>
              <a:rPr lang="en-US" dirty="0" err="1"/>
              <a:t>khi</a:t>
            </a:r>
            <a:r>
              <a:rPr lang="en-US" dirty="0"/>
              <a:t> validation </a:t>
            </a:r>
            <a:r>
              <a:rPr lang="en-US" dirty="0" err="1"/>
              <a:t>thành</a:t>
            </a:r>
            <a:r>
              <a:rPr lang="en-US" dirty="0"/>
              <a:t> </a:t>
            </a:r>
            <a:r>
              <a:rPr lang="en-US" dirty="0" err="1"/>
              <a:t>công</a:t>
            </a:r>
            <a:r>
              <a:rPr lang="en-US" dirty="0"/>
              <a:t>. </a:t>
            </a:r>
            <a:r>
              <a:rPr lang="en-US" dirty="0" err="1"/>
              <a:t>Điều</a:t>
            </a:r>
            <a:r>
              <a:rPr lang="en-US" dirty="0"/>
              <a:t> </a:t>
            </a:r>
            <a:r>
              <a:rPr lang="en-US" dirty="0" err="1"/>
              <a:t>này</a:t>
            </a:r>
            <a:r>
              <a:rPr lang="en-US" dirty="0"/>
              <a:t> </a:t>
            </a:r>
            <a:r>
              <a:rPr lang="vi-VN" dirty="0"/>
              <a:t>cho phép bạn dễ dàng thực hiện các validation và thêm nội dung lỗi cho message collection. Để bắt đầu, sử dụng phương thức after trong một thể hiện validator: $validator = Validator::make(...); $validator-&gt;after(function($validator) { if ($this-&gt;somethingElseIsInvalid()) { $validator-&gt;errors()-&gt;add('field', 'Something is wrong with this field!'); } }); if ($validator-&gt;fails()) { // }</a:t>
            </a:r>
            <a:endParaRPr lang="en-US" dirty="0"/>
          </a:p>
        </p:txBody>
      </p:sp>
    </p:spTree>
    <p:extLst>
      <p:ext uri="{BB962C8B-B14F-4D97-AF65-F5344CB8AC3E}">
        <p14:creationId xmlns:p14="http://schemas.microsoft.com/office/powerpoint/2010/main" val="3517487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Sau khi gọi phương thức errors trong một thể hiện Validator , bạn sẽ nhận được một thể hiện Illuminate\Support\MessageBag , sẽ có một số phương thức làm việc với nội dung lỗi. Biến $errors sẽ tự động được tạo cho tất cả các view, ngoài ra nó cũng là một thể hiện của class MessageBag .</a:t>
            </a:r>
            <a:endParaRPr lang="en-US" dirty="0"/>
          </a:p>
        </p:txBody>
      </p:sp>
    </p:spTree>
    <p:extLst>
      <p:ext uri="{BB962C8B-B14F-4D97-AF65-F5344CB8AC3E}">
        <p14:creationId xmlns:p14="http://schemas.microsoft.com/office/powerpoint/2010/main" val="12567728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Để nhận về lỗi đầu tiên của một trường, sử dụng phương thức first : $errors = $validator-&gt;errors(); echo $errors-&gt;first('email');</a:t>
            </a:r>
            <a:endParaRPr lang="en-US" dirty="0"/>
          </a:p>
        </p:txBody>
      </p:sp>
    </p:spTree>
    <p:extLst>
      <p:ext uri="{BB962C8B-B14F-4D97-AF65-F5344CB8AC3E}">
        <p14:creationId xmlns:p14="http://schemas.microsoft.com/office/powerpoint/2010/main" val="11449636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Nếu bạn cần nhận một mảng nội dung của tất cả lỗi của một trường, sử dụng phương thức get : foreach ($errors-&gt;get('email') as $message) { // }</a:t>
            </a:r>
            <a:endParaRPr lang="en-US" dirty="0"/>
          </a:p>
          <a:p>
            <a:r>
              <a:rPr lang="vi-VN" dirty="0"/>
              <a:t>Nếu bạn validating một mảng các trường của form, bạn có thể nhận về tất cả nội dung cho mỗi phần tử của mảng bằng cách sử dụng ký tự * : foreach ($errors-&gt;get('attachments.*') as $message) { // }</a:t>
            </a:r>
            <a:endParaRPr lang="en-US" dirty="0"/>
          </a:p>
          <a:p>
            <a:endParaRPr lang="en-US" dirty="0"/>
          </a:p>
        </p:txBody>
      </p:sp>
    </p:spTree>
    <p:extLst>
      <p:ext uri="{BB962C8B-B14F-4D97-AF65-F5344CB8AC3E}">
        <p14:creationId xmlns:p14="http://schemas.microsoft.com/office/powerpoint/2010/main" val="1888008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Để nhận một mảng tất cả các nội dung của tất cả các trường, sử dụng phương thức all : foreach ($errors-&gt;all() as $message) { // }</a:t>
            </a:r>
            <a:endParaRPr lang="en-US" dirty="0"/>
          </a:p>
        </p:txBody>
      </p:sp>
    </p:spTree>
    <p:extLst>
      <p:ext uri="{BB962C8B-B14F-4D97-AF65-F5344CB8AC3E}">
        <p14:creationId xmlns:p14="http://schemas.microsoft.com/office/powerpoint/2010/main" val="1998713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Để học tính năng validation của Laravel, Hãy xem một ví dụ hoàn chỉnh validate một form và hiển thị nội dung lỗi trả về cho người dùng.</a:t>
            </a:r>
            <a:endParaRPr lang="en-US" dirty="0"/>
          </a:p>
        </p:txBody>
      </p:sp>
    </p:spTree>
    <p:extLst>
      <p:ext uri="{BB962C8B-B14F-4D97-AF65-F5344CB8AC3E}">
        <p14:creationId xmlns:p14="http://schemas.microsoft.com/office/powerpoint/2010/main" val="5420900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Phương thức has có thể sử dụng để xác định bất kỳ nội dung lỗi tồn tại của một trường: if ($errors-&gt;has('email')) { // }</a:t>
            </a:r>
            <a:endParaRPr lang="en-US" dirty="0"/>
          </a:p>
        </p:txBody>
      </p:sp>
    </p:spTree>
    <p:extLst>
      <p:ext uri="{BB962C8B-B14F-4D97-AF65-F5344CB8AC3E}">
        <p14:creationId xmlns:p14="http://schemas.microsoft.com/office/powerpoint/2010/main" val="8297743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Nếu bạn cần, bạn có thể tùy biến nội dung lỗi cho thể hiện validation mặc định. Có một vài cách để làm việc này. Đầu tiên, bạn có thể truyền tùy biến nội dung như là tham số thứ ba của hàm Validator::make : $messages = [ 'required' =&gt; 'The :attribute field is required.', ]; $validator = Validator::make($input, $rules, $messages);</a:t>
            </a:r>
            <a:endParaRPr lang="en-US" dirty="0"/>
          </a:p>
        </p:txBody>
      </p:sp>
    </p:spTree>
    <p:extLst>
      <p:ext uri="{BB962C8B-B14F-4D97-AF65-F5344CB8AC3E}">
        <p14:creationId xmlns:p14="http://schemas.microsoft.com/office/powerpoint/2010/main" val="6236786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Trong ví dụ trên, thuộc tính :attribute place-holdersẽ thay thế bởi tên thực tế của trường validation.</a:t>
            </a:r>
            <a:endParaRPr lang="en-US" dirty="0"/>
          </a:p>
          <a:p>
            <a:r>
              <a:rPr lang="en-US" dirty="0" err="1"/>
              <a:t>Ngoài</a:t>
            </a:r>
            <a:r>
              <a:rPr lang="en-US" dirty="0"/>
              <a:t> </a:t>
            </a:r>
            <a:r>
              <a:rPr lang="en-US" dirty="0" err="1"/>
              <a:t>ra</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place-holders </a:t>
            </a:r>
            <a:r>
              <a:rPr lang="en-US" dirty="0" err="1"/>
              <a:t>trong</a:t>
            </a:r>
            <a:r>
              <a:rPr lang="en-US" dirty="0"/>
              <a:t> </a:t>
            </a:r>
            <a:r>
              <a:rPr lang="en-US" dirty="0" err="1"/>
              <a:t>nội</a:t>
            </a:r>
            <a:r>
              <a:rPr lang="en-US" dirty="0"/>
              <a:t> dung validation. </a:t>
            </a:r>
            <a:r>
              <a:rPr lang="en-US" dirty="0" err="1"/>
              <a:t>Ví</a:t>
            </a:r>
            <a:r>
              <a:rPr lang="en-US" dirty="0"/>
              <a:t> </a:t>
            </a:r>
            <a:r>
              <a:rPr lang="en-US" dirty="0" err="1"/>
              <a:t>dụ</a:t>
            </a:r>
            <a:r>
              <a:rPr lang="en-US" dirty="0"/>
              <a:t>: $messages = [ 'same' =&gt; 'The :attribute and :other must match.', 'size' =&gt; 'The :attribute must be exactly :size.', 'between' =&gt; 'The :attribute must be between :min - :max.', 'in' =&gt; 'The :attribute must be one of the following types: :values', ];</a:t>
            </a:r>
          </a:p>
        </p:txBody>
      </p:sp>
    </p:spTree>
    <p:extLst>
      <p:ext uri="{BB962C8B-B14F-4D97-AF65-F5344CB8AC3E}">
        <p14:creationId xmlns:p14="http://schemas.microsoft.com/office/powerpoint/2010/main" val="2191470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Thỉnh thoảng bạn có thể tùy biến nội dung lỗi chỉ duy nhất một trường. Bạn có thể sử dụng "dấu chấm". Chỉ định tên của thuộc tính đầu tiên, theo bởi quy định: $messages = [ 'email.required' =&gt; 'We need to know your e-mail address!', ];</a:t>
            </a:r>
            <a:endParaRPr lang="en-US" dirty="0"/>
          </a:p>
        </p:txBody>
      </p:sp>
    </p:spTree>
    <p:extLst>
      <p:ext uri="{BB962C8B-B14F-4D97-AF65-F5344CB8AC3E}">
        <p14:creationId xmlns:p14="http://schemas.microsoft.com/office/powerpoint/2010/main" val="12497487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Trong hầu hết các trương hợp, bạn có thể tùy biến nội dung trong một file ngôn ngữ thay vì truyền chúng trực tiếp vào phương thức Validator . Đề làm điều này, bạn thêm nội dung vào mảng custom trong file ngôn ngữ resources/lang/xx/validation.php . 'custom' =&gt; [ 'email' =&gt; [ 'required' =&gt; 'We need to know your e-mail address!', ], ],</a:t>
            </a:r>
            <a:endParaRPr lang="en-US" dirty="0"/>
          </a:p>
        </p:txBody>
      </p:sp>
    </p:spTree>
    <p:extLst>
      <p:ext uri="{BB962C8B-B14F-4D97-AF65-F5344CB8AC3E}">
        <p14:creationId xmlns:p14="http://schemas.microsoft.com/office/powerpoint/2010/main" val="6652283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Nếu bạn muốn thuộc tính :attribute phần nội dung validation sẽ được thay đổi bởi tên thuộc tính tùy chỉnh, bạn có thể tùy biến trong mảng attributes của file ngôn ngữ resources/lang/xx/validation.php : 'attributes' =&gt; [ 'email' =&gt; 'email address',</a:t>
            </a:r>
            <a:r>
              <a:rPr lang="en-US" dirty="0"/>
              <a:t> ],</a:t>
            </a:r>
          </a:p>
        </p:txBody>
      </p:sp>
    </p:spTree>
    <p:extLst>
      <p:ext uri="{BB962C8B-B14F-4D97-AF65-F5344CB8AC3E}">
        <p14:creationId xmlns:p14="http://schemas.microsoft.com/office/powerpoint/2010/main" val="19599708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Bên dưới là danh sách những quy định có sẵn và hàm của nó:</a:t>
            </a:r>
            <a:endParaRPr lang="en-US" dirty="0"/>
          </a:p>
          <a:p>
            <a:r>
              <a:rPr lang="en-US" dirty="0"/>
              <a:t>Accepted Active URL </a:t>
            </a:r>
            <a:r>
              <a:rPr lang="en-US" dirty="0" err="1"/>
              <a:t>Afer</a:t>
            </a:r>
            <a:r>
              <a:rPr lang="en-US" dirty="0"/>
              <a:t> (Date) Alpha </a:t>
            </a:r>
            <a:r>
              <a:rPr lang="en-US" dirty="0" err="1"/>
              <a:t>Alpha</a:t>
            </a:r>
            <a:r>
              <a:rPr lang="en-US" dirty="0"/>
              <a:t> Dash Alpha Numeric Array Before (Date) Between Boolean Confirmed Date </a:t>
            </a:r>
            <a:r>
              <a:rPr lang="en-US" dirty="0" err="1"/>
              <a:t>Date</a:t>
            </a:r>
            <a:r>
              <a:rPr lang="en-US" dirty="0"/>
              <a:t> Format </a:t>
            </a:r>
            <a:r>
              <a:rPr lang="en-US" dirty="0" err="1"/>
              <a:t>Diferent</a:t>
            </a:r>
            <a:r>
              <a:rPr lang="en-US" dirty="0"/>
              <a:t> Digits </a:t>
            </a:r>
            <a:r>
              <a:rPr lang="en-US" dirty="0" err="1"/>
              <a:t>Digits</a:t>
            </a:r>
            <a:r>
              <a:rPr lang="en-US" dirty="0"/>
              <a:t> Between Dimensions (Image Files) Distinct E-Mail Exists (Database) File Filled Image (File) In In Array Integer IP Address JSON Max MIME Types MIME Type By File Extension  Min Nullable Not In Numeric Present Regular Expression Required </a:t>
            </a:r>
            <a:r>
              <a:rPr lang="en-US" dirty="0" err="1"/>
              <a:t>Required</a:t>
            </a:r>
            <a:r>
              <a:rPr lang="en-US" dirty="0"/>
              <a:t> If Required Unless Required With Required With All Required Without Required Without All Same Size String </a:t>
            </a:r>
            <a:r>
              <a:rPr lang="en-US" dirty="0" err="1"/>
              <a:t>Timezone</a:t>
            </a:r>
            <a:r>
              <a:rPr lang="en-US" dirty="0"/>
              <a:t> Unique (Database) URL</a:t>
            </a:r>
          </a:p>
        </p:txBody>
      </p:sp>
    </p:spTree>
    <p:extLst>
      <p:ext uri="{BB962C8B-B14F-4D97-AF65-F5344CB8AC3E}">
        <p14:creationId xmlns:p14="http://schemas.microsoft.com/office/powerpoint/2010/main" val="15506921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accepted </a:t>
            </a:r>
            <a:r>
              <a:rPr lang="en-US" dirty="0" err="1"/>
              <a:t>Giá</a:t>
            </a:r>
            <a:r>
              <a:rPr lang="en-US" dirty="0"/>
              <a:t> </a:t>
            </a:r>
            <a:r>
              <a:rPr lang="en-US" dirty="0" err="1"/>
              <a:t>trị</a:t>
            </a:r>
            <a:r>
              <a:rPr lang="en-US" dirty="0"/>
              <a:t> </a:t>
            </a:r>
            <a:r>
              <a:rPr lang="en-US" dirty="0" err="1"/>
              <a:t>phải</a:t>
            </a:r>
            <a:r>
              <a:rPr lang="en-US" dirty="0"/>
              <a:t> </a:t>
            </a:r>
            <a:r>
              <a:rPr lang="en-US" dirty="0" err="1"/>
              <a:t>là</a:t>
            </a:r>
            <a:r>
              <a:rPr lang="en-US" dirty="0"/>
              <a:t> yes, on, 1, or true. </a:t>
            </a:r>
            <a:r>
              <a:rPr lang="en-US" dirty="0" err="1"/>
              <a:t>Rất</a:t>
            </a:r>
            <a:r>
              <a:rPr lang="en-US" dirty="0"/>
              <a:t> </a:t>
            </a:r>
            <a:r>
              <a:rPr lang="en-US" dirty="0" err="1"/>
              <a:t>hữu</a:t>
            </a:r>
            <a:r>
              <a:rPr lang="en-US" dirty="0"/>
              <a:t> </a:t>
            </a:r>
            <a:r>
              <a:rPr lang="en-US" dirty="0" err="1"/>
              <a:t>dụng</a:t>
            </a:r>
            <a:r>
              <a:rPr lang="en-US" dirty="0"/>
              <a:t> </a:t>
            </a:r>
            <a:r>
              <a:rPr lang="en-US" dirty="0" err="1"/>
              <a:t>cho</a:t>
            </a:r>
            <a:r>
              <a:rPr lang="en-US" dirty="0"/>
              <a:t> </a:t>
            </a:r>
            <a:r>
              <a:rPr lang="en-US" dirty="0" err="1"/>
              <a:t>việc</a:t>
            </a:r>
            <a:r>
              <a:rPr lang="en-US" dirty="0"/>
              <a:t> </a:t>
            </a:r>
            <a:r>
              <a:rPr lang="en-US" dirty="0" err="1"/>
              <a:t>chấp</a:t>
            </a:r>
            <a:r>
              <a:rPr lang="en-US" dirty="0"/>
              <a:t> </a:t>
            </a:r>
            <a:r>
              <a:rPr lang="en-US" dirty="0" err="1"/>
              <a:t>nhận</a:t>
            </a:r>
            <a:r>
              <a:rPr lang="en-US" dirty="0"/>
              <a:t> "Terms of Service". </a:t>
            </a:r>
            <a:r>
              <a:rPr lang="en-US" dirty="0" err="1"/>
              <a:t>active_url</a:t>
            </a:r>
            <a:r>
              <a:rPr lang="en-US" dirty="0"/>
              <a:t> </a:t>
            </a:r>
            <a:r>
              <a:rPr lang="en-US" dirty="0" err="1"/>
              <a:t>Giá</a:t>
            </a:r>
            <a:r>
              <a:rPr lang="en-US" dirty="0"/>
              <a:t> </a:t>
            </a:r>
            <a:r>
              <a:rPr lang="en-US" dirty="0" err="1"/>
              <a:t>trị</a:t>
            </a:r>
            <a:r>
              <a:rPr lang="en-US" dirty="0"/>
              <a:t> </a:t>
            </a:r>
            <a:r>
              <a:rPr lang="en-US" dirty="0" err="1"/>
              <a:t>phải</a:t>
            </a:r>
            <a:r>
              <a:rPr lang="en-US" dirty="0"/>
              <a:t> </a:t>
            </a:r>
            <a:r>
              <a:rPr lang="en-US" dirty="0" err="1"/>
              <a:t>là</a:t>
            </a:r>
            <a:r>
              <a:rPr lang="en-US" dirty="0"/>
              <a:t> URL </a:t>
            </a:r>
            <a:r>
              <a:rPr lang="en-US" dirty="0" err="1"/>
              <a:t>theo</a:t>
            </a:r>
            <a:r>
              <a:rPr lang="en-US" dirty="0"/>
              <a:t> </a:t>
            </a:r>
            <a:r>
              <a:rPr lang="en-US" dirty="0" err="1"/>
              <a:t>hàm</a:t>
            </a:r>
            <a:r>
              <a:rPr lang="en-US" dirty="0"/>
              <a:t> </a:t>
            </a:r>
            <a:r>
              <a:rPr lang="en-US" dirty="0" err="1"/>
              <a:t>checkdnsrr</a:t>
            </a:r>
            <a:r>
              <a:rPr lang="en-US" dirty="0"/>
              <a:t> </a:t>
            </a:r>
            <a:r>
              <a:rPr lang="en-US" dirty="0" err="1"/>
              <a:t>của</a:t>
            </a:r>
            <a:r>
              <a:rPr lang="en-US" dirty="0"/>
              <a:t> PHP. </a:t>
            </a:r>
            <a:r>
              <a:rPr lang="en-US" dirty="0" err="1"/>
              <a:t>afer:date</a:t>
            </a:r>
            <a:r>
              <a:rPr lang="en-US" dirty="0"/>
              <a:t> </a:t>
            </a:r>
            <a:r>
              <a:rPr lang="en-US" dirty="0" err="1"/>
              <a:t>Giá</a:t>
            </a:r>
            <a:r>
              <a:rPr lang="en-US" dirty="0"/>
              <a:t> </a:t>
            </a:r>
            <a:r>
              <a:rPr lang="en-US" dirty="0" err="1"/>
              <a:t>trị</a:t>
            </a:r>
            <a:r>
              <a:rPr lang="en-US" dirty="0"/>
              <a:t> </a:t>
            </a:r>
            <a:r>
              <a:rPr lang="en-US" dirty="0" err="1"/>
              <a:t>phải</a:t>
            </a:r>
            <a:r>
              <a:rPr lang="en-US" dirty="0"/>
              <a:t> </a:t>
            </a:r>
            <a:r>
              <a:rPr lang="en-US" dirty="0" err="1"/>
              <a:t>là</a:t>
            </a:r>
            <a:r>
              <a:rPr lang="en-US" dirty="0"/>
              <a:t> </a:t>
            </a:r>
            <a:r>
              <a:rPr lang="en-US" dirty="0" err="1"/>
              <a:t>một</a:t>
            </a:r>
            <a:r>
              <a:rPr lang="en-US" dirty="0"/>
              <a:t> </a:t>
            </a:r>
            <a:r>
              <a:rPr lang="en-US" dirty="0" err="1"/>
              <a:t>ngày</a:t>
            </a:r>
            <a:r>
              <a:rPr lang="en-US" dirty="0"/>
              <a:t> </a:t>
            </a:r>
            <a:r>
              <a:rPr lang="en-US" dirty="0" err="1"/>
              <a:t>sau</a:t>
            </a:r>
            <a:r>
              <a:rPr lang="en-US" dirty="0"/>
              <a:t> </a:t>
            </a:r>
            <a:r>
              <a:rPr lang="en-US" dirty="0" err="1"/>
              <a:t>ngày</a:t>
            </a:r>
            <a:r>
              <a:rPr lang="en-US" dirty="0"/>
              <a:t> </a:t>
            </a:r>
            <a:r>
              <a:rPr lang="en-US" dirty="0" err="1"/>
              <a:t>đã</a:t>
            </a:r>
            <a:r>
              <a:rPr lang="en-US" dirty="0"/>
              <a:t> </a:t>
            </a:r>
            <a:r>
              <a:rPr lang="en-US" dirty="0" err="1"/>
              <a:t>cho</a:t>
            </a:r>
            <a:r>
              <a:rPr lang="en-US" dirty="0"/>
              <a:t>. </a:t>
            </a:r>
            <a:r>
              <a:rPr lang="en-US" dirty="0" err="1"/>
              <a:t>Giá</a:t>
            </a:r>
            <a:r>
              <a:rPr lang="en-US" dirty="0"/>
              <a:t> </a:t>
            </a:r>
            <a:r>
              <a:rPr lang="en-US" dirty="0" err="1"/>
              <a:t>trị</a:t>
            </a:r>
            <a:r>
              <a:rPr lang="en-US" dirty="0"/>
              <a:t> </a:t>
            </a:r>
            <a:r>
              <a:rPr lang="en-US" dirty="0" err="1"/>
              <a:t>ngày</a:t>
            </a:r>
            <a:r>
              <a:rPr lang="en-US" dirty="0"/>
              <a:t> </a:t>
            </a:r>
            <a:r>
              <a:rPr lang="en-US" dirty="0" err="1"/>
              <a:t>phải</a:t>
            </a:r>
            <a:r>
              <a:rPr lang="en-US" dirty="0"/>
              <a:t> </a:t>
            </a:r>
            <a:r>
              <a:rPr lang="en-US" dirty="0" err="1"/>
              <a:t>hợp</a:t>
            </a:r>
            <a:r>
              <a:rPr lang="en-US" dirty="0"/>
              <a:t> </a:t>
            </a:r>
            <a:r>
              <a:rPr lang="en-US" dirty="0" err="1"/>
              <a:t>lệ</a:t>
            </a:r>
            <a:r>
              <a:rPr lang="en-US" dirty="0"/>
              <a:t> </a:t>
            </a:r>
            <a:r>
              <a:rPr lang="en-US" dirty="0" err="1"/>
              <a:t>theo</a:t>
            </a:r>
            <a:r>
              <a:rPr lang="en-US" dirty="0"/>
              <a:t> </a:t>
            </a:r>
            <a:r>
              <a:rPr lang="en-US" dirty="0" err="1"/>
              <a:t>hàm</a:t>
            </a:r>
            <a:r>
              <a:rPr lang="en-US" dirty="0"/>
              <a:t> </a:t>
            </a:r>
            <a:r>
              <a:rPr lang="en-US" dirty="0" err="1"/>
              <a:t>strtotime</a:t>
            </a:r>
            <a:r>
              <a:rPr lang="en-US" dirty="0"/>
              <a:t> </a:t>
            </a:r>
            <a:r>
              <a:rPr lang="en-US" dirty="0" err="1"/>
              <a:t>của</a:t>
            </a:r>
            <a:r>
              <a:rPr lang="en-US" dirty="0"/>
              <a:t> PHP: '</a:t>
            </a:r>
            <a:r>
              <a:rPr lang="en-US" dirty="0" err="1"/>
              <a:t>start_date</a:t>
            </a:r>
            <a:r>
              <a:rPr lang="en-US" dirty="0"/>
              <a:t>' =&gt; '</a:t>
            </a:r>
            <a:r>
              <a:rPr lang="en-US" dirty="0" err="1"/>
              <a:t>required|date|after:tomorrow</a:t>
            </a:r>
            <a:r>
              <a:rPr lang="en-US" dirty="0"/>
              <a:t>'</a:t>
            </a:r>
          </a:p>
        </p:txBody>
      </p:sp>
    </p:spTree>
    <p:extLst>
      <p:ext uri="{BB962C8B-B14F-4D97-AF65-F5344CB8AC3E}">
        <p14:creationId xmlns:p14="http://schemas.microsoft.com/office/powerpoint/2010/main" val="20421069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alpha Giá trị phải là chữ cái. alpha_dash Giá trị phải là chữ cái hoặc chữ số, gồm cả dấu gạch ngang và dấu gạch dưới. alpha_num Giá trị phải là chữ số.</a:t>
            </a:r>
            <a:endParaRPr lang="en-US" dirty="0"/>
          </a:p>
        </p:txBody>
      </p:sp>
    </p:spTree>
    <p:extLst>
      <p:ext uri="{BB962C8B-B14F-4D97-AF65-F5344CB8AC3E}">
        <p14:creationId xmlns:p14="http://schemas.microsoft.com/office/powerpoint/2010/main" val="16900754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array Giá trị phải là một array PHP. before:date Giá trị phải là ngày trước ngày đã cho. Giá trị ngày sẽ được truyền vào hàm strtotime của PHP. between:min,max Giá trị phải nằm trong khoảng min and max. Chuỗi, số, và file là giống kiểu size với nhau. boolean Giá trị phải là kiểu boolean có thể là true , false , 1 , 0 , "1" , và "0" .</a:t>
            </a:r>
            <a:endParaRPr lang="en-US" dirty="0"/>
          </a:p>
        </p:txBody>
      </p:sp>
    </p:spTree>
    <p:extLst>
      <p:ext uri="{BB962C8B-B14F-4D97-AF65-F5344CB8AC3E}">
        <p14:creationId xmlns:p14="http://schemas.microsoft.com/office/powerpoint/2010/main" val="1935962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Để học tính năng validation của Laravel, Hãy xem một ví dụ hoàn chỉnh validate một form và hiển thị nội dung lỗi trả về cho người dùng. Xác định routes Đầu tiên, giả sử chúng ta có route được định nghĩa trong routes/web.php : Route::get('post/create', 'PostController@create'); Route::post('post', 'PostController@store'); Tất nhiên, phương thức GET route sẽ hiển thị một form cho người dùng tạo mới một bài viết, trong khi phương thức POST route sẽ lưu bài viết đấy vào cơ sở dữ liệu.</a:t>
            </a:r>
            <a:endParaRPr lang="en-US" dirty="0"/>
          </a:p>
        </p:txBody>
      </p:sp>
    </p:spTree>
    <p:extLst>
      <p:ext uri="{BB962C8B-B14F-4D97-AF65-F5344CB8AC3E}">
        <p14:creationId xmlns:p14="http://schemas.microsoft.com/office/powerpoint/2010/main" val="16629193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confirmed Giá trị phải khớp với trường foo_confirmation . Ví dụ, nếu trường là password , thì giá trị password_confirmation phải khớp với trương mật khẩu. date Giá trị phải là ngày hợp lệ theo hàm strtotime của PHP. date_format:format</a:t>
            </a:r>
            <a:endParaRPr lang="en-US" dirty="0"/>
          </a:p>
          <a:p>
            <a:r>
              <a:rPr lang="vi-VN" dirty="0"/>
              <a:t>Giá trị phải giống format truyền vào. Định dạng phải hợp lệ với hàm date_parse_from_format của PHP. Bạn nên sử dụng either date hoặc date_format khi validate một trường.</a:t>
            </a:r>
            <a:endParaRPr lang="en-US" dirty="0"/>
          </a:p>
        </p:txBody>
      </p:sp>
    </p:spTree>
    <p:extLst>
      <p:ext uri="{BB962C8B-B14F-4D97-AF65-F5344CB8AC3E}">
        <p14:creationId xmlns:p14="http://schemas.microsoft.com/office/powerpoint/2010/main" val="11783419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diferent:field</a:t>
            </a:r>
            <a:r>
              <a:rPr lang="en-US" dirty="0"/>
              <a:t> </a:t>
            </a:r>
            <a:r>
              <a:rPr lang="en-US" dirty="0" err="1"/>
              <a:t>Giá</a:t>
            </a:r>
            <a:r>
              <a:rPr lang="en-US" dirty="0"/>
              <a:t> </a:t>
            </a:r>
            <a:r>
              <a:rPr lang="en-US" dirty="0" err="1"/>
              <a:t>trị</a:t>
            </a:r>
            <a:r>
              <a:rPr lang="en-US" dirty="0"/>
              <a:t> </a:t>
            </a:r>
            <a:r>
              <a:rPr lang="en-US" dirty="0" err="1"/>
              <a:t>phải</a:t>
            </a:r>
            <a:r>
              <a:rPr lang="en-US" dirty="0"/>
              <a:t> </a:t>
            </a:r>
            <a:r>
              <a:rPr lang="en-US" dirty="0" err="1"/>
              <a:t>khác</a:t>
            </a:r>
            <a:r>
              <a:rPr lang="en-US" dirty="0"/>
              <a:t> </a:t>
            </a:r>
            <a:r>
              <a:rPr lang="en-US" dirty="0" err="1"/>
              <a:t>giá</a:t>
            </a:r>
            <a:r>
              <a:rPr lang="en-US" dirty="0"/>
              <a:t> </a:t>
            </a:r>
            <a:r>
              <a:rPr lang="en-US" dirty="0" err="1"/>
              <a:t>trị</a:t>
            </a:r>
            <a:r>
              <a:rPr lang="en-US" dirty="0"/>
              <a:t> </a:t>
            </a:r>
            <a:r>
              <a:rPr lang="en-US" dirty="0" err="1"/>
              <a:t>của</a:t>
            </a:r>
            <a:r>
              <a:rPr lang="en-US" dirty="0"/>
              <a:t> field. </a:t>
            </a:r>
            <a:r>
              <a:rPr lang="en-US" dirty="0" err="1"/>
              <a:t>digits:value</a:t>
            </a:r>
            <a:r>
              <a:rPr lang="en-US" dirty="0"/>
              <a:t> </a:t>
            </a:r>
            <a:r>
              <a:rPr lang="en-US" dirty="0" err="1"/>
              <a:t>Giá</a:t>
            </a:r>
            <a:r>
              <a:rPr lang="en-US" dirty="0"/>
              <a:t> </a:t>
            </a:r>
            <a:r>
              <a:rPr lang="en-US" dirty="0" err="1"/>
              <a:t>trị</a:t>
            </a:r>
            <a:r>
              <a:rPr lang="en-US" dirty="0"/>
              <a:t> </a:t>
            </a:r>
            <a:r>
              <a:rPr lang="en-US" dirty="0" err="1"/>
              <a:t>phải</a:t>
            </a:r>
            <a:r>
              <a:rPr lang="en-US" dirty="0"/>
              <a:t> </a:t>
            </a:r>
            <a:r>
              <a:rPr lang="en-US" dirty="0" err="1"/>
              <a:t>là</a:t>
            </a:r>
            <a:r>
              <a:rPr lang="en-US" dirty="0"/>
              <a:t> numeric </a:t>
            </a:r>
            <a:r>
              <a:rPr lang="en-US" dirty="0" err="1"/>
              <a:t>và</a:t>
            </a:r>
            <a:r>
              <a:rPr lang="en-US" dirty="0"/>
              <a:t> </a:t>
            </a:r>
            <a:r>
              <a:rPr lang="en-US" dirty="0" err="1"/>
              <a:t>phải</a:t>
            </a:r>
            <a:r>
              <a:rPr lang="en-US" dirty="0"/>
              <a:t> </a:t>
            </a:r>
            <a:r>
              <a:rPr lang="en-US" dirty="0" err="1"/>
              <a:t>chính</a:t>
            </a:r>
            <a:r>
              <a:rPr lang="en-US" dirty="0"/>
              <a:t> </a:t>
            </a:r>
            <a:r>
              <a:rPr lang="en-US" dirty="0" err="1"/>
              <a:t>xác</a:t>
            </a:r>
            <a:r>
              <a:rPr lang="en-US" dirty="0"/>
              <a:t> </a:t>
            </a:r>
            <a:r>
              <a:rPr lang="en-US" dirty="0" err="1"/>
              <a:t>độ</a:t>
            </a:r>
            <a:r>
              <a:rPr lang="en-US" dirty="0"/>
              <a:t> </a:t>
            </a:r>
            <a:r>
              <a:rPr lang="en-US" dirty="0" err="1"/>
              <a:t>dài</a:t>
            </a:r>
            <a:r>
              <a:rPr lang="en-US" dirty="0"/>
              <a:t> </a:t>
            </a:r>
            <a:r>
              <a:rPr lang="en-US" dirty="0" err="1"/>
              <a:t>là</a:t>
            </a:r>
            <a:r>
              <a:rPr lang="en-US" dirty="0"/>
              <a:t> value. </a:t>
            </a:r>
            <a:r>
              <a:rPr lang="en-US" dirty="0" err="1"/>
              <a:t>digits_between:min,max</a:t>
            </a:r>
            <a:r>
              <a:rPr lang="en-US" dirty="0"/>
              <a:t> </a:t>
            </a:r>
            <a:r>
              <a:rPr lang="en-US" dirty="0" err="1"/>
              <a:t>Giá</a:t>
            </a:r>
            <a:r>
              <a:rPr lang="en-US" dirty="0"/>
              <a:t> </a:t>
            </a:r>
            <a:r>
              <a:rPr lang="en-US" dirty="0" err="1"/>
              <a:t>trị</a:t>
            </a:r>
            <a:r>
              <a:rPr lang="en-US" dirty="0"/>
              <a:t> </a:t>
            </a:r>
            <a:r>
              <a:rPr lang="en-US" dirty="0" err="1"/>
              <a:t>phải</a:t>
            </a:r>
            <a:r>
              <a:rPr lang="en-US" dirty="0"/>
              <a:t> </a:t>
            </a:r>
            <a:r>
              <a:rPr lang="en-US" dirty="0" err="1"/>
              <a:t>có</a:t>
            </a:r>
            <a:r>
              <a:rPr lang="en-US" dirty="0"/>
              <a:t> </a:t>
            </a:r>
            <a:r>
              <a:rPr lang="en-US" dirty="0" err="1"/>
              <a:t>độ</a:t>
            </a:r>
            <a:r>
              <a:rPr lang="en-US" dirty="0"/>
              <a:t> </a:t>
            </a:r>
            <a:r>
              <a:rPr lang="en-US" dirty="0" err="1"/>
              <a:t>dài</a:t>
            </a:r>
            <a:r>
              <a:rPr lang="en-US" dirty="0"/>
              <a:t> </a:t>
            </a:r>
            <a:r>
              <a:rPr lang="en-US" dirty="0" err="1"/>
              <a:t>nằm</a:t>
            </a:r>
            <a:r>
              <a:rPr lang="en-US" dirty="0"/>
              <a:t> </a:t>
            </a:r>
            <a:r>
              <a:rPr lang="en-US" dirty="0" err="1"/>
              <a:t>trong</a:t>
            </a:r>
            <a:r>
              <a:rPr lang="en-US" dirty="0"/>
              <a:t> </a:t>
            </a:r>
            <a:r>
              <a:rPr lang="en-US" dirty="0" err="1"/>
              <a:t>khoảng</a:t>
            </a:r>
            <a:r>
              <a:rPr lang="en-US" dirty="0"/>
              <a:t> min and max.</a:t>
            </a:r>
          </a:p>
        </p:txBody>
      </p:sp>
    </p:spTree>
    <p:extLst>
      <p:ext uri="{BB962C8B-B14F-4D97-AF65-F5344CB8AC3E}">
        <p14:creationId xmlns:p14="http://schemas.microsoft.com/office/powerpoint/2010/main" val="16221972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dimensions Giá trị phải là một ảnh có kích thước giống rule's parameters: 'avatar' =&gt; 'dimensions:min_width=100,min_height=200' Tồn tại một số thuộc tính: min_width, max_width, min_height, max_height, width, height, ratio. A ratio biểu diễn tỷ lệ chiều rộng chia chiều cao.Có thể được xác định như 3/2 hoặc 1.5 : 'avatar' =&gt; 'dimensions:ratio=3/2' </a:t>
            </a:r>
            <a:endParaRPr lang="en-US" dirty="0"/>
          </a:p>
        </p:txBody>
      </p:sp>
    </p:spTree>
    <p:extLst>
      <p:ext uri="{BB962C8B-B14F-4D97-AF65-F5344CB8AC3E}">
        <p14:creationId xmlns:p14="http://schemas.microsoft.com/office/powerpoint/2010/main" val="67800604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distinct </a:t>
            </a:r>
            <a:r>
              <a:rPr lang="en-US" dirty="0" err="1"/>
              <a:t>Khi</a:t>
            </a:r>
            <a:r>
              <a:rPr lang="en-US" dirty="0"/>
              <a:t> </a:t>
            </a:r>
            <a:r>
              <a:rPr lang="en-US" dirty="0" err="1"/>
              <a:t>làm</a:t>
            </a:r>
            <a:r>
              <a:rPr lang="en-US" dirty="0"/>
              <a:t> </a:t>
            </a:r>
            <a:r>
              <a:rPr lang="en-US" dirty="0" err="1"/>
              <a:t>việc</a:t>
            </a:r>
            <a:r>
              <a:rPr lang="en-US" dirty="0"/>
              <a:t> </a:t>
            </a:r>
            <a:r>
              <a:rPr lang="en-US" dirty="0" err="1"/>
              <a:t>với</a:t>
            </a:r>
            <a:r>
              <a:rPr lang="en-US" dirty="0"/>
              <a:t> </a:t>
            </a:r>
            <a:r>
              <a:rPr lang="en-US" dirty="0" err="1"/>
              <a:t>mảng</a:t>
            </a:r>
            <a:r>
              <a:rPr lang="en-US" dirty="0"/>
              <a:t>, </a:t>
            </a:r>
            <a:r>
              <a:rPr lang="en-US" dirty="0" err="1"/>
              <a:t>Mảng</a:t>
            </a:r>
            <a:r>
              <a:rPr lang="en-US" dirty="0"/>
              <a:t> </a:t>
            </a:r>
            <a:r>
              <a:rPr lang="en-US" dirty="0" err="1"/>
              <a:t>phải</a:t>
            </a:r>
            <a:r>
              <a:rPr lang="en-US" dirty="0"/>
              <a:t> </a:t>
            </a:r>
            <a:r>
              <a:rPr lang="en-US" dirty="0" err="1"/>
              <a:t>không</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lặp</a:t>
            </a:r>
            <a:r>
              <a:rPr lang="en-US" dirty="0"/>
              <a:t> </a:t>
            </a:r>
            <a:r>
              <a:rPr lang="en-US" dirty="0" err="1"/>
              <a:t>lại</a:t>
            </a:r>
            <a:r>
              <a:rPr lang="en-US" dirty="0"/>
              <a:t>. 'foo.*.id' =&gt; 'distinct' email </a:t>
            </a:r>
            <a:r>
              <a:rPr lang="en-US" dirty="0" err="1"/>
              <a:t>Giá</a:t>
            </a:r>
            <a:r>
              <a:rPr lang="en-US" dirty="0"/>
              <a:t> </a:t>
            </a:r>
            <a:r>
              <a:rPr lang="en-US" dirty="0" err="1"/>
              <a:t>trị</a:t>
            </a:r>
            <a:r>
              <a:rPr lang="en-US" dirty="0"/>
              <a:t> </a:t>
            </a:r>
            <a:r>
              <a:rPr lang="en-US" dirty="0" err="1"/>
              <a:t>phải</a:t>
            </a:r>
            <a:r>
              <a:rPr lang="en-US" dirty="0"/>
              <a:t> </a:t>
            </a:r>
            <a:r>
              <a:rPr lang="en-US" dirty="0" err="1"/>
              <a:t>là</a:t>
            </a:r>
            <a:r>
              <a:rPr lang="en-US" dirty="0"/>
              <a:t> </a:t>
            </a:r>
            <a:r>
              <a:rPr lang="en-US" dirty="0" err="1"/>
              <a:t>một</a:t>
            </a:r>
            <a:r>
              <a:rPr lang="en-US" dirty="0"/>
              <a:t> </a:t>
            </a:r>
            <a:r>
              <a:rPr lang="en-US" dirty="0" err="1"/>
              <a:t>địa</a:t>
            </a:r>
            <a:r>
              <a:rPr lang="en-US" dirty="0"/>
              <a:t> </a:t>
            </a:r>
            <a:r>
              <a:rPr lang="en-US" dirty="0" err="1"/>
              <a:t>chỉ</a:t>
            </a:r>
            <a:r>
              <a:rPr lang="en-US" dirty="0"/>
              <a:t> email.</a:t>
            </a:r>
          </a:p>
          <a:p>
            <a:r>
              <a:rPr lang="vi-VN" dirty="0"/>
              <a:t>exists:table,column Giá trị phải có trong bảng cơ sở dữ liệu.</a:t>
            </a:r>
            <a:endParaRPr lang="en-US" dirty="0"/>
          </a:p>
        </p:txBody>
      </p:sp>
    </p:spTree>
    <p:extLst>
      <p:ext uri="{BB962C8B-B14F-4D97-AF65-F5344CB8AC3E}">
        <p14:creationId xmlns:p14="http://schemas.microsoft.com/office/powerpoint/2010/main" val="14302358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Basic Usage Of Exists Rule 'state' =&gt; 'exists:states' Specifying A Custom Column Name 'state' =&gt; 'exists:states,abbreviation' Thỉnh thoảng, bạn cần kiểm tra kết nối database sử dụng cho exists query. Bạn có thể làm điều này bằng cách thêm "dấu chấm" vào trước tên kết nối: 'email' =&gt; 'exists:connection.staff,email'</a:t>
            </a:r>
            <a:endParaRPr lang="en-US" dirty="0"/>
          </a:p>
        </p:txBody>
      </p:sp>
    </p:spTree>
    <p:extLst>
      <p:ext uri="{BB962C8B-B14F-4D97-AF65-F5344CB8AC3E}">
        <p14:creationId xmlns:p14="http://schemas.microsoft.com/office/powerpoint/2010/main" val="11200902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Nếu bạn muốn tùy biến thực thi query , bạn có thể sử dụng class Rule để định nghĩa quy định. Trong ví dụ này, chúng ta chỉ định quy tắc validation như là một mảng thay vì sử dụng ký tự | : use Illuminate\Validation\Rule; Validator::make($data, [ 'email' =&gt; [ 'required', Rule::exists('staff')-&gt;where(function ($query) { $query-&gt;where('account_id', 1); }), ], ]);</a:t>
            </a:r>
            <a:endParaRPr lang="en-US" dirty="0"/>
          </a:p>
        </p:txBody>
      </p:sp>
    </p:spTree>
    <p:extLst>
      <p:ext uri="{BB962C8B-B14F-4D97-AF65-F5344CB8AC3E}">
        <p14:creationId xmlns:p14="http://schemas.microsoft.com/office/powerpoint/2010/main" val="16253151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file </a:t>
            </a:r>
            <a:r>
              <a:rPr lang="en-US" dirty="0" err="1"/>
              <a:t>Giá</a:t>
            </a:r>
            <a:r>
              <a:rPr lang="en-US" dirty="0"/>
              <a:t> </a:t>
            </a:r>
            <a:r>
              <a:rPr lang="en-US" dirty="0" err="1"/>
              <a:t>trị</a:t>
            </a:r>
            <a:r>
              <a:rPr lang="en-US" dirty="0"/>
              <a:t> </a:t>
            </a:r>
            <a:r>
              <a:rPr lang="en-US" dirty="0" err="1"/>
              <a:t>phải</a:t>
            </a:r>
            <a:r>
              <a:rPr lang="en-US" dirty="0"/>
              <a:t> </a:t>
            </a:r>
            <a:r>
              <a:rPr lang="en-US" dirty="0" err="1"/>
              <a:t>là</a:t>
            </a:r>
            <a:r>
              <a:rPr lang="en-US" dirty="0"/>
              <a:t> </a:t>
            </a:r>
            <a:r>
              <a:rPr lang="en-US" dirty="0" err="1"/>
              <a:t>một</a:t>
            </a:r>
            <a:r>
              <a:rPr lang="en-US" dirty="0"/>
              <a:t> file </a:t>
            </a:r>
            <a:r>
              <a:rPr lang="en-US" dirty="0" err="1"/>
              <a:t>tải</a:t>
            </a:r>
            <a:r>
              <a:rPr lang="en-US" dirty="0"/>
              <a:t> </a:t>
            </a:r>
            <a:r>
              <a:rPr lang="en-US" dirty="0" err="1"/>
              <a:t>lên</a:t>
            </a:r>
            <a:r>
              <a:rPr lang="en-US" dirty="0"/>
              <a:t> </a:t>
            </a:r>
            <a:r>
              <a:rPr lang="en-US" dirty="0" err="1"/>
              <a:t>thành</a:t>
            </a:r>
            <a:r>
              <a:rPr lang="en-US" dirty="0"/>
              <a:t> </a:t>
            </a:r>
            <a:r>
              <a:rPr lang="en-US" dirty="0" err="1"/>
              <a:t>công</a:t>
            </a:r>
            <a:r>
              <a:rPr lang="en-US" dirty="0"/>
              <a:t>. Filled </a:t>
            </a:r>
            <a:r>
              <a:rPr lang="vi-VN" dirty="0"/>
              <a:t>Giá trị không được phép trống. image Giá trị phải là ảnh có định dạng (jpeg, png, bmp, gif, or svg) in:foo,bar,... Giá trị phải thuộc danh sách các giá trị.</a:t>
            </a:r>
            <a:endParaRPr lang="en-US" dirty="0"/>
          </a:p>
        </p:txBody>
      </p:sp>
    </p:spTree>
    <p:extLst>
      <p:ext uri="{BB962C8B-B14F-4D97-AF65-F5344CB8AC3E}">
        <p14:creationId xmlns:p14="http://schemas.microsoft.com/office/powerpoint/2010/main" val="15205976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in_array:anotherfield</a:t>
            </a:r>
            <a:r>
              <a:rPr lang="en-US" dirty="0"/>
              <a:t> </a:t>
            </a:r>
            <a:r>
              <a:rPr lang="en-US" dirty="0" err="1"/>
              <a:t>Giá</a:t>
            </a:r>
            <a:r>
              <a:rPr lang="en-US" dirty="0"/>
              <a:t> </a:t>
            </a:r>
            <a:r>
              <a:rPr lang="en-US" dirty="0" err="1"/>
              <a:t>trị</a:t>
            </a:r>
            <a:r>
              <a:rPr lang="en-US" dirty="0"/>
              <a:t> </a:t>
            </a:r>
            <a:r>
              <a:rPr lang="en-US" dirty="0" err="1"/>
              <a:t>phải</a:t>
            </a:r>
            <a:r>
              <a:rPr lang="en-US" dirty="0"/>
              <a:t> </a:t>
            </a:r>
            <a:r>
              <a:rPr lang="en-US" dirty="0" err="1"/>
              <a:t>tồn</a:t>
            </a:r>
            <a:r>
              <a:rPr lang="en-US" dirty="0"/>
              <a:t> </a:t>
            </a:r>
            <a:r>
              <a:rPr lang="en-US" dirty="0" err="1"/>
              <a:t>tại</a:t>
            </a:r>
            <a:r>
              <a:rPr lang="en-US" dirty="0"/>
              <a:t> </a:t>
            </a:r>
            <a:r>
              <a:rPr lang="en-US" dirty="0" err="1"/>
              <a:t>trong</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anotherfield's</a:t>
            </a:r>
            <a:r>
              <a:rPr lang="en-US" dirty="0"/>
              <a:t>. integer </a:t>
            </a:r>
            <a:r>
              <a:rPr lang="en-US" dirty="0" err="1"/>
              <a:t>Giá</a:t>
            </a:r>
            <a:r>
              <a:rPr lang="en-US" dirty="0"/>
              <a:t> </a:t>
            </a:r>
            <a:r>
              <a:rPr lang="en-US" dirty="0" err="1"/>
              <a:t>trị</a:t>
            </a:r>
            <a:r>
              <a:rPr lang="en-US" dirty="0"/>
              <a:t> </a:t>
            </a:r>
            <a:r>
              <a:rPr lang="en-US" dirty="0" err="1"/>
              <a:t>phải</a:t>
            </a:r>
            <a:r>
              <a:rPr lang="en-US" dirty="0"/>
              <a:t> </a:t>
            </a:r>
            <a:r>
              <a:rPr lang="en-US" dirty="0" err="1"/>
              <a:t>là</a:t>
            </a:r>
            <a:r>
              <a:rPr lang="en-US" dirty="0"/>
              <a:t> </a:t>
            </a:r>
            <a:r>
              <a:rPr lang="en-US" dirty="0" err="1"/>
              <a:t>kiểu</a:t>
            </a:r>
            <a:r>
              <a:rPr lang="en-US" dirty="0"/>
              <a:t> integer. </a:t>
            </a:r>
            <a:r>
              <a:rPr lang="en-US" dirty="0" err="1"/>
              <a:t>ip</a:t>
            </a:r>
            <a:r>
              <a:rPr lang="en-US" dirty="0"/>
              <a:t> </a:t>
            </a:r>
            <a:r>
              <a:rPr lang="en-US" dirty="0" err="1"/>
              <a:t>Giá</a:t>
            </a:r>
            <a:r>
              <a:rPr lang="en-US" dirty="0"/>
              <a:t> </a:t>
            </a:r>
            <a:r>
              <a:rPr lang="en-US" dirty="0" err="1"/>
              <a:t>trị</a:t>
            </a:r>
            <a:r>
              <a:rPr lang="en-US" dirty="0"/>
              <a:t> </a:t>
            </a:r>
            <a:r>
              <a:rPr lang="en-US" dirty="0" err="1"/>
              <a:t>phải</a:t>
            </a:r>
            <a:r>
              <a:rPr lang="en-US" dirty="0"/>
              <a:t> </a:t>
            </a:r>
            <a:r>
              <a:rPr lang="en-US" dirty="0" err="1"/>
              <a:t>là</a:t>
            </a:r>
            <a:r>
              <a:rPr lang="en-US" dirty="0"/>
              <a:t> </a:t>
            </a:r>
            <a:r>
              <a:rPr lang="en-US" dirty="0" err="1"/>
              <a:t>địa</a:t>
            </a:r>
            <a:r>
              <a:rPr lang="en-US" dirty="0"/>
              <a:t> </a:t>
            </a:r>
            <a:r>
              <a:rPr lang="en-US" dirty="0" err="1"/>
              <a:t>chỉ</a:t>
            </a:r>
            <a:r>
              <a:rPr lang="en-US" dirty="0"/>
              <a:t> IP. </a:t>
            </a:r>
            <a:r>
              <a:rPr lang="en-US" dirty="0" err="1"/>
              <a:t>json</a:t>
            </a:r>
            <a:r>
              <a:rPr lang="en-US" dirty="0"/>
              <a:t> </a:t>
            </a:r>
            <a:r>
              <a:rPr lang="en-US" dirty="0" err="1"/>
              <a:t>Giá</a:t>
            </a:r>
            <a:r>
              <a:rPr lang="en-US" dirty="0"/>
              <a:t> </a:t>
            </a:r>
            <a:r>
              <a:rPr lang="en-US" dirty="0" err="1"/>
              <a:t>trị</a:t>
            </a:r>
            <a:r>
              <a:rPr lang="en-US" dirty="0"/>
              <a:t> </a:t>
            </a:r>
            <a:r>
              <a:rPr lang="en-US" dirty="0" err="1"/>
              <a:t>phải</a:t>
            </a:r>
            <a:r>
              <a:rPr lang="en-US" dirty="0"/>
              <a:t> </a:t>
            </a:r>
            <a:r>
              <a:rPr lang="en-US" dirty="0" err="1"/>
              <a:t>là</a:t>
            </a:r>
            <a:r>
              <a:rPr lang="en-US" dirty="0"/>
              <a:t> </a:t>
            </a:r>
            <a:r>
              <a:rPr lang="en-US" dirty="0" err="1"/>
              <a:t>một</a:t>
            </a:r>
            <a:r>
              <a:rPr lang="en-US" dirty="0"/>
              <a:t> string JSON.</a:t>
            </a:r>
          </a:p>
        </p:txBody>
      </p:sp>
    </p:spTree>
    <p:extLst>
      <p:ext uri="{BB962C8B-B14F-4D97-AF65-F5344CB8AC3E}">
        <p14:creationId xmlns:p14="http://schemas.microsoft.com/office/powerpoint/2010/main" val="68032613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max:value Giá trị phải nhỏ hơn hoặc bằng value. Chuỗi, số, và file là kiểu giống size với nhau. mimetypes:text/plain,... Giá trị phải khớp với MIME types: 'video' =&gt; 'mimetypes:video/avi,video/mpeg,video/quicktime' Xác định MIME type của file upload, nội dung file sẽ được đọc framework sẽ đoán MIME type, có thể sẽ khác MIME type của người dùng.</a:t>
            </a:r>
            <a:endParaRPr lang="en-US" dirty="0"/>
          </a:p>
        </p:txBody>
      </p:sp>
    </p:spTree>
    <p:extLst>
      <p:ext uri="{BB962C8B-B14F-4D97-AF65-F5344CB8AC3E}">
        <p14:creationId xmlns:p14="http://schemas.microsoft.com/office/powerpoint/2010/main" val="12410271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Basic Usage Of MIME Rule 'photo' =&gt; 'mimes:jpeg,bmp,png' Mặc dù bạn chỉ cần xác định extensions, thực ra quy định validates này lại là validate MIME type file bằng các đọc nội dung và đoán MIME type. Tất cả danh sách MIME types và extensions có thể tìm thấy ở: http://svn.apache.org/repos/asf/httpd/httpd/trunk/docs/conf/mime.types min:value Giá trị phải nhỏ hơn value. Chuỗi, số, và file là giống size với nhau. nullable Giá trị có thể null . Nó rất hữu dụng khi validate string hoặc integer chứa giá trị null</a:t>
            </a:r>
            <a:endParaRPr lang="en-US" dirty="0"/>
          </a:p>
        </p:txBody>
      </p:sp>
    </p:spTree>
    <p:extLst>
      <p:ext uri="{BB962C8B-B14F-4D97-AF65-F5344CB8AC3E}">
        <p14:creationId xmlns:p14="http://schemas.microsoft.com/office/powerpoint/2010/main" val="1008057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Tiếp theo, tạo một controller đơn giản xử lý các routes.Bây giờ, chúng ta sẽ để phương thức đấy store rỗng</a:t>
            </a:r>
            <a:endParaRPr lang="en-US" dirty="0"/>
          </a:p>
          <a:p>
            <a:r>
              <a:rPr lang="en-US" dirty="0"/>
              <a:t>&lt;?</a:t>
            </a:r>
            <a:r>
              <a:rPr lang="en-US" dirty="0" err="1"/>
              <a:t>php</a:t>
            </a:r>
            <a:endParaRPr lang="en-US" dirty="0"/>
          </a:p>
          <a:p>
            <a:r>
              <a:rPr lang="en-US" dirty="0"/>
              <a:t>namespace App\Http\Controllers;</a:t>
            </a:r>
          </a:p>
          <a:p>
            <a:r>
              <a:rPr lang="en-US" dirty="0"/>
              <a:t>use Illuminate\Http\Request;</a:t>
            </a:r>
          </a:p>
          <a:p>
            <a:r>
              <a:rPr lang="en-US" dirty="0"/>
              <a:t>use App\Http\Controllers\Controller;</a:t>
            </a:r>
          </a:p>
          <a:p>
            <a:r>
              <a:rPr lang="en-US" dirty="0"/>
              <a:t>class </a:t>
            </a:r>
            <a:r>
              <a:rPr lang="en-US" dirty="0" err="1"/>
              <a:t>PostController</a:t>
            </a:r>
            <a:r>
              <a:rPr lang="en-US" dirty="0"/>
              <a:t> extends Controller</a:t>
            </a:r>
          </a:p>
          <a:p>
            <a:r>
              <a:rPr lang="en-US" dirty="0"/>
              <a:t>{</a:t>
            </a:r>
          </a:p>
          <a:p>
            <a:r>
              <a:rPr lang="en-US" dirty="0"/>
              <a:t> /**</a:t>
            </a:r>
          </a:p>
          <a:p>
            <a:r>
              <a:rPr lang="en-US" dirty="0"/>
              <a:t> * Show the form to create a new blog post.</a:t>
            </a:r>
          </a:p>
          <a:p>
            <a:r>
              <a:rPr lang="en-US" dirty="0"/>
              <a:t> *</a:t>
            </a:r>
          </a:p>
          <a:p>
            <a:r>
              <a:rPr lang="en-US" dirty="0"/>
              <a:t> * @return Response</a:t>
            </a:r>
          </a:p>
          <a:p>
            <a:r>
              <a:rPr lang="en-US" dirty="0"/>
              <a:t> */</a:t>
            </a:r>
          </a:p>
          <a:p>
            <a:r>
              <a:rPr lang="en-US" dirty="0"/>
              <a:t> public function create()</a:t>
            </a:r>
          </a:p>
          <a:p>
            <a:r>
              <a:rPr lang="en-US" dirty="0"/>
              <a:t> {</a:t>
            </a:r>
          </a:p>
          <a:p>
            <a:r>
              <a:rPr lang="en-US" dirty="0"/>
              <a:t>return view('</a:t>
            </a:r>
            <a:r>
              <a:rPr lang="en-US" dirty="0" err="1"/>
              <a:t>post.create</a:t>
            </a:r>
            <a:r>
              <a:rPr lang="en-US" dirty="0"/>
              <a:t>'); } /** * Store a new blog post. * * @</a:t>
            </a:r>
            <a:r>
              <a:rPr lang="en-US" dirty="0" err="1"/>
              <a:t>param</a:t>
            </a:r>
            <a:r>
              <a:rPr lang="en-US" dirty="0"/>
              <a:t> Request $request * @return Response */ public function store(Request $request) { // Validate and store the blog post... } }</a:t>
            </a:r>
          </a:p>
          <a:p>
            <a:endParaRPr lang="en-US" dirty="0"/>
          </a:p>
        </p:txBody>
      </p:sp>
    </p:spTree>
    <p:extLst>
      <p:ext uri="{BB962C8B-B14F-4D97-AF65-F5344CB8AC3E}">
        <p14:creationId xmlns:p14="http://schemas.microsoft.com/office/powerpoint/2010/main" val="178280624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not_in:foo,bar,... Giá trị phải không thuộc danh sách giá trị. numeric Giá trị phải là số. present Giá trị hiện tại phải xuất hiện trong input nhưng thể được trống. regex:pattern Giá trị phải khớp với regular expression.</a:t>
            </a:r>
            <a:endParaRPr lang="en-US" dirty="0"/>
          </a:p>
        </p:txBody>
      </p:sp>
    </p:spTree>
    <p:extLst>
      <p:ext uri="{BB962C8B-B14F-4D97-AF65-F5344CB8AC3E}">
        <p14:creationId xmlns:p14="http://schemas.microsoft.com/office/powerpoint/2010/main" val="159374041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Note: Khi sử dụng regex pattern, nó cần được xác định quy định trong mảng thay vì sử dụng pipe delimiter, đặc biệt nếu regular expression chứa pipe ký tự. required Giá trị phải xuất hiện trong input và không được phép trống. Một trường được coi là "empty" nếu một trong số điều kiện dưới đây đúng: Giá trị là null . Giá trị là một chuỗi rỗng. Giá trị là mảng rỗng hoặc object Countable rỗng. Giá trị là file upload không có đường dẫn.</a:t>
            </a:r>
            <a:endParaRPr lang="en-US" dirty="0"/>
          </a:p>
        </p:txBody>
      </p:sp>
    </p:spTree>
    <p:extLst>
      <p:ext uri="{BB962C8B-B14F-4D97-AF65-F5344CB8AC3E}">
        <p14:creationId xmlns:p14="http://schemas.microsoft.com/office/powerpoint/2010/main" val="64916228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Giá trị phải xuất hiện và không được trống nếu trường anotherfield bằng bất kỳ value. required_unless:anotherfield,value,... Giá trị phải xuất hiện và không được phép trống trừ khi trường anotherfield bằng bất kỳ value. required_with:foo,bar,... Giá trị phải xuất hiện và không được trống only if bất kỳ một trường khác xác định xuất hiện. required_with_all:foo,bar,... Giá trị phải xuất hiện và không được trống only if tất cả các trường khác xác định xuất hiện.</a:t>
            </a:r>
            <a:endParaRPr lang="en-US" dirty="0"/>
          </a:p>
        </p:txBody>
      </p:sp>
    </p:spTree>
    <p:extLst>
      <p:ext uri="{BB962C8B-B14F-4D97-AF65-F5344CB8AC3E}">
        <p14:creationId xmlns:p14="http://schemas.microsoft.com/office/powerpoint/2010/main" val="32838665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required_without:foo,bar</a:t>
            </a:r>
            <a:r>
              <a:rPr lang="en-US" dirty="0"/>
              <a:t>,... </a:t>
            </a:r>
            <a:r>
              <a:rPr lang="en-US" dirty="0" err="1"/>
              <a:t>Giá</a:t>
            </a:r>
            <a:r>
              <a:rPr lang="en-US" dirty="0"/>
              <a:t> </a:t>
            </a:r>
            <a:r>
              <a:rPr lang="en-US" dirty="0" err="1"/>
              <a:t>trị</a:t>
            </a:r>
            <a:r>
              <a:rPr lang="en-US" dirty="0"/>
              <a:t> </a:t>
            </a:r>
            <a:r>
              <a:rPr lang="en-US" dirty="0" err="1"/>
              <a:t>phải</a:t>
            </a:r>
            <a:r>
              <a:rPr lang="en-US" dirty="0"/>
              <a:t> </a:t>
            </a:r>
            <a:r>
              <a:rPr lang="en-US" dirty="0" err="1"/>
              <a:t>xuất</a:t>
            </a:r>
            <a:r>
              <a:rPr lang="en-US" dirty="0"/>
              <a:t> </a:t>
            </a:r>
            <a:r>
              <a:rPr lang="en-US" dirty="0" err="1"/>
              <a:t>hiện</a:t>
            </a:r>
            <a:r>
              <a:rPr lang="en-US" dirty="0"/>
              <a:t> </a:t>
            </a:r>
            <a:r>
              <a:rPr lang="en-US" dirty="0" err="1"/>
              <a:t>và</a:t>
            </a:r>
            <a:r>
              <a:rPr lang="en-US" dirty="0"/>
              <a:t> </a:t>
            </a:r>
            <a:r>
              <a:rPr lang="en-US" dirty="0" err="1"/>
              <a:t>không</a:t>
            </a:r>
            <a:r>
              <a:rPr lang="en-US" dirty="0"/>
              <a:t> </a:t>
            </a:r>
            <a:r>
              <a:rPr lang="en-US" dirty="0" err="1"/>
              <a:t>được</a:t>
            </a:r>
            <a:r>
              <a:rPr lang="en-US" dirty="0"/>
              <a:t> </a:t>
            </a:r>
            <a:r>
              <a:rPr lang="en-US" dirty="0" err="1"/>
              <a:t>trống</a:t>
            </a:r>
            <a:r>
              <a:rPr lang="en-US" dirty="0"/>
              <a:t> only when </a:t>
            </a:r>
            <a:r>
              <a:rPr lang="en-US" dirty="0" err="1"/>
              <a:t>bất</a:t>
            </a:r>
            <a:r>
              <a:rPr lang="en-US" dirty="0"/>
              <a:t> </a:t>
            </a:r>
            <a:r>
              <a:rPr lang="en-US" dirty="0" err="1"/>
              <a:t>cứ</a:t>
            </a:r>
            <a:r>
              <a:rPr lang="en-US" dirty="0"/>
              <a:t> </a:t>
            </a:r>
            <a:r>
              <a:rPr lang="en-US" dirty="0" err="1"/>
              <a:t>trường</a:t>
            </a:r>
            <a:r>
              <a:rPr lang="en-US" dirty="0"/>
              <a:t> </a:t>
            </a:r>
            <a:r>
              <a:rPr lang="en-US" dirty="0" err="1"/>
              <a:t>xác</a:t>
            </a:r>
            <a:r>
              <a:rPr lang="en-US" dirty="0"/>
              <a:t> </a:t>
            </a:r>
            <a:r>
              <a:rPr lang="en-US" dirty="0" err="1"/>
              <a:t>định</a:t>
            </a:r>
            <a:r>
              <a:rPr lang="en-US" dirty="0"/>
              <a:t> </a:t>
            </a:r>
            <a:r>
              <a:rPr lang="en-US" dirty="0" err="1"/>
              <a:t>không</a:t>
            </a:r>
            <a:r>
              <a:rPr lang="en-US" dirty="0"/>
              <a:t> </a:t>
            </a:r>
            <a:r>
              <a:rPr lang="en-US" dirty="0" err="1"/>
              <a:t>xuất</a:t>
            </a:r>
            <a:r>
              <a:rPr lang="en-US" dirty="0"/>
              <a:t> </a:t>
            </a:r>
            <a:r>
              <a:rPr lang="en-US" dirty="0" err="1"/>
              <a:t>hiện</a:t>
            </a:r>
            <a:r>
              <a:rPr lang="en-US" dirty="0"/>
              <a:t>. </a:t>
            </a:r>
            <a:r>
              <a:rPr lang="en-US" dirty="0" err="1"/>
              <a:t>required_without_all:foo,bar</a:t>
            </a:r>
            <a:r>
              <a:rPr lang="en-US" dirty="0"/>
              <a:t>,... The field under validation must be present and not empty only when all of the other specified fields are not present.</a:t>
            </a:r>
          </a:p>
          <a:p>
            <a:r>
              <a:rPr lang="vi-VN" dirty="0"/>
              <a:t>same:field Giá trị field phải khớp với trường này.</a:t>
            </a:r>
            <a:endParaRPr lang="en-US" dirty="0"/>
          </a:p>
        </p:txBody>
      </p:sp>
    </p:spTree>
    <p:extLst>
      <p:ext uri="{BB962C8B-B14F-4D97-AF65-F5344CB8AC3E}">
        <p14:creationId xmlns:p14="http://schemas.microsoft.com/office/powerpoint/2010/main" val="14981199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Giá trị phải có kích thước khớp với value. Đối với chuỗi, value tương ứng là số ký tự. Đối với só, value tương ứng là giá trị integer. Đối với mảng, size tương ứng là count phần tử của mảng. Đối với file, size tương ứng là kích thước file kiểu kilobytes. string Giá trị phải là chuỗi. Nếu bạn muốn cho phép trường đó null , bạn có thể gán nullable vào trường đó. timezone Giá trị phải là timezone identifier hợp lệ với hàm timezone_identifiers_list của PHP.</a:t>
            </a:r>
            <a:endParaRPr lang="en-US" dirty="0"/>
          </a:p>
        </p:txBody>
      </p:sp>
    </p:spTree>
    <p:extLst>
      <p:ext uri="{BB962C8B-B14F-4D97-AF65-F5344CB8AC3E}">
        <p14:creationId xmlns:p14="http://schemas.microsoft.com/office/powerpoint/2010/main" val="37170485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unique:table,column,except,idColumn Giá trị phải là unique trong bảng cơ sở dữ liệu. Nếu tên column không được chỉ định, trường name sẽ được sử dụng. Specifying A Custom Column Name: 'email' =&gt; 'unique:users,email_address'</a:t>
            </a:r>
            <a:endParaRPr lang="en-US" dirty="0"/>
          </a:p>
        </p:txBody>
      </p:sp>
    </p:spTree>
    <p:extLst>
      <p:ext uri="{BB962C8B-B14F-4D97-AF65-F5344CB8AC3E}">
        <p14:creationId xmlns:p14="http://schemas.microsoft.com/office/powerpoint/2010/main" val="19128025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Tùy biến kết nối cơ sở dữ liệu Thỉnh thoảng, có thể bạn muốn tủy chỉnh kết nối query cơ sở dữ liệu bởi Validator. Như ở trên, cài đặt unique:users như một quy định validation sẽ sử dụng kết nối mặc định database để query đến cơ sở dữ liệu. Để ghi đè nó, xác định kết nối và tên bảng sử dụng "dấu chấm": 'email' =&gt; 'unique:connection.users,email_address' Validate Uniquebỏ qua ID: Thỉnh thoảng, bạn có thể muốn bỏ qua id trong khi kiểm tra unique. Ví dụ, cân nhắc "cập nhận hồ sơ“sẽ bao gồm name, địa chỉ e-mail, và địa điểm của người dùng</a:t>
            </a:r>
            <a:endParaRPr lang="en-US" dirty="0"/>
          </a:p>
        </p:txBody>
      </p:sp>
    </p:spTree>
    <p:extLst>
      <p:ext uri="{BB962C8B-B14F-4D97-AF65-F5344CB8AC3E}">
        <p14:creationId xmlns:p14="http://schemas.microsoft.com/office/powerpoint/2010/main" val="18436602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Tất nhiên, bạn sẽ muốn xác định email là unique. Tuy nhiên, nếu người dùng chỉ thay đổi tên và không thay đổi email, bạn không muốn validation lỗi được ném ra bởi vì người dùng đó đã sử dụng cái email đấy rồi. Chỉ dẫn validator bỏ qua ID của người dùng, chúng ta sử dụng class Rule định nghĩa quy tắc. Trong ví dụ này, chúng ta sẽ chỉ định quy tắc validation như một mảng thay thế sử dụng ký tự để phân cách | quy định: use Illuminate\Validation\Rule; Validator::make($data, [ 'email' =&gt; [ 'required', Rule::unique('users')-&gt;ignore($user-&gt;id), ], ]);</a:t>
            </a:r>
            <a:endParaRPr lang="en-US" dirty="0"/>
          </a:p>
        </p:txBody>
      </p:sp>
    </p:spTree>
    <p:extLst>
      <p:ext uri="{BB962C8B-B14F-4D97-AF65-F5344CB8AC3E}">
        <p14:creationId xmlns:p14="http://schemas.microsoft.com/office/powerpoint/2010/main" val="172586878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Nếu bản user của bạn có a primary key không phải là id , bạn có thể chỉ định name của cột khi gọi phương thức ignore : 'email' =&gt; Rule::unique('users')-&gt;ignore($user-&gt;id, 'user_id') Thêm điều kiện bổ sung: Bạn cũng có thể thêm query chứa tùy chỉnh query bằng cách sử dụng phương thức where . Ví dụ, chúng ta thêm một hạn chế để kiểm tra account_id là 1 : 'email' =&gt; Rule::unique('users')-&gt;where(function ($query) { $query-&gt;where('account_id', 1); }) url Giá trị phải là đúng định dạng URL.</a:t>
            </a:r>
            <a:endParaRPr lang="en-US" dirty="0"/>
          </a:p>
        </p:txBody>
      </p:sp>
    </p:spTree>
    <p:extLst>
      <p:ext uri="{BB962C8B-B14F-4D97-AF65-F5344CB8AC3E}">
        <p14:creationId xmlns:p14="http://schemas.microsoft.com/office/powerpoint/2010/main" val="105103053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Validating khi xuất hiện Trong một số trường hợp, bạn có thể muốn chạy validation kiểm tra lại trường only nếu trường đó xuất hiện trong mảng input. Để nhanh chóng làm điều này, thêm sometimes vào trong danh sách quy tắc rule: $v = Validator::make($data, [ 'email' =&gt; 'sometimes|required|email', ]); Trong ví dụ trên, trường email sẽ chỉ được validated nếu nó xuất hiện trong mảng $data .</a:t>
            </a:r>
            <a:endParaRPr lang="en-US" dirty="0"/>
          </a:p>
        </p:txBody>
      </p:sp>
    </p:spTree>
    <p:extLst>
      <p:ext uri="{BB962C8B-B14F-4D97-AF65-F5344CB8AC3E}">
        <p14:creationId xmlns:p14="http://schemas.microsoft.com/office/powerpoint/2010/main" val="23637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Bây giờ chúng ta đã sẵn sàng viết logic vào phương thức store để validate tạo mới bài viết. Nếu bạn kiểm tra class base controller ( App\Http\Controllers\Controller ) của Laravel, bạn sẽ thấy class sử dụng một ValidatesRequests trait. nó cung cấp một phương thức validate cho tất cả controllers. Phương thức validate chấp nhận một HTTP request đến và đặt quy định validation.</a:t>
            </a:r>
            <a:endParaRPr lang="en-US" dirty="0"/>
          </a:p>
        </p:txBody>
      </p:sp>
    </p:spTree>
    <p:extLst>
      <p:ext uri="{BB962C8B-B14F-4D97-AF65-F5344CB8AC3E}">
        <p14:creationId xmlns:p14="http://schemas.microsoft.com/office/powerpoint/2010/main" val="64983054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Thêm quy định có điều kiện Thỉnh thoảng bạn muốn thêm quy định trong logic. Ví dụ, bạn có thể muốn yêu cầu một trường chỉ nếu trường khác có giá trị lớn hơn 100. Hoặc, Bạn muốn 2 trường có giá trị chỉ khi trường khác xuất hiện. Để làm việc đó không có gì khó khăn cả. Đầu tiên, tạo một thể hiện Validator với static rules sẽ không bao giờ thay đổi: $v = Validator::make($data, [ 'email' =&gt; 'required|email', 'games' =&gt; 'required|numeric', ]);</a:t>
            </a:r>
            <a:endParaRPr lang="en-US" dirty="0"/>
          </a:p>
        </p:txBody>
      </p:sp>
    </p:spTree>
    <p:extLst>
      <p:ext uri="{BB962C8B-B14F-4D97-AF65-F5344CB8AC3E}">
        <p14:creationId xmlns:p14="http://schemas.microsoft.com/office/powerpoint/2010/main" val="86943925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Giả sử bây giờ ứng dụng web của bạn là sưu tầm game.Nếu một người sưu tầm game đăng ký ứng dụng của bạn và họ có nhỏ hơn 100 games, chúng ta muốn họ giải thích tại sao chọ có quá nhiều game. Ví dụ, có thể họ chạy một shop bán game, hoặc có thể họ thích sư tầm. Để có thể yêu cầu này, chúng ta có thể sử dụng phương thức sometimes trong thể hiện Validator . $v-&gt;sometimes('reason', 'required|max:500', function($input) { return $input-&gt;games &gt;= 100; });</a:t>
            </a:r>
            <a:endParaRPr lang="en-US" dirty="0"/>
          </a:p>
        </p:txBody>
      </p:sp>
    </p:spTree>
    <p:extLst>
      <p:ext uri="{BB962C8B-B14F-4D97-AF65-F5344CB8AC3E}">
        <p14:creationId xmlns:p14="http://schemas.microsoft.com/office/powerpoint/2010/main" val="127320724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Tham số thứ nhất truyền vào phương thức sometimes là tên của trường chúng ta muốn validate.Tham số thứ hai là quy định chúng ta muốn thêm. Nếu truyền Closure như là tham số thứ ba trả về true , quy định sẽ được thêm. Phương thức này làm cho việc thêm quy định validate phức tạp trở lên dễ dàng hơn, ngay cả khi bạn muốn thêm nhiều validate cho nhiều trường:</a:t>
            </a:r>
            <a:endParaRPr lang="en-US" dirty="0"/>
          </a:p>
          <a:p>
            <a:r>
              <a:rPr lang="en-US" dirty="0"/>
              <a:t>$v-&gt;sometimes(['reason', 'cost'], 'required', function($input) { return $input-&gt;games &gt;= 100; });</a:t>
            </a:r>
          </a:p>
          <a:p>
            <a:r>
              <a:rPr lang="en-US" dirty="0" err="1"/>
              <a:t>Tham</a:t>
            </a:r>
            <a:r>
              <a:rPr lang="en-US" dirty="0"/>
              <a:t> </a:t>
            </a:r>
            <a:r>
              <a:rPr lang="en-US" dirty="0" err="1"/>
              <a:t>số</a:t>
            </a:r>
            <a:r>
              <a:rPr lang="en-US" dirty="0"/>
              <a:t> $input </a:t>
            </a:r>
            <a:r>
              <a:rPr lang="en-US" dirty="0" err="1"/>
              <a:t>truyền</a:t>
            </a:r>
            <a:r>
              <a:rPr lang="en-US" dirty="0"/>
              <a:t> </a:t>
            </a:r>
            <a:r>
              <a:rPr lang="en-US" dirty="0" err="1"/>
              <a:t>vào</a:t>
            </a:r>
            <a:r>
              <a:rPr lang="en-US" dirty="0"/>
              <a:t> </a:t>
            </a:r>
            <a:r>
              <a:rPr lang="en-US" dirty="0" err="1"/>
              <a:t>trong</a:t>
            </a:r>
            <a:r>
              <a:rPr lang="en-US" dirty="0"/>
              <a:t> Closure </a:t>
            </a:r>
            <a:r>
              <a:rPr lang="en-US" dirty="0" err="1"/>
              <a:t>là</a:t>
            </a:r>
            <a:r>
              <a:rPr lang="en-US" dirty="0"/>
              <a:t> </a:t>
            </a:r>
            <a:r>
              <a:rPr lang="en-US" dirty="0" err="1"/>
              <a:t>một</a:t>
            </a:r>
            <a:r>
              <a:rPr lang="en-US" dirty="0"/>
              <a:t> </a:t>
            </a:r>
            <a:r>
              <a:rPr lang="en-US" dirty="0" err="1"/>
              <a:t>thể</a:t>
            </a:r>
            <a:r>
              <a:rPr lang="en-US" dirty="0"/>
              <a:t> </a:t>
            </a:r>
            <a:r>
              <a:rPr lang="en-US" dirty="0" err="1"/>
              <a:t>hiện</a:t>
            </a:r>
            <a:r>
              <a:rPr lang="en-US" dirty="0"/>
              <a:t> </a:t>
            </a:r>
            <a:r>
              <a:rPr lang="en-US" dirty="0" err="1"/>
              <a:t>của</a:t>
            </a:r>
            <a:r>
              <a:rPr lang="en-US" dirty="0"/>
              <a:t> Illuminate\Support\Fluent </a:t>
            </a:r>
            <a:r>
              <a:rPr lang="en-US" dirty="0" err="1"/>
              <a:t>và</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truy</a:t>
            </a:r>
            <a:r>
              <a:rPr lang="en-US" dirty="0"/>
              <a:t> </a:t>
            </a:r>
            <a:r>
              <a:rPr lang="en-US" dirty="0" err="1"/>
              <a:t>cập</a:t>
            </a:r>
            <a:r>
              <a:rPr lang="en-US" dirty="0"/>
              <a:t> input </a:t>
            </a:r>
            <a:r>
              <a:rPr lang="en-US" dirty="0" err="1"/>
              <a:t>và</a:t>
            </a:r>
            <a:r>
              <a:rPr lang="en-US" dirty="0"/>
              <a:t> file.</a:t>
            </a:r>
          </a:p>
        </p:txBody>
      </p:sp>
    </p:spTree>
    <p:extLst>
      <p:ext uri="{BB962C8B-B14F-4D97-AF65-F5344CB8AC3E}">
        <p14:creationId xmlns:p14="http://schemas.microsoft.com/office/powerpoint/2010/main" val="30024847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Tương tự như vậy, bạn có thể sử dụng ký tự * khi muốn chỉ định nội dung validation trong file ngôn ngữ, làm cho việc dễ dàng sử dụng một file nội dung validate cho mảng: 'custom' =&gt; [ 'person.*.email' =&gt; [ 'unique' =&gt; 'Each person must have a unique e-mail address', ] ],</a:t>
            </a:r>
            <a:endParaRPr lang="en-US" dirty="0"/>
          </a:p>
        </p:txBody>
      </p:sp>
    </p:spTree>
    <p:extLst>
      <p:ext uri="{BB962C8B-B14F-4D97-AF65-F5344CB8AC3E}">
        <p14:creationId xmlns:p14="http://schemas.microsoft.com/office/powerpoint/2010/main" val="164580300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Laravel cung cấp một số quy định validation rất hữu ích; tuy nhiên, có thể bạn muốn tạo validate bởi chính bạn. Một phương thức đăng ký tùy biến quy tắc validationlà sử dụng phương thức extend trong Validator facade. Chúng ta sẽ sử dụng nó trong một service provider để đăng ký tùy biến quy tắc validation:</a:t>
            </a:r>
            <a:endParaRPr lang="en-US" dirty="0"/>
          </a:p>
        </p:txBody>
      </p:sp>
    </p:spTree>
    <p:extLst>
      <p:ext uri="{BB962C8B-B14F-4D97-AF65-F5344CB8AC3E}">
        <p14:creationId xmlns:p14="http://schemas.microsoft.com/office/powerpoint/2010/main" val="71347573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a:t>
            </a:r>
            <a:r>
              <a:rPr lang="en-US" dirty="0" err="1"/>
              <a:t>php</a:t>
            </a:r>
            <a:endParaRPr lang="en-US" dirty="0"/>
          </a:p>
          <a:p>
            <a:r>
              <a:rPr lang="en-US" dirty="0"/>
              <a:t>namespace App\Providers;</a:t>
            </a:r>
          </a:p>
          <a:p>
            <a:r>
              <a:rPr lang="en-US" dirty="0"/>
              <a:t>use Illuminate\Support\</a:t>
            </a:r>
            <a:r>
              <a:rPr lang="en-US" dirty="0" err="1"/>
              <a:t>ServiceProvider</a:t>
            </a:r>
            <a:r>
              <a:rPr lang="en-US" dirty="0"/>
              <a:t>;</a:t>
            </a:r>
          </a:p>
          <a:p>
            <a:r>
              <a:rPr lang="en-US" dirty="0"/>
              <a:t>use Illuminate\Support\Facades\Validator;</a:t>
            </a:r>
          </a:p>
          <a:p>
            <a:r>
              <a:rPr lang="en-US" dirty="0"/>
              <a:t>class </a:t>
            </a:r>
            <a:r>
              <a:rPr lang="en-US" dirty="0" err="1"/>
              <a:t>AppServiceProvider</a:t>
            </a:r>
            <a:r>
              <a:rPr lang="en-US" dirty="0"/>
              <a:t> extends </a:t>
            </a:r>
            <a:r>
              <a:rPr lang="en-US" dirty="0" err="1"/>
              <a:t>ServiceProvider</a:t>
            </a:r>
            <a:endParaRPr lang="en-US" dirty="0"/>
          </a:p>
          <a:p>
            <a:r>
              <a:rPr lang="en-US" dirty="0"/>
              <a:t>{</a:t>
            </a:r>
          </a:p>
          <a:p>
            <a:r>
              <a:rPr lang="en-US" dirty="0"/>
              <a:t> /**</a:t>
            </a:r>
          </a:p>
          <a:p>
            <a:r>
              <a:rPr lang="en-US" dirty="0"/>
              <a:t> * Bootstrap any application services.</a:t>
            </a:r>
          </a:p>
          <a:p>
            <a:r>
              <a:rPr lang="en-US" dirty="0"/>
              <a:t> *</a:t>
            </a:r>
          </a:p>
          <a:p>
            <a:r>
              <a:rPr lang="en-US" dirty="0"/>
              <a:t> * @return void</a:t>
            </a:r>
          </a:p>
          <a:p>
            <a:r>
              <a:rPr lang="en-US" dirty="0"/>
              <a:t> */</a:t>
            </a:r>
          </a:p>
          <a:p>
            <a:r>
              <a:rPr lang="en-US" dirty="0"/>
              <a:t> public function boot()</a:t>
            </a:r>
          </a:p>
          <a:p>
            <a:r>
              <a:rPr lang="en-US" dirty="0"/>
              <a:t> {</a:t>
            </a:r>
          </a:p>
          <a:p>
            <a:r>
              <a:rPr lang="en-US" dirty="0"/>
              <a:t> Validator::extend('foo', function($attribute, $value, $parameters, $validator) {</a:t>
            </a:r>
          </a:p>
          <a:p>
            <a:r>
              <a:rPr lang="en-US" dirty="0"/>
              <a:t> return $value == 'foo';</a:t>
            </a:r>
          </a:p>
          <a:p>
            <a:r>
              <a:rPr lang="en-US" dirty="0"/>
              <a:t> });</a:t>
            </a:r>
          </a:p>
          <a:p>
            <a:r>
              <a:rPr lang="en-US" dirty="0"/>
              <a:t> }</a:t>
            </a:r>
          </a:p>
          <a:p>
            <a:r>
              <a:rPr lang="en-US" dirty="0"/>
              <a:t> /**</a:t>
            </a:r>
          </a:p>
          <a:p>
            <a:r>
              <a:rPr lang="en-US" dirty="0"/>
              <a:t> * Register the service provider.</a:t>
            </a:r>
          </a:p>
          <a:p>
            <a:r>
              <a:rPr lang="en-US" dirty="0"/>
              <a:t> *</a:t>
            </a:r>
          </a:p>
          <a:p>
            <a:r>
              <a:rPr lang="en-US" dirty="0"/>
              <a:t> * @return void</a:t>
            </a:r>
          </a:p>
          <a:p>
            <a:r>
              <a:rPr lang="en-US" dirty="0"/>
              <a:t> */</a:t>
            </a:r>
          </a:p>
          <a:p>
            <a:r>
              <a:rPr lang="en-US" dirty="0"/>
              <a:t> public function register()</a:t>
            </a:r>
          </a:p>
          <a:p>
            <a:r>
              <a:rPr lang="en-US" dirty="0"/>
              <a:t> {</a:t>
            </a:r>
          </a:p>
          <a:p>
            <a:r>
              <a:rPr lang="en-US" dirty="0"/>
              <a:t> //</a:t>
            </a:r>
          </a:p>
          <a:p>
            <a:r>
              <a:rPr lang="en-US" dirty="0"/>
              <a:t> }</a:t>
            </a:r>
          </a:p>
          <a:p>
            <a:r>
              <a:rPr lang="en-US" dirty="0"/>
              <a:t>}</a:t>
            </a:r>
          </a:p>
        </p:txBody>
      </p:sp>
    </p:spTree>
    <p:extLst>
      <p:ext uri="{BB962C8B-B14F-4D97-AF65-F5344CB8AC3E}">
        <p14:creationId xmlns:p14="http://schemas.microsoft.com/office/powerpoint/2010/main" val="194685586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Tùy biến validator Closure nhận bốn đối số: tên của $attribute được validate, giá trị $value của thuộc tính, một mảng quy định $parameters , và một thể hiện Validator . Bạn cũng có thể truyền một class và method vào phương thức extend thay vì một Closure: Validator::extend('foo', 'FooValidator@validate');</a:t>
            </a:r>
            <a:endParaRPr lang="en-US" dirty="0"/>
          </a:p>
        </p:txBody>
      </p:sp>
    </p:spTree>
    <p:extLst>
      <p:ext uri="{BB962C8B-B14F-4D97-AF65-F5344CB8AC3E}">
        <p14:creationId xmlns:p14="http://schemas.microsoft.com/office/powerpoint/2010/main" val="48636350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Bạn có thể định nghĩa một nội dung lỗi cho quy định tùy biến của bạn. Bạn có thể làm như vậy hoặc một mảng nội dung tùy biến nội dung inline hoặc thêm vào validation file ngôn ngữ. Nội dung này sẽ được đặt ở trên đầu của mảng, không ở bên trong mảng custom ,nó chỉ dành cho những nội dung lỗi attribute-specific: "foo" =&gt; "Your input was invalid!", "accepted" =&gt; "The :attribute must be accepted.", // The rest of the validation error messages...</a:t>
            </a:r>
            <a:endParaRPr lang="en-US" dirty="0"/>
          </a:p>
        </p:txBody>
      </p:sp>
    </p:spTree>
    <p:extLst>
      <p:ext uri="{BB962C8B-B14F-4D97-AF65-F5344CB8AC3E}">
        <p14:creationId xmlns:p14="http://schemas.microsoft.com/office/powerpoint/2010/main" val="190642361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Khi bạn tùy biến quy định validation, thỉnh thảng bạn cần định nghĩa tùy chỉnh place-holder thay thế nội dung lỗi. Bạn cũng có thể tạo một Validator như miểu tả ở trên sau đó gọi phương thức replacer trong Validator facade. Bạn có thể sử dụng trong phương thức boot của service provider: /** * Bootstrap any application services. * * @return void */ public function boot() { Validator::extend(...); Validator::replacer('foo', function($message, $attribute, $rule, $parameters) { return str_replace(...); }); }</a:t>
            </a:r>
            <a:endParaRPr lang="en-US" dirty="0"/>
          </a:p>
        </p:txBody>
      </p:sp>
    </p:spTree>
    <p:extLst>
      <p:ext uri="{BB962C8B-B14F-4D97-AF65-F5344CB8AC3E}">
        <p14:creationId xmlns:p14="http://schemas.microsoft.com/office/powerpoint/2010/main" val="214622094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Mặc định, khi một thuộc tính đã được validated là không xuất hiện hoặc chứa một giá trị rỗng như định nghĩa bởi quy tắc required , quy tắc validation thường, bao gồm cả phần extensions, là không hoạt động. Ví dụ, quy định unique sẽ không hoạt động lần nữa nếu giá trị null : $rules = ['name' =&gt; 'unique']; $input = ['name' =&gt; null];</a:t>
            </a:r>
            <a:endParaRPr lang="en-US" dirty="0"/>
          </a:p>
          <a:p>
            <a:r>
              <a:rPr lang="en-US" dirty="0"/>
              <a:t>Validator::make($input, $rules)-&gt;passes(); // true</a:t>
            </a:r>
          </a:p>
        </p:txBody>
      </p:sp>
    </p:spTree>
    <p:extLst>
      <p:ext uri="{BB962C8B-B14F-4D97-AF65-F5344CB8AC3E}">
        <p14:creationId xmlns:p14="http://schemas.microsoft.com/office/powerpoint/2010/main" val="1123598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Nếu quy định validationthành công, code của bạn sẽ thực thi bình thường; tuy nhiên, nếu validation thất bại, mội exception sẽ được ném và tích hợp lỗi response sẽ được tự động gửi cho người dùng. Trong trường hợp là HTTP request, một response chuyển trang sẽ được tạo ra, trong khi một JSON response sẽ được gửi cho AJAX requests.</a:t>
            </a:r>
            <a:endParaRPr lang="en-US" dirty="0"/>
          </a:p>
        </p:txBody>
      </p:sp>
    </p:spTree>
    <p:extLst>
      <p:ext uri="{BB962C8B-B14F-4D97-AF65-F5344CB8AC3E}">
        <p14:creationId xmlns:p14="http://schemas.microsoft.com/office/powerpoint/2010/main" val="124632214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Đối với quy tắc validate hoạt động ngay cả khi thuộc tính là rỗng, quy định phải ngụ ý rằng các thuộc tính là bắt buộc. Như tạo một "implicit" extension, sử dụng phương thức Validator::extendImplicit() : Validator::extendImplicit('foo', function($attribute, $value, $parameters, $validator) { return $value == 'foo'; });</a:t>
            </a:r>
            <a:endParaRPr lang="en-US" dirty="0"/>
          </a:p>
          <a:p>
            <a:r>
              <a:rPr lang="en-US" dirty="0" err="1"/>
              <a:t>Một</a:t>
            </a:r>
            <a:r>
              <a:rPr lang="en-US" dirty="0"/>
              <a:t> "implicit" extension </a:t>
            </a:r>
            <a:r>
              <a:rPr lang="en-US" dirty="0" err="1"/>
              <a:t>chỉ</a:t>
            </a:r>
            <a:r>
              <a:rPr lang="en-US" dirty="0"/>
              <a:t> implies </a:t>
            </a:r>
            <a:r>
              <a:rPr lang="en-US" dirty="0" err="1"/>
              <a:t>ngụ</a:t>
            </a:r>
            <a:r>
              <a:rPr lang="en-US" dirty="0"/>
              <a:t> ý </a:t>
            </a:r>
            <a:r>
              <a:rPr lang="en-US" dirty="0" err="1"/>
              <a:t>là</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là</a:t>
            </a:r>
            <a:r>
              <a:rPr lang="en-US" dirty="0"/>
              <a:t> </a:t>
            </a:r>
            <a:r>
              <a:rPr lang="en-US" dirty="0" err="1"/>
              <a:t>bắt</a:t>
            </a:r>
            <a:r>
              <a:rPr lang="en-US" dirty="0"/>
              <a:t> </a:t>
            </a:r>
            <a:r>
              <a:rPr lang="en-US" dirty="0" err="1"/>
              <a:t>buộc</a:t>
            </a:r>
            <a:r>
              <a:rPr lang="en-US" dirty="0"/>
              <a:t>. Cho </a:t>
            </a:r>
            <a:r>
              <a:rPr lang="en-US" dirty="0" err="1"/>
              <a:t>dù</a:t>
            </a:r>
            <a:r>
              <a:rPr lang="en-US" dirty="0"/>
              <a:t> </a:t>
            </a:r>
            <a:r>
              <a:rPr lang="en-US" dirty="0" err="1"/>
              <a:t>nó</a:t>
            </a:r>
            <a:r>
              <a:rPr lang="en-US" dirty="0"/>
              <a:t> </a:t>
            </a:r>
            <a:r>
              <a:rPr lang="en-US" dirty="0" err="1"/>
              <a:t>thực</a:t>
            </a:r>
            <a:r>
              <a:rPr lang="en-US" dirty="0"/>
              <a:t> </a:t>
            </a:r>
            <a:r>
              <a:rPr lang="en-US" dirty="0" err="1"/>
              <a:t>sự</a:t>
            </a:r>
            <a:r>
              <a:rPr lang="en-US" dirty="0"/>
              <a:t> invalidates </a:t>
            </a:r>
            <a:r>
              <a:rPr lang="en-US" dirty="0" err="1"/>
              <a:t>thuộc</a:t>
            </a:r>
            <a:r>
              <a:rPr lang="en-US" dirty="0"/>
              <a:t> </a:t>
            </a:r>
            <a:r>
              <a:rPr lang="en-US" dirty="0" err="1"/>
              <a:t>tính</a:t>
            </a:r>
            <a:r>
              <a:rPr lang="en-US" dirty="0"/>
              <a:t> </a:t>
            </a:r>
            <a:r>
              <a:rPr lang="en-US" dirty="0" err="1"/>
              <a:t>là</a:t>
            </a:r>
            <a:r>
              <a:rPr lang="en-US" dirty="0"/>
              <a:t> </a:t>
            </a:r>
            <a:r>
              <a:rPr lang="en-US" dirty="0" err="1"/>
              <a:t>lỗi</a:t>
            </a:r>
            <a:r>
              <a:rPr lang="en-US" dirty="0"/>
              <a:t> </a:t>
            </a:r>
            <a:r>
              <a:rPr lang="en-US" dirty="0" err="1"/>
              <a:t>hoặc</a:t>
            </a:r>
            <a:r>
              <a:rPr lang="en-US" dirty="0"/>
              <a:t> </a:t>
            </a:r>
            <a:r>
              <a:rPr lang="en-US" dirty="0" err="1"/>
              <a:t>rộng</a:t>
            </a:r>
            <a:r>
              <a:rPr lang="en-US" dirty="0"/>
              <a:t> </a:t>
            </a:r>
            <a:r>
              <a:rPr lang="en-US" dirty="0" err="1"/>
              <a:t>là</a:t>
            </a:r>
            <a:r>
              <a:rPr lang="en-US" dirty="0"/>
              <a:t> </a:t>
            </a:r>
            <a:r>
              <a:rPr lang="en-US" dirty="0" err="1"/>
              <a:t>phụ</a:t>
            </a:r>
            <a:r>
              <a:rPr lang="en-US" dirty="0"/>
              <a:t> </a:t>
            </a:r>
            <a:r>
              <a:rPr lang="en-US" dirty="0" err="1"/>
              <a:t>thuộc</a:t>
            </a:r>
            <a:r>
              <a:rPr lang="en-US" dirty="0"/>
              <a:t> </a:t>
            </a:r>
            <a:r>
              <a:rPr lang="en-US" dirty="0" err="1"/>
              <a:t>vào</a:t>
            </a:r>
            <a:r>
              <a:rPr lang="en-US" dirty="0"/>
              <a:t> </a:t>
            </a:r>
            <a:r>
              <a:rPr lang="en-US" dirty="0" err="1"/>
              <a:t>bạn</a:t>
            </a:r>
            <a:r>
              <a:rPr lang="en-US" dirty="0"/>
              <a:t>.</a:t>
            </a:r>
          </a:p>
          <a:p>
            <a:r>
              <a:rPr lang="en-US" dirty="0" err="1"/>
              <a:t>Nguồn</a:t>
            </a:r>
            <a:r>
              <a:rPr lang="en-US" dirty="0"/>
              <a:t>: https://laravel.com/docs/5.3/validation</a:t>
            </a:r>
          </a:p>
        </p:txBody>
      </p:sp>
    </p:spTree>
    <p:extLst>
      <p:ext uri="{BB962C8B-B14F-4D97-AF65-F5344CB8AC3E}">
        <p14:creationId xmlns:p14="http://schemas.microsoft.com/office/powerpoint/2010/main" val="168069164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A30A7C-C4B4-9B4F-96F2-B695F01A3967}" type="slidenum">
              <a:rPr lang="en-US" smtClean="0"/>
              <a:t>89</a:t>
            </a:fld>
            <a:endParaRPr lang="en-US"/>
          </a:p>
        </p:txBody>
      </p:sp>
    </p:spTree>
    <p:extLst>
      <p:ext uri="{BB962C8B-B14F-4D97-AF65-F5344CB8AC3E}">
        <p14:creationId xmlns:p14="http://schemas.microsoft.com/office/powerpoint/2010/main" val="712939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Để có thể hiểu rõ hơn về phương thức validate , hãy quay lại phương thức store : /** * Store a new blog post. * * @param Request $request * @return Response */ public function store(Request $request) { $this-&gt;validate($request, [ 'title' =&gt; 'required|unique:posts|max:255’,</a:t>
            </a:r>
            <a:endParaRPr lang="en-US" dirty="0"/>
          </a:p>
          <a:p>
            <a:r>
              <a:rPr lang="en-US" dirty="0"/>
              <a:t>'body' =&gt; 'required', ]); // The blog post is valid, store in database... }</a:t>
            </a:r>
          </a:p>
        </p:txBody>
      </p:sp>
    </p:spTree>
    <p:extLst>
      <p:ext uri="{BB962C8B-B14F-4D97-AF65-F5344CB8AC3E}">
        <p14:creationId xmlns:p14="http://schemas.microsoft.com/office/powerpoint/2010/main" val="314909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243C5A-03A2-2D40-ADA5-6D241F2C193D}"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1DB7B-B60C-E444-A283-3E14C305EC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243C5A-03A2-2D40-ADA5-6D241F2C193D}"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1DB7B-B60C-E444-A283-3E14C305EC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061357"/>
            <a:ext cx="2628900" cy="51156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1061357"/>
            <a:ext cx="7734300" cy="51156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243C5A-03A2-2D40-ADA5-6D241F2C193D}"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1DB7B-B60C-E444-A283-3E14C305EC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243C5A-03A2-2D40-ADA5-6D241F2C193D}"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1DB7B-B60C-E444-A283-3E14C305EC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243C5A-03A2-2D40-ADA5-6D241F2C193D}"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1DB7B-B60C-E444-A283-3E14C305EC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243C5A-03A2-2D40-ADA5-6D241F2C193D}" type="datetimeFigureOut">
              <a:rPr lang="en-US" smtClean="0"/>
              <a:t>6/1/21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1DB7B-B60C-E444-A283-3E14C305EC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898071"/>
            <a:ext cx="10515600" cy="7926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243C5A-03A2-2D40-ADA5-6D241F2C193D}" type="datetimeFigureOut">
              <a:rPr lang="en-US" smtClean="0"/>
              <a:t>6/1/21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E1DB7B-B60C-E444-A283-3E14C305EC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243C5A-03A2-2D40-ADA5-6D241F2C193D}" type="datetimeFigureOut">
              <a:rPr lang="en-US" smtClean="0"/>
              <a:t>6/1/21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E1DB7B-B60C-E444-A283-3E14C305EC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243C5A-03A2-2D40-ADA5-6D241F2C193D}" type="datetimeFigureOut">
              <a:rPr lang="en-US" smtClean="0"/>
              <a:t>6/1/21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E1DB7B-B60C-E444-A283-3E14C305EC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243C5A-03A2-2D40-ADA5-6D241F2C193D}" type="datetimeFigureOut">
              <a:rPr lang="en-US" smtClean="0"/>
              <a:t>6/1/21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1DB7B-B60C-E444-A283-3E14C305EC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243C5A-03A2-2D40-ADA5-6D241F2C193D}" type="datetimeFigureOut">
              <a:rPr lang="en-US" smtClean="0"/>
              <a:t>6/1/21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1DB7B-B60C-E444-A283-3E14C305EC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59419"/>
            <a:ext cx="10515600" cy="81418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20022"/>
            <a:ext cx="10515600" cy="50569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yriad Pro" charset="0"/>
                <a:ea typeface="Myriad Pro" charset="0"/>
                <a:cs typeface="Myriad Pro" charset="0"/>
              </a:defRPr>
            </a:lvl1pPr>
          </a:lstStyle>
          <a:p>
            <a:fld id="{F2243C5A-03A2-2D40-ADA5-6D241F2C193D}" type="datetimeFigureOut">
              <a:rPr lang="en-US" smtClean="0"/>
              <a:t>6/1/21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yriad Pro" charset="0"/>
                <a:ea typeface="Myriad Pro" charset="0"/>
                <a:cs typeface="Myriad Pro"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yriad Pro" charset="0"/>
                <a:ea typeface="Myriad Pro" charset="0"/>
                <a:cs typeface="Myriad Pro" charset="0"/>
              </a:defRPr>
            </a:lvl1pPr>
          </a:lstStyle>
          <a:p>
            <a:fld id="{23E1DB7B-B60C-E444-A283-3E14C305ECCE}" type="slidenum">
              <a:rPr lang="en-US" smtClean="0"/>
              <a:t>‹#›</a:t>
            </a:fld>
            <a:endParaRPr lang="en-US"/>
          </a:p>
        </p:txBody>
      </p:sp>
      <p:cxnSp>
        <p:nvCxnSpPr>
          <p:cNvPr id="10" name="Straight Connector 9"/>
          <p:cNvCxnSpPr/>
          <p:nvPr/>
        </p:nvCxnSpPr>
        <p:spPr>
          <a:xfrm flipH="1">
            <a:off x="838202" y="893620"/>
            <a:ext cx="10386389" cy="0"/>
          </a:xfrm>
          <a:prstGeom prst="line">
            <a:avLst/>
          </a:prstGeom>
          <a:ln w="25400">
            <a:solidFill>
              <a:srgbClr val="27278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13"/>
          <a:stretch>
            <a:fillRect/>
          </a:stretch>
        </p:blipFill>
        <p:spPr>
          <a:xfrm>
            <a:off x="11415645" y="139074"/>
            <a:ext cx="657087" cy="657087"/>
          </a:xfrm>
          <a:prstGeom prst="rect">
            <a:avLst/>
          </a:prstGeom>
        </p:spPr>
      </p:pic>
    </p:spTree>
    <p:extLst>
      <p:ext uri="{BB962C8B-B14F-4D97-AF65-F5344CB8AC3E}">
        <p14:creationId xmlns:p14="http://schemas.microsoft.com/office/powerpoint/2010/main" val="10882017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b="1" i="0" kern="1200">
          <a:solidFill>
            <a:schemeClr val="tx1"/>
          </a:solidFill>
          <a:latin typeface="Myriad Pro Semibold" charset="0"/>
          <a:ea typeface="Myriad Pro Semibold" charset="0"/>
          <a:cs typeface="Myriad Pro Semibold"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yriad Pro" charset="0"/>
          <a:ea typeface="Myriad Pro" charset="0"/>
          <a:cs typeface="Myriad Pr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yriad Pro" charset="0"/>
          <a:ea typeface="Myriad Pro" charset="0"/>
          <a:cs typeface="Myriad Pr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yriad Pro" charset="0"/>
          <a:ea typeface="Myriad Pro" charset="0"/>
          <a:cs typeface="Myriad Pr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yriad Pro" charset="0"/>
          <a:ea typeface="Myriad Pro" charset="0"/>
          <a:cs typeface="Myriad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vn.apache.org/repos/asf/httpd/httpd/trunk/docs/conf/mime.types"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7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8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9.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8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0793" y="1138988"/>
            <a:ext cx="10590414" cy="2738437"/>
          </a:xfrm>
        </p:spPr>
        <p:txBody>
          <a:bodyPr>
            <a:normAutofit/>
          </a:bodyPr>
          <a:lstStyle/>
          <a:p>
            <a:r>
              <a:rPr lang="vi-VN" dirty="0"/>
              <a:t>Bài 7</a:t>
            </a:r>
            <a:br>
              <a:rPr lang="vi-VN" dirty="0"/>
            </a:br>
            <a:r>
              <a:rPr lang="vi-VN" dirty="0"/>
              <a:t>Validation</a:t>
            </a:r>
            <a:endParaRPr lang="en-US" dirty="0"/>
          </a:p>
        </p:txBody>
      </p:sp>
      <p:sp>
        <p:nvSpPr>
          <p:cNvPr id="3" name="Subtitle 2"/>
          <p:cNvSpPr>
            <a:spLocks noGrp="1"/>
          </p:cNvSpPr>
          <p:nvPr>
            <p:ph type="subTitle" idx="1"/>
          </p:nvPr>
        </p:nvSpPr>
        <p:spPr>
          <a:xfrm>
            <a:off x="1524000" y="4160838"/>
            <a:ext cx="9144000" cy="1655762"/>
          </a:xfrm>
        </p:spPr>
        <p:txBody>
          <a:bodyPr/>
          <a:lstStyle/>
          <a:p>
            <a:r>
              <a:rPr lang="vi-VN" dirty="0"/>
              <a:t>Module: BOOTCAMP WEB-BACKEND DEVELOPMENT WITH LARAVEL 2.1</a:t>
            </a:r>
          </a:p>
        </p:txBody>
      </p:sp>
    </p:spTree>
    <p:extLst>
      <p:ext uri="{BB962C8B-B14F-4D97-AF65-F5344CB8AC3E}">
        <p14:creationId xmlns:p14="http://schemas.microsoft.com/office/powerpoint/2010/main" val="56991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02"/>
          <p:cNvSpPr txBox="1">
            <a:spLocks noGrp="1"/>
          </p:cNvSpPr>
          <p:nvPr>
            <p:ph type="title"/>
          </p:nvPr>
        </p:nvSpPr>
        <p:spPr>
          <a:prstGeom prst="rect">
            <a:avLst/>
          </a:prstGeom>
        </p:spPr>
        <p:txBody>
          <a:bodyPr lIns="45699" tIns="45699" rIns="45699" bIns="45699"/>
          <a:lstStyle>
            <a:lvl1pPr marL="558800" indent="-838200"/>
          </a:lstStyle>
          <a:p>
            <a:r>
              <a:rPr lang="en-US" dirty="0" err="1"/>
              <a:t>Viết</a:t>
            </a:r>
            <a:r>
              <a:rPr lang="en-US" dirty="0"/>
              <a:t> logic validation</a:t>
            </a:r>
            <a:endParaRPr dirty="0"/>
          </a:p>
        </p:txBody>
      </p:sp>
      <p:sp>
        <p:nvSpPr>
          <p:cNvPr id="147" name="Shape 103"/>
          <p:cNvSpPr txBox="1">
            <a:spLocks noGrp="1"/>
          </p:cNvSpPr>
          <p:nvPr>
            <p:ph idx="1"/>
          </p:nvPr>
        </p:nvSpPr>
        <p:spPr>
          <a:xfrm>
            <a:off x="838200" y="1150470"/>
            <a:ext cx="10515600" cy="4198738"/>
          </a:xfrm>
          <a:prstGeom prst="rect">
            <a:avLst/>
          </a:prstGeom>
        </p:spPr>
        <p:txBody>
          <a:bodyPr lIns="45699" tIns="45699" rIns="45699" bIns="45699"/>
          <a:lstStyle>
            <a:lvl1pPr indent="-228600"/>
          </a:lstStyle>
          <a:p>
            <a:r>
              <a:rPr lang="vi-VN" dirty="0"/>
              <a:t>Nếu quy định validationthành công, code của bạn sẽ thực thi bình thường; tuy nhiên, nếu validation thất bại, mội exception sẽ được ném và tích hợp lỗi response sẽ được tự động gửi cho người dùng.</a:t>
            </a:r>
            <a:endParaRPr lang="en-US" dirty="0"/>
          </a:p>
          <a:p>
            <a:r>
              <a:rPr lang="vi-VN" dirty="0"/>
              <a:t> Trong trường hợp là HTTP request, một response chuyển trang sẽ được tạo ra, trong khi một JSON response sẽ được gửi cho AJAX requests.</a:t>
            </a:r>
            <a:endParaRPr dirty="0"/>
          </a:p>
        </p:txBody>
      </p:sp>
      <p:sp>
        <p:nvSpPr>
          <p:cNvPr id="2" name="Slide Number Placeholder 1"/>
          <p:cNvSpPr>
            <a:spLocks noGrp="1"/>
          </p:cNvSpPr>
          <p:nvPr>
            <p:ph type="sldNum" sz="quarter" idx="12"/>
          </p:nvPr>
        </p:nvSpPr>
        <p:spPr/>
        <p:txBody>
          <a:bodyPr/>
          <a:lstStyle/>
          <a:p>
            <a:fld id="{86CB4B4D-7CA3-9044-876B-883B54F8677D}" type="slidenum">
              <a:rPr lang="uk-UA" smtClean="0"/>
              <a:t>10</a:t>
            </a:fld>
            <a:endParaRPr lang="uk-UA"/>
          </a:p>
        </p:txBody>
      </p:sp>
    </p:spTree>
    <p:extLst>
      <p:ext uri="{BB962C8B-B14F-4D97-AF65-F5344CB8AC3E}">
        <p14:creationId xmlns:p14="http://schemas.microsoft.com/office/powerpoint/2010/main" val="524897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02"/>
          <p:cNvSpPr txBox="1">
            <a:spLocks noGrp="1"/>
          </p:cNvSpPr>
          <p:nvPr>
            <p:ph type="title"/>
          </p:nvPr>
        </p:nvSpPr>
        <p:spPr>
          <a:prstGeom prst="rect">
            <a:avLst/>
          </a:prstGeom>
        </p:spPr>
        <p:txBody>
          <a:bodyPr lIns="45699" tIns="45699" rIns="45699" bIns="45699"/>
          <a:lstStyle>
            <a:lvl1pPr marL="558800" indent="-838200"/>
          </a:lstStyle>
          <a:p>
            <a:r>
              <a:rPr lang="en-US" dirty="0" err="1"/>
              <a:t>Viết</a:t>
            </a:r>
            <a:r>
              <a:rPr lang="en-US" dirty="0"/>
              <a:t> logic validation</a:t>
            </a:r>
            <a:endParaRPr dirty="0"/>
          </a:p>
        </p:txBody>
      </p:sp>
      <p:sp>
        <p:nvSpPr>
          <p:cNvPr id="150" name="Shape 103"/>
          <p:cNvSpPr txBox="1">
            <a:spLocks noGrp="1"/>
          </p:cNvSpPr>
          <p:nvPr>
            <p:ph idx="1"/>
          </p:nvPr>
        </p:nvSpPr>
        <p:spPr>
          <a:xfrm>
            <a:off x="838200" y="1142651"/>
            <a:ext cx="10515600" cy="4198738"/>
          </a:xfrm>
          <a:prstGeom prst="rect">
            <a:avLst/>
          </a:prstGeom>
        </p:spPr>
        <p:txBody>
          <a:bodyPr lIns="45699" tIns="45699" rIns="45699" bIns="45699"/>
          <a:lstStyle>
            <a:lvl1pPr indent="-228600"/>
          </a:lstStyle>
          <a:p>
            <a:r>
              <a:rPr lang="vi-VN" dirty="0"/>
              <a:t>Để có thể hiểu rõ hơn về phương thức validate , hãy quay lại phương thức store :</a:t>
            </a:r>
            <a:endParaRPr dirty="0"/>
          </a:p>
        </p:txBody>
      </p:sp>
      <p:sp>
        <p:nvSpPr>
          <p:cNvPr id="2" name="Slide Number Placeholder 1"/>
          <p:cNvSpPr>
            <a:spLocks noGrp="1"/>
          </p:cNvSpPr>
          <p:nvPr>
            <p:ph type="sldNum" sz="quarter" idx="12"/>
          </p:nvPr>
        </p:nvSpPr>
        <p:spPr/>
        <p:txBody>
          <a:bodyPr/>
          <a:lstStyle/>
          <a:p>
            <a:fld id="{86CB4B4D-7CA3-9044-876B-883B54F8677D}" type="slidenum">
              <a:rPr lang="uk-UA" smtClean="0"/>
              <a:t>11</a:t>
            </a:fld>
            <a:endParaRPr lang="uk-UA"/>
          </a:p>
        </p:txBody>
      </p:sp>
      <p:pic>
        <p:nvPicPr>
          <p:cNvPr id="5" name="Picture 4" descr="Graphical user interface, text, application&#10;&#10;Description automatically generated">
            <a:extLst>
              <a:ext uri="{FF2B5EF4-FFF2-40B4-BE49-F238E27FC236}">
                <a16:creationId xmlns:a16="http://schemas.microsoft.com/office/drawing/2014/main" id="{B363D27E-A89B-354C-A041-E195C5F56075}"/>
              </a:ext>
            </a:extLst>
          </p:cNvPr>
          <p:cNvPicPr>
            <a:picLocks noChangeAspect="1"/>
          </p:cNvPicPr>
          <p:nvPr/>
        </p:nvPicPr>
        <p:blipFill>
          <a:blip r:embed="rId3"/>
          <a:stretch>
            <a:fillRect/>
          </a:stretch>
        </p:blipFill>
        <p:spPr>
          <a:xfrm>
            <a:off x="2517775" y="2224088"/>
            <a:ext cx="5613400" cy="3009900"/>
          </a:xfrm>
          <a:prstGeom prst="rect">
            <a:avLst/>
          </a:prstGeom>
        </p:spPr>
      </p:pic>
    </p:spTree>
    <p:extLst>
      <p:ext uri="{BB962C8B-B14F-4D97-AF65-F5344CB8AC3E}">
        <p14:creationId xmlns:p14="http://schemas.microsoft.com/office/powerpoint/2010/main" val="1379803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02"/>
          <p:cNvSpPr txBox="1">
            <a:spLocks noGrp="1"/>
          </p:cNvSpPr>
          <p:nvPr>
            <p:ph type="title"/>
          </p:nvPr>
        </p:nvSpPr>
        <p:spPr>
          <a:prstGeom prst="rect">
            <a:avLst/>
          </a:prstGeom>
        </p:spPr>
        <p:txBody>
          <a:bodyPr lIns="45699" tIns="45699" rIns="45699" bIns="45699"/>
          <a:lstStyle>
            <a:lvl1pPr marL="558800" indent="-838200"/>
          </a:lstStyle>
          <a:p>
            <a:r>
              <a:rPr lang="en-US" dirty="0" err="1"/>
              <a:t>Viết</a:t>
            </a:r>
            <a:r>
              <a:rPr lang="en-US" dirty="0"/>
              <a:t> logic validation</a:t>
            </a:r>
            <a:endParaRPr dirty="0"/>
          </a:p>
        </p:txBody>
      </p:sp>
      <p:sp>
        <p:nvSpPr>
          <p:cNvPr id="153" name="Shape 103"/>
          <p:cNvSpPr txBox="1">
            <a:spLocks noGrp="1"/>
          </p:cNvSpPr>
          <p:nvPr>
            <p:ph idx="1"/>
          </p:nvPr>
        </p:nvSpPr>
        <p:spPr>
          <a:xfrm>
            <a:off x="838200" y="973606"/>
            <a:ext cx="10515600" cy="4198738"/>
          </a:xfrm>
          <a:prstGeom prst="rect">
            <a:avLst/>
          </a:prstGeom>
        </p:spPr>
        <p:txBody>
          <a:bodyPr lIns="45699" tIns="45699" rIns="45699" bIns="45699"/>
          <a:lstStyle>
            <a:lvl1pPr indent="-228600"/>
          </a:lstStyle>
          <a:p>
            <a:r>
              <a:rPr lang="vi-VN" dirty="0"/>
              <a:t>Như bạn có thể thấy, chúng ta có thể truyền qua HTTP request đến và yêu cầu quy định validation vào phương thức validate .</a:t>
            </a:r>
            <a:endParaRPr lang="en-US" dirty="0"/>
          </a:p>
          <a:p>
            <a:r>
              <a:rPr lang="vi-VN" dirty="0"/>
              <a:t> Một lần nữa, nếu validation thất bại, Một proper response sẽ tự động được tạo ra.</a:t>
            </a:r>
            <a:endParaRPr lang="en-US" dirty="0"/>
          </a:p>
          <a:p>
            <a:r>
              <a:rPr lang="vi-VN" dirty="0"/>
              <a:t> Nếu validation thành công, controller sẽ được thực thi bình thường</a:t>
            </a:r>
            <a:endParaRPr dirty="0"/>
          </a:p>
        </p:txBody>
      </p:sp>
      <p:sp>
        <p:nvSpPr>
          <p:cNvPr id="2" name="Slide Number Placeholder 1"/>
          <p:cNvSpPr>
            <a:spLocks noGrp="1"/>
          </p:cNvSpPr>
          <p:nvPr>
            <p:ph type="sldNum" sz="quarter" idx="12"/>
          </p:nvPr>
        </p:nvSpPr>
        <p:spPr/>
        <p:txBody>
          <a:bodyPr/>
          <a:lstStyle/>
          <a:p>
            <a:fld id="{86CB4B4D-7CA3-9044-876B-883B54F8677D}" type="slidenum">
              <a:rPr lang="uk-UA" smtClean="0"/>
              <a:t>12</a:t>
            </a:fld>
            <a:endParaRPr lang="uk-UA"/>
          </a:p>
        </p:txBody>
      </p:sp>
    </p:spTree>
    <p:extLst>
      <p:ext uri="{BB962C8B-B14F-4D97-AF65-F5344CB8AC3E}">
        <p14:creationId xmlns:p14="http://schemas.microsoft.com/office/powerpoint/2010/main" val="1842493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02"/>
          <p:cNvSpPr txBox="1">
            <a:spLocks noGrp="1"/>
          </p:cNvSpPr>
          <p:nvPr>
            <p:ph type="title"/>
          </p:nvPr>
        </p:nvSpPr>
        <p:spPr>
          <a:prstGeom prst="rect">
            <a:avLst/>
          </a:prstGeom>
        </p:spPr>
        <p:txBody>
          <a:bodyPr lIns="45699" tIns="45699" rIns="45699" bIns="45699"/>
          <a:lstStyle>
            <a:lvl1pPr marL="558800" indent="-838200"/>
          </a:lstStyle>
          <a:p>
            <a:r>
              <a:rPr lang="en-US" dirty="0" err="1"/>
              <a:t>Dừng</a:t>
            </a:r>
            <a:r>
              <a:rPr lang="en-US" dirty="0"/>
              <a:t> </a:t>
            </a:r>
            <a:r>
              <a:rPr lang="en-US" dirty="0" err="1"/>
              <a:t>khi</a:t>
            </a:r>
            <a:r>
              <a:rPr lang="en-US" dirty="0"/>
              <a:t> validation </a:t>
            </a:r>
            <a:r>
              <a:rPr lang="en-US" dirty="0" err="1"/>
              <a:t>thất</a:t>
            </a:r>
            <a:r>
              <a:rPr lang="en-US" dirty="0"/>
              <a:t> </a:t>
            </a:r>
            <a:r>
              <a:rPr lang="en-US" dirty="0" err="1"/>
              <a:t>bại</a:t>
            </a:r>
            <a:endParaRPr dirty="0"/>
          </a:p>
        </p:txBody>
      </p:sp>
      <p:sp>
        <p:nvSpPr>
          <p:cNvPr id="156" name="Shape 103"/>
          <p:cNvSpPr txBox="1">
            <a:spLocks noGrp="1"/>
          </p:cNvSpPr>
          <p:nvPr>
            <p:ph idx="1"/>
          </p:nvPr>
        </p:nvSpPr>
        <p:spPr>
          <a:xfrm>
            <a:off x="838200" y="1079033"/>
            <a:ext cx="10515600" cy="4198738"/>
          </a:xfrm>
          <a:prstGeom prst="rect">
            <a:avLst/>
          </a:prstGeom>
        </p:spPr>
        <p:txBody>
          <a:bodyPr lIns="45699" tIns="45699" rIns="45699" bIns="45699">
            <a:normAutofit lnSpcReduction="10000"/>
          </a:bodyPr>
          <a:lstStyle>
            <a:lvl1pPr indent="-228600"/>
          </a:lstStyle>
          <a:p>
            <a:r>
              <a:rPr lang="en-US" dirty="0" err="1"/>
              <a:t>Thình</a:t>
            </a:r>
            <a:r>
              <a:rPr lang="en-US" dirty="0"/>
              <a:t> </a:t>
            </a:r>
            <a:r>
              <a:rPr lang="en-US" dirty="0" err="1"/>
              <a:t>thoảng</a:t>
            </a:r>
            <a:r>
              <a:rPr lang="en-US" dirty="0"/>
              <a:t> </a:t>
            </a:r>
            <a:r>
              <a:rPr lang="en-US" dirty="0" err="1"/>
              <a:t>bạn</a:t>
            </a:r>
            <a:r>
              <a:rPr lang="en-US" dirty="0"/>
              <a:t> </a:t>
            </a:r>
            <a:r>
              <a:rPr lang="en-US" dirty="0" err="1"/>
              <a:t>muốn</a:t>
            </a:r>
            <a:r>
              <a:rPr lang="en-US" dirty="0"/>
              <a:t> </a:t>
            </a:r>
            <a:r>
              <a:rPr lang="en-US" dirty="0" err="1"/>
              <a:t>quy</a:t>
            </a:r>
            <a:r>
              <a:rPr lang="en-US" dirty="0"/>
              <a:t> </a:t>
            </a:r>
            <a:r>
              <a:rPr lang="en-US" dirty="0" err="1"/>
              <a:t>định</a:t>
            </a:r>
            <a:r>
              <a:rPr lang="en-US" dirty="0"/>
              <a:t> validation </a:t>
            </a:r>
            <a:r>
              <a:rPr lang="en-US" dirty="0" err="1"/>
              <a:t>trong</a:t>
            </a:r>
            <a:r>
              <a:rPr lang="en-US" dirty="0"/>
              <a:t> </a:t>
            </a:r>
            <a:r>
              <a:rPr lang="en-US" dirty="0" err="1"/>
              <a:t>một</a:t>
            </a:r>
            <a:r>
              <a:rPr lang="en-US" dirty="0"/>
              <a:t> </a:t>
            </a:r>
            <a:r>
              <a:rPr lang="en-US" dirty="0" err="1"/>
              <a:t>thuộc</a:t>
            </a:r>
            <a:r>
              <a:rPr lang="en-US" dirty="0"/>
              <a:t> </a:t>
            </a:r>
            <a:r>
              <a:rPr lang="en-US" dirty="0" err="1"/>
              <a:t>tính</a:t>
            </a:r>
            <a:r>
              <a:rPr lang="en-US" dirty="0"/>
              <a:t> </a:t>
            </a:r>
            <a:r>
              <a:rPr lang="en-US" dirty="0" err="1"/>
              <a:t>sau</a:t>
            </a:r>
            <a:r>
              <a:rPr lang="en-US" dirty="0"/>
              <a:t> </a:t>
            </a:r>
            <a:r>
              <a:rPr lang="en-US" dirty="0" err="1"/>
              <a:t>khi</a:t>
            </a:r>
            <a:r>
              <a:rPr lang="en-US" dirty="0"/>
              <a:t> validation </a:t>
            </a:r>
            <a:r>
              <a:rPr lang="en-US" dirty="0" err="1"/>
              <a:t>đầu</a:t>
            </a:r>
            <a:r>
              <a:rPr lang="en-US" dirty="0"/>
              <a:t> </a:t>
            </a:r>
            <a:r>
              <a:rPr lang="en-US" dirty="0" err="1"/>
              <a:t>tiên</a:t>
            </a:r>
            <a:r>
              <a:rPr lang="en-US" dirty="0"/>
              <a:t> </a:t>
            </a:r>
            <a:r>
              <a:rPr lang="en-US" dirty="0" err="1"/>
              <a:t>thất</a:t>
            </a:r>
            <a:r>
              <a:rPr lang="en-US" dirty="0"/>
              <a:t> </a:t>
            </a:r>
            <a:r>
              <a:rPr lang="en-US" dirty="0" err="1"/>
              <a:t>bại</a:t>
            </a:r>
            <a:r>
              <a:rPr lang="en-US" dirty="0"/>
              <a:t>.</a:t>
            </a:r>
          </a:p>
          <a:p>
            <a:r>
              <a:rPr lang="en-US" dirty="0" err="1"/>
              <a:t>Để</a:t>
            </a:r>
            <a:r>
              <a:rPr lang="en-US" dirty="0"/>
              <a:t> </a:t>
            </a:r>
            <a:r>
              <a:rPr lang="en-US" dirty="0" err="1"/>
              <a:t>làm</a:t>
            </a:r>
            <a:r>
              <a:rPr lang="en-US" dirty="0"/>
              <a:t> </a:t>
            </a:r>
            <a:r>
              <a:rPr lang="en-US" dirty="0" err="1"/>
              <a:t>việc</a:t>
            </a:r>
            <a:r>
              <a:rPr lang="en-US" dirty="0"/>
              <a:t> </a:t>
            </a:r>
            <a:r>
              <a:rPr lang="en-US" dirty="0" err="1"/>
              <a:t>đó</a:t>
            </a:r>
            <a:r>
              <a:rPr lang="en-US" dirty="0"/>
              <a:t>, </a:t>
            </a:r>
            <a:r>
              <a:rPr lang="en-US" dirty="0" err="1"/>
              <a:t>gán</a:t>
            </a:r>
            <a:r>
              <a:rPr lang="en-US" dirty="0"/>
              <a:t> </a:t>
            </a:r>
            <a:r>
              <a:rPr lang="en-US" dirty="0" err="1"/>
              <a:t>quy</a:t>
            </a:r>
            <a:r>
              <a:rPr lang="en-US" dirty="0"/>
              <a:t> </a:t>
            </a:r>
            <a:r>
              <a:rPr lang="en-US" dirty="0" err="1"/>
              <a:t>định</a:t>
            </a:r>
            <a:r>
              <a:rPr lang="en-US" dirty="0"/>
              <a:t> </a:t>
            </a:r>
            <a:r>
              <a:rPr lang="en-US" b="1" dirty="0"/>
              <a:t>bail</a:t>
            </a:r>
            <a:r>
              <a:rPr lang="en-US" dirty="0"/>
              <a:t> </a:t>
            </a:r>
            <a:r>
              <a:rPr lang="en-US" dirty="0" err="1"/>
              <a:t>cho</a:t>
            </a:r>
            <a:r>
              <a:rPr lang="en-US" dirty="0"/>
              <a:t> </a:t>
            </a:r>
            <a:r>
              <a:rPr lang="en-US" dirty="0" err="1"/>
              <a:t>thuộc</a:t>
            </a:r>
            <a:r>
              <a:rPr lang="en-US" dirty="0"/>
              <a:t> </a:t>
            </a:r>
            <a:r>
              <a:rPr lang="en-US" dirty="0" err="1"/>
              <a:t>tính</a:t>
            </a:r>
            <a:r>
              <a:rPr lang="en-US" dirty="0"/>
              <a:t>:</a:t>
            </a:r>
          </a:p>
          <a:p>
            <a:endParaRPr lang="en-US" dirty="0"/>
          </a:p>
          <a:p>
            <a:endParaRPr lang="en-US" dirty="0"/>
          </a:p>
          <a:p>
            <a:endParaRPr lang="en-US" dirty="0"/>
          </a:p>
          <a:p>
            <a:r>
              <a:rPr lang="vi-VN" dirty="0"/>
              <a:t>Trong ví dụ này, nếu quy định required trên thuộc tính title thất bại, quy định unique sẽ không cần kiểm tra.</a:t>
            </a:r>
            <a:endParaRPr lang="en-US" dirty="0"/>
          </a:p>
          <a:p>
            <a:r>
              <a:rPr lang="vi-VN" dirty="0"/>
              <a:t>Quy định sẽ validate trong thứ tự mà nó được gán.</a:t>
            </a:r>
            <a:endParaRPr dirty="0"/>
          </a:p>
        </p:txBody>
      </p:sp>
      <p:sp>
        <p:nvSpPr>
          <p:cNvPr id="2" name="Slide Number Placeholder 1"/>
          <p:cNvSpPr>
            <a:spLocks noGrp="1"/>
          </p:cNvSpPr>
          <p:nvPr>
            <p:ph type="sldNum" sz="quarter" idx="12"/>
          </p:nvPr>
        </p:nvSpPr>
        <p:spPr/>
        <p:txBody>
          <a:bodyPr/>
          <a:lstStyle/>
          <a:p>
            <a:fld id="{86CB4B4D-7CA3-9044-876B-883B54F8677D}" type="slidenum">
              <a:rPr lang="uk-UA" smtClean="0"/>
              <a:t>13</a:t>
            </a:fld>
            <a:endParaRPr lang="uk-UA"/>
          </a:p>
        </p:txBody>
      </p:sp>
      <p:pic>
        <p:nvPicPr>
          <p:cNvPr id="4" name="Picture 3">
            <a:extLst>
              <a:ext uri="{FF2B5EF4-FFF2-40B4-BE49-F238E27FC236}">
                <a16:creationId xmlns:a16="http://schemas.microsoft.com/office/drawing/2014/main" id="{B476B516-3C2F-4247-AA85-AF494E1E69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2861" y="2406967"/>
            <a:ext cx="5586916" cy="1183668"/>
          </a:xfrm>
          <a:prstGeom prst="rect">
            <a:avLst/>
          </a:prstGeom>
        </p:spPr>
      </p:pic>
    </p:spTree>
    <p:extLst>
      <p:ext uri="{BB962C8B-B14F-4D97-AF65-F5344CB8AC3E}">
        <p14:creationId xmlns:p14="http://schemas.microsoft.com/office/powerpoint/2010/main" val="659347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02"/>
          <p:cNvSpPr txBox="1">
            <a:spLocks noGrp="1"/>
          </p:cNvSpPr>
          <p:nvPr>
            <p:ph type="title"/>
          </p:nvPr>
        </p:nvSpPr>
        <p:spPr>
          <a:prstGeom prst="rect">
            <a:avLst/>
          </a:prstGeom>
        </p:spPr>
        <p:txBody>
          <a:bodyPr lIns="45699" tIns="45699" rIns="45699" bIns="45699"/>
          <a:lstStyle>
            <a:lvl1pPr marL="558800" indent="-838200"/>
          </a:lstStyle>
          <a:p>
            <a:r>
              <a:rPr lang="en-US" dirty="0" err="1"/>
              <a:t>Chú</a:t>
            </a:r>
            <a:r>
              <a:rPr lang="en-US" dirty="0"/>
              <a:t> ý </a:t>
            </a:r>
            <a:r>
              <a:rPr lang="en-US" dirty="0" err="1"/>
              <a:t>thuộc</a:t>
            </a:r>
            <a:r>
              <a:rPr lang="en-US" dirty="0"/>
              <a:t> </a:t>
            </a:r>
            <a:r>
              <a:rPr lang="en-US" dirty="0" err="1"/>
              <a:t>tính</a:t>
            </a:r>
            <a:r>
              <a:rPr lang="en-US" dirty="0"/>
              <a:t> </a:t>
            </a:r>
            <a:r>
              <a:rPr lang="en-US" dirty="0" err="1"/>
              <a:t>lồng</a:t>
            </a:r>
            <a:r>
              <a:rPr lang="en-US" dirty="0"/>
              <a:t> </a:t>
            </a:r>
            <a:r>
              <a:rPr lang="en-US" dirty="0" err="1"/>
              <a:t>nhau</a:t>
            </a:r>
            <a:endParaRPr dirty="0"/>
          </a:p>
        </p:txBody>
      </p:sp>
      <p:sp>
        <p:nvSpPr>
          <p:cNvPr id="159" name="Shape 103"/>
          <p:cNvSpPr txBox="1">
            <a:spLocks noGrp="1"/>
          </p:cNvSpPr>
          <p:nvPr>
            <p:ph idx="1"/>
          </p:nvPr>
        </p:nvSpPr>
        <p:spPr>
          <a:xfrm>
            <a:off x="838200" y="973606"/>
            <a:ext cx="10515600" cy="4198738"/>
          </a:xfrm>
          <a:prstGeom prst="rect">
            <a:avLst/>
          </a:prstGeom>
        </p:spPr>
        <p:txBody>
          <a:bodyPr lIns="45699" tIns="45699" rIns="45699" bIns="45699"/>
          <a:lstStyle>
            <a:lvl1pPr indent="-228600"/>
          </a:lstStyle>
          <a:p>
            <a:r>
              <a:rPr lang="en-US" dirty="0" err="1"/>
              <a:t>Nếu</a:t>
            </a:r>
            <a:r>
              <a:rPr lang="en-US" dirty="0"/>
              <a:t> HTTP request </a:t>
            </a:r>
            <a:r>
              <a:rPr lang="en-US" dirty="0" err="1"/>
              <a:t>chứa</a:t>
            </a:r>
            <a:r>
              <a:rPr lang="en-US" dirty="0"/>
              <a:t> </a:t>
            </a:r>
            <a:r>
              <a:rPr lang="en-US" dirty="0" err="1"/>
              <a:t>tham</a:t>
            </a:r>
            <a:r>
              <a:rPr lang="en-US" dirty="0"/>
              <a:t> </a:t>
            </a:r>
            <a:r>
              <a:rPr lang="en-US" dirty="0" err="1"/>
              <a:t>số</a:t>
            </a:r>
            <a:r>
              <a:rPr lang="en-US" dirty="0"/>
              <a:t> "</a:t>
            </a:r>
            <a:r>
              <a:rPr lang="en-US" dirty="0" err="1"/>
              <a:t>lồng</a:t>
            </a:r>
            <a:r>
              <a:rPr lang="en-US" dirty="0"/>
              <a:t> </a:t>
            </a:r>
            <a:r>
              <a:rPr lang="en-US" dirty="0" err="1"/>
              <a:t>nhau</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chỉ</a:t>
            </a:r>
            <a:r>
              <a:rPr lang="en-US" dirty="0"/>
              <a:t> </a:t>
            </a:r>
            <a:r>
              <a:rPr lang="en-US" dirty="0" err="1"/>
              <a:t>định</a:t>
            </a:r>
            <a:r>
              <a:rPr lang="en-US" dirty="0"/>
              <a:t> </a:t>
            </a:r>
            <a:r>
              <a:rPr lang="en-US" dirty="0" err="1"/>
              <a:t>chúng</a:t>
            </a:r>
            <a:r>
              <a:rPr lang="en-US" dirty="0"/>
              <a:t> </a:t>
            </a:r>
            <a:r>
              <a:rPr lang="en-US" dirty="0" err="1"/>
              <a:t>trong</a:t>
            </a:r>
            <a:r>
              <a:rPr lang="en-US" dirty="0"/>
              <a:t> </a:t>
            </a:r>
            <a:r>
              <a:rPr lang="en-US" dirty="0" err="1"/>
              <a:t>quy</a:t>
            </a:r>
            <a:r>
              <a:rPr lang="en-US" dirty="0"/>
              <a:t> </a:t>
            </a:r>
            <a:r>
              <a:rPr lang="en-US" dirty="0" err="1"/>
              <a:t>định</a:t>
            </a:r>
            <a:r>
              <a:rPr lang="en-US" dirty="0"/>
              <a:t> validate </a:t>
            </a:r>
            <a:r>
              <a:rPr lang="en-US" dirty="0" err="1"/>
              <a:t>bằng</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cú</a:t>
            </a:r>
            <a:r>
              <a:rPr lang="en-US" dirty="0"/>
              <a:t> </a:t>
            </a:r>
            <a:r>
              <a:rPr lang="en-US" dirty="0" err="1"/>
              <a:t>pháp</a:t>
            </a:r>
            <a:r>
              <a:rPr lang="en-US" dirty="0"/>
              <a:t> "</a:t>
            </a:r>
            <a:r>
              <a:rPr lang="en-US" dirty="0" err="1"/>
              <a:t>dấu</a:t>
            </a:r>
            <a:r>
              <a:rPr lang="en-US" dirty="0"/>
              <a:t> </a:t>
            </a:r>
            <a:r>
              <a:rPr lang="en-US" dirty="0" err="1"/>
              <a:t>chấm</a:t>
            </a:r>
            <a:r>
              <a:rPr lang="en-US" dirty="0"/>
              <a:t>":</a:t>
            </a:r>
            <a:endParaRPr dirty="0"/>
          </a:p>
        </p:txBody>
      </p:sp>
      <p:sp>
        <p:nvSpPr>
          <p:cNvPr id="2" name="Slide Number Placeholder 1"/>
          <p:cNvSpPr>
            <a:spLocks noGrp="1"/>
          </p:cNvSpPr>
          <p:nvPr>
            <p:ph type="sldNum" sz="quarter" idx="12"/>
          </p:nvPr>
        </p:nvSpPr>
        <p:spPr/>
        <p:txBody>
          <a:bodyPr/>
          <a:lstStyle/>
          <a:p>
            <a:fld id="{86CB4B4D-7CA3-9044-876B-883B54F8677D}" type="slidenum">
              <a:rPr lang="uk-UA" smtClean="0"/>
              <a:t>14</a:t>
            </a:fld>
            <a:endParaRPr lang="uk-UA"/>
          </a:p>
        </p:txBody>
      </p:sp>
      <p:pic>
        <p:nvPicPr>
          <p:cNvPr id="4" name="Picture 3">
            <a:extLst>
              <a:ext uri="{FF2B5EF4-FFF2-40B4-BE49-F238E27FC236}">
                <a16:creationId xmlns:a16="http://schemas.microsoft.com/office/drawing/2014/main" id="{DF753D3F-8879-4375-9FA0-25880CE57F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1655" y="2402572"/>
            <a:ext cx="6892544" cy="2052855"/>
          </a:xfrm>
          <a:prstGeom prst="rect">
            <a:avLst/>
          </a:prstGeom>
        </p:spPr>
      </p:pic>
    </p:spTree>
    <p:extLst>
      <p:ext uri="{BB962C8B-B14F-4D97-AF65-F5344CB8AC3E}">
        <p14:creationId xmlns:p14="http://schemas.microsoft.com/office/powerpoint/2010/main" val="1026374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02"/>
          <p:cNvSpPr txBox="1">
            <a:spLocks noGrp="1"/>
          </p:cNvSpPr>
          <p:nvPr>
            <p:ph type="title"/>
          </p:nvPr>
        </p:nvSpPr>
        <p:spPr>
          <a:prstGeom prst="rect">
            <a:avLst/>
          </a:prstGeom>
        </p:spPr>
        <p:txBody>
          <a:bodyPr lIns="45699" tIns="45699" rIns="45699" bIns="45699"/>
          <a:lstStyle>
            <a:lvl1pPr marL="558800" indent="-838200"/>
          </a:lstStyle>
          <a:p>
            <a:r>
              <a:rPr lang="en-US" dirty="0" err="1"/>
              <a:t>Hiển</a:t>
            </a:r>
            <a:r>
              <a:rPr lang="en-US" dirty="0"/>
              <a:t> </a:t>
            </a:r>
            <a:r>
              <a:rPr lang="en-US" dirty="0" err="1"/>
              <a:t>thị</a:t>
            </a:r>
            <a:r>
              <a:rPr lang="en-US" dirty="0"/>
              <a:t> validation </a:t>
            </a:r>
            <a:r>
              <a:rPr lang="en-US" dirty="0" err="1"/>
              <a:t>lỗi</a:t>
            </a:r>
            <a:endParaRPr dirty="0"/>
          </a:p>
        </p:txBody>
      </p:sp>
      <p:sp>
        <p:nvSpPr>
          <p:cNvPr id="162" name="Shape 103"/>
          <p:cNvSpPr txBox="1">
            <a:spLocks noGrp="1"/>
          </p:cNvSpPr>
          <p:nvPr>
            <p:ph idx="1"/>
          </p:nvPr>
        </p:nvSpPr>
        <p:spPr>
          <a:xfrm>
            <a:off x="838200" y="973606"/>
            <a:ext cx="10515600" cy="4198738"/>
          </a:xfrm>
          <a:prstGeom prst="rect">
            <a:avLst/>
          </a:prstGeom>
        </p:spPr>
        <p:txBody>
          <a:bodyPr lIns="45699" tIns="45699" rIns="45699" bIns="45699">
            <a:normAutofit fontScale="92500"/>
          </a:bodyPr>
          <a:lstStyle>
            <a:lvl1pPr indent="-228600"/>
          </a:lstStyle>
          <a:p>
            <a:r>
              <a:rPr lang="vi-VN" dirty="0"/>
              <a:t>Cái gì sẽ xảy ra khi có một tham số request gửi đến không thành không với quy định validation? Như đã</a:t>
            </a:r>
            <a:r>
              <a:rPr lang="en-US" dirty="0"/>
              <a:t> </a:t>
            </a:r>
            <a:r>
              <a:rPr lang="vi-VN" dirty="0"/>
              <a:t>đề cập ở trước, Laravel sẽ tự động chuyển trang lại cho người dùng về trang trước đó.</a:t>
            </a:r>
            <a:endParaRPr lang="en-US" dirty="0"/>
          </a:p>
          <a:p>
            <a:r>
              <a:rPr lang="vi-VN" dirty="0"/>
              <a:t> Ngoài ra, tất cả các lỗi validation sẽ tự động flashed vào session.</a:t>
            </a:r>
            <a:br>
              <a:rPr lang="en-US" dirty="0"/>
            </a:br>
            <a:r>
              <a:rPr lang="en-US" dirty="0" err="1"/>
              <a:t>Một</a:t>
            </a:r>
            <a:r>
              <a:rPr lang="en-US" dirty="0"/>
              <a:t> </a:t>
            </a:r>
            <a:r>
              <a:rPr lang="en-US" dirty="0" err="1"/>
              <a:t>lần</a:t>
            </a:r>
            <a:r>
              <a:rPr lang="en-US" dirty="0"/>
              <a:t> </a:t>
            </a:r>
            <a:r>
              <a:rPr lang="en-US" dirty="0" err="1"/>
              <a:t>nữa</a:t>
            </a:r>
            <a:r>
              <a:rPr lang="en-US" dirty="0"/>
              <a:t>, </a:t>
            </a:r>
            <a:r>
              <a:rPr lang="en-US" dirty="0" err="1"/>
              <a:t>chú</a:t>
            </a:r>
            <a:r>
              <a:rPr lang="en-US" dirty="0"/>
              <a:t> ý </a:t>
            </a:r>
            <a:r>
              <a:rPr lang="en-US" dirty="0" err="1"/>
              <a:t>rằng</a:t>
            </a:r>
            <a:r>
              <a:rPr lang="en-US" dirty="0"/>
              <a:t> </a:t>
            </a:r>
            <a:r>
              <a:rPr lang="en-US" dirty="0" err="1"/>
              <a:t>chúng</a:t>
            </a:r>
            <a:r>
              <a:rPr lang="en-US" dirty="0"/>
              <a:t> ta </a:t>
            </a:r>
            <a:r>
              <a:rPr lang="en-US" dirty="0" err="1"/>
              <a:t>sẽ</a:t>
            </a:r>
            <a:r>
              <a:rPr lang="en-US" dirty="0"/>
              <a:t> </a:t>
            </a:r>
            <a:r>
              <a:rPr lang="en-US" dirty="0" err="1"/>
              <a:t>không</a:t>
            </a:r>
            <a:r>
              <a:rPr lang="en-US" dirty="0"/>
              <a:t> </a:t>
            </a:r>
            <a:r>
              <a:rPr lang="en-US" dirty="0" err="1"/>
              <a:t>có</a:t>
            </a:r>
            <a:r>
              <a:rPr lang="en-US" dirty="0"/>
              <a:t> </a:t>
            </a:r>
            <a:r>
              <a:rPr lang="en-US" dirty="0" err="1"/>
              <a:t>một</a:t>
            </a:r>
            <a:r>
              <a:rPr lang="en-US" dirty="0"/>
              <a:t> </a:t>
            </a:r>
            <a:r>
              <a:rPr lang="en-US" dirty="0" err="1"/>
              <a:t>cách</a:t>
            </a:r>
            <a:r>
              <a:rPr lang="en-US" dirty="0"/>
              <a:t> </a:t>
            </a:r>
            <a:r>
              <a:rPr lang="en-US" dirty="0" err="1"/>
              <a:t>rõ</a:t>
            </a:r>
            <a:r>
              <a:rPr lang="en-US" dirty="0"/>
              <a:t> </a:t>
            </a:r>
            <a:r>
              <a:rPr lang="en-US" dirty="0" err="1"/>
              <a:t>ràng</a:t>
            </a:r>
            <a:r>
              <a:rPr lang="en-US" dirty="0"/>
              <a:t> bind </a:t>
            </a:r>
            <a:r>
              <a:rPr lang="en-US" dirty="0" err="1"/>
              <a:t>nội</a:t>
            </a:r>
            <a:r>
              <a:rPr lang="en-US" dirty="0"/>
              <a:t> dung </a:t>
            </a:r>
            <a:r>
              <a:rPr lang="en-US" dirty="0" err="1"/>
              <a:t>lỗi</a:t>
            </a:r>
            <a:r>
              <a:rPr lang="en-US" dirty="0"/>
              <a:t> </a:t>
            </a:r>
            <a:r>
              <a:rPr lang="en-US" dirty="0" err="1"/>
              <a:t>vào</a:t>
            </a:r>
            <a:r>
              <a:rPr lang="en-US" dirty="0"/>
              <a:t> view </a:t>
            </a:r>
            <a:r>
              <a:rPr lang="en-US" dirty="0" err="1"/>
              <a:t>của</a:t>
            </a:r>
            <a:r>
              <a:rPr lang="en-US" dirty="0"/>
              <a:t> GET route.</a:t>
            </a:r>
          </a:p>
          <a:p>
            <a:r>
              <a:rPr lang="en-US" dirty="0"/>
              <a:t> </a:t>
            </a:r>
            <a:r>
              <a:rPr lang="en-US" dirty="0" err="1"/>
              <a:t>Bởi</a:t>
            </a:r>
            <a:r>
              <a:rPr lang="en-US" dirty="0"/>
              <a:t> </a:t>
            </a:r>
            <a:r>
              <a:rPr lang="en-US" dirty="0" err="1"/>
              <a:t>vì</a:t>
            </a:r>
            <a:r>
              <a:rPr lang="en-US" dirty="0"/>
              <a:t> Laravel </a:t>
            </a:r>
            <a:r>
              <a:rPr lang="en-US" dirty="0" err="1"/>
              <a:t>sẽ</a:t>
            </a:r>
            <a:r>
              <a:rPr lang="en-US" dirty="0"/>
              <a:t> </a:t>
            </a:r>
            <a:r>
              <a:rPr lang="en-US" dirty="0" err="1"/>
              <a:t>tự</a:t>
            </a:r>
            <a:r>
              <a:rPr lang="en-US" dirty="0"/>
              <a:t> </a:t>
            </a:r>
            <a:r>
              <a:rPr lang="en-US" dirty="0" err="1"/>
              <a:t>động</a:t>
            </a:r>
            <a:r>
              <a:rPr lang="en-US" dirty="0"/>
              <a:t> </a:t>
            </a:r>
            <a:r>
              <a:rPr lang="en-US" dirty="0" err="1"/>
              <a:t>kiểm</a:t>
            </a:r>
            <a:r>
              <a:rPr lang="en-US" dirty="0"/>
              <a:t> </a:t>
            </a:r>
            <a:r>
              <a:rPr lang="en-US" dirty="0" err="1"/>
              <a:t>tra</a:t>
            </a:r>
            <a:r>
              <a:rPr lang="en-US" dirty="0"/>
              <a:t> </a:t>
            </a:r>
            <a:r>
              <a:rPr lang="en-US" dirty="0" err="1"/>
              <a:t>lỗi</a:t>
            </a:r>
            <a:r>
              <a:rPr lang="en-US" dirty="0"/>
              <a:t> </a:t>
            </a:r>
            <a:r>
              <a:rPr lang="en-US" dirty="0" err="1"/>
              <a:t>trong</a:t>
            </a:r>
            <a:r>
              <a:rPr lang="en-US" dirty="0"/>
              <a:t> </a:t>
            </a:r>
            <a:r>
              <a:rPr lang="en-US" dirty="0" err="1"/>
              <a:t>dữ</a:t>
            </a:r>
            <a:r>
              <a:rPr lang="en-US" dirty="0"/>
              <a:t> </a:t>
            </a:r>
            <a:r>
              <a:rPr lang="en-US" dirty="0" err="1"/>
              <a:t>liệu</a:t>
            </a:r>
            <a:r>
              <a:rPr lang="en-US" dirty="0"/>
              <a:t> session, </a:t>
            </a:r>
            <a:r>
              <a:rPr lang="en-US" dirty="0" err="1"/>
              <a:t>và</a:t>
            </a:r>
            <a:r>
              <a:rPr lang="en-US" dirty="0"/>
              <a:t> </a:t>
            </a:r>
            <a:r>
              <a:rPr lang="en-US" dirty="0" err="1"/>
              <a:t>tự</a:t>
            </a:r>
            <a:r>
              <a:rPr lang="en-US" dirty="0"/>
              <a:t> </a:t>
            </a:r>
            <a:r>
              <a:rPr lang="en-US" dirty="0" err="1"/>
              <a:t>động</a:t>
            </a:r>
            <a:r>
              <a:rPr lang="en-US" dirty="0"/>
              <a:t> bind </a:t>
            </a:r>
            <a:r>
              <a:rPr lang="en-US" dirty="0" err="1"/>
              <a:t>chúng</a:t>
            </a:r>
            <a:r>
              <a:rPr lang="en-US" dirty="0"/>
              <a:t> </a:t>
            </a:r>
            <a:r>
              <a:rPr lang="en-US" dirty="0" err="1"/>
              <a:t>vào</a:t>
            </a:r>
            <a:r>
              <a:rPr lang="en-US" dirty="0"/>
              <a:t> view </a:t>
            </a:r>
            <a:r>
              <a:rPr lang="en-US" dirty="0" err="1"/>
              <a:t>nếu</a:t>
            </a:r>
            <a:r>
              <a:rPr lang="en-US" dirty="0"/>
              <a:t> </a:t>
            </a:r>
            <a:r>
              <a:rPr lang="en-US" dirty="0" err="1"/>
              <a:t>chúng</a:t>
            </a:r>
            <a:r>
              <a:rPr lang="en-US" dirty="0"/>
              <a:t> </a:t>
            </a:r>
            <a:r>
              <a:rPr lang="en-US" dirty="0" err="1"/>
              <a:t>tồn</a:t>
            </a:r>
            <a:r>
              <a:rPr lang="en-US" dirty="0"/>
              <a:t> </a:t>
            </a:r>
            <a:r>
              <a:rPr lang="en-US" dirty="0" err="1"/>
              <a:t>tại</a:t>
            </a:r>
            <a:r>
              <a:rPr lang="en-US" dirty="0"/>
              <a:t>.</a:t>
            </a:r>
          </a:p>
          <a:p>
            <a:r>
              <a:rPr lang="en-US" dirty="0"/>
              <a:t> </a:t>
            </a:r>
            <a:r>
              <a:rPr lang="en-US" dirty="0" err="1"/>
              <a:t>Biến</a:t>
            </a:r>
            <a:r>
              <a:rPr lang="en-US" dirty="0"/>
              <a:t> $errors </a:t>
            </a:r>
            <a:r>
              <a:rPr lang="en-US" dirty="0" err="1"/>
              <a:t>sẽ</a:t>
            </a:r>
            <a:r>
              <a:rPr lang="en-US" dirty="0"/>
              <a:t> </a:t>
            </a:r>
            <a:r>
              <a:rPr lang="en-US" dirty="0" err="1"/>
              <a:t>là</a:t>
            </a:r>
            <a:r>
              <a:rPr lang="en-US" dirty="0"/>
              <a:t> </a:t>
            </a:r>
            <a:r>
              <a:rPr lang="en-US" dirty="0" err="1"/>
              <a:t>một</a:t>
            </a:r>
            <a:r>
              <a:rPr lang="en-US" dirty="0"/>
              <a:t> </a:t>
            </a:r>
            <a:r>
              <a:rPr lang="en-US" dirty="0" err="1"/>
              <a:t>thể</a:t>
            </a:r>
            <a:r>
              <a:rPr lang="en-US" dirty="0"/>
              <a:t> </a:t>
            </a:r>
            <a:r>
              <a:rPr lang="en-US" dirty="0" err="1"/>
              <a:t>hiện</a:t>
            </a:r>
            <a:r>
              <a:rPr lang="en-US" dirty="0"/>
              <a:t> </a:t>
            </a:r>
            <a:r>
              <a:rPr lang="en-US" dirty="0" err="1"/>
              <a:t>của</a:t>
            </a:r>
            <a:r>
              <a:rPr lang="en-US" dirty="0"/>
              <a:t> Illuminate\Support\</a:t>
            </a:r>
            <a:r>
              <a:rPr lang="en-US" dirty="0" err="1"/>
              <a:t>MessageBag</a:t>
            </a:r>
            <a:r>
              <a:rPr lang="en-US" dirty="0"/>
              <a:t> . </a:t>
            </a:r>
            <a:r>
              <a:rPr lang="en-US" dirty="0" err="1"/>
              <a:t>Để</a:t>
            </a:r>
            <a:r>
              <a:rPr lang="en-US" dirty="0"/>
              <a:t> </a:t>
            </a:r>
            <a:r>
              <a:rPr lang="en-US" dirty="0" err="1"/>
              <a:t>biết</a:t>
            </a:r>
            <a:r>
              <a:rPr lang="en-US" dirty="0"/>
              <a:t> </a:t>
            </a:r>
            <a:r>
              <a:rPr lang="en-US" dirty="0" err="1"/>
              <a:t>thêm</a:t>
            </a:r>
            <a:r>
              <a:rPr lang="en-US" dirty="0"/>
              <a:t> chi </a:t>
            </a:r>
            <a:r>
              <a:rPr lang="en-US" dirty="0" err="1"/>
              <a:t>tiết</a:t>
            </a:r>
            <a:r>
              <a:rPr lang="en-US" dirty="0"/>
              <a:t> </a:t>
            </a:r>
            <a:r>
              <a:rPr lang="en-US" dirty="0" err="1"/>
              <a:t>về</a:t>
            </a:r>
            <a:r>
              <a:rPr lang="en-US" dirty="0"/>
              <a:t> </a:t>
            </a:r>
            <a:r>
              <a:rPr lang="en-US" dirty="0" err="1"/>
              <a:t>nó</a:t>
            </a:r>
            <a:r>
              <a:rPr lang="en-US" dirty="0"/>
              <a:t>, </a:t>
            </a:r>
            <a:r>
              <a:rPr lang="en-US" dirty="0" err="1"/>
              <a:t>có</a:t>
            </a:r>
            <a:r>
              <a:rPr lang="en-US" dirty="0"/>
              <a:t> </a:t>
            </a:r>
            <a:r>
              <a:rPr lang="en-US" dirty="0" err="1"/>
              <a:t>thể</a:t>
            </a:r>
            <a:r>
              <a:rPr lang="en-US" dirty="0"/>
              <a:t> </a:t>
            </a:r>
            <a:r>
              <a:rPr lang="en-US" dirty="0" err="1"/>
              <a:t>xem</a:t>
            </a:r>
            <a:r>
              <a:rPr lang="en-US" dirty="0"/>
              <a:t> </a:t>
            </a:r>
            <a:r>
              <a:rPr lang="en-US" dirty="0" err="1"/>
              <a:t>tại</a:t>
            </a:r>
            <a:r>
              <a:rPr lang="en-US" dirty="0"/>
              <a:t> </a:t>
            </a:r>
            <a:r>
              <a:rPr lang="en-US" dirty="0" err="1"/>
              <a:t>đây</a:t>
            </a:r>
            <a:r>
              <a:rPr lang="en-US" dirty="0"/>
              <a:t>.</a:t>
            </a:r>
            <a:endParaRPr dirty="0"/>
          </a:p>
        </p:txBody>
      </p:sp>
      <p:sp>
        <p:nvSpPr>
          <p:cNvPr id="2" name="Slide Number Placeholder 1"/>
          <p:cNvSpPr>
            <a:spLocks noGrp="1"/>
          </p:cNvSpPr>
          <p:nvPr>
            <p:ph type="sldNum" sz="quarter" idx="12"/>
          </p:nvPr>
        </p:nvSpPr>
        <p:spPr/>
        <p:txBody>
          <a:bodyPr/>
          <a:lstStyle/>
          <a:p>
            <a:fld id="{86CB4B4D-7CA3-9044-876B-883B54F8677D}" type="slidenum">
              <a:rPr lang="uk-UA" smtClean="0"/>
              <a:t>15</a:t>
            </a:fld>
            <a:endParaRPr lang="uk-UA"/>
          </a:p>
        </p:txBody>
      </p:sp>
    </p:spTree>
    <p:extLst>
      <p:ext uri="{BB962C8B-B14F-4D97-AF65-F5344CB8AC3E}">
        <p14:creationId xmlns:p14="http://schemas.microsoft.com/office/powerpoint/2010/main" val="1781882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02"/>
          <p:cNvSpPr txBox="1">
            <a:spLocks noGrp="1"/>
          </p:cNvSpPr>
          <p:nvPr>
            <p:ph type="title"/>
          </p:nvPr>
        </p:nvSpPr>
        <p:spPr>
          <a:prstGeom prst="rect">
            <a:avLst/>
          </a:prstGeom>
        </p:spPr>
        <p:txBody>
          <a:bodyPr lIns="45699" tIns="45699" rIns="45699" bIns="45699"/>
          <a:lstStyle>
            <a:lvl1pPr marL="558800" indent="-838200"/>
          </a:lstStyle>
          <a:p>
            <a:r>
              <a:rPr lang="en-US" dirty="0" err="1"/>
              <a:t>Hiển</a:t>
            </a:r>
            <a:r>
              <a:rPr lang="en-US" dirty="0"/>
              <a:t> </a:t>
            </a:r>
            <a:r>
              <a:rPr lang="en-US" dirty="0" err="1"/>
              <a:t>thị</a:t>
            </a:r>
            <a:r>
              <a:rPr lang="en-US" dirty="0"/>
              <a:t> validation </a:t>
            </a:r>
            <a:r>
              <a:rPr lang="en-US" dirty="0" err="1"/>
              <a:t>lỗi</a:t>
            </a:r>
            <a:endParaRPr dirty="0"/>
          </a:p>
        </p:txBody>
      </p:sp>
      <p:sp>
        <p:nvSpPr>
          <p:cNvPr id="165" name="Shape 103"/>
          <p:cNvSpPr txBox="1">
            <a:spLocks noGrp="1"/>
          </p:cNvSpPr>
          <p:nvPr>
            <p:ph idx="1"/>
          </p:nvPr>
        </p:nvSpPr>
        <p:spPr>
          <a:xfrm>
            <a:off x="838200" y="1979145"/>
            <a:ext cx="10515600" cy="4198738"/>
          </a:xfrm>
          <a:prstGeom prst="rect">
            <a:avLst/>
          </a:prstGeom>
        </p:spPr>
        <p:txBody>
          <a:bodyPr lIns="45699" tIns="45699" rIns="45699" bIns="45699">
            <a:normAutofit/>
          </a:bodyPr>
          <a:lstStyle>
            <a:lvl1pPr indent="-228600"/>
          </a:lstStyle>
          <a:p>
            <a:endParaRPr lang="en-US" dirty="0"/>
          </a:p>
          <a:p>
            <a:endParaRPr lang="en-US" dirty="0"/>
          </a:p>
          <a:p>
            <a:endParaRPr lang="en-US" dirty="0"/>
          </a:p>
          <a:p>
            <a:r>
              <a:rPr lang="vi-VN" dirty="0"/>
              <a:t>Vì vậy, trong ví dụ trên, người dùng sẽ chuyển trang đến phương thức create của controller khi validation thất bại, cho phép chúng ta hiển thị nội dung lỗi trên view:</a:t>
            </a:r>
            <a:endParaRPr dirty="0"/>
          </a:p>
        </p:txBody>
      </p:sp>
      <p:sp>
        <p:nvSpPr>
          <p:cNvPr id="2" name="Slide Number Placeholder 1"/>
          <p:cNvSpPr>
            <a:spLocks noGrp="1"/>
          </p:cNvSpPr>
          <p:nvPr>
            <p:ph type="sldNum" sz="quarter" idx="12"/>
          </p:nvPr>
        </p:nvSpPr>
        <p:spPr/>
        <p:txBody>
          <a:bodyPr/>
          <a:lstStyle/>
          <a:p>
            <a:fld id="{86CB4B4D-7CA3-9044-876B-883B54F8677D}" type="slidenum">
              <a:rPr lang="uk-UA" smtClean="0"/>
              <a:t>16</a:t>
            </a:fld>
            <a:endParaRPr lang="uk-UA"/>
          </a:p>
        </p:txBody>
      </p:sp>
      <p:pic>
        <p:nvPicPr>
          <p:cNvPr id="4" name="Picture 3">
            <a:extLst>
              <a:ext uri="{FF2B5EF4-FFF2-40B4-BE49-F238E27FC236}">
                <a16:creationId xmlns:a16="http://schemas.microsoft.com/office/drawing/2014/main" id="{9C1B095A-B433-4195-968A-544BFC56D4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997686"/>
            <a:ext cx="10245385" cy="2431314"/>
          </a:xfrm>
          <a:prstGeom prst="rect">
            <a:avLst/>
          </a:prstGeom>
        </p:spPr>
      </p:pic>
    </p:spTree>
    <p:extLst>
      <p:ext uri="{BB962C8B-B14F-4D97-AF65-F5344CB8AC3E}">
        <p14:creationId xmlns:p14="http://schemas.microsoft.com/office/powerpoint/2010/main" val="1293259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02"/>
          <p:cNvSpPr txBox="1">
            <a:spLocks noGrp="1"/>
          </p:cNvSpPr>
          <p:nvPr>
            <p:ph type="title"/>
          </p:nvPr>
        </p:nvSpPr>
        <p:spPr>
          <a:xfrm>
            <a:off x="838200" y="159419"/>
            <a:ext cx="10515600" cy="814187"/>
          </a:xfrm>
        </p:spPr>
        <p:txBody>
          <a:bodyPr lIns="45699" tIns="45699" rIns="45699" bIns="45699" anchor="ctr">
            <a:normAutofit/>
          </a:bodyPr>
          <a:lstStyle>
            <a:lvl1pPr marL="558800" indent="-838200"/>
          </a:lstStyle>
          <a:p>
            <a:r>
              <a:rPr lang="en-US" dirty="0" err="1"/>
              <a:t>Hiển</a:t>
            </a:r>
            <a:r>
              <a:rPr lang="en-US" dirty="0"/>
              <a:t> </a:t>
            </a:r>
            <a:r>
              <a:rPr lang="en-US" dirty="0" err="1"/>
              <a:t>thị</a:t>
            </a:r>
            <a:r>
              <a:rPr lang="en-US" dirty="0"/>
              <a:t> validation </a:t>
            </a:r>
            <a:r>
              <a:rPr lang="en-US" dirty="0" err="1"/>
              <a:t>lỗi</a:t>
            </a:r>
            <a:endParaRPr dirty="0"/>
          </a:p>
        </p:txBody>
      </p:sp>
      <p:pic>
        <p:nvPicPr>
          <p:cNvPr id="4" name="Picture 3">
            <a:extLst>
              <a:ext uri="{FF2B5EF4-FFF2-40B4-BE49-F238E27FC236}">
                <a16:creationId xmlns:a16="http://schemas.microsoft.com/office/drawing/2014/main" id="{62AAC63E-9774-442B-8D32-A63683B0C8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2404" y="1120022"/>
            <a:ext cx="6347191" cy="5056942"/>
          </a:xfrm>
          <a:prstGeom prst="rect">
            <a:avLst/>
          </a:prstGeom>
          <a:noFill/>
        </p:spPr>
      </p:pic>
      <p:sp>
        <p:nvSpPr>
          <p:cNvPr id="2" name="Slide Number Placeholder 1" hidden="1"/>
          <p:cNvSpPr>
            <a:spLocks noGrp="1"/>
          </p:cNvSpPr>
          <p:nvPr>
            <p:ph type="sldNum" sz="quarter" idx="12"/>
          </p:nvPr>
        </p:nvSpPr>
        <p:spPr/>
        <p:txBody>
          <a:bodyPr/>
          <a:lstStyle/>
          <a:p>
            <a:pPr>
              <a:spcAft>
                <a:spcPts val="600"/>
              </a:spcAft>
            </a:pPr>
            <a:fld id="{86CB4B4D-7CA3-9044-876B-883B54F8677D}" type="slidenum">
              <a:rPr lang="uk-UA" smtClean="0"/>
              <a:pPr>
                <a:spcAft>
                  <a:spcPts val="600"/>
                </a:spcAft>
              </a:pPr>
              <a:t>17</a:t>
            </a:fld>
            <a:endParaRPr lang="uk-UA"/>
          </a:p>
        </p:txBody>
      </p:sp>
    </p:spTree>
    <p:extLst>
      <p:ext uri="{BB962C8B-B14F-4D97-AF65-F5344CB8AC3E}">
        <p14:creationId xmlns:p14="http://schemas.microsoft.com/office/powerpoint/2010/main" val="54350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02"/>
          <p:cNvSpPr txBox="1">
            <a:spLocks noGrp="1"/>
          </p:cNvSpPr>
          <p:nvPr>
            <p:ph type="title"/>
          </p:nvPr>
        </p:nvSpPr>
        <p:spPr>
          <a:prstGeom prst="rect">
            <a:avLst/>
          </a:prstGeom>
        </p:spPr>
        <p:txBody>
          <a:bodyPr lIns="45699" tIns="45699" rIns="45699" bIns="45699"/>
          <a:lstStyle>
            <a:lvl1pPr marL="558800" indent="-838200"/>
          </a:lstStyle>
          <a:p>
            <a:r>
              <a:rPr lang="en-US" dirty="0" err="1"/>
              <a:t>Tùy</a:t>
            </a:r>
            <a:r>
              <a:rPr lang="en-US" dirty="0"/>
              <a:t> </a:t>
            </a:r>
            <a:r>
              <a:rPr lang="en-US" dirty="0" err="1"/>
              <a:t>biến</a:t>
            </a:r>
            <a:r>
              <a:rPr lang="en-US" dirty="0"/>
              <a:t> </a:t>
            </a:r>
            <a:r>
              <a:rPr lang="en-US" dirty="0" err="1"/>
              <a:t>định</a:t>
            </a:r>
            <a:r>
              <a:rPr lang="en-US" dirty="0"/>
              <a:t> </a:t>
            </a:r>
            <a:r>
              <a:rPr lang="en-US" dirty="0" err="1"/>
              <a:t>dạng</a:t>
            </a:r>
            <a:r>
              <a:rPr lang="en-US" dirty="0"/>
              <a:t> </a:t>
            </a:r>
            <a:r>
              <a:rPr lang="en-US" dirty="0" err="1"/>
              <a:t>lỗi</a:t>
            </a:r>
            <a:r>
              <a:rPr lang="en-US" dirty="0"/>
              <a:t> Flashed</a:t>
            </a:r>
            <a:endParaRPr dirty="0"/>
          </a:p>
        </p:txBody>
      </p:sp>
      <p:sp>
        <p:nvSpPr>
          <p:cNvPr id="171" name="Shape 103"/>
          <p:cNvSpPr txBox="1">
            <a:spLocks noGrp="1"/>
          </p:cNvSpPr>
          <p:nvPr>
            <p:ph idx="1"/>
          </p:nvPr>
        </p:nvSpPr>
        <p:spPr>
          <a:xfrm>
            <a:off x="838200" y="973606"/>
            <a:ext cx="10515600" cy="4198738"/>
          </a:xfrm>
          <a:prstGeom prst="rect">
            <a:avLst/>
          </a:prstGeom>
        </p:spPr>
        <p:txBody>
          <a:bodyPr lIns="45699" tIns="45699" rIns="45699" bIns="45699"/>
          <a:lstStyle>
            <a:lvl1pPr indent="-228600"/>
          </a:lstStyle>
          <a:p>
            <a:r>
              <a:rPr lang="vi-VN" dirty="0"/>
              <a:t>Giả sử bạn muốn tùy chỉnh nội dung lỗi của validation được flashed vào session khi validation thất bại, ghi đè phương thức formatValidationErrors trong base controller.</a:t>
            </a:r>
            <a:endParaRPr lang="en-US" dirty="0"/>
          </a:p>
          <a:p>
            <a:r>
              <a:rPr lang="vi-VN" dirty="0"/>
              <a:t> Đừng quên import class Illuminate\Contracts\Validation\Validator ở trên đầu file file:</a:t>
            </a:r>
            <a:endParaRPr dirty="0"/>
          </a:p>
        </p:txBody>
      </p:sp>
      <p:sp>
        <p:nvSpPr>
          <p:cNvPr id="2" name="Slide Number Placeholder 1"/>
          <p:cNvSpPr>
            <a:spLocks noGrp="1"/>
          </p:cNvSpPr>
          <p:nvPr>
            <p:ph type="sldNum" sz="quarter" idx="12"/>
          </p:nvPr>
        </p:nvSpPr>
        <p:spPr/>
        <p:txBody>
          <a:bodyPr/>
          <a:lstStyle/>
          <a:p>
            <a:fld id="{86CB4B4D-7CA3-9044-876B-883B54F8677D}" type="slidenum">
              <a:rPr lang="uk-UA" smtClean="0"/>
              <a:t>18</a:t>
            </a:fld>
            <a:endParaRPr lang="uk-UA"/>
          </a:p>
        </p:txBody>
      </p:sp>
    </p:spTree>
    <p:extLst>
      <p:ext uri="{BB962C8B-B14F-4D97-AF65-F5344CB8AC3E}">
        <p14:creationId xmlns:p14="http://schemas.microsoft.com/office/powerpoint/2010/main" val="1441252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02"/>
          <p:cNvSpPr txBox="1">
            <a:spLocks noGrp="1"/>
          </p:cNvSpPr>
          <p:nvPr>
            <p:ph type="title"/>
          </p:nvPr>
        </p:nvSpPr>
        <p:spPr>
          <a:xfrm>
            <a:off x="838200" y="159419"/>
            <a:ext cx="10515600" cy="814187"/>
          </a:xfrm>
        </p:spPr>
        <p:txBody>
          <a:bodyPr lIns="45699" tIns="45699" rIns="45699" bIns="45699" anchor="ctr">
            <a:normAutofit/>
          </a:bodyPr>
          <a:lstStyle>
            <a:lvl1pPr marL="558800" indent="-838200"/>
          </a:lstStyle>
          <a:p>
            <a:r>
              <a:rPr lang="en-US" dirty="0" err="1"/>
              <a:t>Tùy</a:t>
            </a:r>
            <a:r>
              <a:rPr lang="en-US" dirty="0"/>
              <a:t> </a:t>
            </a:r>
            <a:r>
              <a:rPr lang="en-US" dirty="0" err="1"/>
              <a:t>biến</a:t>
            </a:r>
            <a:r>
              <a:rPr lang="en-US" dirty="0"/>
              <a:t> </a:t>
            </a:r>
            <a:r>
              <a:rPr lang="en-US" dirty="0" err="1"/>
              <a:t>định</a:t>
            </a:r>
            <a:r>
              <a:rPr lang="en-US" dirty="0"/>
              <a:t> </a:t>
            </a:r>
            <a:r>
              <a:rPr lang="en-US" dirty="0" err="1"/>
              <a:t>dạng</a:t>
            </a:r>
            <a:r>
              <a:rPr lang="en-US" dirty="0"/>
              <a:t> </a:t>
            </a:r>
            <a:r>
              <a:rPr lang="en-US" dirty="0" err="1"/>
              <a:t>lỗi</a:t>
            </a:r>
            <a:r>
              <a:rPr lang="en-US" dirty="0"/>
              <a:t> Flashed</a:t>
            </a:r>
            <a:endParaRPr dirty="0"/>
          </a:p>
        </p:txBody>
      </p:sp>
      <p:pic>
        <p:nvPicPr>
          <p:cNvPr id="6" name="Picture 5">
            <a:extLst>
              <a:ext uri="{FF2B5EF4-FFF2-40B4-BE49-F238E27FC236}">
                <a16:creationId xmlns:a16="http://schemas.microsoft.com/office/drawing/2014/main" id="{1BBEA602-318C-49EF-A2FE-032B7207A7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6046" y="1120022"/>
            <a:ext cx="5179907" cy="5056942"/>
          </a:xfrm>
          <a:prstGeom prst="rect">
            <a:avLst/>
          </a:prstGeom>
          <a:noFill/>
        </p:spPr>
      </p:pic>
      <p:sp>
        <p:nvSpPr>
          <p:cNvPr id="2" name="Slide Number Placeholder 1" hidden="1"/>
          <p:cNvSpPr>
            <a:spLocks noGrp="1"/>
          </p:cNvSpPr>
          <p:nvPr>
            <p:ph type="sldNum" sz="quarter" idx="12"/>
          </p:nvPr>
        </p:nvSpPr>
        <p:spPr/>
        <p:txBody>
          <a:bodyPr/>
          <a:lstStyle/>
          <a:p>
            <a:pPr>
              <a:spcAft>
                <a:spcPts val="600"/>
              </a:spcAft>
            </a:pPr>
            <a:fld id="{86CB4B4D-7CA3-9044-876B-883B54F8677D}" type="slidenum">
              <a:rPr lang="uk-UA" smtClean="0"/>
              <a:pPr>
                <a:spcAft>
                  <a:spcPts val="600"/>
                </a:spcAft>
              </a:pPr>
              <a:t>19</a:t>
            </a:fld>
            <a:endParaRPr lang="uk-UA"/>
          </a:p>
        </p:txBody>
      </p:sp>
    </p:spTree>
    <p:extLst>
      <p:ext uri="{BB962C8B-B14F-4D97-AF65-F5344CB8AC3E}">
        <p14:creationId xmlns:p14="http://schemas.microsoft.com/office/powerpoint/2010/main" val="1769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Mục tiêu</a:t>
            </a:r>
            <a:endParaRPr lang="en-US" dirty="0"/>
          </a:p>
        </p:txBody>
      </p:sp>
      <p:sp>
        <p:nvSpPr>
          <p:cNvPr id="3" name="Content Placeholder 2"/>
          <p:cNvSpPr>
            <a:spLocks noGrp="1"/>
          </p:cNvSpPr>
          <p:nvPr>
            <p:ph idx="1"/>
          </p:nvPr>
        </p:nvSpPr>
        <p:spPr>
          <a:xfrm>
            <a:off x="838200" y="1368626"/>
            <a:ext cx="10515600" cy="4447973"/>
          </a:xfrm>
        </p:spPr>
        <p:txBody>
          <a:bodyPr>
            <a:normAutofit/>
          </a:bodyPr>
          <a:lstStyle/>
          <a:p>
            <a:pPr>
              <a:spcBef>
                <a:spcPts val="0"/>
              </a:spcBef>
            </a:pPr>
            <a:r>
              <a:rPr lang="vi-VN" sz="3200" dirty="0"/>
              <a:t>Triển khai được validation sử dụng form request validation</a:t>
            </a:r>
          </a:p>
          <a:p>
            <a:pPr>
              <a:spcBef>
                <a:spcPts val="0"/>
              </a:spcBef>
            </a:pPr>
            <a:r>
              <a:rPr lang="vi-VN" sz="3200" dirty="0"/>
              <a:t>Tạo được các validator tuỳ biến</a:t>
            </a:r>
          </a:p>
          <a:p>
            <a:pPr>
              <a:spcBef>
                <a:spcPts val="0"/>
              </a:spcBef>
            </a:pPr>
            <a:r>
              <a:rPr lang="vi-VN" sz="3200" dirty="0"/>
              <a:t>Hiển thị được các thông báo tuỳ biến</a:t>
            </a:r>
            <a:endParaRPr lang="en-US" sz="3200" dirty="0"/>
          </a:p>
        </p:txBody>
      </p:sp>
    </p:spTree>
    <p:extLst>
      <p:ext uri="{BB962C8B-B14F-4D97-AF65-F5344CB8AC3E}">
        <p14:creationId xmlns:p14="http://schemas.microsoft.com/office/powerpoint/2010/main" val="1035313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02"/>
          <p:cNvSpPr txBox="1">
            <a:spLocks noGrp="1"/>
          </p:cNvSpPr>
          <p:nvPr>
            <p:ph type="title"/>
          </p:nvPr>
        </p:nvSpPr>
        <p:spPr>
          <a:prstGeom prst="rect">
            <a:avLst/>
          </a:prstGeom>
        </p:spPr>
        <p:txBody>
          <a:bodyPr lIns="45699" tIns="45699" rIns="45699" bIns="45699"/>
          <a:lstStyle>
            <a:lvl1pPr marL="558800" indent="-838200"/>
          </a:lstStyle>
          <a:p>
            <a:r>
              <a:rPr lang="en-US" dirty="0"/>
              <a:t>AJAX Requests &amp; Validation</a:t>
            </a:r>
            <a:endParaRPr dirty="0"/>
          </a:p>
        </p:txBody>
      </p:sp>
      <p:sp>
        <p:nvSpPr>
          <p:cNvPr id="177" name="Shape 103"/>
          <p:cNvSpPr txBox="1">
            <a:spLocks noGrp="1"/>
          </p:cNvSpPr>
          <p:nvPr>
            <p:ph idx="1"/>
          </p:nvPr>
        </p:nvSpPr>
        <p:spPr>
          <a:xfrm>
            <a:off x="838200" y="973606"/>
            <a:ext cx="10515600" cy="4198738"/>
          </a:xfrm>
          <a:prstGeom prst="rect">
            <a:avLst/>
          </a:prstGeom>
        </p:spPr>
        <p:txBody>
          <a:bodyPr lIns="45699" tIns="45699" rIns="45699" bIns="45699"/>
          <a:lstStyle>
            <a:lvl1pPr indent="-228600"/>
          </a:lstStyle>
          <a:p>
            <a:r>
              <a:rPr lang="vi-VN" dirty="0"/>
              <a:t>Trong ví dụ này, chúng ta sử dụng form để gửi dữ liệu vào ứng dụng.</a:t>
            </a:r>
            <a:endParaRPr lang="en-US" dirty="0"/>
          </a:p>
          <a:p>
            <a:r>
              <a:rPr lang="vi-VN" dirty="0"/>
              <a:t> Tuy nhiên, nhiều ứng dụng sử dụng AJAX requests. Khi sử dụng phương thức validate trong AJAX request, Laravel sẽ không tạo ra redirect response.</a:t>
            </a:r>
            <a:endParaRPr lang="en-US" dirty="0"/>
          </a:p>
          <a:p>
            <a:r>
              <a:rPr lang="vi-VN" dirty="0"/>
              <a:t> Thay vì, Laravel tạo một JSON response chứa tất cả lỗi validation. JSON response này sẽ được gửi với mã 422 HTTP status</a:t>
            </a:r>
            <a:r>
              <a:rPr lang="en-US" dirty="0"/>
              <a:t>.</a:t>
            </a:r>
            <a:endParaRPr dirty="0"/>
          </a:p>
        </p:txBody>
      </p:sp>
      <p:sp>
        <p:nvSpPr>
          <p:cNvPr id="2" name="Slide Number Placeholder 1"/>
          <p:cNvSpPr>
            <a:spLocks noGrp="1"/>
          </p:cNvSpPr>
          <p:nvPr>
            <p:ph type="sldNum" sz="quarter" idx="12"/>
          </p:nvPr>
        </p:nvSpPr>
        <p:spPr/>
        <p:txBody>
          <a:bodyPr/>
          <a:lstStyle/>
          <a:p>
            <a:fld id="{86CB4B4D-7CA3-9044-876B-883B54F8677D}" type="slidenum">
              <a:rPr lang="uk-UA" smtClean="0"/>
              <a:t>20</a:t>
            </a:fld>
            <a:endParaRPr lang="uk-UA"/>
          </a:p>
        </p:txBody>
      </p:sp>
    </p:spTree>
    <p:extLst>
      <p:ext uri="{BB962C8B-B14F-4D97-AF65-F5344CB8AC3E}">
        <p14:creationId xmlns:p14="http://schemas.microsoft.com/office/powerpoint/2010/main" val="1514722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02"/>
          <p:cNvSpPr txBox="1">
            <a:spLocks noGrp="1"/>
          </p:cNvSpPr>
          <p:nvPr>
            <p:ph type="title"/>
          </p:nvPr>
        </p:nvSpPr>
        <p:spPr>
          <a:prstGeom prst="rect">
            <a:avLst/>
          </a:prstGeom>
        </p:spPr>
        <p:txBody>
          <a:bodyPr lIns="45699" tIns="45699" rIns="45699" bIns="45699"/>
          <a:lstStyle>
            <a:lvl1pPr marL="558800" indent="-838200"/>
          </a:lstStyle>
          <a:p>
            <a:r>
              <a:rPr lang="en-US" dirty="0"/>
              <a:t>Form Request Validation</a:t>
            </a:r>
            <a:endParaRPr dirty="0"/>
          </a:p>
        </p:txBody>
      </p:sp>
      <p:sp>
        <p:nvSpPr>
          <p:cNvPr id="180" name="Shape 103"/>
          <p:cNvSpPr txBox="1">
            <a:spLocks noGrp="1"/>
          </p:cNvSpPr>
          <p:nvPr>
            <p:ph idx="1"/>
          </p:nvPr>
        </p:nvSpPr>
        <p:spPr>
          <a:xfrm>
            <a:off x="838200" y="973606"/>
            <a:ext cx="10515600" cy="4198738"/>
          </a:xfrm>
          <a:prstGeom prst="rect">
            <a:avLst/>
          </a:prstGeom>
        </p:spPr>
        <p:txBody>
          <a:bodyPr lIns="45699" tIns="45699" rIns="45699" bIns="45699"/>
          <a:lstStyle>
            <a:lvl1pPr indent="-228600"/>
          </a:lstStyle>
          <a:p>
            <a:r>
              <a:rPr lang="en-US" dirty="0" err="1"/>
              <a:t>Tạo</a:t>
            </a:r>
            <a:r>
              <a:rPr lang="en-US" dirty="0"/>
              <a:t> Form Requests</a:t>
            </a:r>
          </a:p>
          <a:p>
            <a:r>
              <a:rPr lang="en-US" dirty="0"/>
              <a:t>Authorizing Form Requests</a:t>
            </a:r>
          </a:p>
          <a:p>
            <a:r>
              <a:rPr lang="en-US" dirty="0" err="1"/>
              <a:t>Tùy</a:t>
            </a:r>
            <a:r>
              <a:rPr lang="en-US" dirty="0"/>
              <a:t> </a:t>
            </a:r>
            <a:r>
              <a:rPr lang="en-US" dirty="0" err="1"/>
              <a:t>biến</a:t>
            </a:r>
            <a:r>
              <a:rPr lang="en-US" dirty="0"/>
              <a:t> </a:t>
            </a:r>
            <a:r>
              <a:rPr lang="en-US" dirty="0" err="1"/>
              <a:t>định</a:t>
            </a:r>
            <a:r>
              <a:rPr lang="en-US" dirty="0"/>
              <a:t> </a:t>
            </a:r>
            <a:r>
              <a:rPr lang="en-US" dirty="0" err="1"/>
              <a:t>dạng</a:t>
            </a:r>
            <a:r>
              <a:rPr lang="en-US" dirty="0"/>
              <a:t> </a:t>
            </a:r>
            <a:r>
              <a:rPr lang="en-US" dirty="0" err="1"/>
              <a:t>lỗi</a:t>
            </a:r>
            <a:r>
              <a:rPr lang="en-US" dirty="0"/>
              <a:t> </a:t>
            </a:r>
          </a:p>
          <a:p>
            <a:r>
              <a:rPr lang="en-US" dirty="0" err="1"/>
              <a:t>Tùy</a:t>
            </a:r>
            <a:r>
              <a:rPr lang="en-US" dirty="0"/>
              <a:t> </a:t>
            </a:r>
            <a:r>
              <a:rPr lang="en-US" dirty="0" err="1"/>
              <a:t>biến</a:t>
            </a:r>
            <a:r>
              <a:rPr lang="en-US" dirty="0"/>
              <a:t> </a:t>
            </a:r>
            <a:r>
              <a:rPr lang="en-US" dirty="0" err="1"/>
              <a:t>nội</a:t>
            </a:r>
            <a:r>
              <a:rPr lang="en-US" dirty="0"/>
              <a:t> dung </a:t>
            </a:r>
            <a:r>
              <a:rPr lang="en-US" dirty="0" err="1"/>
              <a:t>lỗi</a:t>
            </a:r>
            <a:endParaRPr dirty="0"/>
          </a:p>
        </p:txBody>
      </p:sp>
      <p:sp>
        <p:nvSpPr>
          <p:cNvPr id="2" name="Slide Number Placeholder 1"/>
          <p:cNvSpPr>
            <a:spLocks noGrp="1"/>
          </p:cNvSpPr>
          <p:nvPr>
            <p:ph type="sldNum" sz="quarter" idx="12"/>
          </p:nvPr>
        </p:nvSpPr>
        <p:spPr/>
        <p:txBody>
          <a:bodyPr/>
          <a:lstStyle/>
          <a:p>
            <a:fld id="{86CB4B4D-7CA3-9044-876B-883B54F8677D}" type="slidenum">
              <a:rPr lang="uk-UA" smtClean="0"/>
              <a:t>21</a:t>
            </a:fld>
            <a:endParaRPr lang="uk-UA"/>
          </a:p>
        </p:txBody>
      </p:sp>
    </p:spTree>
    <p:extLst>
      <p:ext uri="{BB962C8B-B14F-4D97-AF65-F5344CB8AC3E}">
        <p14:creationId xmlns:p14="http://schemas.microsoft.com/office/powerpoint/2010/main" val="716952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02"/>
          <p:cNvSpPr txBox="1">
            <a:spLocks noGrp="1"/>
          </p:cNvSpPr>
          <p:nvPr>
            <p:ph type="title"/>
          </p:nvPr>
        </p:nvSpPr>
        <p:spPr>
          <a:prstGeom prst="rect">
            <a:avLst/>
          </a:prstGeom>
        </p:spPr>
        <p:txBody>
          <a:bodyPr lIns="45699" tIns="45699" rIns="45699" bIns="45699"/>
          <a:lstStyle>
            <a:lvl1pPr marL="558800" indent="-838200"/>
          </a:lstStyle>
          <a:p>
            <a:r>
              <a:rPr lang="en-US" dirty="0" err="1"/>
              <a:t>Tạo</a:t>
            </a:r>
            <a:r>
              <a:rPr lang="en-US" dirty="0"/>
              <a:t> Form Requests</a:t>
            </a:r>
            <a:endParaRPr dirty="0"/>
          </a:p>
        </p:txBody>
      </p:sp>
      <p:sp>
        <p:nvSpPr>
          <p:cNvPr id="183" name="Shape 103"/>
          <p:cNvSpPr txBox="1">
            <a:spLocks noGrp="1"/>
          </p:cNvSpPr>
          <p:nvPr>
            <p:ph idx="1"/>
          </p:nvPr>
        </p:nvSpPr>
        <p:spPr>
          <a:xfrm>
            <a:off x="838200" y="973606"/>
            <a:ext cx="10515600" cy="4198738"/>
          </a:xfrm>
          <a:prstGeom prst="rect">
            <a:avLst/>
          </a:prstGeom>
        </p:spPr>
        <p:txBody>
          <a:bodyPr lIns="45699" tIns="45699" rIns="45699" bIns="45699"/>
          <a:lstStyle>
            <a:lvl1pPr indent="-228600"/>
          </a:lstStyle>
          <a:p>
            <a:r>
              <a:rPr lang="vi-VN" dirty="0"/>
              <a:t>Với những trường hợp validation phức tạp, bạn có thể tạo một "form request".</a:t>
            </a:r>
            <a:endParaRPr lang="en-US" dirty="0"/>
          </a:p>
          <a:p>
            <a:r>
              <a:rPr lang="vi-VN" dirty="0"/>
              <a:t> Form requests là tùy chỉnh class request chứa logic validation.</a:t>
            </a:r>
            <a:endParaRPr lang="en-US" dirty="0"/>
          </a:p>
          <a:p>
            <a:r>
              <a:rPr lang="vi-VN" dirty="0"/>
              <a:t> Để tạo class form request, sử dụng lệnh make:request Artisan CLI:</a:t>
            </a:r>
            <a:endParaRPr lang="en-US" dirty="0"/>
          </a:p>
          <a:p>
            <a:endParaRPr lang="en-US" dirty="0"/>
          </a:p>
          <a:p>
            <a:endParaRPr lang="en-US" dirty="0"/>
          </a:p>
          <a:p>
            <a:endParaRPr dirty="0"/>
          </a:p>
        </p:txBody>
      </p:sp>
      <p:sp>
        <p:nvSpPr>
          <p:cNvPr id="2" name="Slide Number Placeholder 1"/>
          <p:cNvSpPr>
            <a:spLocks noGrp="1"/>
          </p:cNvSpPr>
          <p:nvPr>
            <p:ph type="sldNum" sz="quarter" idx="12"/>
          </p:nvPr>
        </p:nvSpPr>
        <p:spPr/>
        <p:txBody>
          <a:bodyPr/>
          <a:lstStyle/>
          <a:p>
            <a:fld id="{86CB4B4D-7CA3-9044-876B-883B54F8677D}" type="slidenum">
              <a:rPr lang="uk-UA" smtClean="0"/>
              <a:t>22</a:t>
            </a:fld>
            <a:endParaRPr lang="uk-UA"/>
          </a:p>
        </p:txBody>
      </p:sp>
      <p:pic>
        <p:nvPicPr>
          <p:cNvPr id="4" name="Picture 3">
            <a:extLst>
              <a:ext uri="{FF2B5EF4-FFF2-40B4-BE49-F238E27FC236}">
                <a16:creationId xmlns:a16="http://schemas.microsoft.com/office/drawing/2014/main" id="{DC994517-6120-4AD7-9672-10F1C8F380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4352" y="3623586"/>
            <a:ext cx="9667732" cy="681477"/>
          </a:xfrm>
          <a:prstGeom prst="rect">
            <a:avLst/>
          </a:prstGeom>
        </p:spPr>
      </p:pic>
    </p:spTree>
    <p:extLst>
      <p:ext uri="{BB962C8B-B14F-4D97-AF65-F5344CB8AC3E}">
        <p14:creationId xmlns:p14="http://schemas.microsoft.com/office/powerpoint/2010/main" val="515814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02"/>
          <p:cNvSpPr txBox="1">
            <a:spLocks noGrp="1"/>
          </p:cNvSpPr>
          <p:nvPr>
            <p:ph type="title"/>
          </p:nvPr>
        </p:nvSpPr>
        <p:spPr>
          <a:prstGeom prst="rect">
            <a:avLst/>
          </a:prstGeom>
        </p:spPr>
        <p:txBody>
          <a:bodyPr lIns="45699" tIns="45699" rIns="45699" bIns="45699"/>
          <a:lstStyle>
            <a:lvl1pPr marL="558800" indent="-838200"/>
          </a:lstStyle>
          <a:p>
            <a:r>
              <a:rPr lang="en-US" dirty="0" err="1"/>
              <a:t>Tạo</a:t>
            </a:r>
            <a:r>
              <a:rPr lang="en-US" dirty="0"/>
              <a:t> Form Requests</a:t>
            </a:r>
            <a:endParaRPr dirty="0"/>
          </a:p>
        </p:txBody>
      </p:sp>
      <p:sp>
        <p:nvSpPr>
          <p:cNvPr id="186" name="Shape 103"/>
          <p:cNvSpPr txBox="1">
            <a:spLocks noGrp="1"/>
          </p:cNvSpPr>
          <p:nvPr>
            <p:ph idx="1"/>
          </p:nvPr>
        </p:nvSpPr>
        <p:spPr>
          <a:xfrm>
            <a:off x="838200" y="973606"/>
            <a:ext cx="10515600" cy="4198738"/>
          </a:xfrm>
          <a:prstGeom prst="rect">
            <a:avLst/>
          </a:prstGeom>
        </p:spPr>
        <p:txBody>
          <a:bodyPr lIns="45699" tIns="45699" rIns="45699" bIns="45699"/>
          <a:lstStyle>
            <a:lvl1pPr indent="-228600"/>
          </a:lstStyle>
          <a:p>
            <a:r>
              <a:rPr lang="en-US" dirty="0"/>
              <a:t>C</a:t>
            </a:r>
            <a:r>
              <a:rPr lang="vi-VN" dirty="0"/>
              <a:t>lass được tạo sẽ nằm ở thư mục app/Http/Requests directory. Nếu thư mục đó không tồn tại, nó sẽ được tạo khi bạn chạy lệnh make:request . Chúng ta sẽ thêm một vài quy định validation vào trong phương thưc rules :</a:t>
            </a:r>
            <a:endParaRPr dirty="0"/>
          </a:p>
        </p:txBody>
      </p:sp>
      <p:sp>
        <p:nvSpPr>
          <p:cNvPr id="2" name="Slide Number Placeholder 1"/>
          <p:cNvSpPr>
            <a:spLocks noGrp="1"/>
          </p:cNvSpPr>
          <p:nvPr>
            <p:ph type="sldNum" sz="quarter" idx="12"/>
          </p:nvPr>
        </p:nvSpPr>
        <p:spPr/>
        <p:txBody>
          <a:bodyPr/>
          <a:lstStyle/>
          <a:p>
            <a:fld id="{86CB4B4D-7CA3-9044-876B-883B54F8677D}" type="slidenum">
              <a:rPr lang="uk-UA" smtClean="0"/>
              <a:t>23</a:t>
            </a:fld>
            <a:endParaRPr lang="uk-UA"/>
          </a:p>
        </p:txBody>
      </p:sp>
      <p:pic>
        <p:nvPicPr>
          <p:cNvPr id="4" name="Picture 3">
            <a:extLst>
              <a:ext uri="{FF2B5EF4-FFF2-40B4-BE49-F238E27FC236}">
                <a16:creationId xmlns:a16="http://schemas.microsoft.com/office/drawing/2014/main" id="{89CD55CC-83CC-475E-B2E4-1234BAB138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2515" y="2719014"/>
            <a:ext cx="5446314" cy="3045333"/>
          </a:xfrm>
          <a:prstGeom prst="rect">
            <a:avLst/>
          </a:prstGeom>
        </p:spPr>
      </p:pic>
    </p:spTree>
    <p:extLst>
      <p:ext uri="{BB962C8B-B14F-4D97-AF65-F5344CB8AC3E}">
        <p14:creationId xmlns:p14="http://schemas.microsoft.com/office/powerpoint/2010/main" val="1259042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2D41C-B487-4515-BF7E-19F7BF347895}"/>
              </a:ext>
            </a:extLst>
          </p:cNvPr>
          <p:cNvSpPr>
            <a:spLocks noGrp="1"/>
          </p:cNvSpPr>
          <p:nvPr>
            <p:ph type="title"/>
          </p:nvPr>
        </p:nvSpPr>
        <p:spPr/>
        <p:txBody>
          <a:bodyPr/>
          <a:lstStyle/>
          <a:p>
            <a:r>
              <a:rPr lang="en-US" dirty="0" err="1"/>
              <a:t>Tạo</a:t>
            </a:r>
            <a:r>
              <a:rPr lang="en-US" dirty="0"/>
              <a:t> Form Requests</a:t>
            </a:r>
          </a:p>
        </p:txBody>
      </p:sp>
      <p:sp>
        <p:nvSpPr>
          <p:cNvPr id="3" name="Text Placeholder 2">
            <a:extLst>
              <a:ext uri="{FF2B5EF4-FFF2-40B4-BE49-F238E27FC236}">
                <a16:creationId xmlns:a16="http://schemas.microsoft.com/office/drawing/2014/main" id="{38D8D8EF-38D6-4C1F-ACD3-07D5DAAB2D89}"/>
              </a:ext>
            </a:extLst>
          </p:cNvPr>
          <p:cNvSpPr>
            <a:spLocks noGrp="1"/>
          </p:cNvSpPr>
          <p:nvPr>
            <p:ph idx="1"/>
          </p:nvPr>
        </p:nvSpPr>
        <p:spPr/>
        <p:txBody>
          <a:bodyPr/>
          <a:lstStyle/>
          <a:p>
            <a:r>
              <a:rPr lang="en-US" dirty="0"/>
              <a:t> </a:t>
            </a:r>
            <a:r>
              <a:rPr lang="vi-VN" dirty="0"/>
              <a:t>Bạn đánh giá thế nào về quy định validation? tất cả bạn cần làm là type-hint request vào trong phương thức controller.</a:t>
            </a:r>
            <a:endParaRPr lang="en-US" dirty="0"/>
          </a:p>
          <a:p>
            <a:r>
              <a:rPr lang="vi-VN" dirty="0"/>
              <a:t> Form request được validated trước khi phương thức controller được gọi, nghĩa là bạn không cần viết một mớ hỗn độn logic trong controller:</a:t>
            </a:r>
            <a:endParaRPr lang="en-US" dirty="0"/>
          </a:p>
        </p:txBody>
      </p:sp>
      <p:sp>
        <p:nvSpPr>
          <p:cNvPr id="4" name="Slide Number Placeholder 3">
            <a:extLst>
              <a:ext uri="{FF2B5EF4-FFF2-40B4-BE49-F238E27FC236}">
                <a16:creationId xmlns:a16="http://schemas.microsoft.com/office/drawing/2014/main" id="{9AA9D65D-4D18-4C49-BAF2-72AA17101EE4}"/>
              </a:ext>
            </a:extLst>
          </p:cNvPr>
          <p:cNvSpPr>
            <a:spLocks noGrp="1"/>
          </p:cNvSpPr>
          <p:nvPr>
            <p:ph type="sldNum" sz="quarter" idx="12"/>
          </p:nvPr>
        </p:nvSpPr>
        <p:spPr/>
        <p:txBody>
          <a:bodyPr/>
          <a:lstStyle/>
          <a:p>
            <a:fld id="{86CB4B4D-7CA3-9044-876B-883B54F8677D}" type="slidenum">
              <a:rPr lang="en-US" smtClean="0"/>
              <a:t>24</a:t>
            </a:fld>
            <a:endParaRPr lang="en-US"/>
          </a:p>
        </p:txBody>
      </p:sp>
      <p:pic>
        <p:nvPicPr>
          <p:cNvPr id="6" name="Picture 5">
            <a:extLst>
              <a:ext uri="{FF2B5EF4-FFF2-40B4-BE49-F238E27FC236}">
                <a16:creationId xmlns:a16="http://schemas.microsoft.com/office/drawing/2014/main" id="{DD299877-F08C-45B5-AD7D-86906436D7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401" y="3429000"/>
            <a:ext cx="4128975" cy="2524100"/>
          </a:xfrm>
          <a:prstGeom prst="rect">
            <a:avLst/>
          </a:prstGeom>
        </p:spPr>
      </p:pic>
    </p:spTree>
    <p:extLst>
      <p:ext uri="{BB962C8B-B14F-4D97-AF65-F5344CB8AC3E}">
        <p14:creationId xmlns:p14="http://schemas.microsoft.com/office/powerpoint/2010/main" val="1971343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7FACC-E7BA-46C0-8ABE-854EA435DB38}"/>
              </a:ext>
            </a:extLst>
          </p:cNvPr>
          <p:cNvSpPr>
            <a:spLocks noGrp="1"/>
          </p:cNvSpPr>
          <p:nvPr>
            <p:ph type="title"/>
          </p:nvPr>
        </p:nvSpPr>
        <p:spPr/>
        <p:txBody>
          <a:bodyPr/>
          <a:lstStyle/>
          <a:p>
            <a:r>
              <a:rPr lang="en-US" dirty="0" err="1"/>
              <a:t>Tạo</a:t>
            </a:r>
            <a:r>
              <a:rPr lang="en-US" dirty="0"/>
              <a:t> Form Requests</a:t>
            </a:r>
          </a:p>
        </p:txBody>
      </p:sp>
      <p:sp>
        <p:nvSpPr>
          <p:cNvPr id="3" name="Text Placeholder 2">
            <a:extLst>
              <a:ext uri="{FF2B5EF4-FFF2-40B4-BE49-F238E27FC236}">
                <a16:creationId xmlns:a16="http://schemas.microsoft.com/office/drawing/2014/main" id="{B4E159BC-2DDC-4450-BCFC-800F72A7CB6C}"/>
              </a:ext>
            </a:extLst>
          </p:cNvPr>
          <p:cNvSpPr>
            <a:spLocks noGrp="1"/>
          </p:cNvSpPr>
          <p:nvPr>
            <p:ph idx="1"/>
          </p:nvPr>
        </p:nvSpPr>
        <p:spPr/>
        <p:txBody>
          <a:bodyPr/>
          <a:lstStyle/>
          <a:p>
            <a:r>
              <a:rPr lang="vi-VN" dirty="0"/>
              <a:t>Nếu validation thất bại, một chuyển trang response sẽ được tạo ra để gửi cho lại người dùng đến trang trước.</a:t>
            </a:r>
            <a:endParaRPr lang="en-US" dirty="0"/>
          </a:p>
          <a:p>
            <a:r>
              <a:rPr lang="vi-VN" dirty="0"/>
              <a:t>Ngoài ra lỗi sẽ được flashed vào session, vì vậy chúng ta có thể hiển thị nó.</a:t>
            </a:r>
            <a:endParaRPr lang="en-US" dirty="0"/>
          </a:p>
          <a:p>
            <a:r>
              <a:rPr lang="vi-VN" dirty="0"/>
              <a:t>Nếu request là AJAX request, một HTTP response với mã 422 status sẽ được trả về cho người dùng gồm JSON representation chứa lỗi validation</a:t>
            </a:r>
            <a:r>
              <a:rPr lang="en-US" dirty="0"/>
              <a:t>.</a:t>
            </a:r>
          </a:p>
        </p:txBody>
      </p:sp>
      <p:sp>
        <p:nvSpPr>
          <p:cNvPr id="4" name="Slide Number Placeholder 3">
            <a:extLst>
              <a:ext uri="{FF2B5EF4-FFF2-40B4-BE49-F238E27FC236}">
                <a16:creationId xmlns:a16="http://schemas.microsoft.com/office/drawing/2014/main" id="{83C173DA-88F6-433F-99E8-425CF7B80F19}"/>
              </a:ext>
            </a:extLst>
          </p:cNvPr>
          <p:cNvSpPr>
            <a:spLocks noGrp="1"/>
          </p:cNvSpPr>
          <p:nvPr>
            <p:ph type="sldNum" sz="quarter" idx="12"/>
          </p:nvPr>
        </p:nvSpPr>
        <p:spPr/>
        <p:txBody>
          <a:bodyPr/>
          <a:lstStyle/>
          <a:p>
            <a:fld id="{86CB4B4D-7CA3-9044-876B-883B54F8677D}" type="slidenum">
              <a:rPr lang="en-US" smtClean="0"/>
              <a:t>25</a:t>
            </a:fld>
            <a:endParaRPr lang="en-US"/>
          </a:p>
        </p:txBody>
      </p:sp>
    </p:spTree>
    <p:extLst>
      <p:ext uri="{BB962C8B-B14F-4D97-AF65-F5344CB8AC3E}">
        <p14:creationId xmlns:p14="http://schemas.microsoft.com/office/powerpoint/2010/main" val="1417126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CCCCD-01D7-4857-BC16-DE5754698366}"/>
              </a:ext>
            </a:extLst>
          </p:cNvPr>
          <p:cNvSpPr>
            <a:spLocks noGrp="1"/>
          </p:cNvSpPr>
          <p:nvPr>
            <p:ph type="title"/>
          </p:nvPr>
        </p:nvSpPr>
        <p:spPr/>
        <p:txBody>
          <a:bodyPr/>
          <a:lstStyle/>
          <a:p>
            <a:r>
              <a:rPr lang="en-US" dirty="0"/>
              <a:t>Authorizing Form Requests</a:t>
            </a:r>
          </a:p>
        </p:txBody>
      </p:sp>
      <p:sp>
        <p:nvSpPr>
          <p:cNvPr id="3" name="Text Placeholder 2">
            <a:extLst>
              <a:ext uri="{FF2B5EF4-FFF2-40B4-BE49-F238E27FC236}">
                <a16:creationId xmlns:a16="http://schemas.microsoft.com/office/drawing/2014/main" id="{7AAA2544-934F-4398-A4D5-5D889986A59C}"/>
              </a:ext>
            </a:extLst>
          </p:cNvPr>
          <p:cNvSpPr>
            <a:spLocks noGrp="1"/>
          </p:cNvSpPr>
          <p:nvPr>
            <p:ph idx="1"/>
          </p:nvPr>
        </p:nvSpPr>
        <p:spPr/>
        <p:txBody>
          <a:bodyPr/>
          <a:lstStyle/>
          <a:p>
            <a:r>
              <a:rPr lang="en-US" dirty="0"/>
              <a:t> </a:t>
            </a:r>
            <a:r>
              <a:rPr lang="vi-VN" dirty="0"/>
              <a:t>Class form request ngoài ra còn chứa một phương thức authorize .</a:t>
            </a:r>
            <a:endParaRPr lang="en-US" dirty="0"/>
          </a:p>
          <a:p>
            <a:r>
              <a:rPr lang="vi-VN" dirty="0"/>
              <a:t> Bên trong phương thức, bạn có thể xác thực người dùng thực sự đã có quyền cập nhật dữ liệu.</a:t>
            </a:r>
            <a:endParaRPr lang="en-US" dirty="0"/>
          </a:p>
          <a:p>
            <a:r>
              <a:rPr lang="vi-VN" dirty="0"/>
              <a:t> Ví dụ, nếu một người dùng cố gắng cập nhật comment của một một bài viết, họ thật sự sở hữ</a:t>
            </a:r>
            <a:r>
              <a:rPr lang="en-US" dirty="0"/>
              <a:t>u</a:t>
            </a:r>
            <a:r>
              <a:rPr lang="vi-VN" dirty="0"/>
              <a:t> comment đấy?</a:t>
            </a:r>
            <a:endParaRPr lang="en-US" dirty="0"/>
          </a:p>
        </p:txBody>
      </p:sp>
      <p:sp>
        <p:nvSpPr>
          <p:cNvPr id="4" name="Slide Number Placeholder 3">
            <a:extLst>
              <a:ext uri="{FF2B5EF4-FFF2-40B4-BE49-F238E27FC236}">
                <a16:creationId xmlns:a16="http://schemas.microsoft.com/office/drawing/2014/main" id="{FEF320C0-C7AF-4011-8240-BE8B00023181}"/>
              </a:ext>
            </a:extLst>
          </p:cNvPr>
          <p:cNvSpPr>
            <a:spLocks noGrp="1"/>
          </p:cNvSpPr>
          <p:nvPr>
            <p:ph type="sldNum" sz="quarter" idx="12"/>
          </p:nvPr>
        </p:nvSpPr>
        <p:spPr/>
        <p:txBody>
          <a:bodyPr/>
          <a:lstStyle/>
          <a:p>
            <a:fld id="{86CB4B4D-7CA3-9044-876B-883B54F8677D}" type="slidenum">
              <a:rPr lang="en-US" smtClean="0"/>
              <a:t>26</a:t>
            </a:fld>
            <a:endParaRPr lang="en-US"/>
          </a:p>
        </p:txBody>
      </p:sp>
    </p:spTree>
    <p:extLst>
      <p:ext uri="{BB962C8B-B14F-4D97-AF65-F5344CB8AC3E}">
        <p14:creationId xmlns:p14="http://schemas.microsoft.com/office/powerpoint/2010/main" val="1376108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2AC6D-7904-4108-AF97-E75D8F89404F}"/>
              </a:ext>
            </a:extLst>
          </p:cNvPr>
          <p:cNvSpPr>
            <a:spLocks noGrp="1"/>
          </p:cNvSpPr>
          <p:nvPr>
            <p:ph type="title"/>
          </p:nvPr>
        </p:nvSpPr>
        <p:spPr>
          <a:xfrm>
            <a:off x="838200" y="159419"/>
            <a:ext cx="10515600" cy="814187"/>
          </a:xfrm>
        </p:spPr>
        <p:txBody>
          <a:bodyPr anchor="ctr">
            <a:normAutofit/>
          </a:bodyPr>
          <a:lstStyle/>
          <a:p>
            <a:r>
              <a:rPr lang="en-US" dirty="0"/>
              <a:t>Authorizing Form Requests</a:t>
            </a:r>
          </a:p>
        </p:txBody>
      </p:sp>
      <p:pic>
        <p:nvPicPr>
          <p:cNvPr id="6" name="Picture 5">
            <a:extLst>
              <a:ext uri="{FF2B5EF4-FFF2-40B4-BE49-F238E27FC236}">
                <a16:creationId xmlns:a16="http://schemas.microsoft.com/office/drawing/2014/main" id="{7DE44F01-1E61-4031-92B6-019290D9C7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1734" y="1120022"/>
            <a:ext cx="8908531" cy="5056942"/>
          </a:xfrm>
          <a:prstGeom prst="rect">
            <a:avLst/>
          </a:prstGeom>
          <a:noFill/>
        </p:spPr>
      </p:pic>
      <p:sp>
        <p:nvSpPr>
          <p:cNvPr id="4" name="Slide Number Placeholder 3" hidden="1">
            <a:extLst>
              <a:ext uri="{FF2B5EF4-FFF2-40B4-BE49-F238E27FC236}">
                <a16:creationId xmlns:a16="http://schemas.microsoft.com/office/drawing/2014/main" id="{E8FFDB9B-907E-44D6-AAA4-FB96BDBC8532}"/>
              </a:ext>
            </a:extLst>
          </p:cNvPr>
          <p:cNvSpPr>
            <a:spLocks noGrp="1"/>
          </p:cNvSpPr>
          <p:nvPr>
            <p:ph type="sldNum" sz="quarter" idx="12"/>
          </p:nvPr>
        </p:nvSpPr>
        <p:spPr/>
        <p:txBody>
          <a:bodyPr/>
          <a:lstStyle/>
          <a:p>
            <a:pPr>
              <a:spcAft>
                <a:spcPts val="600"/>
              </a:spcAft>
            </a:pPr>
            <a:fld id="{86CB4B4D-7CA3-9044-876B-883B54F8677D}" type="slidenum">
              <a:rPr lang="en-US" smtClean="0"/>
              <a:pPr>
                <a:spcAft>
                  <a:spcPts val="600"/>
                </a:spcAft>
              </a:pPr>
              <a:t>27</a:t>
            </a:fld>
            <a:endParaRPr lang="en-US"/>
          </a:p>
        </p:txBody>
      </p:sp>
    </p:spTree>
    <p:extLst>
      <p:ext uri="{BB962C8B-B14F-4D97-AF65-F5344CB8AC3E}">
        <p14:creationId xmlns:p14="http://schemas.microsoft.com/office/powerpoint/2010/main" val="5234655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4A37E-E533-4AAE-AA3E-B278DFB24C4A}"/>
              </a:ext>
            </a:extLst>
          </p:cNvPr>
          <p:cNvSpPr>
            <a:spLocks noGrp="1"/>
          </p:cNvSpPr>
          <p:nvPr>
            <p:ph type="title"/>
          </p:nvPr>
        </p:nvSpPr>
        <p:spPr/>
        <p:txBody>
          <a:bodyPr/>
          <a:lstStyle/>
          <a:p>
            <a:r>
              <a:rPr lang="en-US" dirty="0"/>
              <a:t>Authorizing Form Requests</a:t>
            </a:r>
          </a:p>
        </p:txBody>
      </p:sp>
      <p:sp>
        <p:nvSpPr>
          <p:cNvPr id="3" name="Text Placeholder 2">
            <a:extLst>
              <a:ext uri="{FF2B5EF4-FFF2-40B4-BE49-F238E27FC236}">
                <a16:creationId xmlns:a16="http://schemas.microsoft.com/office/drawing/2014/main" id="{D48C922B-8DBB-47A8-8212-3E2A7E1BC14B}"/>
              </a:ext>
            </a:extLst>
          </p:cNvPr>
          <p:cNvSpPr>
            <a:spLocks noGrp="1"/>
          </p:cNvSpPr>
          <p:nvPr>
            <p:ph idx="1"/>
          </p:nvPr>
        </p:nvSpPr>
        <p:spPr/>
        <p:txBody>
          <a:bodyPr/>
          <a:lstStyle/>
          <a:p>
            <a:r>
              <a:rPr lang="vi-VN" dirty="0"/>
              <a:t>Khi tất cả các form requests kế thừa từ class base Laravel request, chúng ta có thể sử dụng phương thức user để truy cập xác thức người dùng.</a:t>
            </a:r>
            <a:endParaRPr lang="en-US" dirty="0"/>
          </a:p>
          <a:p>
            <a:r>
              <a:rPr lang="vi-VN" dirty="0"/>
              <a:t>Ngoài ra cũng cần gọi phương thức route trong ví dụ trên. Phương thức này cho phép bạn truy cập đến tham số của URI được định nghĩa trong route được gọi, như tham số {comment} trong ví dụ trên:</a:t>
            </a:r>
            <a:endParaRPr lang="en-US" dirty="0"/>
          </a:p>
        </p:txBody>
      </p:sp>
      <p:sp>
        <p:nvSpPr>
          <p:cNvPr id="4" name="Slide Number Placeholder 3">
            <a:extLst>
              <a:ext uri="{FF2B5EF4-FFF2-40B4-BE49-F238E27FC236}">
                <a16:creationId xmlns:a16="http://schemas.microsoft.com/office/drawing/2014/main" id="{E6566B2B-66D4-40AC-A619-AC1A73DC808B}"/>
              </a:ext>
            </a:extLst>
          </p:cNvPr>
          <p:cNvSpPr>
            <a:spLocks noGrp="1"/>
          </p:cNvSpPr>
          <p:nvPr>
            <p:ph type="sldNum" sz="quarter" idx="12"/>
          </p:nvPr>
        </p:nvSpPr>
        <p:spPr/>
        <p:txBody>
          <a:bodyPr/>
          <a:lstStyle/>
          <a:p>
            <a:fld id="{86CB4B4D-7CA3-9044-876B-883B54F8677D}" type="slidenum">
              <a:rPr lang="en-US" smtClean="0"/>
              <a:t>28</a:t>
            </a:fld>
            <a:endParaRPr lang="en-US"/>
          </a:p>
        </p:txBody>
      </p:sp>
      <p:pic>
        <p:nvPicPr>
          <p:cNvPr id="6" name="Picture 5">
            <a:extLst>
              <a:ext uri="{FF2B5EF4-FFF2-40B4-BE49-F238E27FC236}">
                <a16:creationId xmlns:a16="http://schemas.microsoft.com/office/drawing/2014/main" id="{6F364EBB-0EC3-4E92-B9A3-AFFB8E5F05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0348" y="4485953"/>
            <a:ext cx="7605167" cy="627230"/>
          </a:xfrm>
          <a:prstGeom prst="rect">
            <a:avLst/>
          </a:prstGeom>
        </p:spPr>
      </p:pic>
    </p:spTree>
    <p:extLst>
      <p:ext uri="{BB962C8B-B14F-4D97-AF65-F5344CB8AC3E}">
        <p14:creationId xmlns:p14="http://schemas.microsoft.com/office/powerpoint/2010/main" val="109450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E6EBC-F0E3-4A09-BE4F-9F8BD0BCDC99}"/>
              </a:ext>
            </a:extLst>
          </p:cNvPr>
          <p:cNvSpPr>
            <a:spLocks noGrp="1"/>
          </p:cNvSpPr>
          <p:nvPr>
            <p:ph type="title"/>
          </p:nvPr>
        </p:nvSpPr>
        <p:spPr/>
        <p:txBody>
          <a:bodyPr/>
          <a:lstStyle/>
          <a:p>
            <a:r>
              <a:rPr lang="en-US" dirty="0"/>
              <a:t>Authorizing Form Requests</a:t>
            </a:r>
          </a:p>
        </p:txBody>
      </p:sp>
      <p:sp>
        <p:nvSpPr>
          <p:cNvPr id="3" name="Text Placeholder 2">
            <a:extLst>
              <a:ext uri="{FF2B5EF4-FFF2-40B4-BE49-F238E27FC236}">
                <a16:creationId xmlns:a16="http://schemas.microsoft.com/office/drawing/2014/main" id="{544D7518-ABD1-4098-940C-B8483E91FB2D}"/>
              </a:ext>
            </a:extLst>
          </p:cNvPr>
          <p:cNvSpPr>
            <a:spLocks noGrp="1"/>
          </p:cNvSpPr>
          <p:nvPr>
            <p:ph idx="1"/>
          </p:nvPr>
        </p:nvSpPr>
        <p:spPr/>
        <p:txBody>
          <a:bodyPr/>
          <a:lstStyle/>
          <a:p>
            <a:r>
              <a:rPr lang="en-US" dirty="0"/>
              <a:t> </a:t>
            </a:r>
            <a:r>
              <a:rPr lang="vi-VN" dirty="0"/>
              <a:t>Nếu phương thức authorize trả về false , một HTTP response với mã 403 status sẽ được tự động trả về và phương thức controller sẽ không được thực hiện.</a:t>
            </a:r>
            <a:endParaRPr lang="en-US" dirty="0"/>
          </a:p>
          <a:p>
            <a:r>
              <a:rPr lang="vi-VN" dirty="0"/>
              <a:t> Nếu bạn có kế hoạch cho phép logic trong một phần khác ứng dung của bạn, đơn giản trả về true từ phương thức authorize :</a:t>
            </a:r>
            <a:endParaRPr lang="en-US" dirty="0"/>
          </a:p>
        </p:txBody>
      </p:sp>
      <p:sp>
        <p:nvSpPr>
          <p:cNvPr id="4" name="Slide Number Placeholder 3">
            <a:extLst>
              <a:ext uri="{FF2B5EF4-FFF2-40B4-BE49-F238E27FC236}">
                <a16:creationId xmlns:a16="http://schemas.microsoft.com/office/drawing/2014/main" id="{023B3356-9B92-41EC-BD68-56EEC48A374E}"/>
              </a:ext>
            </a:extLst>
          </p:cNvPr>
          <p:cNvSpPr>
            <a:spLocks noGrp="1"/>
          </p:cNvSpPr>
          <p:nvPr>
            <p:ph type="sldNum" sz="quarter" idx="12"/>
          </p:nvPr>
        </p:nvSpPr>
        <p:spPr/>
        <p:txBody>
          <a:bodyPr/>
          <a:lstStyle/>
          <a:p>
            <a:fld id="{86CB4B4D-7CA3-9044-876B-883B54F8677D}" type="slidenum">
              <a:rPr lang="en-US" smtClean="0"/>
              <a:t>29</a:t>
            </a:fld>
            <a:endParaRPr lang="en-US"/>
          </a:p>
        </p:txBody>
      </p:sp>
      <p:pic>
        <p:nvPicPr>
          <p:cNvPr id="7" name="Picture 6" descr="A picture containing graphical user interface&#10;&#10;Description automatically generated">
            <a:extLst>
              <a:ext uri="{FF2B5EF4-FFF2-40B4-BE49-F238E27FC236}">
                <a16:creationId xmlns:a16="http://schemas.microsoft.com/office/drawing/2014/main" id="{B5794301-1B09-DB43-8D02-38F9DB67A885}"/>
              </a:ext>
            </a:extLst>
          </p:cNvPr>
          <p:cNvPicPr>
            <a:picLocks noChangeAspect="1"/>
          </p:cNvPicPr>
          <p:nvPr/>
        </p:nvPicPr>
        <p:blipFill>
          <a:blip r:embed="rId3"/>
          <a:stretch>
            <a:fillRect/>
          </a:stretch>
        </p:blipFill>
        <p:spPr>
          <a:xfrm>
            <a:off x="3101975" y="3648493"/>
            <a:ext cx="5765800" cy="1498600"/>
          </a:xfrm>
          <a:prstGeom prst="rect">
            <a:avLst/>
          </a:prstGeom>
        </p:spPr>
      </p:pic>
    </p:spTree>
    <p:extLst>
      <p:ext uri="{BB962C8B-B14F-4D97-AF65-F5344CB8AC3E}">
        <p14:creationId xmlns:p14="http://schemas.microsoft.com/office/powerpoint/2010/main" val="1267774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hần"/>
          <p:cNvSpPr txBox="1">
            <a:spLocks noGrp="1"/>
          </p:cNvSpPr>
          <p:nvPr>
            <p:ph type="title"/>
          </p:nvPr>
        </p:nvSpPr>
        <p:spPr>
          <a:prstGeom prst="rect">
            <a:avLst/>
          </a:prstGeom>
        </p:spPr>
        <p:txBody>
          <a:bodyPr/>
          <a:lstStyle/>
          <a:p>
            <a:r>
              <a:rPr lang="en-US" dirty="0"/>
              <a:t>Validation</a:t>
            </a:r>
            <a:r>
              <a:rPr dirty="0"/>
              <a:t> </a:t>
            </a:r>
          </a:p>
        </p:txBody>
      </p:sp>
      <p:sp>
        <p:nvSpPr>
          <p:cNvPr id="125" name="mục tiêu 1…"/>
          <p:cNvSpPr txBox="1">
            <a:spLocks noGrp="1"/>
          </p:cNvSpPr>
          <p:nvPr>
            <p:ph type="body" idx="1"/>
          </p:nvPr>
        </p:nvSpPr>
        <p:spPr>
          <a:prstGeom prst="rect">
            <a:avLst/>
          </a:prstGeom>
        </p:spPr>
        <p:txBody>
          <a:bodyPr>
            <a:normAutofit fontScale="62500" lnSpcReduction="20000"/>
          </a:bodyPr>
          <a:lstStyle/>
          <a:p>
            <a:r>
              <a:rPr lang="en-US" dirty="0" err="1"/>
              <a:t>Giới</a:t>
            </a:r>
            <a:r>
              <a:rPr lang="en-US" dirty="0"/>
              <a:t> </a:t>
            </a:r>
            <a:r>
              <a:rPr lang="en-US" dirty="0" err="1"/>
              <a:t>thiệu</a:t>
            </a:r>
            <a:r>
              <a:rPr lang="en-US" dirty="0"/>
              <a:t>, </a:t>
            </a:r>
            <a:r>
              <a:rPr lang="en-US" dirty="0" err="1"/>
              <a:t>Bắt</a:t>
            </a:r>
            <a:r>
              <a:rPr lang="en-US" dirty="0"/>
              <a:t> </a:t>
            </a:r>
            <a:r>
              <a:rPr lang="en-US" dirty="0" err="1"/>
              <a:t>đầu</a:t>
            </a:r>
            <a:r>
              <a:rPr lang="en-US" dirty="0"/>
              <a:t> </a:t>
            </a:r>
            <a:r>
              <a:rPr lang="en-US" dirty="0" err="1"/>
              <a:t>nhanh</a:t>
            </a:r>
            <a:r>
              <a:rPr lang="en-US" dirty="0"/>
              <a:t> validation</a:t>
            </a:r>
          </a:p>
          <a:p>
            <a:r>
              <a:rPr lang="en-US" dirty="0"/>
              <a:t>Form Request Validation, </a:t>
            </a:r>
            <a:r>
              <a:rPr lang="en-US" dirty="0" err="1"/>
              <a:t>Tự</a:t>
            </a:r>
            <a:r>
              <a:rPr lang="en-US" dirty="0"/>
              <a:t> </a:t>
            </a:r>
            <a:r>
              <a:rPr lang="en-US" dirty="0" err="1"/>
              <a:t>tạo</a:t>
            </a:r>
            <a:r>
              <a:rPr lang="en-US" dirty="0"/>
              <a:t> validators</a:t>
            </a:r>
          </a:p>
          <a:p>
            <a:r>
              <a:rPr lang="en-US" dirty="0" err="1"/>
              <a:t>Làm</a:t>
            </a:r>
            <a:r>
              <a:rPr lang="en-US" dirty="0"/>
              <a:t> </a:t>
            </a:r>
            <a:r>
              <a:rPr lang="en-US" dirty="0" err="1"/>
              <a:t>việc</a:t>
            </a:r>
            <a:r>
              <a:rPr lang="en-US" dirty="0"/>
              <a:t> </a:t>
            </a:r>
            <a:r>
              <a:rPr lang="en-US" dirty="0" err="1"/>
              <a:t>với</a:t>
            </a:r>
            <a:r>
              <a:rPr lang="en-US" dirty="0"/>
              <a:t> </a:t>
            </a:r>
            <a:r>
              <a:rPr lang="en-US" dirty="0" err="1"/>
              <a:t>nội</a:t>
            </a:r>
            <a:r>
              <a:rPr lang="en-US" dirty="0"/>
              <a:t> dung </a:t>
            </a:r>
            <a:r>
              <a:rPr lang="en-US" dirty="0" err="1"/>
              <a:t>lỗi</a:t>
            </a:r>
            <a:r>
              <a:rPr lang="en-US" dirty="0"/>
              <a:t>, </a:t>
            </a:r>
            <a:r>
              <a:rPr lang="en-US" dirty="0" err="1"/>
              <a:t>Những</a:t>
            </a:r>
            <a:r>
              <a:rPr lang="en-US" dirty="0"/>
              <a:t> </a:t>
            </a:r>
            <a:r>
              <a:rPr lang="en-US" dirty="0" err="1"/>
              <a:t>quy</a:t>
            </a:r>
            <a:r>
              <a:rPr lang="en-US" dirty="0"/>
              <a:t> </a:t>
            </a:r>
            <a:r>
              <a:rPr lang="en-US" dirty="0" err="1"/>
              <a:t>định</a:t>
            </a:r>
            <a:r>
              <a:rPr lang="en-US" dirty="0"/>
              <a:t> validation </a:t>
            </a:r>
            <a:r>
              <a:rPr lang="en-US" dirty="0" err="1"/>
              <a:t>có</a:t>
            </a:r>
            <a:r>
              <a:rPr lang="en-US" dirty="0"/>
              <a:t> </a:t>
            </a:r>
            <a:r>
              <a:rPr lang="en-US" dirty="0" err="1"/>
              <a:t>sẵn</a:t>
            </a:r>
            <a:endParaRPr lang="en-US" dirty="0"/>
          </a:p>
          <a:p>
            <a:r>
              <a:rPr lang="en-US" dirty="0" err="1"/>
              <a:t>Thêm</a:t>
            </a:r>
            <a:r>
              <a:rPr lang="en-US" dirty="0"/>
              <a:t> </a:t>
            </a:r>
            <a:r>
              <a:rPr lang="en-US" dirty="0" err="1"/>
              <a:t>quy</a:t>
            </a:r>
            <a:r>
              <a:rPr lang="en-US" dirty="0"/>
              <a:t> </a:t>
            </a:r>
            <a:r>
              <a:rPr lang="en-US" dirty="0" err="1"/>
              <a:t>định</a:t>
            </a:r>
            <a:r>
              <a:rPr lang="en-US" dirty="0"/>
              <a:t> </a:t>
            </a:r>
            <a:r>
              <a:rPr lang="en-US" dirty="0" err="1"/>
              <a:t>có</a:t>
            </a:r>
            <a:r>
              <a:rPr lang="en-US" dirty="0"/>
              <a:t> </a:t>
            </a:r>
            <a:r>
              <a:rPr lang="en-US" dirty="0" err="1"/>
              <a:t>điều</a:t>
            </a:r>
            <a:r>
              <a:rPr lang="en-US" dirty="0"/>
              <a:t> </a:t>
            </a:r>
            <a:r>
              <a:rPr lang="en-US" dirty="0" err="1"/>
              <a:t>kiện</a:t>
            </a:r>
            <a:r>
              <a:rPr lang="en-US" dirty="0"/>
              <a:t> ,Validating </a:t>
            </a:r>
            <a:r>
              <a:rPr lang="en-US" dirty="0" err="1"/>
              <a:t>mảng</a:t>
            </a:r>
            <a:endParaRPr lang="en-US" dirty="0"/>
          </a:p>
          <a:p>
            <a:r>
              <a:rPr lang="en-US" dirty="0" err="1"/>
              <a:t>Tùy</a:t>
            </a:r>
            <a:r>
              <a:rPr lang="en-US" dirty="0"/>
              <a:t> </a:t>
            </a:r>
            <a:r>
              <a:rPr lang="en-US" dirty="0" err="1"/>
              <a:t>biến</a:t>
            </a:r>
            <a:r>
              <a:rPr lang="en-US" dirty="0"/>
              <a:t> </a:t>
            </a:r>
            <a:r>
              <a:rPr lang="en-US" dirty="0" err="1"/>
              <a:t>quy</a:t>
            </a:r>
            <a:r>
              <a:rPr lang="en-US" dirty="0"/>
              <a:t> </a:t>
            </a:r>
            <a:r>
              <a:rPr lang="en-US" dirty="0" err="1"/>
              <a:t>định</a:t>
            </a:r>
            <a:r>
              <a:rPr lang="en-US" dirty="0"/>
              <a:t> validation</a:t>
            </a:r>
            <a:endParaRPr dirty="0"/>
          </a:p>
        </p:txBody>
      </p:sp>
      <p:sp>
        <p:nvSpPr>
          <p:cNvPr id="126" name="Slide Number"/>
          <p:cNvSpPr txBox="1">
            <a:spLocks noGrp="1"/>
          </p:cNvSpPr>
          <p:nvPr>
            <p:ph type="sldNum" sz="quarter" idx="12"/>
          </p:nvPr>
        </p:nvSpPr>
        <p:spPr>
          <a:xfrm>
            <a:off x="11166644" y="6407031"/>
            <a:ext cx="187157" cy="263763"/>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3</a:t>
            </a:fld>
            <a:endParaRPr/>
          </a:p>
        </p:txBody>
      </p:sp>
    </p:spTree>
    <p:extLst>
      <p:ext uri="{BB962C8B-B14F-4D97-AF65-F5344CB8AC3E}">
        <p14:creationId xmlns:p14="http://schemas.microsoft.com/office/powerpoint/2010/main" val="2762176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84178-0D66-4424-B440-C60DFC5368B9}"/>
              </a:ext>
            </a:extLst>
          </p:cNvPr>
          <p:cNvSpPr>
            <a:spLocks noGrp="1"/>
          </p:cNvSpPr>
          <p:nvPr>
            <p:ph type="title"/>
          </p:nvPr>
        </p:nvSpPr>
        <p:spPr/>
        <p:txBody>
          <a:bodyPr/>
          <a:lstStyle/>
          <a:p>
            <a:r>
              <a:rPr lang="en-US" dirty="0" err="1"/>
              <a:t>Tùy</a:t>
            </a:r>
            <a:r>
              <a:rPr lang="en-US" dirty="0"/>
              <a:t> </a:t>
            </a:r>
            <a:r>
              <a:rPr lang="en-US" dirty="0" err="1"/>
              <a:t>biến</a:t>
            </a:r>
            <a:r>
              <a:rPr lang="en-US" dirty="0"/>
              <a:t> </a:t>
            </a:r>
            <a:r>
              <a:rPr lang="en-US" dirty="0" err="1"/>
              <a:t>định</a:t>
            </a:r>
            <a:r>
              <a:rPr lang="en-US" dirty="0"/>
              <a:t> </a:t>
            </a:r>
            <a:r>
              <a:rPr lang="en-US" dirty="0" err="1"/>
              <a:t>dạng</a:t>
            </a:r>
            <a:r>
              <a:rPr lang="en-US" dirty="0"/>
              <a:t> </a:t>
            </a:r>
            <a:r>
              <a:rPr lang="en-US" dirty="0" err="1"/>
              <a:t>lỗi</a:t>
            </a:r>
            <a:endParaRPr lang="en-US" dirty="0"/>
          </a:p>
        </p:txBody>
      </p:sp>
      <p:sp>
        <p:nvSpPr>
          <p:cNvPr id="3" name="Text Placeholder 2">
            <a:extLst>
              <a:ext uri="{FF2B5EF4-FFF2-40B4-BE49-F238E27FC236}">
                <a16:creationId xmlns:a16="http://schemas.microsoft.com/office/drawing/2014/main" id="{BC441011-0F8A-4A54-A14F-818487780F21}"/>
              </a:ext>
            </a:extLst>
          </p:cNvPr>
          <p:cNvSpPr>
            <a:spLocks noGrp="1"/>
          </p:cNvSpPr>
          <p:nvPr>
            <p:ph idx="1"/>
          </p:nvPr>
        </p:nvSpPr>
        <p:spPr/>
        <p:txBody>
          <a:bodyPr/>
          <a:lstStyle/>
          <a:p>
            <a:r>
              <a:rPr lang="en-US" dirty="0"/>
              <a:t> </a:t>
            </a:r>
            <a:r>
              <a:rPr lang="vi-VN" dirty="0"/>
              <a:t>Nếu bạn muốn tùy biến định dạng lỗi validation được flashed vào session khi validation thất bại, ghi đè phương thức formatErrors trong base request ( App\Http\Requests\Request ).</a:t>
            </a:r>
            <a:endParaRPr lang="en-US" dirty="0"/>
          </a:p>
          <a:p>
            <a:r>
              <a:rPr lang="vi-VN" dirty="0"/>
              <a:t> Đừng quên import class Illuminate\Contracts\Validation\Validator class ở trên đầu file:</a:t>
            </a:r>
            <a:endParaRPr lang="en-US" dirty="0"/>
          </a:p>
        </p:txBody>
      </p:sp>
      <p:sp>
        <p:nvSpPr>
          <p:cNvPr id="4" name="Slide Number Placeholder 3">
            <a:extLst>
              <a:ext uri="{FF2B5EF4-FFF2-40B4-BE49-F238E27FC236}">
                <a16:creationId xmlns:a16="http://schemas.microsoft.com/office/drawing/2014/main" id="{C0C4EF52-E5B1-471D-B558-B4DB92BB395F}"/>
              </a:ext>
            </a:extLst>
          </p:cNvPr>
          <p:cNvSpPr>
            <a:spLocks noGrp="1"/>
          </p:cNvSpPr>
          <p:nvPr>
            <p:ph type="sldNum" sz="quarter" idx="12"/>
          </p:nvPr>
        </p:nvSpPr>
        <p:spPr/>
        <p:txBody>
          <a:bodyPr/>
          <a:lstStyle/>
          <a:p>
            <a:fld id="{86CB4B4D-7CA3-9044-876B-883B54F8677D}" type="slidenum">
              <a:rPr lang="en-US" smtClean="0"/>
              <a:t>30</a:t>
            </a:fld>
            <a:endParaRPr lang="en-US"/>
          </a:p>
        </p:txBody>
      </p:sp>
      <p:pic>
        <p:nvPicPr>
          <p:cNvPr id="6" name="Picture 5">
            <a:extLst>
              <a:ext uri="{FF2B5EF4-FFF2-40B4-BE49-F238E27FC236}">
                <a16:creationId xmlns:a16="http://schemas.microsoft.com/office/drawing/2014/main" id="{E096AF74-DDB0-4FFA-95C4-A40D82EAC0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9348" y="3648493"/>
            <a:ext cx="6666667" cy="2285714"/>
          </a:xfrm>
          <a:prstGeom prst="rect">
            <a:avLst/>
          </a:prstGeom>
        </p:spPr>
      </p:pic>
    </p:spTree>
    <p:extLst>
      <p:ext uri="{BB962C8B-B14F-4D97-AF65-F5344CB8AC3E}">
        <p14:creationId xmlns:p14="http://schemas.microsoft.com/office/powerpoint/2010/main" val="12448497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73AF4-EF57-41C8-B0F8-DB0D334578BB}"/>
              </a:ext>
            </a:extLst>
          </p:cNvPr>
          <p:cNvSpPr>
            <a:spLocks noGrp="1"/>
          </p:cNvSpPr>
          <p:nvPr>
            <p:ph type="title"/>
          </p:nvPr>
        </p:nvSpPr>
        <p:spPr/>
        <p:txBody>
          <a:bodyPr/>
          <a:lstStyle/>
          <a:p>
            <a:r>
              <a:rPr lang="en-US" dirty="0" err="1"/>
              <a:t>Tùy</a:t>
            </a:r>
            <a:r>
              <a:rPr lang="en-US" dirty="0"/>
              <a:t> </a:t>
            </a:r>
            <a:r>
              <a:rPr lang="en-US" dirty="0" err="1"/>
              <a:t>biến</a:t>
            </a:r>
            <a:r>
              <a:rPr lang="en-US" dirty="0"/>
              <a:t> </a:t>
            </a:r>
            <a:r>
              <a:rPr lang="en-US" dirty="0" err="1"/>
              <a:t>nội</a:t>
            </a:r>
            <a:r>
              <a:rPr lang="en-US" dirty="0"/>
              <a:t> dung </a:t>
            </a:r>
            <a:r>
              <a:rPr lang="en-US" dirty="0" err="1"/>
              <a:t>lỗi</a:t>
            </a:r>
            <a:endParaRPr lang="en-US" dirty="0"/>
          </a:p>
        </p:txBody>
      </p:sp>
      <p:sp>
        <p:nvSpPr>
          <p:cNvPr id="3" name="Text Placeholder 2">
            <a:extLst>
              <a:ext uri="{FF2B5EF4-FFF2-40B4-BE49-F238E27FC236}">
                <a16:creationId xmlns:a16="http://schemas.microsoft.com/office/drawing/2014/main" id="{93F9C537-A19E-4D25-BFC7-4A9495BA2F06}"/>
              </a:ext>
            </a:extLst>
          </p:cNvPr>
          <p:cNvSpPr>
            <a:spLocks noGrp="1"/>
          </p:cNvSpPr>
          <p:nvPr>
            <p:ph idx="1"/>
          </p:nvPr>
        </p:nvSpPr>
        <p:spPr/>
        <p:txBody>
          <a:bodyPr/>
          <a:lstStyle/>
          <a:p>
            <a:r>
              <a:rPr lang="en-US" dirty="0"/>
              <a:t> </a:t>
            </a:r>
            <a:r>
              <a:rPr lang="vi-VN" dirty="0"/>
              <a:t>Bạn có thể muốn tùy biến lỗi dung lỗi bằng cách sử dụng bởi form request bằng cách ghi đè phương thức messages .</a:t>
            </a:r>
            <a:endParaRPr lang="en-US" dirty="0"/>
          </a:p>
          <a:p>
            <a:r>
              <a:rPr lang="vi-VN" dirty="0"/>
              <a:t> Phương thức này trả về một mảng các cặp thuộc tính / quy định tương ứng với nội dung lỗi:</a:t>
            </a:r>
            <a:endParaRPr lang="en-US" dirty="0"/>
          </a:p>
        </p:txBody>
      </p:sp>
      <p:sp>
        <p:nvSpPr>
          <p:cNvPr id="4" name="Slide Number Placeholder 3">
            <a:extLst>
              <a:ext uri="{FF2B5EF4-FFF2-40B4-BE49-F238E27FC236}">
                <a16:creationId xmlns:a16="http://schemas.microsoft.com/office/drawing/2014/main" id="{2372C6DA-4809-4354-8625-6BF19D5E1FB3}"/>
              </a:ext>
            </a:extLst>
          </p:cNvPr>
          <p:cNvSpPr>
            <a:spLocks noGrp="1"/>
          </p:cNvSpPr>
          <p:nvPr>
            <p:ph type="sldNum" sz="quarter" idx="12"/>
          </p:nvPr>
        </p:nvSpPr>
        <p:spPr/>
        <p:txBody>
          <a:bodyPr/>
          <a:lstStyle/>
          <a:p>
            <a:fld id="{86CB4B4D-7CA3-9044-876B-883B54F8677D}" type="slidenum">
              <a:rPr lang="en-US" smtClean="0"/>
              <a:t>31</a:t>
            </a:fld>
            <a:endParaRPr lang="en-US"/>
          </a:p>
        </p:txBody>
      </p:sp>
      <p:pic>
        <p:nvPicPr>
          <p:cNvPr id="6" name="Picture 5">
            <a:extLst>
              <a:ext uri="{FF2B5EF4-FFF2-40B4-BE49-F238E27FC236}">
                <a16:creationId xmlns:a16="http://schemas.microsoft.com/office/drawing/2014/main" id="{5D93BC6D-A375-47E3-BACC-3B8B4463BC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3899" y="2832893"/>
            <a:ext cx="4932839" cy="3523457"/>
          </a:xfrm>
          <a:prstGeom prst="rect">
            <a:avLst/>
          </a:prstGeom>
        </p:spPr>
      </p:pic>
    </p:spTree>
    <p:extLst>
      <p:ext uri="{BB962C8B-B14F-4D97-AF65-F5344CB8AC3E}">
        <p14:creationId xmlns:p14="http://schemas.microsoft.com/office/powerpoint/2010/main" val="13572425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36BF3-15D4-4567-B60F-35BBD62D126A}"/>
              </a:ext>
            </a:extLst>
          </p:cNvPr>
          <p:cNvSpPr>
            <a:spLocks noGrp="1"/>
          </p:cNvSpPr>
          <p:nvPr>
            <p:ph type="title"/>
          </p:nvPr>
        </p:nvSpPr>
        <p:spPr/>
        <p:txBody>
          <a:bodyPr/>
          <a:lstStyle/>
          <a:p>
            <a:r>
              <a:rPr lang="en-US" dirty="0" err="1"/>
              <a:t>Tự</a:t>
            </a:r>
            <a:r>
              <a:rPr lang="en-US" dirty="0"/>
              <a:t> </a:t>
            </a:r>
            <a:r>
              <a:rPr lang="en-US" dirty="0" err="1"/>
              <a:t>tạo</a:t>
            </a:r>
            <a:r>
              <a:rPr lang="en-US" dirty="0"/>
              <a:t> validator</a:t>
            </a:r>
          </a:p>
        </p:txBody>
      </p:sp>
      <p:sp>
        <p:nvSpPr>
          <p:cNvPr id="3" name="Text Placeholder 2">
            <a:extLst>
              <a:ext uri="{FF2B5EF4-FFF2-40B4-BE49-F238E27FC236}">
                <a16:creationId xmlns:a16="http://schemas.microsoft.com/office/drawing/2014/main" id="{2ECC6585-FCDE-422E-B6EF-5AD0DA4A175A}"/>
              </a:ext>
            </a:extLst>
          </p:cNvPr>
          <p:cNvSpPr>
            <a:spLocks noGrp="1"/>
          </p:cNvSpPr>
          <p:nvPr>
            <p:ph idx="1"/>
          </p:nvPr>
        </p:nvSpPr>
        <p:spPr/>
        <p:txBody>
          <a:bodyPr/>
          <a:lstStyle/>
          <a:p>
            <a:r>
              <a:rPr lang="en-US" dirty="0"/>
              <a:t> Redirection </a:t>
            </a:r>
            <a:r>
              <a:rPr lang="en-US" dirty="0" err="1"/>
              <a:t>tự</a:t>
            </a:r>
            <a:r>
              <a:rPr lang="en-US" dirty="0"/>
              <a:t> </a:t>
            </a:r>
            <a:r>
              <a:rPr lang="en-US" dirty="0" err="1"/>
              <a:t>động</a:t>
            </a:r>
            <a:endParaRPr lang="en-US" dirty="0"/>
          </a:p>
          <a:p>
            <a:r>
              <a:rPr lang="en-US" dirty="0"/>
              <a:t> Named Error Bags</a:t>
            </a:r>
          </a:p>
          <a:p>
            <a:r>
              <a:rPr lang="en-US" dirty="0"/>
              <a:t> </a:t>
            </a:r>
            <a:r>
              <a:rPr lang="en-US" dirty="0" err="1"/>
              <a:t>Afer</a:t>
            </a:r>
            <a:r>
              <a:rPr lang="en-US" dirty="0"/>
              <a:t> Validation Hook</a:t>
            </a:r>
          </a:p>
        </p:txBody>
      </p:sp>
      <p:sp>
        <p:nvSpPr>
          <p:cNvPr id="4" name="Slide Number Placeholder 3">
            <a:extLst>
              <a:ext uri="{FF2B5EF4-FFF2-40B4-BE49-F238E27FC236}">
                <a16:creationId xmlns:a16="http://schemas.microsoft.com/office/drawing/2014/main" id="{55BED987-81D0-403C-ACE0-1C8D50F3E76F}"/>
              </a:ext>
            </a:extLst>
          </p:cNvPr>
          <p:cNvSpPr>
            <a:spLocks noGrp="1"/>
          </p:cNvSpPr>
          <p:nvPr>
            <p:ph type="sldNum" sz="quarter" idx="12"/>
          </p:nvPr>
        </p:nvSpPr>
        <p:spPr/>
        <p:txBody>
          <a:bodyPr/>
          <a:lstStyle/>
          <a:p>
            <a:fld id="{86CB4B4D-7CA3-9044-876B-883B54F8677D}" type="slidenum">
              <a:rPr lang="en-US" smtClean="0"/>
              <a:t>32</a:t>
            </a:fld>
            <a:endParaRPr lang="en-US"/>
          </a:p>
        </p:txBody>
      </p:sp>
    </p:spTree>
    <p:extLst>
      <p:ext uri="{BB962C8B-B14F-4D97-AF65-F5344CB8AC3E}">
        <p14:creationId xmlns:p14="http://schemas.microsoft.com/office/powerpoint/2010/main" val="4603621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642D4-A449-4165-83F7-FDA7DD1170BE}"/>
              </a:ext>
            </a:extLst>
          </p:cNvPr>
          <p:cNvSpPr>
            <a:spLocks noGrp="1"/>
          </p:cNvSpPr>
          <p:nvPr>
            <p:ph type="title"/>
          </p:nvPr>
        </p:nvSpPr>
        <p:spPr/>
        <p:txBody>
          <a:bodyPr/>
          <a:lstStyle/>
          <a:p>
            <a:r>
              <a:rPr lang="en-US" dirty="0" err="1"/>
              <a:t>Tự</a:t>
            </a:r>
            <a:r>
              <a:rPr lang="en-US" dirty="0"/>
              <a:t> </a:t>
            </a:r>
            <a:r>
              <a:rPr lang="en-US" dirty="0" err="1"/>
              <a:t>tạo</a:t>
            </a:r>
            <a:r>
              <a:rPr lang="en-US" dirty="0"/>
              <a:t> validator</a:t>
            </a:r>
          </a:p>
        </p:txBody>
      </p:sp>
      <p:sp>
        <p:nvSpPr>
          <p:cNvPr id="3" name="Text Placeholder 2">
            <a:extLst>
              <a:ext uri="{FF2B5EF4-FFF2-40B4-BE49-F238E27FC236}">
                <a16:creationId xmlns:a16="http://schemas.microsoft.com/office/drawing/2014/main" id="{2B851B3B-B97E-4C9E-B90D-AD07F71632A2}"/>
              </a:ext>
            </a:extLst>
          </p:cNvPr>
          <p:cNvSpPr>
            <a:spLocks noGrp="1"/>
          </p:cNvSpPr>
          <p:nvPr>
            <p:ph idx="1"/>
          </p:nvPr>
        </p:nvSpPr>
        <p:spPr/>
        <p:txBody>
          <a:bodyPr/>
          <a:lstStyle/>
          <a:p>
            <a:r>
              <a:rPr lang="en-US" dirty="0"/>
              <a:t> </a:t>
            </a:r>
            <a:r>
              <a:rPr lang="vi-VN" dirty="0"/>
              <a:t>Nếu bạn không muốn sử dụng phương thức ValidatesRequests trait's validate , bạn có thể tự tạo một thể hiện validator instance bằng Validator facade.</a:t>
            </a:r>
            <a:endParaRPr lang="en-US" dirty="0"/>
          </a:p>
          <a:p>
            <a:r>
              <a:rPr lang="vi-VN" dirty="0"/>
              <a:t> Phương thức make trong facade sinh ra một thể hiện mới validator:</a:t>
            </a:r>
            <a:endParaRPr lang="en-US" dirty="0"/>
          </a:p>
        </p:txBody>
      </p:sp>
      <p:sp>
        <p:nvSpPr>
          <p:cNvPr id="4" name="Slide Number Placeholder 3">
            <a:extLst>
              <a:ext uri="{FF2B5EF4-FFF2-40B4-BE49-F238E27FC236}">
                <a16:creationId xmlns:a16="http://schemas.microsoft.com/office/drawing/2014/main" id="{914C899F-F842-4B60-91CF-E1920CC304EC}"/>
              </a:ext>
            </a:extLst>
          </p:cNvPr>
          <p:cNvSpPr>
            <a:spLocks noGrp="1"/>
          </p:cNvSpPr>
          <p:nvPr>
            <p:ph type="sldNum" sz="quarter" idx="12"/>
          </p:nvPr>
        </p:nvSpPr>
        <p:spPr/>
        <p:txBody>
          <a:bodyPr/>
          <a:lstStyle/>
          <a:p>
            <a:fld id="{86CB4B4D-7CA3-9044-876B-883B54F8677D}" type="slidenum">
              <a:rPr lang="en-US" smtClean="0"/>
              <a:t>33</a:t>
            </a:fld>
            <a:endParaRPr lang="en-US"/>
          </a:p>
        </p:txBody>
      </p:sp>
      <p:pic>
        <p:nvPicPr>
          <p:cNvPr id="6" name="Picture 5">
            <a:extLst>
              <a:ext uri="{FF2B5EF4-FFF2-40B4-BE49-F238E27FC236}">
                <a16:creationId xmlns:a16="http://schemas.microsoft.com/office/drawing/2014/main" id="{8C81ABD5-B471-48D0-BB84-21154BAB26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8600" y="3433216"/>
            <a:ext cx="6561905" cy="2304762"/>
          </a:xfrm>
          <a:prstGeom prst="rect">
            <a:avLst/>
          </a:prstGeom>
        </p:spPr>
      </p:pic>
    </p:spTree>
    <p:extLst>
      <p:ext uri="{BB962C8B-B14F-4D97-AF65-F5344CB8AC3E}">
        <p14:creationId xmlns:p14="http://schemas.microsoft.com/office/powerpoint/2010/main" val="12102154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46064-9B09-49A6-BBA0-F77FE4FEE80D}"/>
              </a:ext>
            </a:extLst>
          </p:cNvPr>
          <p:cNvSpPr>
            <a:spLocks noGrp="1"/>
          </p:cNvSpPr>
          <p:nvPr>
            <p:ph type="title"/>
          </p:nvPr>
        </p:nvSpPr>
        <p:spPr>
          <a:xfrm>
            <a:off x="838200" y="159419"/>
            <a:ext cx="10515600" cy="814187"/>
          </a:xfrm>
        </p:spPr>
        <p:txBody>
          <a:bodyPr anchor="ctr">
            <a:normAutofit/>
          </a:bodyPr>
          <a:lstStyle/>
          <a:p>
            <a:r>
              <a:rPr lang="en-US" dirty="0" err="1"/>
              <a:t>Tự</a:t>
            </a:r>
            <a:r>
              <a:rPr lang="en-US" dirty="0"/>
              <a:t> </a:t>
            </a:r>
            <a:r>
              <a:rPr lang="en-US" dirty="0" err="1"/>
              <a:t>tạo</a:t>
            </a:r>
            <a:r>
              <a:rPr lang="en-US" dirty="0"/>
              <a:t> validator</a:t>
            </a:r>
          </a:p>
        </p:txBody>
      </p:sp>
      <p:pic>
        <p:nvPicPr>
          <p:cNvPr id="5" name="Picture 4" descr="Graphical user interface, text&#10;&#10;Description automatically generated">
            <a:extLst>
              <a:ext uri="{FF2B5EF4-FFF2-40B4-BE49-F238E27FC236}">
                <a16:creationId xmlns:a16="http://schemas.microsoft.com/office/drawing/2014/main" id="{A1A96F16-5917-DA4A-B584-C79452EBD8CC}"/>
              </a:ext>
            </a:extLst>
          </p:cNvPr>
          <p:cNvPicPr>
            <a:picLocks noChangeAspect="1"/>
          </p:cNvPicPr>
          <p:nvPr/>
        </p:nvPicPr>
        <p:blipFill>
          <a:blip r:embed="rId3"/>
          <a:stretch>
            <a:fillRect/>
          </a:stretch>
        </p:blipFill>
        <p:spPr>
          <a:xfrm>
            <a:off x="2632340" y="1120022"/>
            <a:ext cx="6927320" cy="5056942"/>
          </a:xfrm>
          <a:prstGeom prst="rect">
            <a:avLst/>
          </a:prstGeom>
          <a:noFill/>
        </p:spPr>
      </p:pic>
      <p:sp>
        <p:nvSpPr>
          <p:cNvPr id="4" name="Slide Number Placeholder 3" hidden="1">
            <a:extLst>
              <a:ext uri="{FF2B5EF4-FFF2-40B4-BE49-F238E27FC236}">
                <a16:creationId xmlns:a16="http://schemas.microsoft.com/office/drawing/2014/main" id="{BE42C263-CC3B-4D22-89AA-D8ADB2B78929}"/>
              </a:ext>
            </a:extLst>
          </p:cNvPr>
          <p:cNvSpPr>
            <a:spLocks noGrp="1"/>
          </p:cNvSpPr>
          <p:nvPr>
            <p:ph type="sldNum" sz="quarter" idx="12"/>
          </p:nvPr>
        </p:nvSpPr>
        <p:spPr/>
        <p:txBody>
          <a:bodyPr/>
          <a:lstStyle/>
          <a:p>
            <a:pPr>
              <a:spcAft>
                <a:spcPts val="600"/>
              </a:spcAft>
            </a:pPr>
            <a:fld id="{86CB4B4D-7CA3-9044-876B-883B54F8677D}" type="slidenum">
              <a:rPr lang="en-US" smtClean="0"/>
              <a:pPr>
                <a:spcAft>
                  <a:spcPts val="600"/>
                </a:spcAft>
              </a:pPr>
              <a:t>34</a:t>
            </a:fld>
            <a:endParaRPr lang="en-US"/>
          </a:p>
        </p:txBody>
      </p:sp>
    </p:spTree>
    <p:extLst>
      <p:ext uri="{BB962C8B-B14F-4D97-AF65-F5344CB8AC3E}">
        <p14:creationId xmlns:p14="http://schemas.microsoft.com/office/powerpoint/2010/main" val="17286711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64526-3819-4B08-9EEE-F09270583864}"/>
              </a:ext>
            </a:extLst>
          </p:cNvPr>
          <p:cNvSpPr>
            <a:spLocks noGrp="1"/>
          </p:cNvSpPr>
          <p:nvPr>
            <p:ph type="title"/>
          </p:nvPr>
        </p:nvSpPr>
        <p:spPr/>
        <p:txBody>
          <a:bodyPr/>
          <a:lstStyle/>
          <a:p>
            <a:r>
              <a:rPr lang="en-US" dirty="0" err="1"/>
              <a:t>Tự</a:t>
            </a:r>
            <a:r>
              <a:rPr lang="en-US" dirty="0"/>
              <a:t> </a:t>
            </a:r>
            <a:r>
              <a:rPr lang="en-US" dirty="0" err="1"/>
              <a:t>tạo</a:t>
            </a:r>
            <a:r>
              <a:rPr lang="en-US" dirty="0"/>
              <a:t> validator</a:t>
            </a:r>
          </a:p>
        </p:txBody>
      </p:sp>
      <p:sp>
        <p:nvSpPr>
          <p:cNvPr id="3" name="Text Placeholder 2">
            <a:extLst>
              <a:ext uri="{FF2B5EF4-FFF2-40B4-BE49-F238E27FC236}">
                <a16:creationId xmlns:a16="http://schemas.microsoft.com/office/drawing/2014/main" id="{8677FBC0-FC28-494F-970E-C13A33054149}"/>
              </a:ext>
            </a:extLst>
          </p:cNvPr>
          <p:cNvSpPr>
            <a:spLocks noGrp="1"/>
          </p:cNvSpPr>
          <p:nvPr>
            <p:ph idx="1"/>
          </p:nvPr>
        </p:nvSpPr>
        <p:spPr/>
        <p:txBody>
          <a:bodyPr>
            <a:normAutofit/>
          </a:bodyPr>
          <a:lstStyle/>
          <a:p>
            <a:r>
              <a:rPr lang="en-US" dirty="0"/>
              <a:t> </a:t>
            </a:r>
            <a:r>
              <a:rPr lang="vi-VN" dirty="0"/>
              <a:t>Đối số đầu tiên truyền vào phương thức make là dữ liệu cần validation.</a:t>
            </a:r>
            <a:endParaRPr lang="en-US" dirty="0"/>
          </a:p>
          <a:p>
            <a:r>
              <a:rPr lang="vi-VN" dirty="0"/>
              <a:t> Đối số thứ hai là mảng quy</a:t>
            </a:r>
            <a:r>
              <a:rPr lang="en-US" dirty="0"/>
              <a:t> </a:t>
            </a:r>
            <a:r>
              <a:rPr lang="vi-VN" dirty="0"/>
              <a:t>định validation được áp dụng vào dữ liệu.</a:t>
            </a:r>
            <a:endParaRPr lang="en-US" dirty="0"/>
          </a:p>
          <a:p>
            <a:r>
              <a:rPr lang="en-US" dirty="0"/>
              <a:t> </a:t>
            </a:r>
            <a:r>
              <a:rPr lang="vi-VN" dirty="0"/>
              <a:t>Sau khi kiểm tra request validation không thành công, bạn có thể dùng phương thức withErrors để flash nội dung lỗi vào session.</a:t>
            </a:r>
            <a:endParaRPr lang="en-US" dirty="0"/>
          </a:p>
        </p:txBody>
      </p:sp>
      <p:sp>
        <p:nvSpPr>
          <p:cNvPr id="4" name="Slide Number Placeholder 3">
            <a:extLst>
              <a:ext uri="{FF2B5EF4-FFF2-40B4-BE49-F238E27FC236}">
                <a16:creationId xmlns:a16="http://schemas.microsoft.com/office/drawing/2014/main" id="{0B84CCA2-4009-4106-85AF-FC9F8050F1D9}"/>
              </a:ext>
            </a:extLst>
          </p:cNvPr>
          <p:cNvSpPr>
            <a:spLocks noGrp="1"/>
          </p:cNvSpPr>
          <p:nvPr>
            <p:ph type="sldNum" sz="quarter" idx="12"/>
          </p:nvPr>
        </p:nvSpPr>
        <p:spPr/>
        <p:txBody>
          <a:bodyPr/>
          <a:lstStyle/>
          <a:p>
            <a:fld id="{86CB4B4D-7CA3-9044-876B-883B54F8677D}" type="slidenum">
              <a:rPr lang="en-US" smtClean="0"/>
              <a:t>35</a:t>
            </a:fld>
            <a:endParaRPr lang="en-US"/>
          </a:p>
        </p:txBody>
      </p:sp>
    </p:spTree>
    <p:extLst>
      <p:ext uri="{BB962C8B-B14F-4D97-AF65-F5344CB8AC3E}">
        <p14:creationId xmlns:p14="http://schemas.microsoft.com/office/powerpoint/2010/main" val="4159222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6DD3C-A45E-4B54-8427-BE9BCDE02CE0}"/>
              </a:ext>
            </a:extLst>
          </p:cNvPr>
          <p:cNvSpPr>
            <a:spLocks noGrp="1"/>
          </p:cNvSpPr>
          <p:nvPr>
            <p:ph type="title"/>
          </p:nvPr>
        </p:nvSpPr>
        <p:spPr/>
        <p:txBody>
          <a:bodyPr/>
          <a:lstStyle/>
          <a:p>
            <a:r>
              <a:rPr lang="en-US" dirty="0" err="1"/>
              <a:t>Tự</a:t>
            </a:r>
            <a:r>
              <a:rPr lang="en-US" dirty="0"/>
              <a:t> </a:t>
            </a:r>
            <a:r>
              <a:rPr lang="en-US" dirty="0" err="1"/>
              <a:t>tạo</a:t>
            </a:r>
            <a:r>
              <a:rPr lang="en-US" dirty="0"/>
              <a:t> validator</a:t>
            </a:r>
          </a:p>
        </p:txBody>
      </p:sp>
      <p:sp>
        <p:nvSpPr>
          <p:cNvPr id="3" name="Text Placeholder 2">
            <a:extLst>
              <a:ext uri="{FF2B5EF4-FFF2-40B4-BE49-F238E27FC236}">
                <a16:creationId xmlns:a16="http://schemas.microsoft.com/office/drawing/2014/main" id="{A5AF7027-5105-4098-AFAD-5700AA9FF6C4}"/>
              </a:ext>
            </a:extLst>
          </p:cNvPr>
          <p:cNvSpPr>
            <a:spLocks noGrp="1"/>
          </p:cNvSpPr>
          <p:nvPr>
            <p:ph idx="1"/>
          </p:nvPr>
        </p:nvSpPr>
        <p:spPr/>
        <p:txBody>
          <a:bodyPr/>
          <a:lstStyle/>
          <a:p>
            <a:r>
              <a:rPr lang="en-US" dirty="0"/>
              <a:t> </a:t>
            </a:r>
            <a:r>
              <a:rPr lang="vi-VN" dirty="0"/>
              <a:t>Khi sử dụng phương thức này, Biến $errors sẽ tự động được gửi đến views sau khi chuyển trang, cho phép bạn dễ dàng hiển thị chúng cho người dùng.</a:t>
            </a:r>
            <a:endParaRPr lang="en-US" dirty="0"/>
          </a:p>
          <a:p>
            <a:r>
              <a:rPr lang="vi-VN" dirty="0"/>
              <a:t> Phương thức withErrors chấp nhận một validator, MessageBag , hoặc một array PHP.</a:t>
            </a:r>
            <a:endParaRPr lang="en-US" dirty="0"/>
          </a:p>
        </p:txBody>
      </p:sp>
      <p:sp>
        <p:nvSpPr>
          <p:cNvPr id="4" name="Slide Number Placeholder 3">
            <a:extLst>
              <a:ext uri="{FF2B5EF4-FFF2-40B4-BE49-F238E27FC236}">
                <a16:creationId xmlns:a16="http://schemas.microsoft.com/office/drawing/2014/main" id="{48997A4A-A60A-4D5C-9CA0-48231832E6A7}"/>
              </a:ext>
            </a:extLst>
          </p:cNvPr>
          <p:cNvSpPr>
            <a:spLocks noGrp="1"/>
          </p:cNvSpPr>
          <p:nvPr>
            <p:ph type="sldNum" sz="quarter" idx="12"/>
          </p:nvPr>
        </p:nvSpPr>
        <p:spPr/>
        <p:txBody>
          <a:bodyPr/>
          <a:lstStyle/>
          <a:p>
            <a:fld id="{86CB4B4D-7CA3-9044-876B-883B54F8677D}" type="slidenum">
              <a:rPr lang="en-US" smtClean="0"/>
              <a:t>36</a:t>
            </a:fld>
            <a:endParaRPr lang="en-US"/>
          </a:p>
        </p:txBody>
      </p:sp>
    </p:spTree>
    <p:extLst>
      <p:ext uri="{BB962C8B-B14F-4D97-AF65-F5344CB8AC3E}">
        <p14:creationId xmlns:p14="http://schemas.microsoft.com/office/powerpoint/2010/main" val="19444429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C4FED-16BA-4024-8629-95D5018F8E59}"/>
              </a:ext>
            </a:extLst>
          </p:cNvPr>
          <p:cNvSpPr>
            <a:spLocks noGrp="1"/>
          </p:cNvSpPr>
          <p:nvPr>
            <p:ph type="title"/>
          </p:nvPr>
        </p:nvSpPr>
        <p:spPr/>
        <p:txBody>
          <a:bodyPr/>
          <a:lstStyle/>
          <a:p>
            <a:r>
              <a:rPr lang="en-US" dirty="0"/>
              <a:t>Redirection </a:t>
            </a:r>
            <a:r>
              <a:rPr lang="en-US" dirty="0" err="1"/>
              <a:t>tự</a:t>
            </a:r>
            <a:r>
              <a:rPr lang="en-US" dirty="0"/>
              <a:t> </a:t>
            </a:r>
            <a:r>
              <a:rPr lang="en-US" dirty="0" err="1"/>
              <a:t>động</a:t>
            </a:r>
            <a:endParaRPr lang="en-US" dirty="0"/>
          </a:p>
        </p:txBody>
      </p:sp>
      <p:sp>
        <p:nvSpPr>
          <p:cNvPr id="3" name="Text Placeholder 2">
            <a:extLst>
              <a:ext uri="{FF2B5EF4-FFF2-40B4-BE49-F238E27FC236}">
                <a16:creationId xmlns:a16="http://schemas.microsoft.com/office/drawing/2014/main" id="{702B8BE9-4091-461D-8745-7EAD727620A2}"/>
              </a:ext>
            </a:extLst>
          </p:cNvPr>
          <p:cNvSpPr>
            <a:spLocks noGrp="1"/>
          </p:cNvSpPr>
          <p:nvPr>
            <p:ph idx="1"/>
          </p:nvPr>
        </p:nvSpPr>
        <p:spPr/>
        <p:txBody>
          <a:bodyPr/>
          <a:lstStyle/>
          <a:p>
            <a:r>
              <a:rPr lang="en-US" dirty="0"/>
              <a:t> </a:t>
            </a:r>
            <a:r>
              <a:rPr lang="vi-VN" dirty="0"/>
              <a:t>Nếu bạn muốn tạo mới một thể hiện validator những vẫn tự động chuyển trang bởi ValidatesRequest trait, bạn có thể gọi phương thức validate trong một thể hiện hiện tại validator.</a:t>
            </a:r>
            <a:endParaRPr lang="en-US" dirty="0"/>
          </a:p>
          <a:p>
            <a:r>
              <a:rPr lang="vi-VN" dirty="0"/>
              <a:t> Nếu validation thất bạn, người dùng sẽ tự động được chuyển trang hoặc trong trường hợp là một AJAX request, một JSON response sẽ được trả về:</a:t>
            </a:r>
            <a:endParaRPr lang="en-US" dirty="0"/>
          </a:p>
        </p:txBody>
      </p:sp>
      <p:sp>
        <p:nvSpPr>
          <p:cNvPr id="4" name="Slide Number Placeholder 3">
            <a:extLst>
              <a:ext uri="{FF2B5EF4-FFF2-40B4-BE49-F238E27FC236}">
                <a16:creationId xmlns:a16="http://schemas.microsoft.com/office/drawing/2014/main" id="{ADE775A8-FCA2-4C6B-AA3A-2F7D37126256}"/>
              </a:ext>
            </a:extLst>
          </p:cNvPr>
          <p:cNvSpPr>
            <a:spLocks noGrp="1"/>
          </p:cNvSpPr>
          <p:nvPr>
            <p:ph type="sldNum" sz="quarter" idx="12"/>
          </p:nvPr>
        </p:nvSpPr>
        <p:spPr/>
        <p:txBody>
          <a:bodyPr/>
          <a:lstStyle/>
          <a:p>
            <a:fld id="{86CB4B4D-7CA3-9044-876B-883B54F8677D}" type="slidenum">
              <a:rPr lang="en-US" smtClean="0"/>
              <a:t>37</a:t>
            </a:fld>
            <a:endParaRPr lang="en-US"/>
          </a:p>
        </p:txBody>
      </p:sp>
      <p:pic>
        <p:nvPicPr>
          <p:cNvPr id="6" name="Picture 5">
            <a:extLst>
              <a:ext uri="{FF2B5EF4-FFF2-40B4-BE49-F238E27FC236}">
                <a16:creationId xmlns:a16="http://schemas.microsoft.com/office/drawing/2014/main" id="{C2AD2FCC-70A3-4ABE-9081-E33D66F6FF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5260" y="3993382"/>
            <a:ext cx="7315675" cy="1744596"/>
          </a:xfrm>
          <a:prstGeom prst="rect">
            <a:avLst/>
          </a:prstGeom>
        </p:spPr>
      </p:pic>
    </p:spTree>
    <p:extLst>
      <p:ext uri="{BB962C8B-B14F-4D97-AF65-F5344CB8AC3E}">
        <p14:creationId xmlns:p14="http://schemas.microsoft.com/office/powerpoint/2010/main" val="18473447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920CD-E4C6-457F-BA95-832AA43C2AE1}"/>
              </a:ext>
            </a:extLst>
          </p:cNvPr>
          <p:cNvSpPr>
            <a:spLocks noGrp="1"/>
          </p:cNvSpPr>
          <p:nvPr>
            <p:ph type="title"/>
          </p:nvPr>
        </p:nvSpPr>
        <p:spPr/>
        <p:txBody>
          <a:bodyPr/>
          <a:lstStyle/>
          <a:p>
            <a:r>
              <a:rPr lang="en-US" dirty="0"/>
              <a:t>Named Error Bags</a:t>
            </a:r>
          </a:p>
        </p:txBody>
      </p:sp>
      <p:sp>
        <p:nvSpPr>
          <p:cNvPr id="3" name="Text Placeholder 2">
            <a:extLst>
              <a:ext uri="{FF2B5EF4-FFF2-40B4-BE49-F238E27FC236}">
                <a16:creationId xmlns:a16="http://schemas.microsoft.com/office/drawing/2014/main" id="{38C916EB-F12C-4B0E-8DED-1663661AFB8B}"/>
              </a:ext>
            </a:extLst>
          </p:cNvPr>
          <p:cNvSpPr>
            <a:spLocks noGrp="1"/>
          </p:cNvSpPr>
          <p:nvPr>
            <p:ph idx="1"/>
          </p:nvPr>
        </p:nvSpPr>
        <p:spPr/>
        <p:txBody>
          <a:bodyPr/>
          <a:lstStyle/>
          <a:p>
            <a:r>
              <a:rPr lang="vi-VN" dirty="0"/>
              <a:t>Nếu bạn có nhiều form trên một trang, bạn có thể sử dụng phương thức MessageBag , cho phép bạn nhận nội dung lỗi từ form cụ thể.</a:t>
            </a:r>
            <a:endParaRPr lang="en-US" dirty="0"/>
          </a:p>
          <a:p>
            <a:r>
              <a:rPr lang="vi-VN" dirty="0"/>
              <a:t>Đơn giản chỉ là truyền thêm một tham số thứ hai của phương thức withErrors :</a:t>
            </a:r>
            <a:endParaRPr lang="en-US" dirty="0"/>
          </a:p>
        </p:txBody>
      </p:sp>
      <p:sp>
        <p:nvSpPr>
          <p:cNvPr id="4" name="Slide Number Placeholder 3">
            <a:extLst>
              <a:ext uri="{FF2B5EF4-FFF2-40B4-BE49-F238E27FC236}">
                <a16:creationId xmlns:a16="http://schemas.microsoft.com/office/drawing/2014/main" id="{7ED2C477-263F-4C2D-880F-30D6F8196388}"/>
              </a:ext>
            </a:extLst>
          </p:cNvPr>
          <p:cNvSpPr>
            <a:spLocks noGrp="1"/>
          </p:cNvSpPr>
          <p:nvPr>
            <p:ph type="sldNum" sz="quarter" idx="12"/>
          </p:nvPr>
        </p:nvSpPr>
        <p:spPr/>
        <p:txBody>
          <a:bodyPr/>
          <a:lstStyle/>
          <a:p>
            <a:fld id="{86CB4B4D-7CA3-9044-876B-883B54F8677D}" type="slidenum">
              <a:rPr lang="en-US" smtClean="0"/>
              <a:t>38</a:t>
            </a:fld>
            <a:endParaRPr lang="en-US"/>
          </a:p>
        </p:txBody>
      </p:sp>
      <p:pic>
        <p:nvPicPr>
          <p:cNvPr id="6" name="Picture 5">
            <a:extLst>
              <a:ext uri="{FF2B5EF4-FFF2-40B4-BE49-F238E27FC236}">
                <a16:creationId xmlns:a16="http://schemas.microsoft.com/office/drawing/2014/main" id="{5658BCEC-5315-4BEB-B9E7-634E37DBB0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0356" y="3786673"/>
            <a:ext cx="7038095" cy="828571"/>
          </a:xfrm>
          <a:prstGeom prst="rect">
            <a:avLst/>
          </a:prstGeom>
        </p:spPr>
      </p:pic>
    </p:spTree>
    <p:extLst>
      <p:ext uri="{BB962C8B-B14F-4D97-AF65-F5344CB8AC3E}">
        <p14:creationId xmlns:p14="http://schemas.microsoft.com/office/powerpoint/2010/main" val="2989754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1D526-7578-4123-9861-DDE75D12F417}"/>
              </a:ext>
            </a:extLst>
          </p:cNvPr>
          <p:cNvSpPr>
            <a:spLocks noGrp="1"/>
          </p:cNvSpPr>
          <p:nvPr>
            <p:ph type="title"/>
          </p:nvPr>
        </p:nvSpPr>
        <p:spPr/>
        <p:txBody>
          <a:bodyPr/>
          <a:lstStyle/>
          <a:p>
            <a:r>
              <a:rPr lang="en-US" dirty="0"/>
              <a:t>Named Error Bags</a:t>
            </a:r>
          </a:p>
        </p:txBody>
      </p:sp>
      <p:sp>
        <p:nvSpPr>
          <p:cNvPr id="3" name="Text Placeholder 2">
            <a:extLst>
              <a:ext uri="{FF2B5EF4-FFF2-40B4-BE49-F238E27FC236}">
                <a16:creationId xmlns:a16="http://schemas.microsoft.com/office/drawing/2014/main" id="{91562D04-778E-4DB3-9EDF-4BDDAA2A34CB}"/>
              </a:ext>
            </a:extLst>
          </p:cNvPr>
          <p:cNvSpPr>
            <a:spLocks noGrp="1"/>
          </p:cNvSpPr>
          <p:nvPr>
            <p:ph idx="1"/>
          </p:nvPr>
        </p:nvSpPr>
        <p:spPr/>
        <p:txBody>
          <a:bodyPr/>
          <a:lstStyle/>
          <a:p>
            <a:r>
              <a:rPr lang="en-US" dirty="0"/>
              <a:t> </a:t>
            </a:r>
            <a:r>
              <a:rPr lang="en-US" dirty="0" err="1"/>
              <a:t>Bạn</a:t>
            </a:r>
            <a:r>
              <a:rPr lang="en-US" dirty="0"/>
              <a:t> </a:t>
            </a:r>
            <a:r>
              <a:rPr lang="en-US" dirty="0" err="1"/>
              <a:t>cũng</a:t>
            </a:r>
            <a:r>
              <a:rPr lang="en-US" dirty="0"/>
              <a:t> </a:t>
            </a:r>
            <a:r>
              <a:rPr lang="en-US" dirty="0" err="1"/>
              <a:t>có</a:t>
            </a:r>
            <a:r>
              <a:rPr lang="en-US" dirty="0"/>
              <a:t> </a:t>
            </a:r>
            <a:r>
              <a:rPr lang="en-US" dirty="0" err="1"/>
              <a:t>thể</a:t>
            </a:r>
            <a:r>
              <a:rPr lang="en-US" dirty="0"/>
              <a:t> </a:t>
            </a:r>
            <a:r>
              <a:rPr lang="en-US" dirty="0" err="1"/>
              <a:t>lấy</a:t>
            </a:r>
            <a:r>
              <a:rPr lang="en-US" dirty="0"/>
              <a:t> </a:t>
            </a:r>
            <a:r>
              <a:rPr lang="en-US" dirty="0" err="1"/>
              <a:t>một</a:t>
            </a:r>
            <a:r>
              <a:rPr lang="en-US" dirty="0"/>
              <a:t> </a:t>
            </a:r>
            <a:r>
              <a:rPr lang="en-US" dirty="0" err="1"/>
              <a:t>thể</a:t>
            </a:r>
            <a:r>
              <a:rPr lang="en-US" dirty="0"/>
              <a:t> </a:t>
            </a:r>
            <a:r>
              <a:rPr lang="en-US" dirty="0" err="1"/>
              <a:t>hiện</a:t>
            </a:r>
            <a:r>
              <a:rPr lang="en-US" dirty="0"/>
              <a:t> </a:t>
            </a:r>
            <a:r>
              <a:rPr lang="en-US" dirty="0" err="1"/>
              <a:t>MessageBag</a:t>
            </a:r>
            <a:r>
              <a:rPr lang="en-US" dirty="0"/>
              <a:t> </a:t>
            </a:r>
            <a:r>
              <a:rPr lang="en-US" dirty="0" err="1"/>
              <a:t>từ</a:t>
            </a:r>
            <a:r>
              <a:rPr lang="en-US" dirty="0"/>
              <a:t> </a:t>
            </a:r>
            <a:r>
              <a:rPr lang="en-US" dirty="0" err="1"/>
              <a:t>biến</a:t>
            </a:r>
            <a:r>
              <a:rPr lang="en-US" dirty="0"/>
              <a:t> $errors:</a:t>
            </a:r>
          </a:p>
        </p:txBody>
      </p:sp>
      <p:sp>
        <p:nvSpPr>
          <p:cNvPr id="4" name="Slide Number Placeholder 3">
            <a:extLst>
              <a:ext uri="{FF2B5EF4-FFF2-40B4-BE49-F238E27FC236}">
                <a16:creationId xmlns:a16="http://schemas.microsoft.com/office/drawing/2014/main" id="{D2BDB480-AE1F-4ABD-9622-94DE9D21EDDA}"/>
              </a:ext>
            </a:extLst>
          </p:cNvPr>
          <p:cNvSpPr>
            <a:spLocks noGrp="1"/>
          </p:cNvSpPr>
          <p:nvPr>
            <p:ph type="sldNum" sz="quarter" idx="12"/>
          </p:nvPr>
        </p:nvSpPr>
        <p:spPr/>
        <p:txBody>
          <a:bodyPr/>
          <a:lstStyle/>
          <a:p>
            <a:fld id="{86CB4B4D-7CA3-9044-876B-883B54F8677D}" type="slidenum">
              <a:rPr lang="en-US" smtClean="0"/>
              <a:t>39</a:t>
            </a:fld>
            <a:endParaRPr lang="en-US"/>
          </a:p>
        </p:txBody>
      </p:sp>
      <p:pic>
        <p:nvPicPr>
          <p:cNvPr id="7" name="Picture 6">
            <a:extLst>
              <a:ext uri="{FF2B5EF4-FFF2-40B4-BE49-F238E27FC236}">
                <a16:creationId xmlns:a16="http://schemas.microsoft.com/office/drawing/2014/main" id="{46FF6A40-1E98-DB43-AA7A-66F271B645A9}"/>
              </a:ext>
            </a:extLst>
          </p:cNvPr>
          <p:cNvPicPr>
            <a:picLocks noChangeAspect="1"/>
          </p:cNvPicPr>
          <p:nvPr/>
        </p:nvPicPr>
        <p:blipFill>
          <a:blip r:embed="rId3"/>
          <a:stretch>
            <a:fillRect/>
          </a:stretch>
        </p:blipFill>
        <p:spPr>
          <a:xfrm>
            <a:off x="2563813" y="2298700"/>
            <a:ext cx="6464300" cy="660400"/>
          </a:xfrm>
          <a:prstGeom prst="rect">
            <a:avLst/>
          </a:prstGeom>
        </p:spPr>
      </p:pic>
    </p:spTree>
    <p:extLst>
      <p:ext uri="{BB962C8B-B14F-4D97-AF65-F5344CB8AC3E}">
        <p14:creationId xmlns:p14="http://schemas.microsoft.com/office/powerpoint/2010/main" val="1772954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02"/>
          <p:cNvSpPr txBox="1">
            <a:spLocks noGrp="1"/>
          </p:cNvSpPr>
          <p:nvPr>
            <p:ph type="title"/>
          </p:nvPr>
        </p:nvSpPr>
        <p:spPr>
          <a:prstGeom prst="rect">
            <a:avLst/>
          </a:prstGeom>
        </p:spPr>
        <p:txBody>
          <a:bodyPr lIns="45699" tIns="45699" rIns="45699" bIns="45699"/>
          <a:lstStyle>
            <a:lvl1pPr marL="558800" indent="-838200"/>
          </a:lstStyle>
          <a:p>
            <a:r>
              <a:rPr lang="en-US" dirty="0" err="1"/>
              <a:t>Giới</a:t>
            </a:r>
            <a:r>
              <a:rPr lang="en-US" dirty="0"/>
              <a:t> </a:t>
            </a:r>
            <a:r>
              <a:rPr lang="en-US" dirty="0" err="1"/>
              <a:t>thiệu</a:t>
            </a:r>
            <a:endParaRPr dirty="0"/>
          </a:p>
        </p:txBody>
      </p:sp>
      <p:sp>
        <p:nvSpPr>
          <p:cNvPr id="129" name="Shape 103"/>
          <p:cNvSpPr txBox="1">
            <a:spLocks noGrp="1"/>
          </p:cNvSpPr>
          <p:nvPr>
            <p:ph idx="1"/>
          </p:nvPr>
        </p:nvSpPr>
        <p:spPr>
          <a:xfrm>
            <a:off x="838200" y="1142019"/>
            <a:ext cx="10515600" cy="4198738"/>
          </a:xfrm>
          <a:prstGeom prst="rect">
            <a:avLst/>
          </a:prstGeom>
        </p:spPr>
        <p:txBody>
          <a:bodyPr lIns="45699" tIns="45699" rIns="45699" bIns="45699"/>
          <a:lstStyle>
            <a:lvl1pPr indent="-228600"/>
          </a:lstStyle>
          <a:p>
            <a:r>
              <a:rPr lang="vi-VN" dirty="0"/>
              <a:t>Laravel cung cấp một vài cách tiếp cận để validate dữ liệu đến ứng dụng của bạn.</a:t>
            </a:r>
            <a:endParaRPr lang="en-US" dirty="0"/>
          </a:p>
          <a:p>
            <a:r>
              <a:rPr lang="vi-VN" dirty="0"/>
              <a:t> Mặc định, class base controller của Laravel sử dụng ValidatesRequests trait cung cấp phương thức khá thuận tiện cho việc validate HTTP request đến với đa dạng quy định validation. </a:t>
            </a:r>
            <a:endParaRPr dirty="0"/>
          </a:p>
        </p:txBody>
      </p:sp>
      <p:sp>
        <p:nvSpPr>
          <p:cNvPr id="2" name="Slide Number Placeholder 1"/>
          <p:cNvSpPr>
            <a:spLocks noGrp="1"/>
          </p:cNvSpPr>
          <p:nvPr>
            <p:ph type="sldNum" sz="quarter" idx="12"/>
          </p:nvPr>
        </p:nvSpPr>
        <p:spPr/>
        <p:txBody>
          <a:bodyPr/>
          <a:lstStyle/>
          <a:p>
            <a:fld id="{86CB4B4D-7CA3-9044-876B-883B54F8677D}" type="slidenum">
              <a:rPr lang="uk-UA" smtClean="0"/>
              <a:t>4</a:t>
            </a:fld>
            <a:endParaRPr lang="uk-UA"/>
          </a:p>
        </p:txBody>
      </p:sp>
    </p:spTree>
    <p:extLst>
      <p:ext uri="{BB962C8B-B14F-4D97-AF65-F5344CB8AC3E}">
        <p14:creationId xmlns:p14="http://schemas.microsoft.com/office/powerpoint/2010/main" val="1151336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D7CC3-B1EB-4846-A083-3818D286EF88}"/>
              </a:ext>
            </a:extLst>
          </p:cNvPr>
          <p:cNvSpPr>
            <a:spLocks noGrp="1"/>
          </p:cNvSpPr>
          <p:nvPr>
            <p:ph type="title"/>
          </p:nvPr>
        </p:nvSpPr>
        <p:spPr/>
        <p:txBody>
          <a:bodyPr/>
          <a:lstStyle/>
          <a:p>
            <a:r>
              <a:rPr lang="en-US" dirty="0"/>
              <a:t>After Validation Hook</a:t>
            </a:r>
          </a:p>
        </p:txBody>
      </p:sp>
      <p:sp>
        <p:nvSpPr>
          <p:cNvPr id="3" name="Text Placeholder 2">
            <a:extLst>
              <a:ext uri="{FF2B5EF4-FFF2-40B4-BE49-F238E27FC236}">
                <a16:creationId xmlns:a16="http://schemas.microsoft.com/office/drawing/2014/main" id="{F640C602-75AD-4941-AB24-5B621AAB3C3A}"/>
              </a:ext>
            </a:extLst>
          </p:cNvPr>
          <p:cNvSpPr>
            <a:spLocks noGrp="1"/>
          </p:cNvSpPr>
          <p:nvPr>
            <p:ph idx="1"/>
          </p:nvPr>
        </p:nvSpPr>
        <p:spPr/>
        <p:txBody>
          <a:bodyPr/>
          <a:lstStyle/>
          <a:p>
            <a:r>
              <a:rPr lang="en-US" dirty="0" err="1"/>
              <a:t>Ngoài</a:t>
            </a:r>
            <a:r>
              <a:rPr lang="en-US" dirty="0"/>
              <a:t> ra validator </a:t>
            </a:r>
            <a:r>
              <a:rPr lang="en-US" dirty="0" err="1"/>
              <a:t>còn</a:t>
            </a:r>
            <a:r>
              <a:rPr lang="en-US" dirty="0"/>
              <a:t> </a:t>
            </a:r>
            <a:r>
              <a:rPr lang="en-US" dirty="0" err="1"/>
              <a:t>cho</a:t>
            </a:r>
            <a:r>
              <a:rPr lang="en-US" dirty="0"/>
              <a:t> </a:t>
            </a:r>
            <a:r>
              <a:rPr lang="en-US" dirty="0" err="1"/>
              <a:t>phép</a:t>
            </a:r>
            <a:r>
              <a:rPr lang="en-US" dirty="0"/>
              <a:t> </a:t>
            </a:r>
            <a:r>
              <a:rPr lang="en-US" dirty="0" err="1"/>
              <a:t>bạn</a:t>
            </a:r>
            <a:r>
              <a:rPr lang="en-US" dirty="0"/>
              <a:t> </a:t>
            </a:r>
            <a:r>
              <a:rPr lang="en-US" dirty="0" err="1"/>
              <a:t>thêm</a:t>
            </a:r>
            <a:r>
              <a:rPr lang="en-US" dirty="0"/>
              <a:t> callbacks </a:t>
            </a:r>
            <a:r>
              <a:rPr lang="en-US" dirty="0" err="1"/>
              <a:t>để</a:t>
            </a:r>
            <a:r>
              <a:rPr lang="en-US" dirty="0"/>
              <a:t> </a:t>
            </a:r>
            <a:r>
              <a:rPr lang="en-US" dirty="0" err="1"/>
              <a:t>chạy</a:t>
            </a:r>
            <a:r>
              <a:rPr lang="en-US" dirty="0"/>
              <a:t> </a:t>
            </a:r>
            <a:r>
              <a:rPr lang="en-US" dirty="0" err="1"/>
              <a:t>sau</a:t>
            </a:r>
            <a:r>
              <a:rPr lang="en-US" dirty="0"/>
              <a:t> </a:t>
            </a:r>
            <a:r>
              <a:rPr lang="en-US" dirty="0" err="1"/>
              <a:t>khi</a:t>
            </a:r>
            <a:r>
              <a:rPr lang="en-US" dirty="0"/>
              <a:t> validation </a:t>
            </a:r>
            <a:r>
              <a:rPr lang="en-US" dirty="0" err="1"/>
              <a:t>thành</a:t>
            </a:r>
            <a:r>
              <a:rPr lang="en-US" dirty="0"/>
              <a:t> </a:t>
            </a:r>
            <a:r>
              <a:rPr lang="en-US" dirty="0" err="1"/>
              <a:t>công</a:t>
            </a:r>
            <a:r>
              <a:rPr lang="en-US" dirty="0"/>
              <a:t>.</a:t>
            </a:r>
          </a:p>
          <a:p>
            <a:r>
              <a:rPr lang="en-US" dirty="0" err="1"/>
              <a:t>Điều</a:t>
            </a:r>
            <a:r>
              <a:rPr lang="en-US" dirty="0"/>
              <a:t> </a:t>
            </a:r>
            <a:r>
              <a:rPr lang="en-US" dirty="0" err="1"/>
              <a:t>này</a:t>
            </a:r>
            <a:r>
              <a:rPr lang="en-US" dirty="0"/>
              <a:t> </a:t>
            </a:r>
            <a:r>
              <a:rPr lang="vi-VN" dirty="0"/>
              <a:t>cho phép bạn dễ dàng thực hiện các validation và thêm nội dung lỗi cho message collection.</a:t>
            </a:r>
            <a:endParaRPr lang="en-US" dirty="0"/>
          </a:p>
          <a:p>
            <a:r>
              <a:rPr lang="vi-VN" dirty="0"/>
              <a:t>Để bắt đầu, sử dụng phương thức after trong một thể hiện validator:</a:t>
            </a:r>
            <a:endParaRPr lang="en-US" dirty="0"/>
          </a:p>
        </p:txBody>
      </p:sp>
      <p:sp>
        <p:nvSpPr>
          <p:cNvPr id="4" name="Slide Number Placeholder 3">
            <a:extLst>
              <a:ext uri="{FF2B5EF4-FFF2-40B4-BE49-F238E27FC236}">
                <a16:creationId xmlns:a16="http://schemas.microsoft.com/office/drawing/2014/main" id="{80CBE4D5-3F00-4DDB-A5C3-44FF89626AAD}"/>
              </a:ext>
            </a:extLst>
          </p:cNvPr>
          <p:cNvSpPr>
            <a:spLocks noGrp="1"/>
          </p:cNvSpPr>
          <p:nvPr>
            <p:ph type="sldNum" sz="quarter" idx="12"/>
          </p:nvPr>
        </p:nvSpPr>
        <p:spPr/>
        <p:txBody>
          <a:bodyPr/>
          <a:lstStyle/>
          <a:p>
            <a:fld id="{86CB4B4D-7CA3-9044-876B-883B54F8677D}" type="slidenum">
              <a:rPr lang="en-US" smtClean="0"/>
              <a:t>40</a:t>
            </a:fld>
            <a:endParaRPr lang="en-US"/>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7B6FF6B4-2E5C-744D-8992-4005415D215A}"/>
              </a:ext>
            </a:extLst>
          </p:cNvPr>
          <p:cNvPicPr>
            <a:picLocks noChangeAspect="1"/>
          </p:cNvPicPr>
          <p:nvPr/>
        </p:nvPicPr>
        <p:blipFill>
          <a:blip r:embed="rId3"/>
          <a:stretch>
            <a:fillRect/>
          </a:stretch>
        </p:blipFill>
        <p:spPr>
          <a:xfrm>
            <a:off x="3581401" y="3429000"/>
            <a:ext cx="4768850" cy="3069405"/>
          </a:xfrm>
          <a:prstGeom prst="rect">
            <a:avLst/>
          </a:prstGeom>
        </p:spPr>
      </p:pic>
    </p:spTree>
    <p:extLst>
      <p:ext uri="{BB962C8B-B14F-4D97-AF65-F5344CB8AC3E}">
        <p14:creationId xmlns:p14="http://schemas.microsoft.com/office/powerpoint/2010/main" val="19796295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3693A-5730-4214-83AA-03C82C862164}"/>
              </a:ext>
            </a:extLst>
          </p:cNvPr>
          <p:cNvSpPr>
            <a:spLocks noGrp="1"/>
          </p:cNvSpPr>
          <p:nvPr>
            <p:ph type="title"/>
          </p:nvPr>
        </p:nvSpPr>
        <p:spPr/>
        <p:txBody>
          <a:bodyPr/>
          <a:lstStyle/>
          <a:p>
            <a:r>
              <a:rPr lang="en-US" dirty="0" err="1"/>
              <a:t>Làm</a:t>
            </a:r>
            <a:r>
              <a:rPr lang="en-US" dirty="0"/>
              <a:t> </a:t>
            </a:r>
            <a:r>
              <a:rPr lang="en-US" dirty="0" err="1"/>
              <a:t>việc</a:t>
            </a:r>
            <a:r>
              <a:rPr lang="en-US" dirty="0"/>
              <a:t> </a:t>
            </a:r>
            <a:r>
              <a:rPr lang="en-US" dirty="0" err="1"/>
              <a:t>với</a:t>
            </a:r>
            <a:r>
              <a:rPr lang="en-US" dirty="0"/>
              <a:t> </a:t>
            </a:r>
            <a:r>
              <a:rPr lang="en-US" dirty="0" err="1"/>
              <a:t>nội</a:t>
            </a:r>
            <a:r>
              <a:rPr lang="en-US" dirty="0"/>
              <a:t> dung </a:t>
            </a:r>
            <a:r>
              <a:rPr lang="en-US" dirty="0" err="1"/>
              <a:t>lỗi</a:t>
            </a:r>
            <a:endParaRPr lang="en-US" dirty="0"/>
          </a:p>
        </p:txBody>
      </p:sp>
      <p:sp>
        <p:nvSpPr>
          <p:cNvPr id="3" name="Text Placeholder 2">
            <a:extLst>
              <a:ext uri="{FF2B5EF4-FFF2-40B4-BE49-F238E27FC236}">
                <a16:creationId xmlns:a16="http://schemas.microsoft.com/office/drawing/2014/main" id="{0802769B-9A4E-4B15-83B4-04FC02071D93}"/>
              </a:ext>
            </a:extLst>
          </p:cNvPr>
          <p:cNvSpPr>
            <a:spLocks noGrp="1"/>
          </p:cNvSpPr>
          <p:nvPr>
            <p:ph idx="1"/>
          </p:nvPr>
        </p:nvSpPr>
        <p:spPr/>
        <p:txBody>
          <a:bodyPr/>
          <a:lstStyle/>
          <a:p>
            <a:r>
              <a:rPr lang="vi-VN" dirty="0"/>
              <a:t>Sau khi gọi phương thức errors trong một thể hiện Validator , bạn sẽ nhận được một thể hiện Illuminate\Support\MessageBag , sẽ có một số phương thức làm việc với nội dung lỗi.</a:t>
            </a:r>
            <a:endParaRPr lang="en-US" dirty="0"/>
          </a:p>
          <a:p>
            <a:r>
              <a:rPr lang="vi-VN" dirty="0"/>
              <a:t>Biến $errors sẽ tự động được tạo cho tất cả các view, ngoài ra nó cũng là một thể hiện của class MessageBag .</a:t>
            </a:r>
            <a:endParaRPr lang="en-US" dirty="0"/>
          </a:p>
        </p:txBody>
      </p:sp>
      <p:sp>
        <p:nvSpPr>
          <p:cNvPr id="4" name="Slide Number Placeholder 3">
            <a:extLst>
              <a:ext uri="{FF2B5EF4-FFF2-40B4-BE49-F238E27FC236}">
                <a16:creationId xmlns:a16="http://schemas.microsoft.com/office/drawing/2014/main" id="{1728EC11-6495-4A8F-A218-B112364F4C35}"/>
              </a:ext>
            </a:extLst>
          </p:cNvPr>
          <p:cNvSpPr>
            <a:spLocks noGrp="1"/>
          </p:cNvSpPr>
          <p:nvPr>
            <p:ph type="sldNum" sz="quarter" idx="12"/>
          </p:nvPr>
        </p:nvSpPr>
        <p:spPr/>
        <p:txBody>
          <a:bodyPr/>
          <a:lstStyle/>
          <a:p>
            <a:fld id="{86CB4B4D-7CA3-9044-876B-883B54F8677D}" type="slidenum">
              <a:rPr lang="en-US" smtClean="0"/>
              <a:t>41</a:t>
            </a:fld>
            <a:endParaRPr lang="en-US"/>
          </a:p>
        </p:txBody>
      </p:sp>
    </p:spTree>
    <p:extLst>
      <p:ext uri="{BB962C8B-B14F-4D97-AF65-F5344CB8AC3E}">
        <p14:creationId xmlns:p14="http://schemas.microsoft.com/office/powerpoint/2010/main" val="13504227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94957-2415-4DBA-A025-FA3C6E1B61E3}"/>
              </a:ext>
            </a:extLst>
          </p:cNvPr>
          <p:cNvSpPr>
            <a:spLocks noGrp="1"/>
          </p:cNvSpPr>
          <p:nvPr>
            <p:ph type="title"/>
          </p:nvPr>
        </p:nvSpPr>
        <p:spPr>
          <a:xfrm>
            <a:off x="838200" y="159419"/>
            <a:ext cx="10515600" cy="814187"/>
          </a:xfrm>
        </p:spPr>
        <p:txBody>
          <a:bodyPr anchor="ctr">
            <a:normAutofit/>
          </a:bodyPr>
          <a:lstStyle/>
          <a:p>
            <a:r>
              <a:rPr lang="vi-VN" sz="3700"/>
              <a:t>Nhận về nội dung lỗi đầu tiên của một trường</a:t>
            </a:r>
            <a:endParaRPr lang="en-US" sz="3700"/>
          </a:p>
        </p:txBody>
      </p:sp>
      <p:sp>
        <p:nvSpPr>
          <p:cNvPr id="3" name="Text Placeholder 2">
            <a:extLst>
              <a:ext uri="{FF2B5EF4-FFF2-40B4-BE49-F238E27FC236}">
                <a16:creationId xmlns:a16="http://schemas.microsoft.com/office/drawing/2014/main" id="{081FBE72-FCB7-4297-9330-831D6027E52B}"/>
              </a:ext>
            </a:extLst>
          </p:cNvPr>
          <p:cNvSpPr>
            <a:spLocks noGrp="1"/>
          </p:cNvSpPr>
          <p:nvPr>
            <p:ph sz="half" idx="1"/>
          </p:nvPr>
        </p:nvSpPr>
        <p:spPr>
          <a:xfrm>
            <a:off x="838200" y="1825625"/>
            <a:ext cx="5181600" cy="4351338"/>
          </a:xfrm>
        </p:spPr>
        <p:txBody>
          <a:bodyPr>
            <a:normAutofit/>
          </a:bodyPr>
          <a:lstStyle/>
          <a:p>
            <a:r>
              <a:rPr lang="en-US" dirty="0"/>
              <a:t> </a:t>
            </a:r>
            <a:r>
              <a:rPr lang="vi-VN" dirty="0"/>
              <a:t>Để nhận về lỗi đầu tiên của một trường, sử dụng phương thức first :</a:t>
            </a:r>
            <a:endParaRPr lang="en-US" dirty="0"/>
          </a:p>
        </p:txBody>
      </p:sp>
      <p:pic>
        <p:nvPicPr>
          <p:cNvPr id="7" name="Picture 6" descr="A picture containing graphical user interface&#10;&#10;Description automatically generated">
            <a:extLst>
              <a:ext uri="{FF2B5EF4-FFF2-40B4-BE49-F238E27FC236}">
                <a16:creationId xmlns:a16="http://schemas.microsoft.com/office/drawing/2014/main" id="{664327C7-239D-A646-AA7C-3B7B8756C874}"/>
              </a:ext>
            </a:extLst>
          </p:cNvPr>
          <p:cNvPicPr>
            <a:picLocks noChangeAspect="1"/>
          </p:cNvPicPr>
          <p:nvPr/>
        </p:nvPicPr>
        <p:blipFill>
          <a:blip r:embed="rId3"/>
          <a:stretch>
            <a:fillRect/>
          </a:stretch>
        </p:blipFill>
        <p:spPr>
          <a:xfrm>
            <a:off x="6172200" y="3431318"/>
            <a:ext cx="5181600" cy="1139952"/>
          </a:xfrm>
          <a:prstGeom prst="rect">
            <a:avLst/>
          </a:prstGeom>
          <a:noFill/>
        </p:spPr>
      </p:pic>
      <p:sp>
        <p:nvSpPr>
          <p:cNvPr id="4" name="Slide Number Placeholder 3" hidden="1">
            <a:extLst>
              <a:ext uri="{FF2B5EF4-FFF2-40B4-BE49-F238E27FC236}">
                <a16:creationId xmlns:a16="http://schemas.microsoft.com/office/drawing/2014/main" id="{AF2BEC72-B548-473C-8C25-2964F03AFC86}"/>
              </a:ext>
            </a:extLst>
          </p:cNvPr>
          <p:cNvSpPr>
            <a:spLocks noGrp="1"/>
          </p:cNvSpPr>
          <p:nvPr>
            <p:ph type="sldNum" sz="quarter" idx="12"/>
          </p:nvPr>
        </p:nvSpPr>
        <p:spPr/>
        <p:txBody>
          <a:bodyPr/>
          <a:lstStyle/>
          <a:p>
            <a:pPr>
              <a:spcAft>
                <a:spcPts val="600"/>
              </a:spcAft>
            </a:pPr>
            <a:fld id="{86CB4B4D-7CA3-9044-876B-883B54F8677D}" type="slidenum">
              <a:rPr lang="en-US" smtClean="0"/>
              <a:pPr>
                <a:spcAft>
                  <a:spcPts val="600"/>
                </a:spcAft>
              </a:pPr>
              <a:t>42</a:t>
            </a:fld>
            <a:endParaRPr lang="en-US"/>
          </a:p>
        </p:txBody>
      </p:sp>
    </p:spTree>
    <p:extLst>
      <p:ext uri="{BB962C8B-B14F-4D97-AF65-F5344CB8AC3E}">
        <p14:creationId xmlns:p14="http://schemas.microsoft.com/office/powerpoint/2010/main" val="17278567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2EFCD-12BD-47DC-A10C-D389A6E59B63}"/>
              </a:ext>
            </a:extLst>
          </p:cNvPr>
          <p:cNvSpPr>
            <a:spLocks noGrp="1"/>
          </p:cNvSpPr>
          <p:nvPr>
            <p:ph type="title"/>
          </p:nvPr>
        </p:nvSpPr>
        <p:spPr/>
        <p:txBody>
          <a:bodyPr>
            <a:normAutofit fontScale="90000"/>
          </a:bodyPr>
          <a:lstStyle/>
          <a:p>
            <a:r>
              <a:rPr lang="vi-VN" dirty="0"/>
              <a:t>Nhận về tất cả nội dung lỗi của một trường</a:t>
            </a:r>
            <a:endParaRPr lang="en-US" dirty="0"/>
          </a:p>
        </p:txBody>
      </p:sp>
      <p:sp>
        <p:nvSpPr>
          <p:cNvPr id="3" name="Text Placeholder 2">
            <a:extLst>
              <a:ext uri="{FF2B5EF4-FFF2-40B4-BE49-F238E27FC236}">
                <a16:creationId xmlns:a16="http://schemas.microsoft.com/office/drawing/2014/main" id="{493451E5-8B6E-4BC2-9A05-44C26506498C}"/>
              </a:ext>
            </a:extLst>
          </p:cNvPr>
          <p:cNvSpPr>
            <a:spLocks noGrp="1"/>
          </p:cNvSpPr>
          <p:nvPr>
            <p:ph idx="1"/>
          </p:nvPr>
        </p:nvSpPr>
        <p:spPr/>
        <p:txBody>
          <a:bodyPr/>
          <a:lstStyle/>
          <a:p>
            <a:r>
              <a:rPr lang="en-US" dirty="0"/>
              <a:t> </a:t>
            </a:r>
            <a:r>
              <a:rPr lang="vi-VN" dirty="0"/>
              <a:t>Nếu bạn cần nhận một mảng nội dung của tất cả lỗi của một trường, sử dụng phương thức get :</a:t>
            </a:r>
            <a:endParaRPr lang="en-US" dirty="0"/>
          </a:p>
          <a:p>
            <a:endParaRPr lang="en-US" dirty="0"/>
          </a:p>
          <a:p>
            <a:endParaRPr lang="en-US" dirty="0"/>
          </a:p>
          <a:p>
            <a:r>
              <a:rPr lang="en-US" dirty="0"/>
              <a:t> </a:t>
            </a:r>
            <a:r>
              <a:rPr lang="vi-VN" dirty="0"/>
              <a:t>Nếu bạn validating một mảng các trường của form, bạn có thể nhận về tất cả nội dung cho mỗi phần tử của mảng bằng cách sử dụng ký tự * :</a:t>
            </a:r>
            <a:endParaRPr lang="en-US" dirty="0"/>
          </a:p>
        </p:txBody>
      </p:sp>
      <p:sp>
        <p:nvSpPr>
          <p:cNvPr id="4" name="Slide Number Placeholder 3">
            <a:extLst>
              <a:ext uri="{FF2B5EF4-FFF2-40B4-BE49-F238E27FC236}">
                <a16:creationId xmlns:a16="http://schemas.microsoft.com/office/drawing/2014/main" id="{3F5ADD86-EE8D-4A08-A635-E5E9032F4A4F}"/>
              </a:ext>
            </a:extLst>
          </p:cNvPr>
          <p:cNvSpPr>
            <a:spLocks noGrp="1"/>
          </p:cNvSpPr>
          <p:nvPr>
            <p:ph type="sldNum" sz="quarter" idx="12"/>
          </p:nvPr>
        </p:nvSpPr>
        <p:spPr/>
        <p:txBody>
          <a:bodyPr/>
          <a:lstStyle/>
          <a:p>
            <a:fld id="{86CB4B4D-7CA3-9044-876B-883B54F8677D}" type="slidenum">
              <a:rPr lang="en-US" smtClean="0"/>
              <a:t>43</a:t>
            </a:fld>
            <a:endParaRPr lang="en-US"/>
          </a:p>
        </p:txBody>
      </p:sp>
      <p:pic>
        <p:nvPicPr>
          <p:cNvPr id="6" name="Picture 5">
            <a:extLst>
              <a:ext uri="{FF2B5EF4-FFF2-40B4-BE49-F238E27FC236}">
                <a16:creationId xmlns:a16="http://schemas.microsoft.com/office/drawing/2014/main" id="{0CABD53D-EDD8-404A-A85C-A654DAB4D9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6834" y="2017912"/>
            <a:ext cx="5963060" cy="945755"/>
          </a:xfrm>
          <a:prstGeom prst="rect">
            <a:avLst/>
          </a:prstGeom>
        </p:spPr>
      </p:pic>
      <p:pic>
        <p:nvPicPr>
          <p:cNvPr id="8" name="Picture 7">
            <a:extLst>
              <a:ext uri="{FF2B5EF4-FFF2-40B4-BE49-F238E27FC236}">
                <a16:creationId xmlns:a16="http://schemas.microsoft.com/office/drawing/2014/main" id="{5667011D-F530-4D41-A903-31E3CBA987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0370" y="4523800"/>
            <a:ext cx="6009524" cy="1161905"/>
          </a:xfrm>
          <a:prstGeom prst="rect">
            <a:avLst/>
          </a:prstGeom>
        </p:spPr>
      </p:pic>
    </p:spTree>
    <p:extLst>
      <p:ext uri="{BB962C8B-B14F-4D97-AF65-F5344CB8AC3E}">
        <p14:creationId xmlns:p14="http://schemas.microsoft.com/office/powerpoint/2010/main" val="17802383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EBFF2-6D17-4225-A5D6-200246E6DA86}"/>
              </a:ext>
            </a:extLst>
          </p:cNvPr>
          <p:cNvSpPr>
            <a:spLocks noGrp="1"/>
          </p:cNvSpPr>
          <p:nvPr>
            <p:ph type="title"/>
          </p:nvPr>
        </p:nvSpPr>
        <p:spPr/>
        <p:txBody>
          <a:bodyPr>
            <a:normAutofit/>
          </a:bodyPr>
          <a:lstStyle/>
          <a:p>
            <a:r>
              <a:rPr lang="vi-VN" dirty="0"/>
              <a:t>Nhận về tất cả các lỗi của tất cả các trường</a:t>
            </a:r>
            <a:endParaRPr lang="en-US" dirty="0"/>
          </a:p>
        </p:txBody>
      </p:sp>
      <p:sp>
        <p:nvSpPr>
          <p:cNvPr id="3" name="Text Placeholder 2">
            <a:extLst>
              <a:ext uri="{FF2B5EF4-FFF2-40B4-BE49-F238E27FC236}">
                <a16:creationId xmlns:a16="http://schemas.microsoft.com/office/drawing/2014/main" id="{2999727F-02EE-47A0-AB5F-18C07E79BF64}"/>
              </a:ext>
            </a:extLst>
          </p:cNvPr>
          <p:cNvSpPr>
            <a:spLocks noGrp="1"/>
          </p:cNvSpPr>
          <p:nvPr>
            <p:ph idx="1"/>
          </p:nvPr>
        </p:nvSpPr>
        <p:spPr/>
        <p:txBody>
          <a:bodyPr/>
          <a:lstStyle/>
          <a:p>
            <a:r>
              <a:rPr lang="en-US" dirty="0"/>
              <a:t> </a:t>
            </a:r>
            <a:r>
              <a:rPr lang="vi-VN" dirty="0"/>
              <a:t>Để nhận một mảng tất cả các nội dung của tất cả các trường, sử dụng phương thức all :</a:t>
            </a:r>
            <a:endParaRPr lang="en-US" dirty="0"/>
          </a:p>
        </p:txBody>
      </p:sp>
      <p:sp>
        <p:nvSpPr>
          <p:cNvPr id="4" name="Slide Number Placeholder 3">
            <a:extLst>
              <a:ext uri="{FF2B5EF4-FFF2-40B4-BE49-F238E27FC236}">
                <a16:creationId xmlns:a16="http://schemas.microsoft.com/office/drawing/2014/main" id="{3535C071-1610-476E-8226-C037F6081E53}"/>
              </a:ext>
            </a:extLst>
          </p:cNvPr>
          <p:cNvSpPr>
            <a:spLocks noGrp="1"/>
          </p:cNvSpPr>
          <p:nvPr>
            <p:ph type="sldNum" sz="quarter" idx="12"/>
          </p:nvPr>
        </p:nvSpPr>
        <p:spPr/>
        <p:txBody>
          <a:bodyPr/>
          <a:lstStyle/>
          <a:p>
            <a:fld id="{86CB4B4D-7CA3-9044-876B-883B54F8677D}" type="slidenum">
              <a:rPr lang="en-US" smtClean="0"/>
              <a:t>44</a:t>
            </a:fld>
            <a:endParaRPr lang="en-US"/>
          </a:p>
        </p:txBody>
      </p:sp>
      <p:pic>
        <p:nvPicPr>
          <p:cNvPr id="6" name="Picture 5">
            <a:extLst>
              <a:ext uri="{FF2B5EF4-FFF2-40B4-BE49-F238E27FC236}">
                <a16:creationId xmlns:a16="http://schemas.microsoft.com/office/drawing/2014/main" id="{01B95257-4470-45F8-994B-71BBD6D80D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3758" y="3071173"/>
            <a:ext cx="8464882" cy="1391645"/>
          </a:xfrm>
          <a:prstGeom prst="rect">
            <a:avLst/>
          </a:prstGeom>
        </p:spPr>
      </p:pic>
    </p:spTree>
    <p:extLst>
      <p:ext uri="{BB962C8B-B14F-4D97-AF65-F5344CB8AC3E}">
        <p14:creationId xmlns:p14="http://schemas.microsoft.com/office/powerpoint/2010/main" val="12544138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33DBE-0386-400A-9339-3868C52BB29B}"/>
              </a:ext>
            </a:extLst>
          </p:cNvPr>
          <p:cNvSpPr>
            <a:spLocks noGrp="1"/>
          </p:cNvSpPr>
          <p:nvPr>
            <p:ph type="title"/>
          </p:nvPr>
        </p:nvSpPr>
        <p:spPr/>
        <p:txBody>
          <a:bodyPr>
            <a:normAutofit fontScale="90000"/>
          </a:bodyPr>
          <a:lstStyle/>
          <a:p>
            <a:r>
              <a:rPr lang="vi-VN" dirty="0"/>
              <a:t>Xác định nội dung của một trường có tồn tạ</a:t>
            </a:r>
            <a:r>
              <a:rPr lang="en-US" dirty="0" err="1"/>
              <a:t>i</a:t>
            </a:r>
            <a:endParaRPr lang="en-US" dirty="0"/>
          </a:p>
        </p:txBody>
      </p:sp>
      <p:sp>
        <p:nvSpPr>
          <p:cNvPr id="3" name="Text Placeholder 2">
            <a:extLst>
              <a:ext uri="{FF2B5EF4-FFF2-40B4-BE49-F238E27FC236}">
                <a16:creationId xmlns:a16="http://schemas.microsoft.com/office/drawing/2014/main" id="{49B9DDD6-BEE0-4A23-9BC8-9CCA78B60F8F}"/>
              </a:ext>
            </a:extLst>
          </p:cNvPr>
          <p:cNvSpPr>
            <a:spLocks noGrp="1"/>
          </p:cNvSpPr>
          <p:nvPr>
            <p:ph idx="1"/>
          </p:nvPr>
        </p:nvSpPr>
        <p:spPr/>
        <p:txBody>
          <a:bodyPr/>
          <a:lstStyle/>
          <a:p>
            <a:r>
              <a:rPr lang="en-US" dirty="0"/>
              <a:t> </a:t>
            </a:r>
            <a:r>
              <a:rPr lang="vi-VN" dirty="0"/>
              <a:t>Phương thức has có thể sử dụng để xác định bất kỳ nội dung lỗi tồn tại của một trường:</a:t>
            </a:r>
            <a:endParaRPr lang="en-US" dirty="0"/>
          </a:p>
        </p:txBody>
      </p:sp>
      <p:sp>
        <p:nvSpPr>
          <p:cNvPr id="4" name="Slide Number Placeholder 3">
            <a:extLst>
              <a:ext uri="{FF2B5EF4-FFF2-40B4-BE49-F238E27FC236}">
                <a16:creationId xmlns:a16="http://schemas.microsoft.com/office/drawing/2014/main" id="{7A3A4F57-647C-4B5D-8B4D-61B4F984DC12}"/>
              </a:ext>
            </a:extLst>
          </p:cNvPr>
          <p:cNvSpPr>
            <a:spLocks noGrp="1"/>
          </p:cNvSpPr>
          <p:nvPr>
            <p:ph type="sldNum" sz="quarter" idx="12"/>
          </p:nvPr>
        </p:nvSpPr>
        <p:spPr/>
        <p:txBody>
          <a:bodyPr/>
          <a:lstStyle/>
          <a:p>
            <a:fld id="{86CB4B4D-7CA3-9044-876B-883B54F8677D}" type="slidenum">
              <a:rPr lang="en-US" smtClean="0"/>
              <a:t>45</a:t>
            </a:fld>
            <a:endParaRPr lang="en-US"/>
          </a:p>
        </p:txBody>
      </p:sp>
      <p:pic>
        <p:nvPicPr>
          <p:cNvPr id="6" name="Picture 5">
            <a:extLst>
              <a:ext uri="{FF2B5EF4-FFF2-40B4-BE49-F238E27FC236}">
                <a16:creationId xmlns:a16="http://schemas.microsoft.com/office/drawing/2014/main" id="{8C34B531-C492-4924-811A-D6C5714FF7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2473" y="3143536"/>
            <a:ext cx="8646228" cy="1401168"/>
          </a:xfrm>
          <a:prstGeom prst="rect">
            <a:avLst/>
          </a:prstGeom>
        </p:spPr>
      </p:pic>
    </p:spTree>
    <p:extLst>
      <p:ext uri="{BB962C8B-B14F-4D97-AF65-F5344CB8AC3E}">
        <p14:creationId xmlns:p14="http://schemas.microsoft.com/office/powerpoint/2010/main" val="14565758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F0F5C-9606-4D01-93CB-BFC403DD41D3}"/>
              </a:ext>
            </a:extLst>
          </p:cNvPr>
          <p:cNvSpPr>
            <a:spLocks noGrp="1"/>
          </p:cNvSpPr>
          <p:nvPr>
            <p:ph type="title"/>
          </p:nvPr>
        </p:nvSpPr>
        <p:spPr/>
        <p:txBody>
          <a:bodyPr/>
          <a:lstStyle/>
          <a:p>
            <a:r>
              <a:rPr lang="en-US" dirty="0" err="1"/>
              <a:t>Tùy</a:t>
            </a:r>
            <a:r>
              <a:rPr lang="en-US" dirty="0"/>
              <a:t> </a:t>
            </a:r>
            <a:r>
              <a:rPr lang="en-US" dirty="0" err="1"/>
              <a:t>biến</a:t>
            </a:r>
            <a:r>
              <a:rPr lang="en-US" dirty="0"/>
              <a:t> </a:t>
            </a:r>
            <a:r>
              <a:rPr lang="en-US" dirty="0" err="1"/>
              <a:t>nội</a:t>
            </a:r>
            <a:r>
              <a:rPr lang="en-US" dirty="0"/>
              <a:t> dung</a:t>
            </a:r>
          </a:p>
        </p:txBody>
      </p:sp>
      <p:sp>
        <p:nvSpPr>
          <p:cNvPr id="3" name="Text Placeholder 2">
            <a:extLst>
              <a:ext uri="{FF2B5EF4-FFF2-40B4-BE49-F238E27FC236}">
                <a16:creationId xmlns:a16="http://schemas.microsoft.com/office/drawing/2014/main" id="{4D86C337-7B01-4B68-9220-88E213E6A77B}"/>
              </a:ext>
            </a:extLst>
          </p:cNvPr>
          <p:cNvSpPr>
            <a:spLocks noGrp="1"/>
          </p:cNvSpPr>
          <p:nvPr>
            <p:ph idx="1"/>
          </p:nvPr>
        </p:nvSpPr>
        <p:spPr/>
        <p:txBody>
          <a:bodyPr/>
          <a:lstStyle/>
          <a:p>
            <a:r>
              <a:rPr lang="en-US" dirty="0"/>
              <a:t> </a:t>
            </a:r>
            <a:r>
              <a:rPr lang="vi-VN" dirty="0"/>
              <a:t>Nếu bạn cần, bạn có thể tùy biến nội dung lỗi cho thể hiện validation mặc định.</a:t>
            </a:r>
            <a:endParaRPr lang="en-US" dirty="0"/>
          </a:p>
          <a:p>
            <a:r>
              <a:rPr lang="vi-VN" dirty="0"/>
              <a:t> Có một vài cách để làm việc này.</a:t>
            </a:r>
            <a:endParaRPr lang="en-US" dirty="0"/>
          </a:p>
          <a:p>
            <a:r>
              <a:rPr lang="vi-VN" dirty="0"/>
              <a:t> Đầu tiên, bạn có thể truyền tùy biến nội dung như là tham số thứ ba của hàm Validator::make :</a:t>
            </a:r>
            <a:endParaRPr lang="en-US" dirty="0"/>
          </a:p>
        </p:txBody>
      </p:sp>
      <p:sp>
        <p:nvSpPr>
          <p:cNvPr id="4" name="Slide Number Placeholder 3">
            <a:extLst>
              <a:ext uri="{FF2B5EF4-FFF2-40B4-BE49-F238E27FC236}">
                <a16:creationId xmlns:a16="http://schemas.microsoft.com/office/drawing/2014/main" id="{0E6E2510-B7B8-478B-8A09-3262A66C45B2}"/>
              </a:ext>
            </a:extLst>
          </p:cNvPr>
          <p:cNvSpPr>
            <a:spLocks noGrp="1"/>
          </p:cNvSpPr>
          <p:nvPr>
            <p:ph type="sldNum" sz="quarter" idx="12"/>
          </p:nvPr>
        </p:nvSpPr>
        <p:spPr/>
        <p:txBody>
          <a:bodyPr/>
          <a:lstStyle/>
          <a:p>
            <a:fld id="{86CB4B4D-7CA3-9044-876B-883B54F8677D}" type="slidenum">
              <a:rPr lang="en-US" smtClean="0"/>
              <a:t>46</a:t>
            </a:fld>
            <a:endParaRPr lang="en-US"/>
          </a:p>
        </p:txBody>
      </p:sp>
      <p:pic>
        <p:nvPicPr>
          <p:cNvPr id="6" name="Picture 5">
            <a:extLst>
              <a:ext uri="{FF2B5EF4-FFF2-40B4-BE49-F238E27FC236}">
                <a16:creationId xmlns:a16="http://schemas.microsoft.com/office/drawing/2014/main" id="{2562D10C-4623-4059-8B1B-D85E904A8A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1481" y="3774927"/>
            <a:ext cx="6810361" cy="1963051"/>
          </a:xfrm>
          <a:prstGeom prst="rect">
            <a:avLst/>
          </a:prstGeom>
        </p:spPr>
      </p:pic>
    </p:spTree>
    <p:extLst>
      <p:ext uri="{BB962C8B-B14F-4D97-AF65-F5344CB8AC3E}">
        <p14:creationId xmlns:p14="http://schemas.microsoft.com/office/powerpoint/2010/main" val="10960794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71A57-95A3-4138-B5DC-137FEDCC554A}"/>
              </a:ext>
            </a:extLst>
          </p:cNvPr>
          <p:cNvSpPr>
            <a:spLocks noGrp="1"/>
          </p:cNvSpPr>
          <p:nvPr>
            <p:ph type="title"/>
          </p:nvPr>
        </p:nvSpPr>
        <p:spPr/>
        <p:txBody>
          <a:bodyPr/>
          <a:lstStyle/>
          <a:p>
            <a:r>
              <a:rPr lang="en-US" dirty="0" err="1"/>
              <a:t>Tùy</a:t>
            </a:r>
            <a:r>
              <a:rPr lang="en-US" dirty="0"/>
              <a:t> </a:t>
            </a:r>
            <a:r>
              <a:rPr lang="en-US" dirty="0" err="1"/>
              <a:t>biến</a:t>
            </a:r>
            <a:r>
              <a:rPr lang="en-US" dirty="0"/>
              <a:t> </a:t>
            </a:r>
            <a:r>
              <a:rPr lang="en-US" dirty="0" err="1"/>
              <a:t>nội</a:t>
            </a:r>
            <a:r>
              <a:rPr lang="en-US" dirty="0"/>
              <a:t> dung</a:t>
            </a:r>
          </a:p>
        </p:txBody>
      </p:sp>
      <p:sp>
        <p:nvSpPr>
          <p:cNvPr id="3" name="Text Placeholder 2">
            <a:extLst>
              <a:ext uri="{FF2B5EF4-FFF2-40B4-BE49-F238E27FC236}">
                <a16:creationId xmlns:a16="http://schemas.microsoft.com/office/drawing/2014/main" id="{8DD2BBBF-5765-483F-A7CD-A07CE6FB9223}"/>
              </a:ext>
            </a:extLst>
          </p:cNvPr>
          <p:cNvSpPr>
            <a:spLocks noGrp="1"/>
          </p:cNvSpPr>
          <p:nvPr>
            <p:ph idx="1"/>
          </p:nvPr>
        </p:nvSpPr>
        <p:spPr/>
        <p:txBody>
          <a:bodyPr/>
          <a:lstStyle/>
          <a:p>
            <a:r>
              <a:rPr lang="en-US" dirty="0"/>
              <a:t> </a:t>
            </a:r>
            <a:r>
              <a:rPr lang="vi-VN" dirty="0"/>
              <a:t>Trong ví dụ trên, thuộc tính :attribute place-holdersẽ thay thế bởi tên thực tế của trường validation.</a:t>
            </a:r>
            <a:endParaRPr lang="en-US" dirty="0"/>
          </a:p>
          <a:p>
            <a:r>
              <a:rPr lang="en-US" dirty="0"/>
              <a:t> </a:t>
            </a:r>
            <a:r>
              <a:rPr lang="en-US" dirty="0" err="1"/>
              <a:t>Ngoài</a:t>
            </a:r>
            <a:r>
              <a:rPr lang="en-US" dirty="0"/>
              <a:t> </a:t>
            </a:r>
            <a:r>
              <a:rPr lang="en-US" dirty="0" err="1"/>
              <a:t>ra</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place-holders </a:t>
            </a:r>
            <a:r>
              <a:rPr lang="en-US" dirty="0" err="1"/>
              <a:t>trong</a:t>
            </a:r>
            <a:r>
              <a:rPr lang="en-US" dirty="0"/>
              <a:t> </a:t>
            </a:r>
            <a:r>
              <a:rPr lang="en-US" dirty="0" err="1"/>
              <a:t>nội</a:t>
            </a:r>
            <a:r>
              <a:rPr lang="en-US" dirty="0"/>
              <a:t> dung validation. </a:t>
            </a:r>
            <a:r>
              <a:rPr lang="en-US" dirty="0" err="1"/>
              <a:t>Ví</a:t>
            </a:r>
            <a:r>
              <a:rPr lang="en-US" dirty="0"/>
              <a:t> </a:t>
            </a:r>
            <a:r>
              <a:rPr lang="en-US" dirty="0" err="1"/>
              <a:t>dụ</a:t>
            </a:r>
            <a:endParaRPr lang="en-US" dirty="0"/>
          </a:p>
        </p:txBody>
      </p:sp>
      <p:sp>
        <p:nvSpPr>
          <p:cNvPr id="4" name="Slide Number Placeholder 3">
            <a:extLst>
              <a:ext uri="{FF2B5EF4-FFF2-40B4-BE49-F238E27FC236}">
                <a16:creationId xmlns:a16="http://schemas.microsoft.com/office/drawing/2014/main" id="{01811ADB-675F-4170-A81C-57352FC0DF67}"/>
              </a:ext>
            </a:extLst>
          </p:cNvPr>
          <p:cNvSpPr>
            <a:spLocks noGrp="1"/>
          </p:cNvSpPr>
          <p:nvPr>
            <p:ph type="sldNum" sz="quarter" idx="12"/>
          </p:nvPr>
        </p:nvSpPr>
        <p:spPr/>
        <p:txBody>
          <a:bodyPr/>
          <a:lstStyle/>
          <a:p>
            <a:fld id="{86CB4B4D-7CA3-9044-876B-883B54F8677D}" type="slidenum">
              <a:rPr lang="en-US" smtClean="0"/>
              <a:t>47</a:t>
            </a:fld>
            <a:endParaRPr lang="en-US"/>
          </a:p>
        </p:txBody>
      </p:sp>
      <p:pic>
        <p:nvPicPr>
          <p:cNvPr id="6" name="Picture 5">
            <a:extLst>
              <a:ext uri="{FF2B5EF4-FFF2-40B4-BE49-F238E27FC236}">
                <a16:creationId xmlns:a16="http://schemas.microsoft.com/office/drawing/2014/main" id="{0B449CEC-364C-4BE6-AC81-7E54D300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3524" y="3218894"/>
            <a:ext cx="7320567" cy="2114607"/>
          </a:xfrm>
          <a:prstGeom prst="rect">
            <a:avLst/>
          </a:prstGeom>
        </p:spPr>
      </p:pic>
    </p:spTree>
    <p:extLst>
      <p:ext uri="{BB962C8B-B14F-4D97-AF65-F5344CB8AC3E}">
        <p14:creationId xmlns:p14="http://schemas.microsoft.com/office/powerpoint/2010/main" val="395332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64D9D-C736-4AF8-916A-B85E0F175ABB}"/>
              </a:ext>
            </a:extLst>
          </p:cNvPr>
          <p:cNvSpPr>
            <a:spLocks noGrp="1"/>
          </p:cNvSpPr>
          <p:nvPr>
            <p:ph type="title"/>
          </p:nvPr>
        </p:nvSpPr>
        <p:spPr/>
        <p:txBody>
          <a:bodyPr>
            <a:normAutofit/>
          </a:bodyPr>
          <a:lstStyle/>
          <a:p>
            <a:r>
              <a:rPr lang="en-US" dirty="0" err="1"/>
              <a:t>Tùy</a:t>
            </a:r>
            <a:r>
              <a:rPr lang="en-US" dirty="0"/>
              <a:t> </a:t>
            </a:r>
            <a:r>
              <a:rPr lang="en-US" dirty="0" err="1"/>
              <a:t>biến</a:t>
            </a:r>
            <a:r>
              <a:rPr lang="en-US" dirty="0"/>
              <a:t> </a:t>
            </a:r>
            <a:r>
              <a:rPr lang="en-US" dirty="0" err="1"/>
              <a:t>nội</a:t>
            </a:r>
            <a:r>
              <a:rPr lang="en-US" dirty="0"/>
              <a:t> dung </a:t>
            </a:r>
            <a:r>
              <a:rPr lang="en-US" dirty="0" err="1"/>
              <a:t>của</a:t>
            </a:r>
            <a:r>
              <a:rPr lang="en-US" dirty="0"/>
              <a:t> </a:t>
            </a:r>
            <a:r>
              <a:rPr lang="en-US" dirty="0" err="1"/>
              <a:t>thuộc</a:t>
            </a:r>
            <a:r>
              <a:rPr lang="en-US" dirty="0"/>
              <a:t> </a:t>
            </a:r>
            <a:r>
              <a:rPr lang="en-US" dirty="0" err="1"/>
              <a:t>tính</a:t>
            </a:r>
            <a:r>
              <a:rPr lang="en-US" dirty="0"/>
              <a:t> </a:t>
            </a:r>
            <a:r>
              <a:rPr lang="en-US" dirty="0" err="1"/>
              <a:t>cụ</a:t>
            </a:r>
            <a:r>
              <a:rPr lang="en-US" dirty="0"/>
              <a:t> </a:t>
            </a:r>
            <a:r>
              <a:rPr lang="en-US" dirty="0" err="1"/>
              <a:t>thể</a:t>
            </a:r>
            <a:endParaRPr lang="en-US" dirty="0"/>
          </a:p>
        </p:txBody>
      </p:sp>
      <p:sp>
        <p:nvSpPr>
          <p:cNvPr id="3" name="Text Placeholder 2">
            <a:extLst>
              <a:ext uri="{FF2B5EF4-FFF2-40B4-BE49-F238E27FC236}">
                <a16:creationId xmlns:a16="http://schemas.microsoft.com/office/drawing/2014/main" id="{75CBDF42-227E-4D3A-8196-0AA59AF5E7A5}"/>
              </a:ext>
            </a:extLst>
          </p:cNvPr>
          <p:cNvSpPr>
            <a:spLocks noGrp="1"/>
          </p:cNvSpPr>
          <p:nvPr>
            <p:ph idx="1"/>
          </p:nvPr>
        </p:nvSpPr>
        <p:spPr/>
        <p:txBody>
          <a:bodyPr/>
          <a:lstStyle/>
          <a:p>
            <a:r>
              <a:rPr lang="en-US" dirty="0"/>
              <a:t> </a:t>
            </a:r>
            <a:r>
              <a:rPr lang="vi-VN" dirty="0"/>
              <a:t>Thỉnh thoảng bạn có thể tùy biến nội dung lỗi chỉ duy nhất một trường. Bạn có thể sử dụng "dấu chấm".</a:t>
            </a:r>
            <a:endParaRPr lang="en-US" dirty="0"/>
          </a:p>
          <a:p>
            <a:r>
              <a:rPr lang="vi-VN" dirty="0"/>
              <a:t> Chỉ định tên của thuộc tính đầu tiên, theo bởi quy định</a:t>
            </a:r>
            <a:r>
              <a:rPr lang="en-US" dirty="0"/>
              <a:t>:</a:t>
            </a:r>
          </a:p>
        </p:txBody>
      </p:sp>
      <p:sp>
        <p:nvSpPr>
          <p:cNvPr id="4" name="Slide Number Placeholder 3">
            <a:extLst>
              <a:ext uri="{FF2B5EF4-FFF2-40B4-BE49-F238E27FC236}">
                <a16:creationId xmlns:a16="http://schemas.microsoft.com/office/drawing/2014/main" id="{FE4CBD5E-A20F-40A6-9FB9-E1805127DDEC}"/>
              </a:ext>
            </a:extLst>
          </p:cNvPr>
          <p:cNvSpPr>
            <a:spLocks noGrp="1"/>
          </p:cNvSpPr>
          <p:nvPr>
            <p:ph type="sldNum" sz="quarter" idx="12"/>
          </p:nvPr>
        </p:nvSpPr>
        <p:spPr/>
        <p:txBody>
          <a:bodyPr/>
          <a:lstStyle/>
          <a:p>
            <a:fld id="{86CB4B4D-7CA3-9044-876B-883B54F8677D}" type="slidenum">
              <a:rPr lang="en-US" smtClean="0"/>
              <a:t>48</a:t>
            </a:fld>
            <a:endParaRPr lang="en-US"/>
          </a:p>
        </p:txBody>
      </p:sp>
      <p:pic>
        <p:nvPicPr>
          <p:cNvPr id="6" name="Picture 5">
            <a:extLst>
              <a:ext uri="{FF2B5EF4-FFF2-40B4-BE49-F238E27FC236}">
                <a16:creationId xmlns:a16="http://schemas.microsoft.com/office/drawing/2014/main" id="{0B2857E0-2AF2-4FCA-BB41-A860B98814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3747" y="3648042"/>
            <a:ext cx="8832727" cy="1360686"/>
          </a:xfrm>
          <a:prstGeom prst="rect">
            <a:avLst/>
          </a:prstGeom>
        </p:spPr>
      </p:pic>
    </p:spTree>
    <p:extLst>
      <p:ext uri="{BB962C8B-B14F-4D97-AF65-F5344CB8AC3E}">
        <p14:creationId xmlns:p14="http://schemas.microsoft.com/office/powerpoint/2010/main" val="10840408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09B84-1367-4AEA-AD8C-0CA5D9DEF540}"/>
              </a:ext>
            </a:extLst>
          </p:cNvPr>
          <p:cNvSpPr>
            <a:spLocks noGrp="1"/>
          </p:cNvSpPr>
          <p:nvPr>
            <p:ph type="title"/>
          </p:nvPr>
        </p:nvSpPr>
        <p:spPr/>
        <p:txBody>
          <a:bodyPr/>
          <a:lstStyle/>
          <a:p>
            <a:r>
              <a:rPr lang="en-US" dirty="0" err="1"/>
              <a:t>Tùy</a:t>
            </a:r>
            <a:r>
              <a:rPr lang="en-US" dirty="0"/>
              <a:t> </a:t>
            </a:r>
            <a:r>
              <a:rPr lang="en-US" dirty="0" err="1"/>
              <a:t>biến</a:t>
            </a:r>
            <a:r>
              <a:rPr lang="en-US" dirty="0"/>
              <a:t> </a:t>
            </a:r>
            <a:r>
              <a:rPr lang="en-US" dirty="0" err="1"/>
              <a:t>nội</a:t>
            </a:r>
            <a:r>
              <a:rPr lang="en-US" dirty="0"/>
              <a:t> dung </a:t>
            </a:r>
            <a:r>
              <a:rPr lang="en-US" dirty="0" err="1"/>
              <a:t>trong</a:t>
            </a:r>
            <a:r>
              <a:rPr lang="en-US" dirty="0"/>
              <a:t> file </a:t>
            </a:r>
            <a:r>
              <a:rPr lang="en-US" dirty="0" err="1"/>
              <a:t>ngôn</a:t>
            </a:r>
            <a:r>
              <a:rPr lang="en-US" dirty="0"/>
              <a:t> </a:t>
            </a:r>
            <a:r>
              <a:rPr lang="en-US" dirty="0" err="1"/>
              <a:t>ngữ</a:t>
            </a:r>
            <a:endParaRPr lang="en-US" dirty="0"/>
          </a:p>
        </p:txBody>
      </p:sp>
      <p:sp>
        <p:nvSpPr>
          <p:cNvPr id="3" name="Text Placeholder 2">
            <a:extLst>
              <a:ext uri="{FF2B5EF4-FFF2-40B4-BE49-F238E27FC236}">
                <a16:creationId xmlns:a16="http://schemas.microsoft.com/office/drawing/2014/main" id="{18FA0971-8C92-4D54-BD9C-2C02C44E4C75}"/>
              </a:ext>
            </a:extLst>
          </p:cNvPr>
          <p:cNvSpPr>
            <a:spLocks noGrp="1"/>
          </p:cNvSpPr>
          <p:nvPr>
            <p:ph idx="1"/>
          </p:nvPr>
        </p:nvSpPr>
        <p:spPr/>
        <p:txBody>
          <a:bodyPr/>
          <a:lstStyle/>
          <a:p>
            <a:r>
              <a:rPr lang="en-US" dirty="0"/>
              <a:t> </a:t>
            </a:r>
            <a:r>
              <a:rPr lang="vi-VN" dirty="0"/>
              <a:t>Trong hầu hết các trương hợp, bạn có thể tùy biến nội dung trong một file ngôn ngữ thay vì truyền chúng trực tiếp vào phương thức Validator .</a:t>
            </a:r>
            <a:endParaRPr lang="en-US" dirty="0"/>
          </a:p>
          <a:p>
            <a:r>
              <a:rPr lang="vi-VN" dirty="0"/>
              <a:t> Đề làm điều này, bạn thêm nội dung vào mảng custom trong file ngôn ngữ resources/lang/xx/validation.php .</a:t>
            </a:r>
            <a:endParaRPr lang="en-US" dirty="0"/>
          </a:p>
        </p:txBody>
      </p:sp>
      <p:sp>
        <p:nvSpPr>
          <p:cNvPr id="4" name="Slide Number Placeholder 3">
            <a:extLst>
              <a:ext uri="{FF2B5EF4-FFF2-40B4-BE49-F238E27FC236}">
                <a16:creationId xmlns:a16="http://schemas.microsoft.com/office/drawing/2014/main" id="{CF9347DB-8D00-4E0A-BB34-5DBE3507B38B}"/>
              </a:ext>
            </a:extLst>
          </p:cNvPr>
          <p:cNvSpPr>
            <a:spLocks noGrp="1"/>
          </p:cNvSpPr>
          <p:nvPr>
            <p:ph type="sldNum" sz="quarter" idx="12"/>
          </p:nvPr>
        </p:nvSpPr>
        <p:spPr/>
        <p:txBody>
          <a:bodyPr/>
          <a:lstStyle/>
          <a:p>
            <a:fld id="{86CB4B4D-7CA3-9044-876B-883B54F8677D}" type="slidenum">
              <a:rPr lang="en-US" smtClean="0"/>
              <a:t>49</a:t>
            </a:fld>
            <a:endParaRPr lang="en-US"/>
          </a:p>
        </p:txBody>
      </p:sp>
      <p:pic>
        <p:nvPicPr>
          <p:cNvPr id="6" name="Picture 5">
            <a:extLst>
              <a:ext uri="{FF2B5EF4-FFF2-40B4-BE49-F238E27FC236}">
                <a16:creationId xmlns:a16="http://schemas.microsoft.com/office/drawing/2014/main" id="{9D7161A6-56BA-4D15-A3CE-C47D73E45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5466" y="3430426"/>
            <a:ext cx="7248146" cy="1890821"/>
          </a:xfrm>
          <a:prstGeom prst="rect">
            <a:avLst/>
          </a:prstGeom>
        </p:spPr>
      </p:pic>
    </p:spTree>
    <p:extLst>
      <p:ext uri="{BB962C8B-B14F-4D97-AF65-F5344CB8AC3E}">
        <p14:creationId xmlns:p14="http://schemas.microsoft.com/office/powerpoint/2010/main" val="1544048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02"/>
          <p:cNvSpPr txBox="1">
            <a:spLocks noGrp="1"/>
          </p:cNvSpPr>
          <p:nvPr>
            <p:ph type="title"/>
          </p:nvPr>
        </p:nvSpPr>
        <p:spPr>
          <a:prstGeom prst="rect">
            <a:avLst/>
          </a:prstGeom>
        </p:spPr>
        <p:txBody>
          <a:bodyPr lIns="45699" tIns="45699" rIns="45699" bIns="45699"/>
          <a:lstStyle>
            <a:lvl1pPr marL="558800" indent="-838200"/>
          </a:lstStyle>
          <a:p>
            <a:r>
              <a:rPr lang="en-US" dirty="0" err="1"/>
              <a:t>Bắt</a:t>
            </a:r>
            <a:r>
              <a:rPr lang="en-US" dirty="0"/>
              <a:t> </a:t>
            </a:r>
            <a:r>
              <a:rPr lang="en-US" dirty="0" err="1"/>
              <a:t>đầu</a:t>
            </a:r>
            <a:r>
              <a:rPr lang="en-US" dirty="0"/>
              <a:t> </a:t>
            </a:r>
            <a:r>
              <a:rPr lang="en-US" dirty="0" err="1"/>
              <a:t>nhanh</a:t>
            </a:r>
            <a:r>
              <a:rPr lang="en-US" dirty="0"/>
              <a:t> validation</a:t>
            </a:r>
            <a:endParaRPr dirty="0"/>
          </a:p>
        </p:txBody>
      </p:sp>
      <p:sp>
        <p:nvSpPr>
          <p:cNvPr id="132" name="Shape 103"/>
          <p:cNvSpPr txBox="1">
            <a:spLocks noGrp="1"/>
          </p:cNvSpPr>
          <p:nvPr>
            <p:ph idx="1"/>
          </p:nvPr>
        </p:nvSpPr>
        <p:spPr>
          <a:xfrm>
            <a:off x="838200" y="1193533"/>
            <a:ext cx="10515600" cy="4198738"/>
          </a:xfrm>
          <a:prstGeom prst="rect">
            <a:avLst/>
          </a:prstGeom>
        </p:spPr>
        <p:txBody>
          <a:bodyPr lIns="45699" tIns="45699" rIns="45699" bIns="45699"/>
          <a:lstStyle>
            <a:lvl1pPr indent="-228600"/>
          </a:lstStyle>
          <a:p>
            <a:r>
              <a:rPr lang="en-US" dirty="0" err="1"/>
              <a:t>Xác</a:t>
            </a:r>
            <a:r>
              <a:rPr lang="en-US" dirty="0"/>
              <a:t> </a:t>
            </a:r>
            <a:r>
              <a:rPr lang="en-US" dirty="0" err="1"/>
              <a:t>định</a:t>
            </a:r>
            <a:r>
              <a:rPr lang="en-US" dirty="0"/>
              <a:t> routes</a:t>
            </a:r>
          </a:p>
          <a:p>
            <a:r>
              <a:rPr lang="en-US" dirty="0" err="1"/>
              <a:t>Tạo</a:t>
            </a:r>
            <a:r>
              <a:rPr lang="en-US" dirty="0"/>
              <a:t> </a:t>
            </a:r>
            <a:r>
              <a:rPr lang="en-US" dirty="0" err="1"/>
              <a:t>mới</a:t>
            </a:r>
            <a:r>
              <a:rPr lang="en-US" dirty="0"/>
              <a:t> Controller</a:t>
            </a:r>
          </a:p>
          <a:p>
            <a:r>
              <a:rPr lang="en-US" dirty="0" err="1"/>
              <a:t>Viết</a:t>
            </a:r>
            <a:r>
              <a:rPr lang="en-US" dirty="0"/>
              <a:t> logic validation</a:t>
            </a:r>
          </a:p>
          <a:p>
            <a:r>
              <a:rPr lang="en-US" dirty="0" err="1"/>
              <a:t>Hiển</a:t>
            </a:r>
            <a:r>
              <a:rPr lang="en-US" dirty="0"/>
              <a:t> </a:t>
            </a:r>
            <a:r>
              <a:rPr lang="en-US" dirty="0" err="1"/>
              <a:t>thị</a:t>
            </a:r>
            <a:r>
              <a:rPr lang="en-US" dirty="0"/>
              <a:t> </a:t>
            </a:r>
            <a:r>
              <a:rPr lang="en-US" dirty="0" err="1"/>
              <a:t>lỗi</a:t>
            </a:r>
            <a:r>
              <a:rPr lang="en-US" dirty="0"/>
              <a:t> validation</a:t>
            </a:r>
            <a:endParaRPr dirty="0"/>
          </a:p>
        </p:txBody>
      </p:sp>
      <p:sp>
        <p:nvSpPr>
          <p:cNvPr id="2" name="Slide Number Placeholder 1"/>
          <p:cNvSpPr>
            <a:spLocks noGrp="1"/>
          </p:cNvSpPr>
          <p:nvPr>
            <p:ph type="sldNum" sz="quarter" idx="12"/>
          </p:nvPr>
        </p:nvSpPr>
        <p:spPr/>
        <p:txBody>
          <a:bodyPr/>
          <a:lstStyle/>
          <a:p>
            <a:fld id="{86CB4B4D-7CA3-9044-876B-883B54F8677D}" type="slidenum">
              <a:rPr lang="uk-UA" smtClean="0"/>
              <a:t>5</a:t>
            </a:fld>
            <a:endParaRPr lang="uk-UA"/>
          </a:p>
        </p:txBody>
      </p:sp>
    </p:spTree>
    <p:extLst>
      <p:ext uri="{BB962C8B-B14F-4D97-AF65-F5344CB8AC3E}">
        <p14:creationId xmlns:p14="http://schemas.microsoft.com/office/powerpoint/2010/main" val="11485763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1070C-E690-453E-A007-B7F187A45138}"/>
              </a:ext>
            </a:extLst>
          </p:cNvPr>
          <p:cNvSpPr>
            <a:spLocks noGrp="1"/>
          </p:cNvSpPr>
          <p:nvPr>
            <p:ph type="title"/>
          </p:nvPr>
        </p:nvSpPr>
        <p:spPr/>
        <p:txBody>
          <a:bodyPr>
            <a:normAutofit/>
          </a:bodyPr>
          <a:lstStyle/>
          <a:p>
            <a:r>
              <a:rPr lang="en-US" dirty="0" err="1"/>
              <a:t>Tùy</a:t>
            </a:r>
            <a:r>
              <a:rPr lang="en-US" dirty="0"/>
              <a:t> </a:t>
            </a:r>
            <a:r>
              <a:rPr lang="en-US" dirty="0" err="1"/>
              <a:t>biến</a:t>
            </a:r>
            <a:r>
              <a:rPr lang="en-US" dirty="0"/>
              <a:t> </a:t>
            </a:r>
            <a:r>
              <a:rPr lang="en-US" dirty="0" err="1"/>
              <a:t>thuộc</a:t>
            </a:r>
            <a:r>
              <a:rPr lang="en-US" dirty="0"/>
              <a:t> </a:t>
            </a:r>
            <a:r>
              <a:rPr lang="en-US" dirty="0" err="1"/>
              <a:t>tính</a:t>
            </a:r>
            <a:r>
              <a:rPr lang="en-US" dirty="0"/>
              <a:t> </a:t>
            </a:r>
            <a:r>
              <a:rPr lang="en-US" dirty="0" err="1"/>
              <a:t>trong</a:t>
            </a:r>
            <a:r>
              <a:rPr lang="en-US" dirty="0"/>
              <a:t> file </a:t>
            </a:r>
            <a:r>
              <a:rPr lang="en-US" dirty="0" err="1"/>
              <a:t>ngôn</a:t>
            </a:r>
            <a:r>
              <a:rPr lang="en-US" dirty="0"/>
              <a:t> </a:t>
            </a:r>
            <a:r>
              <a:rPr lang="en-US" dirty="0" err="1"/>
              <a:t>ngữ</a:t>
            </a:r>
            <a:endParaRPr lang="en-US" dirty="0"/>
          </a:p>
        </p:txBody>
      </p:sp>
      <p:sp>
        <p:nvSpPr>
          <p:cNvPr id="3" name="Text Placeholder 2">
            <a:extLst>
              <a:ext uri="{FF2B5EF4-FFF2-40B4-BE49-F238E27FC236}">
                <a16:creationId xmlns:a16="http://schemas.microsoft.com/office/drawing/2014/main" id="{835CEF8C-123D-44A2-B5A6-D4E612F9554D}"/>
              </a:ext>
            </a:extLst>
          </p:cNvPr>
          <p:cNvSpPr>
            <a:spLocks noGrp="1"/>
          </p:cNvSpPr>
          <p:nvPr>
            <p:ph idx="1"/>
          </p:nvPr>
        </p:nvSpPr>
        <p:spPr/>
        <p:txBody>
          <a:bodyPr/>
          <a:lstStyle/>
          <a:p>
            <a:r>
              <a:rPr lang="en-US" dirty="0"/>
              <a:t> </a:t>
            </a:r>
            <a:r>
              <a:rPr lang="vi-VN" dirty="0"/>
              <a:t>Nếu bạn muốn thuộc tính :attribute phần nội dung validation sẽ được thay đổi bởi tên thuộc tính tùy chỉnh, bạn có thể tùy biến trong mảng attributes của file ngôn ngữ resources/lang/xx/validation.php :</a:t>
            </a:r>
            <a:endParaRPr lang="en-US" dirty="0"/>
          </a:p>
        </p:txBody>
      </p:sp>
      <p:sp>
        <p:nvSpPr>
          <p:cNvPr id="4" name="Slide Number Placeholder 3">
            <a:extLst>
              <a:ext uri="{FF2B5EF4-FFF2-40B4-BE49-F238E27FC236}">
                <a16:creationId xmlns:a16="http://schemas.microsoft.com/office/drawing/2014/main" id="{48EED26B-13CD-401E-9D58-85BE4FF36819}"/>
              </a:ext>
            </a:extLst>
          </p:cNvPr>
          <p:cNvSpPr>
            <a:spLocks noGrp="1"/>
          </p:cNvSpPr>
          <p:nvPr>
            <p:ph type="sldNum" sz="quarter" idx="12"/>
          </p:nvPr>
        </p:nvSpPr>
        <p:spPr/>
        <p:txBody>
          <a:bodyPr/>
          <a:lstStyle/>
          <a:p>
            <a:fld id="{86CB4B4D-7CA3-9044-876B-883B54F8677D}" type="slidenum">
              <a:rPr lang="en-US" smtClean="0"/>
              <a:t>50</a:t>
            </a:fld>
            <a:endParaRPr lang="en-US"/>
          </a:p>
        </p:txBody>
      </p:sp>
      <p:pic>
        <p:nvPicPr>
          <p:cNvPr id="7" name="Picture 6" descr="A picture containing graphical user interface&#10;&#10;Description automatically generated">
            <a:extLst>
              <a:ext uri="{FF2B5EF4-FFF2-40B4-BE49-F238E27FC236}">
                <a16:creationId xmlns:a16="http://schemas.microsoft.com/office/drawing/2014/main" id="{48837CA6-C43B-2146-815A-1AD269A515A2}"/>
              </a:ext>
            </a:extLst>
          </p:cNvPr>
          <p:cNvPicPr>
            <a:picLocks noChangeAspect="1"/>
          </p:cNvPicPr>
          <p:nvPr/>
        </p:nvPicPr>
        <p:blipFill>
          <a:blip r:embed="rId3"/>
          <a:stretch>
            <a:fillRect/>
          </a:stretch>
        </p:blipFill>
        <p:spPr>
          <a:xfrm>
            <a:off x="2647950" y="3101974"/>
            <a:ext cx="6548437" cy="1695877"/>
          </a:xfrm>
          <a:prstGeom prst="rect">
            <a:avLst/>
          </a:prstGeom>
        </p:spPr>
      </p:pic>
    </p:spTree>
    <p:extLst>
      <p:ext uri="{BB962C8B-B14F-4D97-AF65-F5344CB8AC3E}">
        <p14:creationId xmlns:p14="http://schemas.microsoft.com/office/powerpoint/2010/main" val="17537328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2854D-95FA-4381-9843-192F4DE803AE}"/>
              </a:ext>
            </a:extLst>
          </p:cNvPr>
          <p:cNvSpPr>
            <a:spLocks noGrp="1"/>
          </p:cNvSpPr>
          <p:nvPr>
            <p:ph type="title"/>
          </p:nvPr>
        </p:nvSpPr>
        <p:spPr>
          <a:xfrm>
            <a:off x="838200" y="159419"/>
            <a:ext cx="10515600" cy="814187"/>
          </a:xfrm>
        </p:spPr>
        <p:txBody>
          <a:bodyPr anchor="ctr">
            <a:normAutofit/>
          </a:bodyPr>
          <a:lstStyle/>
          <a:p>
            <a:r>
              <a:rPr lang="en-US" dirty="0" err="1"/>
              <a:t>Những</a:t>
            </a:r>
            <a:r>
              <a:rPr lang="en-US" dirty="0"/>
              <a:t> </a:t>
            </a:r>
            <a:r>
              <a:rPr lang="en-US" dirty="0" err="1"/>
              <a:t>quy</a:t>
            </a:r>
            <a:r>
              <a:rPr lang="en-US" dirty="0"/>
              <a:t> </a:t>
            </a:r>
            <a:r>
              <a:rPr lang="en-US" dirty="0" err="1"/>
              <a:t>định</a:t>
            </a:r>
            <a:r>
              <a:rPr lang="en-US" dirty="0"/>
              <a:t> validation </a:t>
            </a:r>
            <a:r>
              <a:rPr lang="en-US" dirty="0" err="1"/>
              <a:t>có</a:t>
            </a:r>
            <a:r>
              <a:rPr lang="en-US" dirty="0"/>
              <a:t> </a:t>
            </a:r>
            <a:r>
              <a:rPr lang="en-US" dirty="0" err="1"/>
              <a:t>sẵn</a:t>
            </a:r>
            <a:endParaRPr lang="en-US" dirty="0"/>
          </a:p>
        </p:txBody>
      </p:sp>
      <p:sp>
        <p:nvSpPr>
          <p:cNvPr id="3" name="Text Placeholder 2">
            <a:extLst>
              <a:ext uri="{FF2B5EF4-FFF2-40B4-BE49-F238E27FC236}">
                <a16:creationId xmlns:a16="http://schemas.microsoft.com/office/drawing/2014/main" id="{866C3B84-EBBB-433E-8B91-BF69EBC06140}"/>
              </a:ext>
            </a:extLst>
          </p:cNvPr>
          <p:cNvSpPr>
            <a:spLocks noGrp="1"/>
          </p:cNvSpPr>
          <p:nvPr>
            <p:ph sz="half" idx="1"/>
          </p:nvPr>
        </p:nvSpPr>
        <p:spPr>
          <a:xfrm>
            <a:off x="838200" y="1825625"/>
            <a:ext cx="5181600" cy="4351338"/>
          </a:xfrm>
        </p:spPr>
        <p:txBody>
          <a:bodyPr>
            <a:normAutofit/>
          </a:bodyPr>
          <a:lstStyle/>
          <a:p>
            <a:r>
              <a:rPr lang="en-US" dirty="0"/>
              <a:t> </a:t>
            </a:r>
            <a:r>
              <a:rPr lang="vi-VN" dirty="0"/>
              <a:t>Bên dưới là danh sách những quy định có sẵn và hàm của nó</a:t>
            </a:r>
            <a:r>
              <a:rPr lang="en-US" dirty="0"/>
              <a:t>:</a:t>
            </a:r>
          </a:p>
          <a:p>
            <a:pPr marL="609600" lvl="1" indent="0">
              <a:buNone/>
            </a:pPr>
            <a:endParaRPr lang="en-US" sz="2800"/>
          </a:p>
        </p:txBody>
      </p:sp>
      <p:pic>
        <p:nvPicPr>
          <p:cNvPr id="7" name="Picture 6" descr="Table&#10;&#10;Description automatically generated with medium confidence">
            <a:extLst>
              <a:ext uri="{FF2B5EF4-FFF2-40B4-BE49-F238E27FC236}">
                <a16:creationId xmlns:a16="http://schemas.microsoft.com/office/drawing/2014/main" id="{0AFAA963-0AEE-2145-820B-26FE08FEDDD7}"/>
              </a:ext>
            </a:extLst>
          </p:cNvPr>
          <p:cNvPicPr>
            <a:picLocks noChangeAspect="1"/>
          </p:cNvPicPr>
          <p:nvPr/>
        </p:nvPicPr>
        <p:blipFill>
          <a:blip r:embed="rId3"/>
          <a:stretch>
            <a:fillRect/>
          </a:stretch>
        </p:blipFill>
        <p:spPr>
          <a:xfrm>
            <a:off x="6466779" y="1825625"/>
            <a:ext cx="4592441" cy="4351338"/>
          </a:xfrm>
          <a:prstGeom prst="rect">
            <a:avLst/>
          </a:prstGeom>
          <a:noFill/>
        </p:spPr>
      </p:pic>
      <p:sp>
        <p:nvSpPr>
          <p:cNvPr id="4" name="Slide Number Placeholder 3" hidden="1">
            <a:extLst>
              <a:ext uri="{FF2B5EF4-FFF2-40B4-BE49-F238E27FC236}">
                <a16:creationId xmlns:a16="http://schemas.microsoft.com/office/drawing/2014/main" id="{4B7AC706-1984-4EF2-82BF-6E8577C22B56}"/>
              </a:ext>
            </a:extLst>
          </p:cNvPr>
          <p:cNvSpPr>
            <a:spLocks noGrp="1"/>
          </p:cNvSpPr>
          <p:nvPr>
            <p:ph type="sldNum" sz="quarter" idx="12"/>
          </p:nvPr>
        </p:nvSpPr>
        <p:spPr/>
        <p:txBody>
          <a:bodyPr/>
          <a:lstStyle/>
          <a:p>
            <a:pPr>
              <a:spcAft>
                <a:spcPts val="600"/>
              </a:spcAft>
            </a:pPr>
            <a:fld id="{86CB4B4D-7CA3-9044-876B-883B54F8677D}" type="slidenum">
              <a:rPr lang="en-US" smtClean="0"/>
              <a:pPr>
                <a:spcAft>
                  <a:spcPts val="600"/>
                </a:spcAft>
              </a:pPr>
              <a:t>51</a:t>
            </a:fld>
            <a:endParaRPr lang="en-US"/>
          </a:p>
        </p:txBody>
      </p:sp>
    </p:spTree>
    <p:extLst>
      <p:ext uri="{BB962C8B-B14F-4D97-AF65-F5344CB8AC3E}">
        <p14:creationId xmlns:p14="http://schemas.microsoft.com/office/powerpoint/2010/main" val="2481858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5DB72-7E5B-4E9C-80EC-4E7DFD54E362}"/>
              </a:ext>
            </a:extLst>
          </p:cNvPr>
          <p:cNvSpPr>
            <a:spLocks noGrp="1"/>
          </p:cNvSpPr>
          <p:nvPr>
            <p:ph type="title"/>
          </p:nvPr>
        </p:nvSpPr>
        <p:spPr/>
        <p:txBody>
          <a:bodyPr/>
          <a:lstStyle/>
          <a:p>
            <a:r>
              <a:rPr lang="en-US" dirty="0" err="1"/>
              <a:t>Những</a:t>
            </a:r>
            <a:r>
              <a:rPr lang="en-US" dirty="0"/>
              <a:t> </a:t>
            </a:r>
            <a:r>
              <a:rPr lang="en-US" dirty="0" err="1"/>
              <a:t>quy</a:t>
            </a:r>
            <a:r>
              <a:rPr lang="en-US" dirty="0"/>
              <a:t> </a:t>
            </a:r>
            <a:r>
              <a:rPr lang="en-US" dirty="0" err="1"/>
              <a:t>định</a:t>
            </a:r>
            <a:r>
              <a:rPr lang="en-US" dirty="0"/>
              <a:t> validation </a:t>
            </a:r>
            <a:r>
              <a:rPr lang="en-US" dirty="0" err="1"/>
              <a:t>có</a:t>
            </a:r>
            <a:r>
              <a:rPr lang="en-US" dirty="0"/>
              <a:t> </a:t>
            </a:r>
            <a:r>
              <a:rPr lang="en-US" dirty="0" err="1"/>
              <a:t>sẵn</a:t>
            </a:r>
            <a:endParaRPr lang="en-US" dirty="0"/>
          </a:p>
        </p:txBody>
      </p:sp>
      <p:sp>
        <p:nvSpPr>
          <p:cNvPr id="3" name="Text Placeholder 2">
            <a:extLst>
              <a:ext uri="{FF2B5EF4-FFF2-40B4-BE49-F238E27FC236}">
                <a16:creationId xmlns:a16="http://schemas.microsoft.com/office/drawing/2014/main" id="{E8E46036-CB79-4EC0-B5DD-27F697DA6A9D}"/>
              </a:ext>
            </a:extLst>
          </p:cNvPr>
          <p:cNvSpPr>
            <a:spLocks noGrp="1"/>
          </p:cNvSpPr>
          <p:nvPr>
            <p:ph idx="1"/>
          </p:nvPr>
        </p:nvSpPr>
        <p:spPr/>
        <p:txBody>
          <a:bodyPr>
            <a:normAutofit/>
          </a:bodyPr>
          <a:lstStyle/>
          <a:p>
            <a:r>
              <a:rPr lang="en-US" dirty="0"/>
              <a:t> accepted</a:t>
            </a:r>
          </a:p>
          <a:p>
            <a:pPr lvl="1"/>
            <a:r>
              <a:rPr lang="en-US" sz="2000" dirty="0"/>
              <a:t> </a:t>
            </a:r>
            <a:r>
              <a:rPr lang="en-US" sz="2000" dirty="0" err="1"/>
              <a:t>Giá</a:t>
            </a:r>
            <a:r>
              <a:rPr lang="en-US" sz="2000" dirty="0"/>
              <a:t> </a:t>
            </a:r>
            <a:r>
              <a:rPr lang="en-US" sz="2000" dirty="0" err="1"/>
              <a:t>trị</a:t>
            </a:r>
            <a:r>
              <a:rPr lang="en-US" sz="2000" dirty="0"/>
              <a:t> </a:t>
            </a:r>
            <a:r>
              <a:rPr lang="en-US" sz="2000" dirty="0" err="1"/>
              <a:t>phải</a:t>
            </a:r>
            <a:r>
              <a:rPr lang="en-US" sz="2000" dirty="0"/>
              <a:t> </a:t>
            </a:r>
            <a:r>
              <a:rPr lang="en-US" sz="2000" dirty="0" err="1"/>
              <a:t>là</a:t>
            </a:r>
            <a:r>
              <a:rPr lang="en-US" sz="2000" dirty="0"/>
              <a:t> yes, on, 1, or true. </a:t>
            </a:r>
            <a:r>
              <a:rPr lang="en-US" sz="2000" dirty="0" err="1"/>
              <a:t>Rất</a:t>
            </a:r>
            <a:r>
              <a:rPr lang="en-US" sz="2000" dirty="0"/>
              <a:t> </a:t>
            </a:r>
            <a:r>
              <a:rPr lang="en-US" sz="2000" dirty="0" err="1"/>
              <a:t>hữu</a:t>
            </a:r>
            <a:r>
              <a:rPr lang="en-US" sz="2000" dirty="0"/>
              <a:t> </a:t>
            </a:r>
            <a:r>
              <a:rPr lang="en-US" sz="2000" dirty="0" err="1"/>
              <a:t>dụng</a:t>
            </a:r>
            <a:r>
              <a:rPr lang="en-US" sz="2000" dirty="0"/>
              <a:t> </a:t>
            </a:r>
            <a:r>
              <a:rPr lang="en-US" sz="2000" dirty="0" err="1"/>
              <a:t>cho</a:t>
            </a:r>
            <a:r>
              <a:rPr lang="en-US" sz="2000" dirty="0"/>
              <a:t> </a:t>
            </a:r>
            <a:r>
              <a:rPr lang="en-US" sz="2000" dirty="0" err="1"/>
              <a:t>việc</a:t>
            </a:r>
            <a:r>
              <a:rPr lang="en-US" sz="2000" dirty="0"/>
              <a:t> </a:t>
            </a:r>
            <a:r>
              <a:rPr lang="en-US" sz="2000" dirty="0" err="1"/>
              <a:t>chấp</a:t>
            </a:r>
            <a:r>
              <a:rPr lang="en-US" sz="2000" dirty="0"/>
              <a:t> </a:t>
            </a:r>
            <a:r>
              <a:rPr lang="en-US" sz="2000" dirty="0" err="1"/>
              <a:t>nhận</a:t>
            </a:r>
            <a:r>
              <a:rPr lang="en-US" sz="2000" dirty="0"/>
              <a:t> "Terms of Service".</a:t>
            </a:r>
            <a:endParaRPr lang="en-US" dirty="0"/>
          </a:p>
          <a:p>
            <a:r>
              <a:rPr lang="en-US" dirty="0"/>
              <a:t> </a:t>
            </a:r>
            <a:r>
              <a:rPr lang="en-US" dirty="0" err="1"/>
              <a:t>active_url</a:t>
            </a:r>
            <a:endParaRPr lang="en-US" dirty="0"/>
          </a:p>
          <a:p>
            <a:pPr lvl="1"/>
            <a:r>
              <a:rPr lang="en-US" sz="2000" dirty="0"/>
              <a:t> </a:t>
            </a:r>
            <a:r>
              <a:rPr lang="en-US" sz="2000" dirty="0" err="1"/>
              <a:t>Giá</a:t>
            </a:r>
            <a:r>
              <a:rPr lang="en-US" sz="2000" dirty="0"/>
              <a:t> </a:t>
            </a:r>
            <a:r>
              <a:rPr lang="en-US" sz="2000" dirty="0" err="1"/>
              <a:t>trị</a:t>
            </a:r>
            <a:r>
              <a:rPr lang="en-US" sz="2000" dirty="0"/>
              <a:t> </a:t>
            </a:r>
            <a:r>
              <a:rPr lang="en-US" sz="2000" dirty="0" err="1"/>
              <a:t>phải</a:t>
            </a:r>
            <a:r>
              <a:rPr lang="en-US" sz="2000" dirty="0"/>
              <a:t> </a:t>
            </a:r>
            <a:r>
              <a:rPr lang="en-US" sz="2000" dirty="0" err="1"/>
              <a:t>là</a:t>
            </a:r>
            <a:r>
              <a:rPr lang="en-US" sz="2000" dirty="0"/>
              <a:t> URL </a:t>
            </a:r>
            <a:r>
              <a:rPr lang="en-US" sz="2000" dirty="0" err="1"/>
              <a:t>theo</a:t>
            </a:r>
            <a:r>
              <a:rPr lang="en-US" sz="2000" dirty="0"/>
              <a:t> </a:t>
            </a:r>
            <a:r>
              <a:rPr lang="en-US" sz="2000" dirty="0" err="1"/>
              <a:t>hàm</a:t>
            </a:r>
            <a:r>
              <a:rPr lang="en-US" sz="2000" dirty="0"/>
              <a:t> </a:t>
            </a:r>
            <a:r>
              <a:rPr lang="en-US" sz="2000" dirty="0" err="1"/>
              <a:t>checkdnsrr</a:t>
            </a:r>
            <a:r>
              <a:rPr lang="en-US" sz="2000" dirty="0"/>
              <a:t> </a:t>
            </a:r>
            <a:r>
              <a:rPr lang="en-US" sz="2000" dirty="0" err="1"/>
              <a:t>của</a:t>
            </a:r>
            <a:r>
              <a:rPr lang="en-US" sz="2000" dirty="0"/>
              <a:t> PHP.</a:t>
            </a:r>
            <a:endParaRPr lang="en-US" dirty="0"/>
          </a:p>
          <a:p>
            <a:r>
              <a:rPr lang="en-US" dirty="0"/>
              <a:t> </a:t>
            </a:r>
            <a:r>
              <a:rPr lang="en-US" dirty="0" err="1"/>
              <a:t>afer:date</a:t>
            </a:r>
            <a:endParaRPr lang="en-US" dirty="0"/>
          </a:p>
          <a:p>
            <a:pPr lvl="1"/>
            <a:r>
              <a:rPr lang="en-US" sz="2000" dirty="0"/>
              <a:t> </a:t>
            </a:r>
            <a:r>
              <a:rPr lang="en-US" sz="2000" dirty="0" err="1"/>
              <a:t>Giá</a:t>
            </a:r>
            <a:r>
              <a:rPr lang="en-US" sz="2000" dirty="0"/>
              <a:t> </a:t>
            </a:r>
            <a:r>
              <a:rPr lang="en-US" sz="2000" dirty="0" err="1"/>
              <a:t>trị</a:t>
            </a:r>
            <a:r>
              <a:rPr lang="en-US" sz="2000" dirty="0"/>
              <a:t> </a:t>
            </a:r>
            <a:r>
              <a:rPr lang="en-US" sz="2000" dirty="0" err="1"/>
              <a:t>phải</a:t>
            </a:r>
            <a:r>
              <a:rPr lang="en-US" sz="2000" dirty="0"/>
              <a:t> </a:t>
            </a:r>
            <a:r>
              <a:rPr lang="en-US" sz="2000" dirty="0" err="1"/>
              <a:t>là</a:t>
            </a:r>
            <a:r>
              <a:rPr lang="en-US" sz="2000" dirty="0"/>
              <a:t> </a:t>
            </a:r>
            <a:r>
              <a:rPr lang="en-US" sz="2000" dirty="0" err="1"/>
              <a:t>một</a:t>
            </a:r>
            <a:r>
              <a:rPr lang="en-US" sz="2000" dirty="0"/>
              <a:t> </a:t>
            </a:r>
            <a:r>
              <a:rPr lang="en-US" sz="2000" dirty="0" err="1"/>
              <a:t>ngày</a:t>
            </a:r>
            <a:r>
              <a:rPr lang="en-US" sz="2000" dirty="0"/>
              <a:t> </a:t>
            </a:r>
            <a:r>
              <a:rPr lang="en-US" sz="2000" dirty="0" err="1"/>
              <a:t>sau</a:t>
            </a:r>
            <a:r>
              <a:rPr lang="en-US" sz="2000" dirty="0"/>
              <a:t> </a:t>
            </a:r>
            <a:r>
              <a:rPr lang="en-US" sz="2000" dirty="0" err="1"/>
              <a:t>ngày</a:t>
            </a:r>
            <a:r>
              <a:rPr lang="en-US" sz="2000" dirty="0"/>
              <a:t> </a:t>
            </a:r>
            <a:r>
              <a:rPr lang="en-US" sz="2000" dirty="0" err="1"/>
              <a:t>đã</a:t>
            </a:r>
            <a:r>
              <a:rPr lang="en-US" sz="2000" dirty="0"/>
              <a:t> </a:t>
            </a:r>
            <a:r>
              <a:rPr lang="en-US" sz="2000" dirty="0" err="1"/>
              <a:t>cho</a:t>
            </a:r>
            <a:r>
              <a:rPr lang="en-US" sz="2000" dirty="0"/>
              <a:t>. </a:t>
            </a:r>
            <a:r>
              <a:rPr lang="en-US" sz="2000" dirty="0" err="1"/>
              <a:t>Giá</a:t>
            </a:r>
            <a:r>
              <a:rPr lang="en-US" sz="2000" dirty="0"/>
              <a:t> </a:t>
            </a:r>
            <a:r>
              <a:rPr lang="en-US" sz="2000" dirty="0" err="1"/>
              <a:t>trị</a:t>
            </a:r>
            <a:r>
              <a:rPr lang="en-US" sz="2000" dirty="0"/>
              <a:t> </a:t>
            </a:r>
            <a:r>
              <a:rPr lang="en-US" sz="2000" dirty="0" err="1"/>
              <a:t>ngày</a:t>
            </a:r>
            <a:r>
              <a:rPr lang="en-US" sz="2000" dirty="0"/>
              <a:t> </a:t>
            </a:r>
            <a:r>
              <a:rPr lang="en-US" sz="2000" dirty="0" err="1"/>
              <a:t>phải</a:t>
            </a:r>
            <a:r>
              <a:rPr lang="en-US" sz="2000" dirty="0"/>
              <a:t> </a:t>
            </a:r>
            <a:r>
              <a:rPr lang="en-US" sz="2000" dirty="0" err="1"/>
              <a:t>hợp</a:t>
            </a:r>
            <a:r>
              <a:rPr lang="en-US" sz="2000" dirty="0"/>
              <a:t> </a:t>
            </a:r>
            <a:r>
              <a:rPr lang="en-US" sz="2000" dirty="0" err="1"/>
              <a:t>lệ</a:t>
            </a:r>
            <a:r>
              <a:rPr lang="en-US" sz="2000" dirty="0"/>
              <a:t> </a:t>
            </a:r>
            <a:r>
              <a:rPr lang="en-US" sz="2000" dirty="0" err="1"/>
              <a:t>theo</a:t>
            </a:r>
            <a:r>
              <a:rPr lang="en-US" sz="2000" dirty="0"/>
              <a:t> </a:t>
            </a:r>
            <a:r>
              <a:rPr lang="en-US" sz="2000" dirty="0" err="1"/>
              <a:t>hàm</a:t>
            </a:r>
            <a:r>
              <a:rPr lang="en-US" sz="2000" dirty="0"/>
              <a:t> </a:t>
            </a:r>
            <a:r>
              <a:rPr lang="en-US" sz="2000" dirty="0" err="1"/>
              <a:t>strtotime</a:t>
            </a:r>
            <a:r>
              <a:rPr lang="en-US" sz="2000" dirty="0"/>
              <a:t> </a:t>
            </a:r>
            <a:r>
              <a:rPr lang="en-US" sz="2000" dirty="0" err="1"/>
              <a:t>của</a:t>
            </a:r>
            <a:r>
              <a:rPr lang="en-US" sz="2000" dirty="0"/>
              <a:t> PHP:</a:t>
            </a:r>
          </a:p>
          <a:p>
            <a:endParaRPr lang="en-US" dirty="0"/>
          </a:p>
        </p:txBody>
      </p:sp>
      <p:sp>
        <p:nvSpPr>
          <p:cNvPr id="4" name="Slide Number Placeholder 3">
            <a:extLst>
              <a:ext uri="{FF2B5EF4-FFF2-40B4-BE49-F238E27FC236}">
                <a16:creationId xmlns:a16="http://schemas.microsoft.com/office/drawing/2014/main" id="{86AF016B-D3FD-4E00-B5AF-0A2FB91A13E9}"/>
              </a:ext>
            </a:extLst>
          </p:cNvPr>
          <p:cNvSpPr>
            <a:spLocks noGrp="1"/>
          </p:cNvSpPr>
          <p:nvPr>
            <p:ph type="sldNum" sz="quarter" idx="12"/>
          </p:nvPr>
        </p:nvSpPr>
        <p:spPr/>
        <p:txBody>
          <a:bodyPr/>
          <a:lstStyle/>
          <a:p>
            <a:fld id="{86CB4B4D-7CA3-9044-876B-883B54F8677D}" type="slidenum">
              <a:rPr lang="en-US" smtClean="0"/>
              <a:t>52</a:t>
            </a:fld>
            <a:endParaRPr lang="en-US"/>
          </a:p>
        </p:txBody>
      </p:sp>
      <p:pic>
        <p:nvPicPr>
          <p:cNvPr id="6" name="Picture 5">
            <a:extLst>
              <a:ext uri="{FF2B5EF4-FFF2-40B4-BE49-F238E27FC236}">
                <a16:creationId xmlns:a16="http://schemas.microsoft.com/office/drawing/2014/main" id="{F78BF14D-0267-4D3F-844C-BEE1713755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7968" y="4401806"/>
            <a:ext cx="8038095" cy="571429"/>
          </a:xfrm>
          <a:prstGeom prst="rect">
            <a:avLst/>
          </a:prstGeom>
        </p:spPr>
      </p:pic>
    </p:spTree>
    <p:extLst>
      <p:ext uri="{BB962C8B-B14F-4D97-AF65-F5344CB8AC3E}">
        <p14:creationId xmlns:p14="http://schemas.microsoft.com/office/powerpoint/2010/main" val="20646041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F976A-DFC0-4F97-9821-ECE6AD8C5B8C}"/>
              </a:ext>
            </a:extLst>
          </p:cNvPr>
          <p:cNvSpPr>
            <a:spLocks noGrp="1"/>
          </p:cNvSpPr>
          <p:nvPr>
            <p:ph type="title"/>
          </p:nvPr>
        </p:nvSpPr>
        <p:spPr/>
        <p:txBody>
          <a:bodyPr/>
          <a:lstStyle/>
          <a:p>
            <a:r>
              <a:rPr lang="en-US" dirty="0" err="1"/>
              <a:t>Những</a:t>
            </a:r>
            <a:r>
              <a:rPr lang="en-US" dirty="0"/>
              <a:t> </a:t>
            </a:r>
            <a:r>
              <a:rPr lang="en-US" dirty="0" err="1"/>
              <a:t>quy</a:t>
            </a:r>
            <a:r>
              <a:rPr lang="en-US" dirty="0"/>
              <a:t> </a:t>
            </a:r>
            <a:r>
              <a:rPr lang="en-US" dirty="0" err="1"/>
              <a:t>định</a:t>
            </a:r>
            <a:r>
              <a:rPr lang="en-US" dirty="0"/>
              <a:t> validation </a:t>
            </a:r>
            <a:r>
              <a:rPr lang="en-US" dirty="0" err="1"/>
              <a:t>có</a:t>
            </a:r>
            <a:r>
              <a:rPr lang="en-US" dirty="0"/>
              <a:t> </a:t>
            </a:r>
            <a:r>
              <a:rPr lang="en-US" dirty="0" err="1"/>
              <a:t>sẵn</a:t>
            </a:r>
            <a:endParaRPr lang="en-US" dirty="0"/>
          </a:p>
        </p:txBody>
      </p:sp>
      <p:sp>
        <p:nvSpPr>
          <p:cNvPr id="3" name="Text Placeholder 2">
            <a:extLst>
              <a:ext uri="{FF2B5EF4-FFF2-40B4-BE49-F238E27FC236}">
                <a16:creationId xmlns:a16="http://schemas.microsoft.com/office/drawing/2014/main" id="{6D98F552-103A-481D-B631-3A4437E71380}"/>
              </a:ext>
            </a:extLst>
          </p:cNvPr>
          <p:cNvSpPr>
            <a:spLocks noGrp="1"/>
          </p:cNvSpPr>
          <p:nvPr>
            <p:ph idx="1"/>
          </p:nvPr>
        </p:nvSpPr>
        <p:spPr/>
        <p:txBody>
          <a:bodyPr>
            <a:normAutofit/>
          </a:bodyPr>
          <a:lstStyle/>
          <a:p>
            <a:pPr lvl="1"/>
            <a:r>
              <a:rPr lang="en-US" sz="2200" dirty="0"/>
              <a:t> </a:t>
            </a:r>
            <a:r>
              <a:rPr lang="vi-VN" sz="2200" dirty="0"/>
              <a:t>Thay vì truyền giá trị ngày vào một chuỗi vào hàm strtotime</a:t>
            </a:r>
            <a:r>
              <a:rPr lang="en-US" sz="2200" dirty="0"/>
              <a:t>, </a:t>
            </a:r>
            <a:r>
              <a:rPr lang="vi-VN" sz="2200" dirty="0"/>
              <a:t>bạn có thể chỉ định một trường khác để so sánh ngày:</a:t>
            </a:r>
            <a:endParaRPr lang="en-US" sz="2200" dirty="0"/>
          </a:p>
          <a:p>
            <a:pPr lvl="1"/>
            <a:endParaRPr lang="en-US" sz="2000" dirty="0"/>
          </a:p>
          <a:p>
            <a:pPr marL="609600" lvl="1" indent="0">
              <a:buNone/>
            </a:pPr>
            <a:endParaRPr lang="en-US" sz="2000" dirty="0"/>
          </a:p>
          <a:p>
            <a:r>
              <a:rPr lang="en-US" sz="3000" dirty="0"/>
              <a:t> alpha</a:t>
            </a:r>
          </a:p>
          <a:p>
            <a:pPr lvl="1"/>
            <a:r>
              <a:rPr lang="en-US" sz="2000" dirty="0"/>
              <a:t> </a:t>
            </a:r>
            <a:r>
              <a:rPr lang="en-US" sz="2000" dirty="0" err="1"/>
              <a:t>Giá</a:t>
            </a:r>
            <a:r>
              <a:rPr lang="en-US" sz="2000" dirty="0"/>
              <a:t> </a:t>
            </a:r>
            <a:r>
              <a:rPr lang="en-US" sz="2000" dirty="0" err="1"/>
              <a:t>trị</a:t>
            </a:r>
            <a:r>
              <a:rPr lang="en-US" sz="2000" dirty="0"/>
              <a:t> </a:t>
            </a:r>
            <a:r>
              <a:rPr lang="en-US" sz="2000" dirty="0" err="1"/>
              <a:t>phải</a:t>
            </a:r>
            <a:r>
              <a:rPr lang="en-US" sz="2000" dirty="0"/>
              <a:t> </a:t>
            </a:r>
            <a:r>
              <a:rPr lang="en-US" sz="2000" dirty="0" err="1"/>
              <a:t>là</a:t>
            </a:r>
            <a:r>
              <a:rPr lang="en-US" sz="2000" dirty="0"/>
              <a:t> </a:t>
            </a:r>
            <a:r>
              <a:rPr lang="en-US" sz="2000" dirty="0" err="1"/>
              <a:t>chữ</a:t>
            </a:r>
            <a:r>
              <a:rPr lang="en-US" sz="2000" dirty="0"/>
              <a:t> </a:t>
            </a:r>
            <a:r>
              <a:rPr lang="en-US" sz="2000" dirty="0" err="1"/>
              <a:t>cái</a:t>
            </a:r>
            <a:r>
              <a:rPr lang="en-US" sz="2000" dirty="0"/>
              <a:t>.</a:t>
            </a:r>
          </a:p>
          <a:p>
            <a:r>
              <a:rPr lang="en-US" sz="3000" dirty="0"/>
              <a:t> </a:t>
            </a:r>
            <a:r>
              <a:rPr lang="en-US" sz="3000" dirty="0" err="1"/>
              <a:t>alpha_dash</a:t>
            </a:r>
            <a:endParaRPr lang="en-US" sz="3000" dirty="0"/>
          </a:p>
          <a:p>
            <a:pPr lvl="1"/>
            <a:r>
              <a:rPr lang="en-US" sz="2200" dirty="0"/>
              <a:t> </a:t>
            </a:r>
            <a:r>
              <a:rPr lang="vi-VN" sz="2200" dirty="0"/>
              <a:t>Giá trị phải là chữ cái hoặc chữ số, gồm cả dấu gạch ngang và dấu gạch dưới.</a:t>
            </a:r>
            <a:endParaRPr lang="en-US" sz="2200" dirty="0"/>
          </a:p>
          <a:p>
            <a:r>
              <a:rPr lang="en-US" dirty="0"/>
              <a:t> </a:t>
            </a:r>
            <a:r>
              <a:rPr lang="en-US" sz="3000" dirty="0" err="1"/>
              <a:t>alpha_num</a:t>
            </a:r>
            <a:endParaRPr lang="en-US" sz="3000" dirty="0"/>
          </a:p>
          <a:p>
            <a:pPr lvl="1"/>
            <a:r>
              <a:rPr lang="en-US" sz="2200" dirty="0"/>
              <a:t> </a:t>
            </a:r>
            <a:r>
              <a:rPr lang="en-US" sz="2200" dirty="0" err="1"/>
              <a:t>Giá</a:t>
            </a:r>
            <a:r>
              <a:rPr lang="en-US" sz="2200" dirty="0"/>
              <a:t> </a:t>
            </a:r>
            <a:r>
              <a:rPr lang="en-US" sz="2200" dirty="0" err="1"/>
              <a:t>trị</a:t>
            </a:r>
            <a:r>
              <a:rPr lang="en-US" sz="2200" dirty="0"/>
              <a:t> </a:t>
            </a:r>
            <a:r>
              <a:rPr lang="en-US" sz="2200" dirty="0" err="1"/>
              <a:t>phải</a:t>
            </a:r>
            <a:r>
              <a:rPr lang="en-US" sz="2200" dirty="0"/>
              <a:t> </a:t>
            </a:r>
            <a:r>
              <a:rPr lang="en-US" sz="2200" dirty="0" err="1"/>
              <a:t>là</a:t>
            </a:r>
            <a:r>
              <a:rPr lang="en-US" sz="2200" dirty="0"/>
              <a:t> </a:t>
            </a:r>
            <a:r>
              <a:rPr lang="en-US" sz="2200" dirty="0" err="1"/>
              <a:t>chữ</a:t>
            </a:r>
            <a:r>
              <a:rPr lang="en-US" sz="2200" dirty="0"/>
              <a:t> </a:t>
            </a:r>
            <a:r>
              <a:rPr lang="en-US" sz="2200" dirty="0" err="1"/>
              <a:t>số</a:t>
            </a:r>
            <a:r>
              <a:rPr lang="en-US" sz="2200" dirty="0"/>
              <a:t>.</a:t>
            </a:r>
          </a:p>
        </p:txBody>
      </p:sp>
      <p:sp>
        <p:nvSpPr>
          <p:cNvPr id="4" name="Slide Number Placeholder 3">
            <a:extLst>
              <a:ext uri="{FF2B5EF4-FFF2-40B4-BE49-F238E27FC236}">
                <a16:creationId xmlns:a16="http://schemas.microsoft.com/office/drawing/2014/main" id="{E1251D89-4405-4A2C-AD33-0CF72F398908}"/>
              </a:ext>
            </a:extLst>
          </p:cNvPr>
          <p:cNvSpPr>
            <a:spLocks noGrp="1"/>
          </p:cNvSpPr>
          <p:nvPr>
            <p:ph type="sldNum" sz="quarter" idx="12"/>
          </p:nvPr>
        </p:nvSpPr>
        <p:spPr/>
        <p:txBody>
          <a:bodyPr/>
          <a:lstStyle/>
          <a:p>
            <a:fld id="{86CB4B4D-7CA3-9044-876B-883B54F8677D}" type="slidenum">
              <a:rPr lang="en-US" smtClean="0"/>
              <a:t>53</a:t>
            </a:fld>
            <a:endParaRPr lang="en-US"/>
          </a:p>
        </p:txBody>
      </p:sp>
      <p:pic>
        <p:nvPicPr>
          <p:cNvPr id="6" name="Picture 5">
            <a:extLst>
              <a:ext uri="{FF2B5EF4-FFF2-40B4-BE49-F238E27FC236}">
                <a16:creationId xmlns:a16="http://schemas.microsoft.com/office/drawing/2014/main" id="{A51279AB-9D62-4FE9-997C-CCB4D39A1B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0269" y="1854327"/>
            <a:ext cx="7411546" cy="644482"/>
          </a:xfrm>
          <a:prstGeom prst="rect">
            <a:avLst/>
          </a:prstGeom>
        </p:spPr>
      </p:pic>
    </p:spTree>
    <p:extLst>
      <p:ext uri="{BB962C8B-B14F-4D97-AF65-F5344CB8AC3E}">
        <p14:creationId xmlns:p14="http://schemas.microsoft.com/office/powerpoint/2010/main" val="21038162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C55C4-672A-4CDE-B079-C757D80D8B9C}"/>
              </a:ext>
            </a:extLst>
          </p:cNvPr>
          <p:cNvSpPr>
            <a:spLocks noGrp="1"/>
          </p:cNvSpPr>
          <p:nvPr>
            <p:ph type="title"/>
          </p:nvPr>
        </p:nvSpPr>
        <p:spPr/>
        <p:txBody>
          <a:bodyPr/>
          <a:lstStyle/>
          <a:p>
            <a:r>
              <a:rPr lang="en-US" dirty="0" err="1"/>
              <a:t>Những</a:t>
            </a:r>
            <a:r>
              <a:rPr lang="en-US" dirty="0"/>
              <a:t> </a:t>
            </a:r>
            <a:r>
              <a:rPr lang="en-US" dirty="0" err="1"/>
              <a:t>quy</a:t>
            </a:r>
            <a:r>
              <a:rPr lang="en-US" dirty="0"/>
              <a:t> </a:t>
            </a:r>
            <a:r>
              <a:rPr lang="en-US" dirty="0" err="1"/>
              <a:t>định</a:t>
            </a:r>
            <a:r>
              <a:rPr lang="en-US" dirty="0"/>
              <a:t> validation </a:t>
            </a:r>
            <a:r>
              <a:rPr lang="en-US" dirty="0" err="1"/>
              <a:t>có</a:t>
            </a:r>
            <a:r>
              <a:rPr lang="en-US" dirty="0"/>
              <a:t> </a:t>
            </a:r>
            <a:r>
              <a:rPr lang="en-US" dirty="0" err="1"/>
              <a:t>sẵn</a:t>
            </a:r>
            <a:endParaRPr lang="en-US" dirty="0"/>
          </a:p>
        </p:txBody>
      </p:sp>
      <p:sp>
        <p:nvSpPr>
          <p:cNvPr id="3" name="Text Placeholder 2">
            <a:extLst>
              <a:ext uri="{FF2B5EF4-FFF2-40B4-BE49-F238E27FC236}">
                <a16:creationId xmlns:a16="http://schemas.microsoft.com/office/drawing/2014/main" id="{66E7B442-2C35-4B61-A260-90415DBCD836}"/>
              </a:ext>
            </a:extLst>
          </p:cNvPr>
          <p:cNvSpPr>
            <a:spLocks noGrp="1"/>
          </p:cNvSpPr>
          <p:nvPr>
            <p:ph idx="1"/>
          </p:nvPr>
        </p:nvSpPr>
        <p:spPr/>
        <p:txBody>
          <a:bodyPr>
            <a:normAutofit/>
          </a:bodyPr>
          <a:lstStyle/>
          <a:p>
            <a:r>
              <a:rPr lang="en-US" dirty="0"/>
              <a:t> array</a:t>
            </a:r>
          </a:p>
          <a:p>
            <a:pPr lvl="1"/>
            <a:r>
              <a:rPr lang="en-US" sz="2000" dirty="0"/>
              <a:t> </a:t>
            </a:r>
            <a:r>
              <a:rPr lang="en-US" sz="2000" dirty="0" err="1"/>
              <a:t>Giá</a:t>
            </a:r>
            <a:r>
              <a:rPr lang="en-US" sz="2000" dirty="0"/>
              <a:t> </a:t>
            </a:r>
            <a:r>
              <a:rPr lang="en-US" sz="2000" dirty="0" err="1"/>
              <a:t>trị</a:t>
            </a:r>
            <a:r>
              <a:rPr lang="en-US" sz="2000" dirty="0"/>
              <a:t> </a:t>
            </a:r>
            <a:r>
              <a:rPr lang="en-US" sz="2000" dirty="0" err="1"/>
              <a:t>phải</a:t>
            </a:r>
            <a:r>
              <a:rPr lang="en-US" sz="2000" dirty="0"/>
              <a:t> </a:t>
            </a:r>
            <a:r>
              <a:rPr lang="en-US" sz="2000" dirty="0" err="1"/>
              <a:t>là</a:t>
            </a:r>
            <a:r>
              <a:rPr lang="en-US" sz="2000" dirty="0"/>
              <a:t> </a:t>
            </a:r>
            <a:r>
              <a:rPr lang="en-US" sz="2000" dirty="0" err="1"/>
              <a:t>một</a:t>
            </a:r>
            <a:r>
              <a:rPr lang="en-US" sz="2000" dirty="0"/>
              <a:t> array PHP.</a:t>
            </a:r>
          </a:p>
          <a:p>
            <a:r>
              <a:rPr lang="en-US" dirty="0"/>
              <a:t> </a:t>
            </a:r>
            <a:r>
              <a:rPr lang="en-US" dirty="0" err="1"/>
              <a:t>before:date</a:t>
            </a:r>
            <a:endParaRPr lang="en-US" dirty="0"/>
          </a:p>
          <a:p>
            <a:pPr lvl="1"/>
            <a:r>
              <a:rPr lang="en-US" dirty="0"/>
              <a:t> </a:t>
            </a:r>
            <a:r>
              <a:rPr lang="vi-VN" sz="2000" dirty="0"/>
              <a:t>Giá trị phải là ngày trước ngày đã cho. Giá trị ngày sẽ được truyền vào hàm strtotime của PHP</a:t>
            </a:r>
            <a:endParaRPr lang="en-US" sz="2000" dirty="0"/>
          </a:p>
          <a:p>
            <a:r>
              <a:rPr lang="en-US" dirty="0"/>
              <a:t> </a:t>
            </a:r>
            <a:r>
              <a:rPr lang="en-US" dirty="0" err="1"/>
              <a:t>between:min,max</a:t>
            </a:r>
            <a:endParaRPr lang="en-US" dirty="0"/>
          </a:p>
          <a:p>
            <a:pPr lvl="1"/>
            <a:r>
              <a:rPr lang="en-US" dirty="0"/>
              <a:t> </a:t>
            </a:r>
            <a:r>
              <a:rPr lang="en-US" sz="2000" dirty="0" err="1"/>
              <a:t>Giá</a:t>
            </a:r>
            <a:r>
              <a:rPr lang="en-US" sz="2000" dirty="0"/>
              <a:t> </a:t>
            </a:r>
            <a:r>
              <a:rPr lang="en-US" sz="2000" dirty="0" err="1"/>
              <a:t>trị</a:t>
            </a:r>
            <a:r>
              <a:rPr lang="en-US" sz="2000" dirty="0"/>
              <a:t> </a:t>
            </a:r>
            <a:r>
              <a:rPr lang="en-US" sz="2000" dirty="0" err="1"/>
              <a:t>phải</a:t>
            </a:r>
            <a:r>
              <a:rPr lang="en-US" sz="2000" dirty="0"/>
              <a:t> </a:t>
            </a:r>
            <a:r>
              <a:rPr lang="en-US" sz="2000" dirty="0" err="1"/>
              <a:t>nằm</a:t>
            </a:r>
            <a:r>
              <a:rPr lang="en-US" sz="2000" dirty="0"/>
              <a:t> </a:t>
            </a:r>
            <a:r>
              <a:rPr lang="en-US" sz="2000" dirty="0" err="1"/>
              <a:t>trong</a:t>
            </a:r>
            <a:r>
              <a:rPr lang="en-US" sz="2000" dirty="0"/>
              <a:t> </a:t>
            </a:r>
            <a:r>
              <a:rPr lang="en-US" sz="2000" dirty="0" err="1"/>
              <a:t>khoảng</a:t>
            </a:r>
            <a:r>
              <a:rPr lang="en-US" sz="2000" dirty="0"/>
              <a:t> min and max. </a:t>
            </a:r>
            <a:r>
              <a:rPr lang="en-US" sz="2000" dirty="0" err="1"/>
              <a:t>Chuỗi</a:t>
            </a:r>
            <a:r>
              <a:rPr lang="en-US" sz="2000" dirty="0"/>
              <a:t>, </a:t>
            </a:r>
            <a:r>
              <a:rPr lang="en-US" sz="2000" dirty="0" err="1"/>
              <a:t>số</a:t>
            </a:r>
            <a:r>
              <a:rPr lang="en-US" sz="2000" dirty="0"/>
              <a:t>, </a:t>
            </a:r>
            <a:r>
              <a:rPr lang="en-US" sz="2000" dirty="0" err="1"/>
              <a:t>và</a:t>
            </a:r>
            <a:r>
              <a:rPr lang="en-US" sz="2000" dirty="0"/>
              <a:t> file </a:t>
            </a:r>
            <a:r>
              <a:rPr lang="en-US" sz="2000" dirty="0" err="1"/>
              <a:t>là</a:t>
            </a:r>
            <a:r>
              <a:rPr lang="en-US" sz="2000" dirty="0"/>
              <a:t> </a:t>
            </a:r>
            <a:r>
              <a:rPr lang="en-US" sz="2000" dirty="0" err="1"/>
              <a:t>giống</a:t>
            </a:r>
            <a:r>
              <a:rPr lang="en-US" sz="2000" dirty="0"/>
              <a:t> </a:t>
            </a:r>
            <a:r>
              <a:rPr lang="en-US" sz="2000" dirty="0" err="1"/>
              <a:t>kiểu</a:t>
            </a:r>
            <a:r>
              <a:rPr lang="en-US" sz="2000" dirty="0"/>
              <a:t> size </a:t>
            </a:r>
            <a:r>
              <a:rPr lang="en-US" sz="2000" dirty="0" err="1"/>
              <a:t>với</a:t>
            </a:r>
            <a:r>
              <a:rPr lang="en-US" sz="2000" dirty="0"/>
              <a:t> </a:t>
            </a:r>
            <a:r>
              <a:rPr lang="en-US" sz="2000" dirty="0" err="1"/>
              <a:t>nhau</a:t>
            </a:r>
            <a:r>
              <a:rPr lang="en-US" sz="2000" dirty="0"/>
              <a:t>.</a:t>
            </a:r>
          </a:p>
          <a:p>
            <a:r>
              <a:rPr lang="en-US" dirty="0"/>
              <a:t>Boolean</a:t>
            </a:r>
          </a:p>
          <a:p>
            <a:pPr lvl="1"/>
            <a:r>
              <a:rPr lang="en-US" sz="2000" dirty="0"/>
              <a:t> </a:t>
            </a:r>
            <a:r>
              <a:rPr lang="en-US" sz="2000" dirty="0" err="1"/>
              <a:t>Giá</a:t>
            </a:r>
            <a:r>
              <a:rPr lang="en-US" sz="2000" dirty="0"/>
              <a:t> </a:t>
            </a:r>
            <a:r>
              <a:rPr lang="en-US" sz="2000" dirty="0" err="1"/>
              <a:t>trị</a:t>
            </a:r>
            <a:r>
              <a:rPr lang="en-US" sz="2000" dirty="0"/>
              <a:t> </a:t>
            </a:r>
            <a:r>
              <a:rPr lang="en-US" sz="2000" dirty="0" err="1"/>
              <a:t>phải</a:t>
            </a:r>
            <a:r>
              <a:rPr lang="en-US" sz="2000" dirty="0"/>
              <a:t> </a:t>
            </a:r>
            <a:r>
              <a:rPr lang="en-US" sz="2000" dirty="0" err="1"/>
              <a:t>là</a:t>
            </a:r>
            <a:r>
              <a:rPr lang="en-US" sz="2000" dirty="0"/>
              <a:t> </a:t>
            </a:r>
            <a:r>
              <a:rPr lang="en-US" sz="2000" dirty="0" err="1"/>
              <a:t>kiểu</a:t>
            </a:r>
            <a:r>
              <a:rPr lang="en-US" sz="2000" dirty="0"/>
              <a:t> </a:t>
            </a:r>
            <a:r>
              <a:rPr lang="en-US" sz="2000" dirty="0" err="1"/>
              <a:t>boolean</a:t>
            </a:r>
            <a:r>
              <a:rPr lang="en-US" sz="2000" dirty="0"/>
              <a:t> </a:t>
            </a:r>
            <a:r>
              <a:rPr lang="en-US" sz="2000" dirty="0" err="1"/>
              <a:t>có</a:t>
            </a:r>
            <a:r>
              <a:rPr lang="en-US" sz="2000" dirty="0"/>
              <a:t> </a:t>
            </a:r>
            <a:r>
              <a:rPr lang="en-US" sz="2000" dirty="0" err="1"/>
              <a:t>thể</a:t>
            </a:r>
            <a:r>
              <a:rPr lang="en-US" sz="2000" dirty="0"/>
              <a:t> </a:t>
            </a:r>
            <a:r>
              <a:rPr lang="en-US" sz="2000" dirty="0" err="1"/>
              <a:t>là</a:t>
            </a:r>
            <a:r>
              <a:rPr lang="en-US" sz="2000" dirty="0"/>
              <a:t> true , false , 1 , 0 , "1" , </a:t>
            </a:r>
            <a:r>
              <a:rPr lang="en-US" sz="2000" dirty="0" err="1"/>
              <a:t>và</a:t>
            </a:r>
            <a:r>
              <a:rPr lang="en-US" sz="2000" dirty="0"/>
              <a:t> "0"</a:t>
            </a:r>
          </a:p>
        </p:txBody>
      </p:sp>
      <p:sp>
        <p:nvSpPr>
          <p:cNvPr id="4" name="Slide Number Placeholder 3">
            <a:extLst>
              <a:ext uri="{FF2B5EF4-FFF2-40B4-BE49-F238E27FC236}">
                <a16:creationId xmlns:a16="http://schemas.microsoft.com/office/drawing/2014/main" id="{B76834F0-2011-42F2-A8E9-13667DB3D8FC}"/>
              </a:ext>
            </a:extLst>
          </p:cNvPr>
          <p:cNvSpPr>
            <a:spLocks noGrp="1"/>
          </p:cNvSpPr>
          <p:nvPr>
            <p:ph type="sldNum" sz="quarter" idx="12"/>
          </p:nvPr>
        </p:nvSpPr>
        <p:spPr/>
        <p:txBody>
          <a:bodyPr/>
          <a:lstStyle/>
          <a:p>
            <a:fld id="{86CB4B4D-7CA3-9044-876B-883B54F8677D}" type="slidenum">
              <a:rPr lang="en-US" smtClean="0"/>
              <a:t>54</a:t>
            </a:fld>
            <a:endParaRPr lang="en-US"/>
          </a:p>
        </p:txBody>
      </p:sp>
    </p:spTree>
    <p:extLst>
      <p:ext uri="{BB962C8B-B14F-4D97-AF65-F5344CB8AC3E}">
        <p14:creationId xmlns:p14="http://schemas.microsoft.com/office/powerpoint/2010/main" val="19754029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5805D-4D9F-4E24-8A6C-CB8A8AC01CEB}"/>
              </a:ext>
            </a:extLst>
          </p:cNvPr>
          <p:cNvSpPr>
            <a:spLocks noGrp="1"/>
          </p:cNvSpPr>
          <p:nvPr>
            <p:ph type="title"/>
          </p:nvPr>
        </p:nvSpPr>
        <p:spPr/>
        <p:txBody>
          <a:bodyPr/>
          <a:lstStyle/>
          <a:p>
            <a:r>
              <a:rPr lang="en-US" dirty="0" err="1"/>
              <a:t>Những</a:t>
            </a:r>
            <a:r>
              <a:rPr lang="en-US" dirty="0"/>
              <a:t> </a:t>
            </a:r>
            <a:r>
              <a:rPr lang="en-US" dirty="0" err="1"/>
              <a:t>quy</a:t>
            </a:r>
            <a:r>
              <a:rPr lang="en-US" dirty="0"/>
              <a:t> </a:t>
            </a:r>
            <a:r>
              <a:rPr lang="en-US" dirty="0" err="1"/>
              <a:t>định</a:t>
            </a:r>
            <a:r>
              <a:rPr lang="en-US" dirty="0"/>
              <a:t> validation </a:t>
            </a:r>
            <a:r>
              <a:rPr lang="en-US" dirty="0" err="1"/>
              <a:t>có</a:t>
            </a:r>
            <a:r>
              <a:rPr lang="en-US" dirty="0"/>
              <a:t> </a:t>
            </a:r>
            <a:r>
              <a:rPr lang="en-US" dirty="0" err="1"/>
              <a:t>sẵn</a:t>
            </a:r>
            <a:endParaRPr lang="en-US" dirty="0"/>
          </a:p>
        </p:txBody>
      </p:sp>
      <p:sp>
        <p:nvSpPr>
          <p:cNvPr id="3" name="Text Placeholder 2">
            <a:extLst>
              <a:ext uri="{FF2B5EF4-FFF2-40B4-BE49-F238E27FC236}">
                <a16:creationId xmlns:a16="http://schemas.microsoft.com/office/drawing/2014/main" id="{3394CD9F-DAAE-4B38-B073-D7232B994A46}"/>
              </a:ext>
            </a:extLst>
          </p:cNvPr>
          <p:cNvSpPr>
            <a:spLocks noGrp="1"/>
          </p:cNvSpPr>
          <p:nvPr>
            <p:ph idx="1"/>
          </p:nvPr>
        </p:nvSpPr>
        <p:spPr/>
        <p:txBody>
          <a:bodyPr>
            <a:normAutofit/>
          </a:bodyPr>
          <a:lstStyle/>
          <a:p>
            <a:r>
              <a:rPr lang="en-US" dirty="0"/>
              <a:t> confirmed</a:t>
            </a:r>
          </a:p>
          <a:p>
            <a:pPr lvl="1"/>
            <a:r>
              <a:rPr lang="en-US" sz="2000" dirty="0"/>
              <a:t> </a:t>
            </a:r>
            <a:r>
              <a:rPr lang="vi-VN" sz="2200" dirty="0"/>
              <a:t>Giá trị phải khớp với trường foo_confirmation . Ví dụ, nếu trường là password , thì giá trị password_confirmation phải khớp với trương mật khẩu</a:t>
            </a:r>
            <a:r>
              <a:rPr lang="en-US" sz="2200" dirty="0"/>
              <a:t>.</a:t>
            </a:r>
          </a:p>
          <a:p>
            <a:r>
              <a:rPr lang="en-US" dirty="0"/>
              <a:t> date</a:t>
            </a:r>
          </a:p>
          <a:p>
            <a:pPr lvl="1"/>
            <a:r>
              <a:rPr lang="en-US" sz="2200" dirty="0"/>
              <a:t> </a:t>
            </a:r>
            <a:r>
              <a:rPr lang="en-US" sz="2200" dirty="0" err="1"/>
              <a:t>Giá</a:t>
            </a:r>
            <a:r>
              <a:rPr lang="en-US" sz="2200" dirty="0"/>
              <a:t> </a:t>
            </a:r>
            <a:r>
              <a:rPr lang="en-US" sz="2200" dirty="0" err="1"/>
              <a:t>trị</a:t>
            </a:r>
            <a:r>
              <a:rPr lang="en-US" sz="2200" dirty="0"/>
              <a:t> </a:t>
            </a:r>
            <a:r>
              <a:rPr lang="en-US" sz="2200" dirty="0" err="1"/>
              <a:t>phải</a:t>
            </a:r>
            <a:r>
              <a:rPr lang="en-US" sz="2200" dirty="0"/>
              <a:t> </a:t>
            </a:r>
            <a:r>
              <a:rPr lang="en-US" sz="2200" dirty="0" err="1"/>
              <a:t>là</a:t>
            </a:r>
            <a:r>
              <a:rPr lang="en-US" sz="2200" dirty="0"/>
              <a:t> </a:t>
            </a:r>
            <a:r>
              <a:rPr lang="en-US" sz="2200" dirty="0" err="1"/>
              <a:t>ngày</a:t>
            </a:r>
            <a:r>
              <a:rPr lang="en-US" sz="2200" dirty="0"/>
              <a:t> </a:t>
            </a:r>
            <a:r>
              <a:rPr lang="en-US" sz="2200" dirty="0" err="1"/>
              <a:t>hợp</a:t>
            </a:r>
            <a:r>
              <a:rPr lang="en-US" sz="2200" dirty="0"/>
              <a:t> </a:t>
            </a:r>
            <a:r>
              <a:rPr lang="en-US" sz="2200" dirty="0" err="1"/>
              <a:t>lệ</a:t>
            </a:r>
            <a:r>
              <a:rPr lang="en-US" sz="2200" dirty="0"/>
              <a:t> </a:t>
            </a:r>
            <a:r>
              <a:rPr lang="en-US" sz="2200" dirty="0" err="1"/>
              <a:t>theo</a:t>
            </a:r>
            <a:r>
              <a:rPr lang="en-US" sz="2200" dirty="0"/>
              <a:t> </a:t>
            </a:r>
            <a:r>
              <a:rPr lang="en-US" sz="2200" dirty="0" err="1"/>
              <a:t>hàm</a:t>
            </a:r>
            <a:r>
              <a:rPr lang="en-US" sz="2200" dirty="0"/>
              <a:t> </a:t>
            </a:r>
            <a:r>
              <a:rPr lang="en-US" sz="2200" dirty="0" err="1"/>
              <a:t>strtotime</a:t>
            </a:r>
            <a:r>
              <a:rPr lang="en-US" sz="2200" dirty="0"/>
              <a:t> </a:t>
            </a:r>
            <a:r>
              <a:rPr lang="en-US" sz="2200" dirty="0" err="1"/>
              <a:t>của</a:t>
            </a:r>
            <a:r>
              <a:rPr lang="en-US" sz="2200" dirty="0"/>
              <a:t> PHP.</a:t>
            </a:r>
          </a:p>
          <a:p>
            <a:r>
              <a:rPr lang="en-US" dirty="0"/>
              <a:t> </a:t>
            </a:r>
            <a:r>
              <a:rPr lang="en-US" dirty="0" err="1"/>
              <a:t>date_format:format</a:t>
            </a:r>
            <a:endParaRPr lang="en-US" dirty="0"/>
          </a:p>
          <a:p>
            <a:pPr lvl="1"/>
            <a:r>
              <a:rPr lang="en-US" sz="2200" dirty="0"/>
              <a:t> </a:t>
            </a:r>
            <a:r>
              <a:rPr lang="vi-VN" sz="2200" dirty="0"/>
              <a:t>Giá trị phải giống format truyền vào. Định dạng phải hợp lệ với hàm date_parse_from_format của PHP. Bạn nên sử dụng either date hoặc date_format khi validate một trường.</a:t>
            </a:r>
            <a:endParaRPr lang="en-US" sz="2200" dirty="0"/>
          </a:p>
        </p:txBody>
      </p:sp>
      <p:sp>
        <p:nvSpPr>
          <p:cNvPr id="4" name="Slide Number Placeholder 3">
            <a:extLst>
              <a:ext uri="{FF2B5EF4-FFF2-40B4-BE49-F238E27FC236}">
                <a16:creationId xmlns:a16="http://schemas.microsoft.com/office/drawing/2014/main" id="{7A5D7732-9903-4609-AEE2-27E3698FD9C9}"/>
              </a:ext>
            </a:extLst>
          </p:cNvPr>
          <p:cNvSpPr>
            <a:spLocks noGrp="1"/>
          </p:cNvSpPr>
          <p:nvPr>
            <p:ph type="sldNum" sz="quarter" idx="12"/>
          </p:nvPr>
        </p:nvSpPr>
        <p:spPr/>
        <p:txBody>
          <a:bodyPr/>
          <a:lstStyle/>
          <a:p>
            <a:fld id="{86CB4B4D-7CA3-9044-876B-883B54F8677D}" type="slidenum">
              <a:rPr lang="en-US" smtClean="0"/>
              <a:t>55</a:t>
            </a:fld>
            <a:endParaRPr lang="en-US"/>
          </a:p>
        </p:txBody>
      </p:sp>
    </p:spTree>
    <p:extLst>
      <p:ext uri="{BB962C8B-B14F-4D97-AF65-F5344CB8AC3E}">
        <p14:creationId xmlns:p14="http://schemas.microsoft.com/office/powerpoint/2010/main" val="20418241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623CD-EADB-4C1E-9969-A4AC0128DC6D}"/>
              </a:ext>
            </a:extLst>
          </p:cNvPr>
          <p:cNvSpPr>
            <a:spLocks noGrp="1"/>
          </p:cNvSpPr>
          <p:nvPr>
            <p:ph type="title"/>
          </p:nvPr>
        </p:nvSpPr>
        <p:spPr/>
        <p:txBody>
          <a:bodyPr/>
          <a:lstStyle/>
          <a:p>
            <a:r>
              <a:rPr lang="en-US" dirty="0" err="1"/>
              <a:t>Những</a:t>
            </a:r>
            <a:r>
              <a:rPr lang="en-US" dirty="0"/>
              <a:t> </a:t>
            </a:r>
            <a:r>
              <a:rPr lang="en-US" dirty="0" err="1"/>
              <a:t>quy</a:t>
            </a:r>
            <a:r>
              <a:rPr lang="en-US" dirty="0"/>
              <a:t> </a:t>
            </a:r>
            <a:r>
              <a:rPr lang="en-US" dirty="0" err="1"/>
              <a:t>định</a:t>
            </a:r>
            <a:r>
              <a:rPr lang="en-US" dirty="0"/>
              <a:t> validation </a:t>
            </a:r>
            <a:r>
              <a:rPr lang="en-US" dirty="0" err="1"/>
              <a:t>có</a:t>
            </a:r>
            <a:r>
              <a:rPr lang="en-US" dirty="0"/>
              <a:t> </a:t>
            </a:r>
            <a:r>
              <a:rPr lang="en-US" dirty="0" err="1"/>
              <a:t>sẵn</a:t>
            </a:r>
            <a:endParaRPr lang="en-US" dirty="0"/>
          </a:p>
        </p:txBody>
      </p:sp>
      <p:sp>
        <p:nvSpPr>
          <p:cNvPr id="3" name="Text Placeholder 2">
            <a:extLst>
              <a:ext uri="{FF2B5EF4-FFF2-40B4-BE49-F238E27FC236}">
                <a16:creationId xmlns:a16="http://schemas.microsoft.com/office/drawing/2014/main" id="{FA37417B-B3A9-4D21-B889-3D29410E12B1}"/>
              </a:ext>
            </a:extLst>
          </p:cNvPr>
          <p:cNvSpPr>
            <a:spLocks noGrp="1"/>
          </p:cNvSpPr>
          <p:nvPr>
            <p:ph idx="1"/>
          </p:nvPr>
        </p:nvSpPr>
        <p:spPr/>
        <p:txBody>
          <a:bodyPr/>
          <a:lstStyle/>
          <a:p>
            <a:r>
              <a:rPr lang="en-US" dirty="0"/>
              <a:t> </a:t>
            </a:r>
            <a:r>
              <a:rPr lang="en-US" dirty="0" err="1"/>
              <a:t>diferent:field</a:t>
            </a:r>
            <a:r>
              <a:rPr lang="en-US" dirty="0"/>
              <a:t> </a:t>
            </a:r>
          </a:p>
          <a:p>
            <a:pPr lvl="1"/>
            <a:r>
              <a:rPr lang="en-US" sz="2000" dirty="0"/>
              <a:t> </a:t>
            </a:r>
            <a:r>
              <a:rPr lang="en-US" sz="2000" dirty="0" err="1"/>
              <a:t>Giá</a:t>
            </a:r>
            <a:r>
              <a:rPr lang="en-US" sz="2000" dirty="0"/>
              <a:t> </a:t>
            </a:r>
            <a:r>
              <a:rPr lang="en-US" sz="2000" dirty="0" err="1"/>
              <a:t>trị</a:t>
            </a:r>
            <a:r>
              <a:rPr lang="en-US" sz="2000" dirty="0"/>
              <a:t> </a:t>
            </a:r>
            <a:r>
              <a:rPr lang="en-US" sz="2000" dirty="0" err="1"/>
              <a:t>phải</a:t>
            </a:r>
            <a:r>
              <a:rPr lang="en-US" sz="2000" dirty="0"/>
              <a:t> </a:t>
            </a:r>
            <a:r>
              <a:rPr lang="en-US" sz="2000" dirty="0" err="1"/>
              <a:t>khác</a:t>
            </a:r>
            <a:r>
              <a:rPr lang="en-US" sz="2000" dirty="0"/>
              <a:t> </a:t>
            </a:r>
            <a:r>
              <a:rPr lang="en-US" sz="2000" dirty="0" err="1"/>
              <a:t>giá</a:t>
            </a:r>
            <a:r>
              <a:rPr lang="en-US" sz="2000" dirty="0"/>
              <a:t> </a:t>
            </a:r>
            <a:r>
              <a:rPr lang="en-US" sz="2000" dirty="0" err="1"/>
              <a:t>trị</a:t>
            </a:r>
            <a:r>
              <a:rPr lang="en-US" sz="2000" dirty="0"/>
              <a:t> </a:t>
            </a:r>
            <a:r>
              <a:rPr lang="en-US" sz="2000" dirty="0" err="1"/>
              <a:t>của</a:t>
            </a:r>
            <a:r>
              <a:rPr lang="en-US" sz="2000" dirty="0"/>
              <a:t> field.</a:t>
            </a:r>
          </a:p>
          <a:p>
            <a:r>
              <a:rPr lang="en-US" dirty="0"/>
              <a:t> </a:t>
            </a:r>
            <a:r>
              <a:rPr lang="en-US" dirty="0" err="1"/>
              <a:t>digits:value</a:t>
            </a:r>
            <a:r>
              <a:rPr lang="en-US" dirty="0"/>
              <a:t> </a:t>
            </a:r>
          </a:p>
          <a:p>
            <a:pPr lvl="1"/>
            <a:r>
              <a:rPr lang="en-US" sz="2000" dirty="0"/>
              <a:t> </a:t>
            </a:r>
            <a:r>
              <a:rPr lang="en-US" sz="2000" dirty="0" err="1"/>
              <a:t>Giá</a:t>
            </a:r>
            <a:r>
              <a:rPr lang="en-US" sz="2000" dirty="0"/>
              <a:t> </a:t>
            </a:r>
            <a:r>
              <a:rPr lang="en-US" sz="2000" dirty="0" err="1"/>
              <a:t>trị</a:t>
            </a:r>
            <a:r>
              <a:rPr lang="en-US" sz="2000" dirty="0"/>
              <a:t> </a:t>
            </a:r>
            <a:r>
              <a:rPr lang="en-US" sz="2000" dirty="0" err="1"/>
              <a:t>phải</a:t>
            </a:r>
            <a:r>
              <a:rPr lang="en-US" sz="2000" dirty="0"/>
              <a:t> </a:t>
            </a:r>
            <a:r>
              <a:rPr lang="en-US" sz="2000" dirty="0" err="1"/>
              <a:t>là</a:t>
            </a:r>
            <a:r>
              <a:rPr lang="en-US" sz="2000" dirty="0"/>
              <a:t> numeric </a:t>
            </a:r>
            <a:r>
              <a:rPr lang="en-US" sz="2000" dirty="0" err="1"/>
              <a:t>và</a:t>
            </a:r>
            <a:r>
              <a:rPr lang="en-US" sz="2000" dirty="0"/>
              <a:t> </a:t>
            </a:r>
            <a:r>
              <a:rPr lang="en-US" sz="2000" dirty="0" err="1"/>
              <a:t>phải</a:t>
            </a:r>
            <a:r>
              <a:rPr lang="en-US" sz="2000" dirty="0"/>
              <a:t> </a:t>
            </a:r>
            <a:r>
              <a:rPr lang="en-US" sz="2000" dirty="0" err="1"/>
              <a:t>chính</a:t>
            </a:r>
            <a:r>
              <a:rPr lang="en-US" sz="2000" dirty="0"/>
              <a:t> </a:t>
            </a:r>
            <a:r>
              <a:rPr lang="en-US" sz="2000" dirty="0" err="1"/>
              <a:t>xác</a:t>
            </a:r>
            <a:r>
              <a:rPr lang="en-US" sz="2000" dirty="0"/>
              <a:t> </a:t>
            </a:r>
            <a:r>
              <a:rPr lang="en-US" sz="2000" dirty="0" err="1"/>
              <a:t>độ</a:t>
            </a:r>
            <a:r>
              <a:rPr lang="en-US" sz="2000" dirty="0"/>
              <a:t> </a:t>
            </a:r>
            <a:r>
              <a:rPr lang="en-US" sz="2000" dirty="0" err="1"/>
              <a:t>dài</a:t>
            </a:r>
            <a:r>
              <a:rPr lang="en-US" sz="2000" dirty="0"/>
              <a:t> </a:t>
            </a:r>
            <a:r>
              <a:rPr lang="en-US" sz="2000" dirty="0" err="1"/>
              <a:t>là</a:t>
            </a:r>
            <a:r>
              <a:rPr lang="en-US" sz="2000" dirty="0"/>
              <a:t> value.</a:t>
            </a:r>
          </a:p>
          <a:p>
            <a:r>
              <a:rPr lang="en-US" dirty="0"/>
              <a:t> </a:t>
            </a:r>
            <a:r>
              <a:rPr lang="en-US" dirty="0" err="1"/>
              <a:t>digits_between:min,max</a:t>
            </a:r>
            <a:endParaRPr lang="en-US" dirty="0"/>
          </a:p>
          <a:p>
            <a:pPr lvl="1"/>
            <a:r>
              <a:rPr lang="en-US" sz="2000" dirty="0"/>
              <a:t> </a:t>
            </a:r>
            <a:r>
              <a:rPr lang="en-US" sz="2000" dirty="0" err="1"/>
              <a:t>Giá</a:t>
            </a:r>
            <a:r>
              <a:rPr lang="en-US" sz="2000" dirty="0"/>
              <a:t> </a:t>
            </a:r>
            <a:r>
              <a:rPr lang="en-US" sz="2000" dirty="0" err="1"/>
              <a:t>trị</a:t>
            </a:r>
            <a:r>
              <a:rPr lang="en-US" sz="2000" dirty="0"/>
              <a:t> </a:t>
            </a:r>
            <a:r>
              <a:rPr lang="en-US" sz="2000" dirty="0" err="1"/>
              <a:t>phải</a:t>
            </a:r>
            <a:r>
              <a:rPr lang="en-US" sz="2000" dirty="0"/>
              <a:t> </a:t>
            </a:r>
            <a:r>
              <a:rPr lang="en-US" sz="2000" dirty="0" err="1"/>
              <a:t>có</a:t>
            </a:r>
            <a:r>
              <a:rPr lang="en-US" sz="2000" dirty="0"/>
              <a:t> </a:t>
            </a:r>
            <a:r>
              <a:rPr lang="en-US" sz="2000" dirty="0" err="1"/>
              <a:t>độ</a:t>
            </a:r>
            <a:r>
              <a:rPr lang="en-US" sz="2000" dirty="0"/>
              <a:t> </a:t>
            </a:r>
            <a:r>
              <a:rPr lang="en-US" sz="2000" dirty="0" err="1"/>
              <a:t>dài</a:t>
            </a:r>
            <a:r>
              <a:rPr lang="en-US" sz="2000" dirty="0"/>
              <a:t> </a:t>
            </a:r>
            <a:r>
              <a:rPr lang="en-US" sz="2000" dirty="0" err="1"/>
              <a:t>nằm</a:t>
            </a:r>
            <a:r>
              <a:rPr lang="en-US" sz="2000" dirty="0"/>
              <a:t> </a:t>
            </a:r>
            <a:r>
              <a:rPr lang="en-US" sz="2000" dirty="0" err="1"/>
              <a:t>trong</a:t>
            </a:r>
            <a:r>
              <a:rPr lang="en-US" sz="2000" dirty="0"/>
              <a:t> </a:t>
            </a:r>
            <a:r>
              <a:rPr lang="en-US" sz="2000" dirty="0" err="1"/>
              <a:t>khoảng</a:t>
            </a:r>
            <a:r>
              <a:rPr lang="en-US" sz="2000" dirty="0"/>
              <a:t> min and max.</a:t>
            </a:r>
          </a:p>
        </p:txBody>
      </p:sp>
      <p:sp>
        <p:nvSpPr>
          <p:cNvPr id="4" name="Slide Number Placeholder 3">
            <a:extLst>
              <a:ext uri="{FF2B5EF4-FFF2-40B4-BE49-F238E27FC236}">
                <a16:creationId xmlns:a16="http://schemas.microsoft.com/office/drawing/2014/main" id="{B709C71F-921D-4122-93F7-E779299B607B}"/>
              </a:ext>
            </a:extLst>
          </p:cNvPr>
          <p:cNvSpPr>
            <a:spLocks noGrp="1"/>
          </p:cNvSpPr>
          <p:nvPr>
            <p:ph type="sldNum" sz="quarter" idx="12"/>
          </p:nvPr>
        </p:nvSpPr>
        <p:spPr/>
        <p:txBody>
          <a:bodyPr/>
          <a:lstStyle/>
          <a:p>
            <a:fld id="{86CB4B4D-7CA3-9044-876B-883B54F8677D}" type="slidenum">
              <a:rPr lang="en-US" smtClean="0"/>
              <a:t>56</a:t>
            </a:fld>
            <a:endParaRPr lang="en-US"/>
          </a:p>
        </p:txBody>
      </p:sp>
    </p:spTree>
    <p:extLst>
      <p:ext uri="{BB962C8B-B14F-4D97-AF65-F5344CB8AC3E}">
        <p14:creationId xmlns:p14="http://schemas.microsoft.com/office/powerpoint/2010/main" val="10452513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3276A-A80A-4AEC-B1C5-0C5EA9E8ACD0}"/>
              </a:ext>
            </a:extLst>
          </p:cNvPr>
          <p:cNvSpPr>
            <a:spLocks noGrp="1"/>
          </p:cNvSpPr>
          <p:nvPr>
            <p:ph type="title"/>
          </p:nvPr>
        </p:nvSpPr>
        <p:spPr/>
        <p:txBody>
          <a:bodyPr/>
          <a:lstStyle/>
          <a:p>
            <a:r>
              <a:rPr lang="en-US" dirty="0" err="1"/>
              <a:t>Những</a:t>
            </a:r>
            <a:r>
              <a:rPr lang="en-US" dirty="0"/>
              <a:t> </a:t>
            </a:r>
            <a:r>
              <a:rPr lang="en-US" dirty="0" err="1"/>
              <a:t>quy</a:t>
            </a:r>
            <a:r>
              <a:rPr lang="en-US" dirty="0"/>
              <a:t> </a:t>
            </a:r>
            <a:r>
              <a:rPr lang="en-US" dirty="0" err="1"/>
              <a:t>định</a:t>
            </a:r>
            <a:r>
              <a:rPr lang="en-US" dirty="0"/>
              <a:t> validation </a:t>
            </a:r>
            <a:r>
              <a:rPr lang="en-US" dirty="0" err="1"/>
              <a:t>có</a:t>
            </a:r>
            <a:r>
              <a:rPr lang="en-US" dirty="0"/>
              <a:t> </a:t>
            </a:r>
            <a:r>
              <a:rPr lang="en-US" dirty="0" err="1"/>
              <a:t>sẵn</a:t>
            </a:r>
            <a:endParaRPr lang="en-US" dirty="0"/>
          </a:p>
        </p:txBody>
      </p:sp>
      <p:sp>
        <p:nvSpPr>
          <p:cNvPr id="3" name="Text Placeholder 2">
            <a:extLst>
              <a:ext uri="{FF2B5EF4-FFF2-40B4-BE49-F238E27FC236}">
                <a16:creationId xmlns:a16="http://schemas.microsoft.com/office/drawing/2014/main" id="{89ED2542-2658-4FFF-8C0E-0202580AD0B3}"/>
              </a:ext>
            </a:extLst>
          </p:cNvPr>
          <p:cNvSpPr>
            <a:spLocks noGrp="1"/>
          </p:cNvSpPr>
          <p:nvPr>
            <p:ph idx="1"/>
          </p:nvPr>
        </p:nvSpPr>
        <p:spPr/>
        <p:txBody>
          <a:bodyPr/>
          <a:lstStyle/>
          <a:p>
            <a:r>
              <a:rPr lang="en-US" dirty="0"/>
              <a:t> dimensions</a:t>
            </a:r>
          </a:p>
          <a:p>
            <a:pPr lvl="1"/>
            <a:r>
              <a:rPr lang="en-US" sz="2000" dirty="0"/>
              <a:t> </a:t>
            </a:r>
            <a:r>
              <a:rPr lang="vi-VN" sz="2000" dirty="0"/>
              <a:t>Giá trị phải là một ảnh có kích thước giống rule's parameters:</a:t>
            </a:r>
            <a:endParaRPr lang="en-US" sz="2000" dirty="0"/>
          </a:p>
          <a:p>
            <a:pPr lvl="1"/>
            <a:endParaRPr lang="en-US" sz="2000" dirty="0"/>
          </a:p>
          <a:p>
            <a:pPr marL="647700" lvl="1" indent="0">
              <a:buNone/>
            </a:pPr>
            <a:endParaRPr lang="en-US" sz="2000" dirty="0"/>
          </a:p>
          <a:p>
            <a:pPr lvl="1"/>
            <a:r>
              <a:rPr lang="en-US" sz="2000" dirty="0"/>
              <a:t> </a:t>
            </a:r>
            <a:r>
              <a:rPr lang="en-US" sz="2000" dirty="0" err="1"/>
              <a:t>Tồn</a:t>
            </a:r>
            <a:r>
              <a:rPr lang="en-US" sz="2000" dirty="0"/>
              <a:t> </a:t>
            </a:r>
            <a:r>
              <a:rPr lang="en-US" sz="2000" dirty="0" err="1"/>
              <a:t>tại</a:t>
            </a:r>
            <a:r>
              <a:rPr lang="en-US" sz="2000" dirty="0"/>
              <a:t> </a:t>
            </a:r>
            <a:r>
              <a:rPr lang="en-US" sz="2000" dirty="0" err="1"/>
              <a:t>một</a:t>
            </a:r>
            <a:r>
              <a:rPr lang="en-US" sz="2000" dirty="0"/>
              <a:t> </a:t>
            </a:r>
            <a:r>
              <a:rPr lang="en-US" sz="2000" dirty="0" err="1"/>
              <a:t>số</a:t>
            </a:r>
            <a:r>
              <a:rPr lang="en-US" sz="2000" dirty="0"/>
              <a:t> </a:t>
            </a:r>
            <a:r>
              <a:rPr lang="en-US" sz="2000" dirty="0" err="1"/>
              <a:t>thuộc</a:t>
            </a:r>
            <a:r>
              <a:rPr lang="en-US" sz="2000" dirty="0"/>
              <a:t> </a:t>
            </a:r>
            <a:r>
              <a:rPr lang="en-US" sz="2000" dirty="0" err="1"/>
              <a:t>tính</a:t>
            </a:r>
            <a:r>
              <a:rPr lang="en-US" sz="2000" dirty="0"/>
              <a:t>: </a:t>
            </a:r>
            <a:r>
              <a:rPr lang="en-US" sz="2000" dirty="0" err="1"/>
              <a:t>min_width</a:t>
            </a:r>
            <a:r>
              <a:rPr lang="en-US" sz="2000" dirty="0"/>
              <a:t>, </a:t>
            </a:r>
            <a:r>
              <a:rPr lang="en-US" sz="2000" dirty="0" err="1"/>
              <a:t>max_width</a:t>
            </a:r>
            <a:r>
              <a:rPr lang="en-US" sz="2000" dirty="0"/>
              <a:t>, </a:t>
            </a:r>
            <a:r>
              <a:rPr lang="en-US" sz="2000" dirty="0" err="1"/>
              <a:t>min_height</a:t>
            </a:r>
            <a:r>
              <a:rPr lang="en-US" sz="2000" dirty="0"/>
              <a:t>, </a:t>
            </a:r>
            <a:r>
              <a:rPr lang="en-US" sz="2000" dirty="0" err="1"/>
              <a:t>max_height</a:t>
            </a:r>
            <a:r>
              <a:rPr lang="en-US" sz="2000" dirty="0"/>
              <a:t>, width, height, ratio.</a:t>
            </a:r>
          </a:p>
          <a:p>
            <a:pPr lvl="1"/>
            <a:r>
              <a:rPr lang="en-US" sz="2000" dirty="0"/>
              <a:t> </a:t>
            </a:r>
            <a:r>
              <a:rPr lang="vi-VN" sz="2000" dirty="0"/>
              <a:t>A ratio biểu diễn tỷ lệ chiều rộng chia chiều cao.Có thể được xác định như 3/2 hoặc 1.5 :</a:t>
            </a:r>
            <a:endParaRPr lang="en-US" sz="2000" dirty="0"/>
          </a:p>
          <a:p>
            <a:endParaRPr lang="en-US" dirty="0"/>
          </a:p>
        </p:txBody>
      </p:sp>
      <p:sp>
        <p:nvSpPr>
          <p:cNvPr id="4" name="Slide Number Placeholder 3">
            <a:extLst>
              <a:ext uri="{FF2B5EF4-FFF2-40B4-BE49-F238E27FC236}">
                <a16:creationId xmlns:a16="http://schemas.microsoft.com/office/drawing/2014/main" id="{FAF66D7C-BA98-4585-875E-AB8655BA6386}"/>
              </a:ext>
            </a:extLst>
          </p:cNvPr>
          <p:cNvSpPr>
            <a:spLocks noGrp="1"/>
          </p:cNvSpPr>
          <p:nvPr>
            <p:ph type="sldNum" sz="quarter" idx="12"/>
          </p:nvPr>
        </p:nvSpPr>
        <p:spPr/>
        <p:txBody>
          <a:bodyPr/>
          <a:lstStyle/>
          <a:p>
            <a:fld id="{86CB4B4D-7CA3-9044-876B-883B54F8677D}" type="slidenum">
              <a:rPr lang="en-US" smtClean="0"/>
              <a:t>57</a:t>
            </a:fld>
            <a:endParaRPr lang="en-US"/>
          </a:p>
        </p:txBody>
      </p:sp>
      <p:pic>
        <p:nvPicPr>
          <p:cNvPr id="6" name="Picture 5">
            <a:extLst>
              <a:ext uri="{FF2B5EF4-FFF2-40B4-BE49-F238E27FC236}">
                <a16:creationId xmlns:a16="http://schemas.microsoft.com/office/drawing/2014/main" id="{7AE69140-77EA-4033-B179-65EDEF95D9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5823" y="3061575"/>
            <a:ext cx="6038095" cy="561905"/>
          </a:xfrm>
          <a:prstGeom prst="rect">
            <a:avLst/>
          </a:prstGeom>
        </p:spPr>
      </p:pic>
      <p:pic>
        <p:nvPicPr>
          <p:cNvPr id="8" name="Picture 7">
            <a:extLst>
              <a:ext uri="{FF2B5EF4-FFF2-40B4-BE49-F238E27FC236}">
                <a16:creationId xmlns:a16="http://schemas.microsoft.com/office/drawing/2014/main" id="{5DBE3B90-3FDB-4689-B75F-80530FE462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5823" y="5305025"/>
            <a:ext cx="5828571" cy="523810"/>
          </a:xfrm>
          <a:prstGeom prst="rect">
            <a:avLst/>
          </a:prstGeom>
        </p:spPr>
      </p:pic>
    </p:spTree>
    <p:extLst>
      <p:ext uri="{BB962C8B-B14F-4D97-AF65-F5344CB8AC3E}">
        <p14:creationId xmlns:p14="http://schemas.microsoft.com/office/powerpoint/2010/main" val="1758219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CC2AE-A69D-4475-B1A9-79270A53C39A}"/>
              </a:ext>
            </a:extLst>
          </p:cNvPr>
          <p:cNvSpPr>
            <a:spLocks noGrp="1"/>
          </p:cNvSpPr>
          <p:nvPr>
            <p:ph type="title"/>
          </p:nvPr>
        </p:nvSpPr>
        <p:spPr/>
        <p:txBody>
          <a:bodyPr/>
          <a:lstStyle/>
          <a:p>
            <a:r>
              <a:rPr lang="en-US" dirty="0" err="1"/>
              <a:t>Những</a:t>
            </a:r>
            <a:r>
              <a:rPr lang="en-US" dirty="0"/>
              <a:t> </a:t>
            </a:r>
            <a:r>
              <a:rPr lang="en-US" dirty="0" err="1"/>
              <a:t>quy</a:t>
            </a:r>
            <a:r>
              <a:rPr lang="en-US" dirty="0"/>
              <a:t> </a:t>
            </a:r>
            <a:r>
              <a:rPr lang="en-US" dirty="0" err="1"/>
              <a:t>định</a:t>
            </a:r>
            <a:r>
              <a:rPr lang="en-US" dirty="0"/>
              <a:t> validation </a:t>
            </a:r>
            <a:r>
              <a:rPr lang="en-US" dirty="0" err="1"/>
              <a:t>có</a:t>
            </a:r>
            <a:r>
              <a:rPr lang="en-US" dirty="0"/>
              <a:t> </a:t>
            </a:r>
            <a:r>
              <a:rPr lang="en-US" dirty="0" err="1"/>
              <a:t>sẵn</a:t>
            </a:r>
            <a:endParaRPr lang="en-US" dirty="0"/>
          </a:p>
        </p:txBody>
      </p:sp>
      <p:sp>
        <p:nvSpPr>
          <p:cNvPr id="3" name="Text Placeholder 2">
            <a:extLst>
              <a:ext uri="{FF2B5EF4-FFF2-40B4-BE49-F238E27FC236}">
                <a16:creationId xmlns:a16="http://schemas.microsoft.com/office/drawing/2014/main" id="{EB77BFD8-07EA-487F-8E26-5CE9B7422DBD}"/>
              </a:ext>
            </a:extLst>
          </p:cNvPr>
          <p:cNvSpPr>
            <a:spLocks noGrp="1"/>
          </p:cNvSpPr>
          <p:nvPr>
            <p:ph idx="1"/>
          </p:nvPr>
        </p:nvSpPr>
        <p:spPr/>
        <p:txBody>
          <a:bodyPr/>
          <a:lstStyle/>
          <a:p>
            <a:r>
              <a:rPr lang="en-US" dirty="0"/>
              <a:t> distinct</a:t>
            </a:r>
          </a:p>
          <a:p>
            <a:pPr lvl="1"/>
            <a:r>
              <a:rPr lang="en-US" sz="2000" dirty="0"/>
              <a:t> </a:t>
            </a:r>
            <a:r>
              <a:rPr lang="en-US" sz="2000" dirty="0" err="1"/>
              <a:t>Khi</a:t>
            </a:r>
            <a:r>
              <a:rPr lang="en-US" sz="2000" dirty="0"/>
              <a:t> </a:t>
            </a:r>
            <a:r>
              <a:rPr lang="en-US" sz="2000" dirty="0" err="1"/>
              <a:t>làm</a:t>
            </a:r>
            <a:r>
              <a:rPr lang="en-US" sz="2000" dirty="0"/>
              <a:t> </a:t>
            </a:r>
            <a:r>
              <a:rPr lang="en-US" sz="2000" dirty="0" err="1"/>
              <a:t>việc</a:t>
            </a:r>
            <a:r>
              <a:rPr lang="en-US" sz="2000" dirty="0"/>
              <a:t> </a:t>
            </a:r>
            <a:r>
              <a:rPr lang="en-US" sz="2000" dirty="0" err="1"/>
              <a:t>với</a:t>
            </a:r>
            <a:r>
              <a:rPr lang="en-US" sz="2000" dirty="0"/>
              <a:t> </a:t>
            </a:r>
            <a:r>
              <a:rPr lang="en-US" sz="2000" dirty="0" err="1"/>
              <a:t>mảng</a:t>
            </a:r>
            <a:r>
              <a:rPr lang="en-US" sz="2000" dirty="0"/>
              <a:t>, </a:t>
            </a:r>
            <a:r>
              <a:rPr lang="en-US" sz="2000" dirty="0" err="1"/>
              <a:t>Mảng</a:t>
            </a:r>
            <a:r>
              <a:rPr lang="en-US" sz="2000" dirty="0"/>
              <a:t> </a:t>
            </a:r>
            <a:r>
              <a:rPr lang="en-US" sz="2000" dirty="0" err="1"/>
              <a:t>phải</a:t>
            </a:r>
            <a:r>
              <a:rPr lang="en-US" sz="2000" dirty="0"/>
              <a:t> </a:t>
            </a:r>
            <a:r>
              <a:rPr lang="en-US" sz="2000" dirty="0" err="1"/>
              <a:t>không</a:t>
            </a:r>
            <a:r>
              <a:rPr lang="en-US" sz="2000" dirty="0"/>
              <a:t> </a:t>
            </a:r>
            <a:r>
              <a:rPr lang="en-US" sz="2000" dirty="0" err="1"/>
              <a:t>có</a:t>
            </a:r>
            <a:r>
              <a:rPr lang="en-US" sz="2000" dirty="0"/>
              <a:t> </a:t>
            </a:r>
            <a:r>
              <a:rPr lang="en-US" sz="2000" dirty="0" err="1"/>
              <a:t>giá</a:t>
            </a:r>
            <a:r>
              <a:rPr lang="en-US" sz="2000" dirty="0"/>
              <a:t> </a:t>
            </a:r>
            <a:r>
              <a:rPr lang="en-US" sz="2000" dirty="0" err="1"/>
              <a:t>trị</a:t>
            </a:r>
            <a:r>
              <a:rPr lang="en-US" sz="2000" dirty="0"/>
              <a:t> </a:t>
            </a:r>
            <a:r>
              <a:rPr lang="en-US" sz="2000" dirty="0" err="1"/>
              <a:t>lặp</a:t>
            </a:r>
            <a:r>
              <a:rPr lang="en-US" sz="2000" dirty="0"/>
              <a:t> </a:t>
            </a:r>
            <a:r>
              <a:rPr lang="en-US" sz="2000" dirty="0" err="1"/>
              <a:t>lại</a:t>
            </a:r>
            <a:r>
              <a:rPr lang="en-US" sz="2000" dirty="0"/>
              <a:t>.</a:t>
            </a:r>
          </a:p>
          <a:p>
            <a:pPr lvl="1"/>
            <a:endParaRPr lang="en-US" sz="2000" dirty="0"/>
          </a:p>
          <a:p>
            <a:pPr lvl="1"/>
            <a:endParaRPr lang="en-US" sz="2000" dirty="0"/>
          </a:p>
          <a:p>
            <a:r>
              <a:rPr lang="en-US" dirty="0"/>
              <a:t> email</a:t>
            </a:r>
          </a:p>
          <a:p>
            <a:pPr lvl="1"/>
            <a:r>
              <a:rPr lang="en-US" dirty="0"/>
              <a:t> </a:t>
            </a:r>
            <a:r>
              <a:rPr lang="en-US" sz="2000" dirty="0" err="1"/>
              <a:t>Giá</a:t>
            </a:r>
            <a:r>
              <a:rPr lang="en-US" sz="2000" dirty="0"/>
              <a:t> </a:t>
            </a:r>
            <a:r>
              <a:rPr lang="en-US" sz="2000" dirty="0" err="1"/>
              <a:t>trị</a:t>
            </a:r>
            <a:r>
              <a:rPr lang="en-US" sz="2000" dirty="0"/>
              <a:t> </a:t>
            </a:r>
            <a:r>
              <a:rPr lang="en-US" sz="2000" dirty="0" err="1"/>
              <a:t>phải</a:t>
            </a:r>
            <a:r>
              <a:rPr lang="en-US" sz="2000" dirty="0"/>
              <a:t> </a:t>
            </a:r>
            <a:r>
              <a:rPr lang="en-US" sz="2000" dirty="0" err="1"/>
              <a:t>là</a:t>
            </a:r>
            <a:r>
              <a:rPr lang="en-US" sz="2000" dirty="0"/>
              <a:t> </a:t>
            </a:r>
            <a:r>
              <a:rPr lang="en-US" sz="2000" dirty="0" err="1"/>
              <a:t>một</a:t>
            </a:r>
            <a:r>
              <a:rPr lang="en-US" sz="2000" dirty="0"/>
              <a:t> </a:t>
            </a:r>
            <a:r>
              <a:rPr lang="en-US" sz="2000" dirty="0" err="1"/>
              <a:t>địa</a:t>
            </a:r>
            <a:r>
              <a:rPr lang="en-US" sz="2000" dirty="0"/>
              <a:t> </a:t>
            </a:r>
            <a:r>
              <a:rPr lang="en-US" sz="2000" dirty="0" err="1"/>
              <a:t>chỉ</a:t>
            </a:r>
            <a:r>
              <a:rPr lang="en-US" sz="2000" dirty="0"/>
              <a:t> email.</a:t>
            </a:r>
          </a:p>
          <a:p>
            <a:r>
              <a:rPr lang="en-US" dirty="0"/>
              <a:t> </a:t>
            </a:r>
            <a:r>
              <a:rPr lang="en-US" dirty="0" err="1"/>
              <a:t>exists:table,column</a:t>
            </a:r>
            <a:endParaRPr lang="en-US" dirty="0"/>
          </a:p>
          <a:p>
            <a:pPr lvl="1"/>
            <a:r>
              <a:rPr lang="en-US" sz="2000" dirty="0"/>
              <a:t> </a:t>
            </a:r>
            <a:r>
              <a:rPr lang="vi-VN" sz="2000" dirty="0"/>
              <a:t>Giá trị phải có trong bảng cơ sở dữ liệu</a:t>
            </a:r>
            <a:r>
              <a:rPr lang="en-US" sz="2000" dirty="0"/>
              <a:t>.</a:t>
            </a:r>
          </a:p>
        </p:txBody>
      </p:sp>
      <p:sp>
        <p:nvSpPr>
          <p:cNvPr id="4" name="Slide Number Placeholder 3">
            <a:extLst>
              <a:ext uri="{FF2B5EF4-FFF2-40B4-BE49-F238E27FC236}">
                <a16:creationId xmlns:a16="http://schemas.microsoft.com/office/drawing/2014/main" id="{3CD28188-4069-4017-B551-E3967226831C}"/>
              </a:ext>
            </a:extLst>
          </p:cNvPr>
          <p:cNvSpPr>
            <a:spLocks noGrp="1"/>
          </p:cNvSpPr>
          <p:nvPr>
            <p:ph type="sldNum" sz="quarter" idx="12"/>
          </p:nvPr>
        </p:nvSpPr>
        <p:spPr/>
        <p:txBody>
          <a:bodyPr/>
          <a:lstStyle/>
          <a:p>
            <a:fld id="{86CB4B4D-7CA3-9044-876B-883B54F8677D}" type="slidenum">
              <a:rPr lang="en-US" smtClean="0"/>
              <a:t>58</a:t>
            </a:fld>
            <a:endParaRPr lang="en-US"/>
          </a:p>
        </p:txBody>
      </p:sp>
      <p:pic>
        <p:nvPicPr>
          <p:cNvPr id="6" name="Picture 5">
            <a:extLst>
              <a:ext uri="{FF2B5EF4-FFF2-40B4-BE49-F238E27FC236}">
                <a16:creationId xmlns:a16="http://schemas.microsoft.com/office/drawing/2014/main" id="{4A85A2AE-7F1E-404D-B71A-81AA611736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643" y="3026494"/>
            <a:ext cx="4190476" cy="504762"/>
          </a:xfrm>
          <a:prstGeom prst="rect">
            <a:avLst/>
          </a:prstGeom>
        </p:spPr>
      </p:pic>
    </p:spTree>
    <p:extLst>
      <p:ext uri="{BB962C8B-B14F-4D97-AF65-F5344CB8AC3E}">
        <p14:creationId xmlns:p14="http://schemas.microsoft.com/office/powerpoint/2010/main" val="18109980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31AC0-714A-4D53-AA4C-CEF2CE2519FB}"/>
              </a:ext>
            </a:extLst>
          </p:cNvPr>
          <p:cNvSpPr>
            <a:spLocks noGrp="1"/>
          </p:cNvSpPr>
          <p:nvPr>
            <p:ph type="title"/>
          </p:nvPr>
        </p:nvSpPr>
        <p:spPr/>
        <p:txBody>
          <a:bodyPr/>
          <a:lstStyle/>
          <a:p>
            <a:r>
              <a:rPr lang="en-US" dirty="0" err="1"/>
              <a:t>Những</a:t>
            </a:r>
            <a:r>
              <a:rPr lang="en-US" dirty="0"/>
              <a:t> </a:t>
            </a:r>
            <a:r>
              <a:rPr lang="en-US" dirty="0" err="1"/>
              <a:t>quy</a:t>
            </a:r>
            <a:r>
              <a:rPr lang="en-US" dirty="0"/>
              <a:t> </a:t>
            </a:r>
            <a:r>
              <a:rPr lang="en-US" dirty="0" err="1"/>
              <a:t>định</a:t>
            </a:r>
            <a:r>
              <a:rPr lang="en-US" dirty="0"/>
              <a:t> validation </a:t>
            </a:r>
            <a:r>
              <a:rPr lang="en-US" dirty="0" err="1"/>
              <a:t>có</a:t>
            </a:r>
            <a:r>
              <a:rPr lang="en-US" dirty="0"/>
              <a:t> </a:t>
            </a:r>
            <a:r>
              <a:rPr lang="en-US" dirty="0" err="1"/>
              <a:t>sẵn</a:t>
            </a:r>
            <a:endParaRPr lang="en-US" dirty="0"/>
          </a:p>
        </p:txBody>
      </p:sp>
      <p:sp>
        <p:nvSpPr>
          <p:cNvPr id="3" name="Text Placeholder 2">
            <a:extLst>
              <a:ext uri="{FF2B5EF4-FFF2-40B4-BE49-F238E27FC236}">
                <a16:creationId xmlns:a16="http://schemas.microsoft.com/office/drawing/2014/main" id="{637886BF-917D-4B4E-AE09-722BACD8E707}"/>
              </a:ext>
            </a:extLst>
          </p:cNvPr>
          <p:cNvSpPr>
            <a:spLocks noGrp="1"/>
          </p:cNvSpPr>
          <p:nvPr>
            <p:ph idx="1"/>
          </p:nvPr>
        </p:nvSpPr>
        <p:spPr/>
        <p:txBody>
          <a:bodyPr/>
          <a:lstStyle/>
          <a:p>
            <a:r>
              <a:rPr lang="en-US" dirty="0"/>
              <a:t> Basic Usage Of Exists Rule</a:t>
            </a:r>
          </a:p>
          <a:p>
            <a:pPr marL="177800" indent="0">
              <a:buNone/>
            </a:pPr>
            <a:endParaRPr lang="en-US" dirty="0"/>
          </a:p>
          <a:p>
            <a:r>
              <a:rPr lang="en-US" dirty="0"/>
              <a:t> Specifying A Custom Column Name</a:t>
            </a:r>
          </a:p>
          <a:p>
            <a:endParaRPr lang="en-US" dirty="0"/>
          </a:p>
          <a:p>
            <a:pPr lvl="1"/>
            <a:r>
              <a:rPr lang="vi-VN" sz="2000" dirty="0"/>
              <a:t>Thỉnh thoảng, bạn cần kiểm tra kết nối database sử dụng cho exists query. Bạn có thể làm điều này bằng cách thêm "dấu chấm" vào trước tên kết nối:</a:t>
            </a:r>
            <a:endParaRPr lang="en-US" sz="2000" dirty="0"/>
          </a:p>
        </p:txBody>
      </p:sp>
      <p:sp>
        <p:nvSpPr>
          <p:cNvPr id="4" name="Slide Number Placeholder 3">
            <a:extLst>
              <a:ext uri="{FF2B5EF4-FFF2-40B4-BE49-F238E27FC236}">
                <a16:creationId xmlns:a16="http://schemas.microsoft.com/office/drawing/2014/main" id="{23719F47-6FE6-4F05-99DC-F3760411B0F7}"/>
              </a:ext>
            </a:extLst>
          </p:cNvPr>
          <p:cNvSpPr>
            <a:spLocks noGrp="1"/>
          </p:cNvSpPr>
          <p:nvPr>
            <p:ph type="sldNum" sz="quarter" idx="12"/>
          </p:nvPr>
        </p:nvSpPr>
        <p:spPr/>
        <p:txBody>
          <a:bodyPr/>
          <a:lstStyle/>
          <a:p>
            <a:fld id="{86CB4B4D-7CA3-9044-876B-883B54F8677D}" type="slidenum">
              <a:rPr lang="en-US" smtClean="0"/>
              <a:t>59</a:t>
            </a:fld>
            <a:endParaRPr lang="en-US"/>
          </a:p>
        </p:txBody>
      </p:sp>
      <p:pic>
        <p:nvPicPr>
          <p:cNvPr id="6" name="Picture 5">
            <a:extLst>
              <a:ext uri="{FF2B5EF4-FFF2-40B4-BE49-F238E27FC236}">
                <a16:creationId xmlns:a16="http://schemas.microsoft.com/office/drawing/2014/main" id="{6F3A38E5-5826-4D67-AA4D-43F5EE7988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1055" y="1617460"/>
            <a:ext cx="5504762" cy="449529"/>
          </a:xfrm>
          <a:prstGeom prst="rect">
            <a:avLst/>
          </a:prstGeom>
        </p:spPr>
      </p:pic>
      <p:pic>
        <p:nvPicPr>
          <p:cNvPr id="8" name="Picture 7">
            <a:extLst>
              <a:ext uri="{FF2B5EF4-FFF2-40B4-BE49-F238E27FC236}">
                <a16:creationId xmlns:a16="http://schemas.microsoft.com/office/drawing/2014/main" id="{961266BA-BA69-42F1-B82E-A7C49EC57C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1055" y="2614584"/>
            <a:ext cx="5102567" cy="485539"/>
          </a:xfrm>
          <a:prstGeom prst="rect">
            <a:avLst/>
          </a:prstGeom>
        </p:spPr>
      </p:pic>
      <p:pic>
        <p:nvPicPr>
          <p:cNvPr id="10" name="Picture 9">
            <a:extLst>
              <a:ext uri="{FF2B5EF4-FFF2-40B4-BE49-F238E27FC236}">
                <a16:creationId xmlns:a16="http://schemas.microsoft.com/office/drawing/2014/main" id="{9EEFB195-BEE9-43A8-8F5E-B70E27C10B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1055" y="3922108"/>
            <a:ext cx="3952950" cy="399737"/>
          </a:xfrm>
          <a:prstGeom prst="rect">
            <a:avLst/>
          </a:prstGeom>
        </p:spPr>
      </p:pic>
    </p:spTree>
    <p:extLst>
      <p:ext uri="{BB962C8B-B14F-4D97-AF65-F5344CB8AC3E}">
        <p14:creationId xmlns:p14="http://schemas.microsoft.com/office/powerpoint/2010/main" val="529235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02"/>
          <p:cNvSpPr txBox="1">
            <a:spLocks noGrp="1"/>
          </p:cNvSpPr>
          <p:nvPr>
            <p:ph type="title"/>
          </p:nvPr>
        </p:nvSpPr>
        <p:spPr>
          <a:prstGeom prst="rect">
            <a:avLst/>
          </a:prstGeom>
        </p:spPr>
        <p:txBody>
          <a:bodyPr lIns="45699" tIns="45699" rIns="45699" bIns="45699"/>
          <a:lstStyle>
            <a:lvl1pPr marL="558800" indent="-838200"/>
          </a:lstStyle>
          <a:p>
            <a:r>
              <a:rPr lang="en-US" dirty="0" err="1"/>
              <a:t>Bắt</a:t>
            </a:r>
            <a:r>
              <a:rPr lang="en-US" dirty="0"/>
              <a:t> </a:t>
            </a:r>
            <a:r>
              <a:rPr lang="en-US" dirty="0" err="1"/>
              <a:t>đầu</a:t>
            </a:r>
            <a:r>
              <a:rPr lang="en-US" dirty="0"/>
              <a:t> </a:t>
            </a:r>
            <a:r>
              <a:rPr lang="en-US" dirty="0" err="1"/>
              <a:t>nhanh</a:t>
            </a:r>
            <a:r>
              <a:rPr lang="en-US" dirty="0"/>
              <a:t> validation</a:t>
            </a:r>
            <a:endParaRPr dirty="0"/>
          </a:p>
        </p:txBody>
      </p:sp>
      <p:sp>
        <p:nvSpPr>
          <p:cNvPr id="135" name="Shape 103"/>
          <p:cNvSpPr txBox="1">
            <a:spLocks noGrp="1"/>
          </p:cNvSpPr>
          <p:nvPr>
            <p:ph idx="1"/>
          </p:nvPr>
        </p:nvSpPr>
        <p:spPr>
          <a:xfrm>
            <a:off x="838200" y="1167776"/>
            <a:ext cx="10515600" cy="4198738"/>
          </a:xfrm>
          <a:prstGeom prst="rect">
            <a:avLst/>
          </a:prstGeom>
        </p:spPr>
        <p:txBody>
          <a:bodyPr lIns="45699" tIns="45699" rIns="45699" bIns="45699"/>
          <a:lstStyle>
            <a:lvl1pPr indent="-228600"/>
          </a:lstStyle>
          <a:p>
            <a:r>
              <a:rPr lang="vi-VN" dirty="0"/>
              <a:t>Để học tính năng validation của Laravel, Hãy xem một ví dụ hoàn chỉnh validate một form và hiển thị nội dung lỗi trả về cho người dùng.</a:t>
            </a:r>
            <a:endParaRPr dirty="0"/>
          </a:p>
        </p:txBody>
      </p:sp>
      <p:sp>
        <p:nvSpPr>
          <p:cNvPr id="2" name="Slide Number Placeholder 1"/>
          <p:cNvSpPr>
            <a:spLocks noGrp="1"/>
          </p:cNvSpPr>
          <p:nvPr>
            <p:ph type="sldNum" sz="quarter" idx="12"/>
          </p:nvPr>
        </p:nvSpPr>
        <p:spPr/>
        <p:txBody>
          <a:bodyPr/>
          <a:lstStyle/>
          <a:p>
            <a:fld id="{86CB4B4D-7CA3-9044-876B-883B54F8677D}" type="slidenum">
              <a:rPr lang="uk-UA" smtClean="0"/>
              <a:t>6</a:t>
            </a:fld>
            <a:endParaRPr lang="uk-UA"/>
          </a:p>
        </p:txBody>
      </p:sp>
    </p:spTree>
    <p:extLst>
      <p:ext uri="{BB962C8B-B14F-4D97-AF65-F5344CB8AC3E}">
        <p14:creationId xmlns:p14="http://schemas.microsoft.com/office/powerpoint/2010/main" val="1915209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32ECC-79A4-4CBE-97F4-285203AFA4A0}"/>
              </a:ext>
            </a:extLst>
          </p:cNvPr>
          <p:cNvSpPr>
            <a:spLocks noGrp="1"/>
          </p:cNvSpPr>
          <p:nvPr>
            <p:ph type="title"/>
          </p:nvPr>
        </p:nvSpPr>
        <p:spPr/>
        <p:txBody>
          <a:bodyPr/>
          <a:lstStyle/>
          <a:p>
            <a:r>
              <a:rPr lang="en-US" dirty="0" err="1"/>
              <a:t>Những</a:t>
            </a:r>
            <a:r>
              <a:rPr lang="en-US" dirty="0"/>
              <a:t> </a:t>
            </a:r>
            <a:r>
              <a:rPr lang="en-US" dirty="0" err="1"/>
              <a:t>quy</a:t>
            </a:r>
            <a:r>
              <a:rPr lang="en-US" dirty="0"/>
              <a:t> </a:t>
            </a:r>
            <a:r>
              <a:rPr lang="en-US" dirty="0" err="1"/>
              <a:t>định</a:t>
            </a:r>
            <a:r>
              <a:rPr lang="en-US" dirty="0"/>
              <a:t> validation </a:t>
            </a:r>
            <a:r>
              <a:rPr lang="en-US" dirty="0" err="1"/>
              <a:t>có</a:t>
            </a:r>
            <a:r>
              <a:rPr lang="en-US" dirty="0"/>
              <a:t> </a:t>
            </a:r>
            <a:r>
              <a:rPr lang="en-US" dirty="0" err="1"/>
              <a:t>sẵn</a:t>
            </a:r>
            <a:endParaRPr lang="en-US" dirty="0"/>
          </a:p>
        </p:txBody>
      </p:sp>
      <p:sp>
        <p:nvSpPr>
          <p:cNvPr id="3" name="Text Placeholder 2">
            <a:extLst>
              <a:ext uri="{FF2B5EF4-FFF2-40B4-BE49-F238E27FC236}">
                <a16:creationId xmlns:a16="http://schemas.microsoft.com/office/drawing/2014/main" id="{DF6B7DAC-4356-424C-AB24-83A5E6C8A298}"/>
              </a:ext>
            </a:extLst>
          </p:cNvPr>
          <p:cNvSpPr>
            <a:spLocks noGrp="1"/>
          </p:cNvSpPr>
          <p:nvPr>
            <p:ph idx="1"/>
          </p:nvPr>
        </p:nvSpPr>
        <p:spPr/>
        <p:txBody>
          <a:bodyPr>
            <a:normAutofit/>
          </a:bodyPr>
          <a:lstStyle/>
          <a:p>
            <a:pPr lvl="1"/>
            <a:r>
              <a:rPr lang="en-US" sz="2000" dirty="0"/>
              <a:t> </a:t>
            </a:r>
            <a:r>
              <a:rPr lang="vi-VN" sz="2000" dirty="0"/>
              <a:t>Nếu bạn muốn tùy biến thực thi query , bạn có thể sử dụng class Rule để định nghĩa quy định. Trong ví dụ này, chúng ta chỉ định quy tắc validation như là một mảng thay vì sử dụng ký tự | :</a:t>
            </a:r>
            <a:endParaRPr lang="en-US" sz="2000" dirty="0"/>
          </a:p>
        </p:txBody>
      </p:sp>
      <p:sp>
        <p:nvSpPr>
          <p:cNvPr id="4" name="Slide Number Placeholder 3">
            <a:extLst>
              <a:ext uri="{FF2B5EF4-FFF2-40B4-BE49-F238E27FC236}">
                <a16:creationId xmlns:a16="http://schemas.microsoft.com/office/drawing/2014/main" id="{03C5095A-EDBC-4C23-9D15-23CD83B734EE}"/>
              </a:ext>
            </a:extLst>
          </p:cNvPr>
          <p:cNvSpPr>
            <a:spLocks noGrp="1"/>
          </p:cNvSpPr>
          <p:nvPr>
            <p:ph type="sldNum" sz="quarter" idx="12"/>
          </p:nvPr>
        </p:nvSpPr>
        <p:spPr/>
        <p:txBody>
          <a:bodyPr/>
          <a:lstStyle/>
          <a:p>
            <a:fld id="{86CB4B4D-7CA3-9044-876B-883B54F8677D}" type="slidenum">
              <a:rPr lang="en-US" smtClean="0"/>
              <a:t>60</a:t>
            </a:fld>
            <a:endParaRPr lang="en-US"/>
          </a:p>
        </p:txBody>
      </p:sp>
      <p:pic>
        <p:nvPicPr>
          <p:cNvPr id="6" name="Picture 5">
            <a:extLst>
              <a:ext uri="{FF2B5EF4-FFF2-40B4-BE49-F238E27FC236}">
                <a16:creationId xmlns:a16="http://schemas.microsoft.com/office/drawing/2014/main" id="{853EEAC9-BBC0-4A72-BD92-B5013DC0BA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5362" y="2191145"/>
            <a:ext cx="6295238" cy="3142857"/>
          </a:xfrm>
          <a:prstGeom prst="rect">
            <a:avLst/>
          </a:prstGeom>
        </p:spPr>
      </p:pic>
    </p:spTree>
    <p:extLst>
      <p:ext uri="{BB962C8B-B14F-4D97-AF65-F5344CB8AC3E}">
        <p14:creationId xmlns:p14="http://schemas.microsoft.com/office/powerpoint/2010/main" val="1125265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3E202-33B4-4278-AF7F-FFE7E59786BE}"/>
              </a:ext>
            </a:extLst>
          </p:cNvPr>
          <p:cNvSpPr>
            <a:spLocks noGrp="1"/>
          </p:cNvSpPr>
          <p:nvPr>
            <p:ph type="title"/>
          </p:nvPr>
        </p:nvSpPr>
        <p:spPr/>
        <p:txBody>
          <a:bodyPr/>
          <a:lstStyle/>
          <a:p>
            <a:r>
              <a:rPr lang="en-US" dirty="0" err="1"/>
              <a:t>Những</a:t>
            </a:r>
            <a:r>
              <a:rPr lang="en-US" dirty="0"/>
              <a:t> </a:t>
            </a:r>
            <a:r>
              <a:rPr lang="en-US" dirty="0" err="1"/>
              <a:t>quy</a:t>
            </a:r>
            <a:r>
              <a:rPr lang="en-US" dirty="0"/>
              <a:t> </a:t>
            </a:r>
            <a:r>
              <a:rPr lang="en-US" dirty="0" err="1"/>
              <a:t>định</a:t>
            </a:r>
            <a:r>
              <a:rPr lang="en-US" dirty="0"/>
              <a:t> validation </a:t>
            </a:r>
            <a:r>
              <a:rPr lang="en-US" dirty="0" err="1"/>
              <a:t>có</a:t>
            </a:r>
            <a:r>
              <a:rPr lang="en-US" dirty="0"/>
              <a:t> </a:t>
            </a:r>
            <a:r>
              <a:rPr lang="en-US" dirty="0" err="1"/>
              <a:t>sẵn</a:t>
            </a:r>
            <a:endParaRPr lang="en-US" dirty="0"/>
          </a:p>
        </p:txBody>
      </p:sp>
      <p:sp>
        <p:nvSpPr>
          <p:cNvPr id="3" name="Text Placeholder 2">
            <a:extLst>
              <a:ext uri="{FF2B5EF4-FFF2-40B4-BE49-F238E27FC236}">
                <a16:creationId xmlns:a16="http://schemas.microsoft.com/office/drawing/2014/main" id="{40D19E74-A1D1-407D-BE4C-4E8696955169}"/>
              </a:ext>
            </a:extLst>
          </p:cNvPr>
          <p:cNvSpPr>
            <a:spLocks noGrp="1"/>
          </p:cNvSpPr>
          <p:nvPr>
            <p:ph idx="1"/>
          </p:nvPr>
        </p:nvSpPr>
        <p:spPr/>
        <p:txBody>
          <a:bodyPr/>
          <a:lstStyle/>
          <a:p>
            <a:r>
              <a:rPr lang="en-US" dirty="0"/>
              <a:t> file</a:t>
            </a:r>
          </a:p>
          <a:p>
            <a:pPr lvl="1"/>
            <a:r>
              <a:rPr lang="en-US" sz="2000" dirty="0"/>
              <a:t> </a:t>
            </a:r>
            <a:r>
              <a:rPr lang="en-US" sz="2000" dirty="0" err="1"/>
              <a:t>Giá</a:t>
            </a:r>
            <a:r>
              <a:rPr lang="en-US" sz="2000" dirty="0"/>
              <a:t> </a:t>
            </a:r>
            <a:r>
              <a:rPr lang="en-US" sz="2000" dirty="0" err="1"/>
              <a:t>trị</a:t>
            </a:r>
            <a:r>
              <a:rPr lang="en-US" sz="2000" dirty="0"/>
              <a:t> </a:t>
            </a:r>
            <a:r>
              <a:rPr lang="en-US" sz="2000" dirty="0" err="1"/>
              <a:t>phải</a:t>
            </a:r>
            <a:r>
              <a:rPr lang="en-US" sz="2000" dirty="0"/>
              <a:t> </a:t>
            </a:r>
            <a:r>
              <a:rPr lang="en-US" sz="2000" dirty="0" err="1"/>
              <a:t>là</a:t>
            </a:r>
            <a:r>
              <a:rPr lang="en-US" sz="2000" dirty="0"/>
              <a:t> </a:t>
            </a:r>
            <a:r>
              <a:rPr lang="en-US" sz="2000" dirty="0" err="1"/>
              <a:t>một</a:t>
            </a:r>
            <a:r>
              <a:rPr lang="en-US" sz="2000" dirty="0"/>
              <a:t> file </a:t>
            </a:r>
            <a:r>
              <a:rPr lang="en-US" sz="2000" dirty="0" err="1"/>
              <a:t>tải</a:t>
            </a:r>
            <a:r>
              <a:rPr lang="en-US" sz="2000" dirty="0"/>
              <a:t> </a:t>
            </a:r>
            <a:r>
              <a:rPr lang="en-US" sz="2000" dirty="0" err="1"/>
              <a:t>lên</a:t>
            </a:r>
            <a:r>
              <a:rPr lang="en-US" sz="2000" dirty="0"/>
              <a:t> </a:t>
            </a:r>
            <a:r>
              <a:rPr lang="en-US" sz="2000" dirty="0" err="1"/>
              <a:t>thành</a:t>
            </a:r>
            <a:r>
              <a:rPr lang="en-US" sz="2000" dirty="0"/>
              <a:t> </a:t>
            </a:r>
            <a:r>
              <a:rPr lang="en-US" sz="2000" dirty="0" err="1"/>
              <a:t>công</a:t>
            </a:r>
            <a:r>
              <a:rPr lang="en-US" sz="2000" dirty="0"/>
              <a:t>.</a:t>
            </a:r>
          </a:p>
          <a:p>
            <a:r>
              <a:rPr lang="en-US" dirty="0"/>
              <a:t> filled</a:t>
            </a:r>
          </a:p>
          <a:p>
            <a:pPr lvl="1"/>
            <a:r>
              <a:rPr lang="en-US" sz="2000" dirty="0"/>
              <a:t> </a:t>
            </a:r>
            <a:r>
              <a:rPr lang="vi-VN" sz="2000" dirty="0"/>
              <a:t>Giá trị không được phép trống.</a:t>
            </a:r>
            <a:endParaRPr lang="en-US" sz="2000" dirty="0"/>
          </a:p>
          <a:p>
            <a:r>
              <a:rPr lang="en-US" dirty="0"/>
              <a:t> image</a:t>
            </a:r>
          </a:p>
          <a:p>
            <a:pPr lvl="1"/>
            <a:r>
              <a:rPr lang="en-US" sz="2000" dirty="0"/>
              <a:t> </a:t>
            </a:r>
            <a:r>
              <a:rPr lang="en-US" sz="2000" dirty="0" err="1"/>
              <a:t>Giá</a:t>
            </a:r>
            <a:r>
              <a:rPr lang="en-US" sz="2000" dirty="0"/>
              <a:t> </a:t>
            </a:r>
            <a:r>
              <a:rPr lang="en-US" sz="2000" dirty="0" err="1"/>
              <a:t>trị</a:t>
            </a:r>
            <a:r>
              <a:rPr lang="en-US" sz="2000" dirty="0"/>
              <a:t> </a:t>
            </a:r>
            <a:r>
              <a:rPr lang="en-US" sz="2000" dirty="0" err="1"/>
              <a:t>phải</a:t>
            </a:r>
            <a:r>
              <a:rPr lang="en-US" sz="2000" dirty="0"/>
              <a:t> </a:t>
            </a:r>
            <a:r>
              <a:rPr lang="en-US" sz="2000" dirty="0" err="1"/>
              <a:t>là</a:t>
            </a:r>
            <a:r>
              <a:rPr lang="en-US" sz="2000" dirty="0"/>
              <a:t> </a:t>
            </a:r>
            <a:r>
              <a:rPr lang="en-US" sz="2000" dirty="0" err="1"/>
              <a:t>ảnh</a:t>
            </a:r>
            <a:r>
              <a:rPr lang="en-US" sz="2000" dirty="0"/>
              <a:t> </a:t>
            </a:r>
            <a:r>
              <a:rPr lang="en-US" sz="2000" dirty="0" err="1"/>
              <a:t>có</a:t>
            </a:r>
            <a:r>
              <a:rPr lang="en-US" sz="2000" dirty="0"/>
              <a:t> </a:t>
            </a:r>
            <a:r>
              <a:rPr lang="en-US" sz="2000" dirty="0" err="1"/>
              <a:t>định</a:t>
            </a:r>
            <a:r>
              <a:rPr lang="en-US" sz="2000" dirty="0"/>
              <a:t> </a:t>
            </a:r>
            <a:r>
              <a:rPr lang="en-US" sz="2000" dirty="0" err="1"/>
              <a:t>dạng</a:t>
            </a:r>
            <a:r>
              <a:rPr lang="en-US" sz="2000" dirty="0"/>
              <a:t> (jpeg, </a:t>
            </a:r>
            <a:r>
              <a:rPr lang="en-US" sz="2000" dirty="0" err="1"/>
              <a:t>png</a:t>
            </a:r>
            <a:r>
              <a:rPr lang="en-US" sz="2000" dirty="0"/>
              <a:t>, bmp, gif, or </a:t>
            </a:r>
            <a:r>
              <a:rPr lang="en-US" sz="2000" dirty="0" err="1"/>
              <a:t>svg</a:t>
            </a:r>
            <a:r>
              <a:rPr lang="en-US" sz="2000" dirty="0"/>
              <a:t>)</a:t>
            </a:r>
          </a:p>
          <a:p>
            <a:r>
              <a:rPr lang="en-US" dirty="0"/>
              <a:t> </a:t>
            </a:r>
            <a:r>
              <a:rPr lang="en-US" dirty="0" err="1"/>
              <a:t>in:foo,bar</a:t>
            </a:r>
            <a:r>
              <a:rPr lang="en-US" dirty="0"/>
              <a:t>,...</a:t>
            </a:r>
          </a:p>
          <a:p>
            <a:pPr lvl="1"/>
            <a:r>
              <a:rPr lang="en-US" sz="2000" dirty="0"/>
              <a:t> </a:t>
            </a:r>
            <a:r>
              <a:rPr lang="en-US" sz="2000" dirty="0" err="1"/>
              <a:t>Giá</a:t>
            </a:r>
            <a:r>
              <a:rPr lang="en-US" sz="2000" dirty="0"/>
              <a:t> </a:t>
            </a:r>
            <a:r>
              <a:rPr lang="en-US" sz="2000" dirty="0" err="1"/>
              <a:t>trị</a:t>
            </a:r>
            <a:r>
              <a:rPr lang="en-US" sz="2000" dirty="0"/>
              <a:t> </a:t>
            </a:r>
            <a:r>
              <a:rPr lang="en-US" sz="2000" dirty="0" err="1"/>
              <a:t>phải</a:t>
            </a:r>
            <a:r>
              <a:rPr lang="en-US" sz="2000" dirty="0"/>
              <a:t> </a:t>
            </a:r>
            <a:r>
              <a:rPr lang="en-US" sz="2000" dirty="0" err="1"/>
              <a:t>thuộc</a:t>
            </a:r>
            <a:r>
              <a:rPr lang="en-US" sz="2000" dirty="0"/>
              <a:t> </a:t>
            </a:r>
            <a:r>
              <a:rPr lang="en-US" sz="2000" dirty="0" err="1"/>
              <a:t>danh</a:t>
            </a:r>
            <a:r>
              <a:rPr lang="en-US" sz="2000" dirty="0"/>
              <a:t> </a:t>
            </a:r>
            <a:r>
              <a:rPr lang="en-US" sz="2000" dirty="0" err="1"/>
              <a:t>sách</a:t>
            </a:r>
            <a:r>
              <a:rPr lang="en-US" sz="2000" dirty="0"/>
              <a:t> </a:t>
            </a:r>
            <a:r>
              <a:rPr lang="en-US" sz="2000" dirty="0" err="1"/>
              <a:t>các</a:t>
            </a:r>
            <a:r>
              <a:rPr lang="en-US" sz="2000" dirty="0"/>
              <a:t> </a:t>
            </a:r>
            <a:r>
              <a:rPr lang="en-US" sz="2000" dirty="0" err="1"/>
              <a:t>giá</a:t>
            </a:r>
            <a:r>
              <a:rPr lang="en-US" sz="2000" dirty="0"/>
              <a:t> </a:t>
            </a:r>
            <a:r>
              <a:rPr lang="en-US" sz="2000" dirty="0" err="1"/>
              <a:t>trị</a:t>
            </a:r>
            <a:r>
              <a:rPr lang="en-US" sz="2000" dirty="0"/>
              <a:t>.</a:t>
            </a:r>
          </a:p>
        </p:txBody>
      </p:sp>
      <p:sp>
        <p:nvSpPr>
          <p:cNvPr id="4" name="Slide Number Placeholder 3">
            <a:extLst>
              <a:ext uri="{FF2B5EF4-FFF2-40B4-BE49-F238E27FC236}">
                <a16:creationId xmlns:a16="http://schemas.microsoft.com/office/drawing/2014/main" id="{5C2C7EB4-BD0D-4991-AF1E-37487E80A9D7}"/>
              </a:ext>
            </a:extLst>
          </p:cNvPr>
          <p:cNvSpPr>
            <a:spLocks noGrp="1"/>
          </p:cNvSpPr>
          <p:nvPr>
            <p:ph type="sldNum" sz="quarter" idx="12"/>
          </p:nvPr>
        </p:nvSpPr>
        <p:spPr/>
        <p:txBody>
          <a:bodyPr/>
          <a:lstStyle/>
          <a:p>
            <a:fld id="{86CB4B4D-7CA3-9044-876B-883B54F8677D}" type="slidenum">
              <a:rPr lang="en-US" smtClean="0"/>
              <a:t>61</a:t>
            </a:fld>
            <a:endParaRPr lang="en-US"/>
          </a:p>
        </p:txBody>
      </p:sp>
    </p:spTree>
    <p:extLst>
      <p:ext uri="{BB962C8B-B14F-4D97-AF65-F5344CB8AC3E}">
        <p14:creationId xmlns:p14="http://schemas.microsoft.com/office/powerpoint/2010/main" val="17437688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7F66B-6FF2-489B-BDB9-89F416FFE8D9}"/>
              </a:ext>
            </a:extLst>
          </p:cNvPr>
          <p:cNvSpPr>
            <a:spLocks noGrp="1"/>
          </p:cNvSpPr>
          <p:nvPr>
            <p:ph type="title"/>
          </p:nvPr>
        </p:nvSpPr>
        <p:spPr/>
        <p:txBody>
          <a:bodyPr/>
          <a:lstStyle/>
          <a:p>
            <a:r>
              <a:rPr lang="en-US" dirty="0" err="1"/>
              <a:t>Những</a:t>
            </a:r>
            <a:r>
              <a:rPr lang="en-US" dirty="0"/>
              <a:t> </a:t>
            </a:r>
            <a:r>
              <a:rPr lang="en-US" dirty="0" err="1"/>
              <a:t>quy</a:t>
            </a:r>
            <a:r>
              <a:rPr lang="en-US" dirty="0"/>
              <a:t> </a:t>
            </a:r>
            <a:r>
              <a:rPr lang="en-US" dirty="0" err="1"/>
              <a:t>định</a:t>
            </a:r>
            <a:r>
              <a:rPr lang="en-US" dirty="0"/>
              <a:t> validation </a:t>
            </a:r>
            <a:r>
              <a:rPr lang="en-US" dirty="0" err="1"/>
              <a:t>có</a:t>
            </a:r>
            <a:r>
              <a:rPr lang="en-US" dirty="0"/>
              <a:t> </a:t>
            </a:r>
            <a:r>
              <a:rPr lang="en-US" dirty="0" err="1"/>
              <a:t>sẵn</a:t>
            </a:r>
            <a:endParaRPr lang="en-US" dirty="0"/>
          </a:p>
        </p:txBody>
      </p:sp>
      <p:sp>
        <p:nvSpPr>
          <p:cNvPr id="3" name="Text Placeholder 2">
            <a:extLst>
              <a:ext uri="{FF2B5EF4-FFF2-40B4-BE49-F238E27FC236}">
                <a16:creationId xmlns:a16="http://schemas.microsoft.com/office/drawing/2014/main" id="{5F37CD0B-4C19-4C66-BEDB-046A75A401D1}"/>
              </a:ext>
            </a:extLst>
          </p:cNvPr>
          <p:cNvSpPr>
            <a:spLocks noGrp="1"/>
          </p:cNvSpPr>
          <p:nvPr>
            <p:ph idx="1"/>
          </p:nvPr>
        </p:nvSpPr>
        <p:spPr/>
        <p:txBody>
          <a:bodyPr/>
          <a:lstStyle/>
          <a:p>
            <a:r>
              <a:rPr lang="en-US" dirty="0"/>
              <a:t> </a:t>
            </a:r>
            <a:r>
              <a:rPr lang="en-US" dirty="0" err="1"/>
              <a:t>in_array:anotherfield</a:t>
            </a:r>
            <a:endParaRPr lang="en-US" dirty="0"/>
          </a:p>
          <a:p>
            <a:pPr lvl="1"/>
            <a:r>
              <a:rPr lang="en-US" sz="2000" dirty="0"/>
              <a:t> </a:t>
            </a:r>
            <a:r>
              <a:rPr lang="en-US" sz="2000" dirty="0" err="1"/>
              <a:t>Giá</a:t>
            </a:r>
            <a:r>
              <a:rPr lang="en-US" sz="2000" dirty="0"/>
              <a:t> </a:t>
            </a:r>
            <a:r>
              <a:rPr lang="en-US" sz="2000" dirty="0" err="1"/>
              <a:t>trị</a:t>
            </a:r>
            <a:r>
              <a:rPr lang="en-US" sz="2000" dirty="0"/>
              <a:t> </a:t>
            </a:r>
            <a:r>
              <a:rPr lang="en-US" sz="2000" dirty="0" err="1"/>
              <a:t>phải</a:t>
            </a:r>
            <a:r>
              <a:rPr lang="en-US" sz="2000" dirty="0"/>
              <a:t> </a:t>
            </a:r>
            <a:r>
              <a:rPr lang="en-US" sz="2000" dirty="0" err="1"/>
              <a:t>tồn</a:t>
            </a:r>
            <a:r>
              <a:rPr lang="en-US" sz="2000" dirty="0"/>
              <a:t> </a:t>
            </a:r>
            <a:r>
              <a:rPr lang="en-US" sz="2000" dirty="0" err="1"/>
              <a:t>tại</a:t>
            </a:r>
            <a:r>
              <a:rPr lang="en-US" sz="2000" dirty="0"/>
              <a:t> </a:t>
            </a:r>
            <a:r>
              <a:rPr lang="en-US" sz="2000" dirty="0" err="1"/>
              <a:t>trong</a:t>
            </a:r>
            <a:r>
              <a:rPr lang="en-US" sz="2000" dirty="0"/>
              <a:t> </a:t>
            </a:r>
            <a:r>
              <a:rPr lang="en-US" sz="2000" dirty="0" err="1"/>
              <a:t>giá</a:t>
            </a:r>
            <a:r>
              <a:rPr lang="en-US" sz="2000" dirty="0"/>
              <a:t> </a:t>
            </a:r>
            <a:r>
              <a:rPr lang="en-US" sz="2000" dirty="0" err="1"/>
              <a:t>trị</a:t>
            </a:r>
            <a:r>
              <a:rPr lang="en-US" sz="2000" dirty="0"/>
              <a:t> </a:t>
            </a:r>
            <a:r>
              <a:rPr lang="en-US" sz="2000" dirty="0" err="1"/>
              <a:t>của</a:t>
            </a:r>
            <a:r>
              <a:rPr lang="en-US" sz="2000" dirty="0"/>
              <a:t> </a:t>
            </a:r>
            <a:r>
              <a:rPr lang="en-US" sz="2000" dirty="0" err="1"/>
              <a:t>anotherfield’s</a:t>
            </a:r>
            <a:r>
              <a:rPr lang="en-US" sz="2000" dirty="0"/>
              <a:t>.</a:t>
            </a:r>
          </a:p>
          <a:p>
            <a:r>
              <a:rPr lang="en-US" dirty="0"/>
              <a:t> integer</a:t>
            </a:r>
          </a:p>
          <a:p>
            <a:pPr lvl="1"/>
            <a:r>
              <a:rPr lang="en-US" sz="2000" dirty="0"/>
              <a:t> </a:t>
            </a:r>
            <a:r>
              <a:rPr lang="en-US" sz="2000" dirty="0" err="1"/>
              <a:t>Giá</a:t>
            </a:r>
            <a:r>
              <a:rPr lang="en-US" sz="2000" dirty="0"/>
              <a:t> </a:t>
            </a:r>
            <a:r>
              <a:rPr lang="en-US" sz="2000" dirty="0" err="1"/>
              <a:t>trị</a:t>
            </a:r>
            <a:r>
              <a:rPr lang="en-US" sz="2000" dirty="0"/>
              <a:t> </a:t>
            </a:r>
            <a:r>
              <a:rPr lang="en-US" sz="2000" dirty="0" err="1"/>
              <a:t>phải</a:t>
            </a:r>
            <a:r>
              <a:rPr lang="en-US" sz="2000" dirty="0"/>
              <a:t> </a:t>
            </a:r>
            <a:r>
              <a:rPr lang="en-US" sz="2000" dirty="0" err="1"/>
              <a:t>là</a:t>
            </a:r>
            <a:r>
              <a:rPr lang="en-US" sz="2000" dirty="0"/>
              <a:t> </a:t>
            </a:r>
            <a:r>
              <a:rPr lang="en-US" sz="2000" dirty="0" err="1"/>
              <a:t>kiểu</a:t>
            </a:r>
            <a:r>
              <a:rPr lang="en-US" sz="2000" dirty="0"/>
              <a:t> integer.</a:t>
            </a:r>
          </a:p>
          <a:p>
            <a:r>
              <a:rPr lang="en-US" dirty="0"/>
              <a:t> </a:t>
            </a:r>
            <a:r>
              <a:rPr lang="en-US" dirty="0" err="1"/>
              <a:t>ip</a:t>
            </a:r>
            <a:endParaRPr lang="en-US" dirty="0"/>
          </a:p>
          <a:p>
            <a:pPr lvl="1"/>
            <a:r>
              <a:rPr lang="en-US" sz="2000" dirty="0"/>
              <a:t> </a:t>
            </a:r>
            <a:r>
              <a:rPr lang="en-US" sz="2000" dirty="0" err="1"/>
              <a:t>Giá</a:t>
            </a:r>
            <a:r>
              <a:rPr lang="en-US" sz="2000" dirty="0"/>
              <a:t> </a:t>
            </a:r>
            <a:r>
              <a:rPr lang="en-US" sz="2000" dirty="0" err="1"/>
              <a:t>trị</a:t>
            </a:r>
            <a:r>
              <a:rPr lang="en-US" sz="2000" dirty="0"/>
              <a:t> </a:t>
            </a:r>
            <a:r>
              <a:rPr lang="en-US" sz="2000" dirty="0" err="1"/>
              <a:t>phải</a:t>
            </a:r>
            <a:r>
              <a:rPr lang="en-US" sz="2000" dirty="0"/>
              <a:t> </a:t>
            </a:r>
            <a:r>
              <a:rPr lang="en-US" sz="2000" dirty="0" err="1"/>
              <a:t>là</a:t>
            </a:r>
            <a:r>
              <a:rPr lang="en-US" sz="2000" dirty="0"/>
              <a:t> </a:t>
            </a:r>
            <a:r>
              <a:rPr lang="en-US" sz="2000" dirty="0" err="1"/>
              <a:t>địa</a:t>
            </a:r>
            <a:r>
              <a:rPr lang="en-US" sz="2000" dirty="0"/>
              <a:t> </a:t>
            </a:r>
            <a:r>
              <a:rPr lang="en-US" sz="2000" dirty="0" err="1"/>
              <a:t>chỉ</a:t>
            </a:r>
            <a:r>
              <a:rPr lang="en-US" sz="2000" dirty="0"/>
              <a:t> IP.</a:t>
            </a:r>
          </a:p>
          <a:p>
            <a:r>
              <a:rPr lang="en-US" dirty="0"/>
              <a:t> </a:t>
            </a:r>
            <a:r>
              <a:rPr lang="en-US" dirty="0" err="1"/>
              <a:t>json</a:t>
            </a:r>
            <a:endParaRPr lang="en-US" dirty="0"/>
          </a:p>
          <a:p>
            <a:pPr lvl="1"/>
            <a:r>
              <a:rPr lang="en-US" sz="2000" dirty="0"/>
              <a:t> </a:t>
            </a:r>
            <a:r>
              <a:rPr lang="en-US" sz="2000" dirty="0" err="1"/>
              <a:t>Giá</a:t>
            </a:r>
            <a:r>
              <a:rPr lang="en-US" sz="2000" dirty="0"/>
              <a:t> </a:t>
            </a:r>
            <a:r>
              <a:rPr lang="en-US" sz="2000" dirty="0" err="1"/>
              <a:t>trị</a:t>
            </a:r>
            <a:r>
              <a:rPr lang="en-US" sz="2000" dirty="0"/>
              <a:t> </a:t>
            </a:r>
            <a:r>
              <a:rPr lang="en-US" sz="2000" dirty="0" err="1"/>
              <a:t>phải</a:t>
            </a:r>
            <a:r>
              <a:rPr lang="en-US" sz="2000" dirty="0"/>
              <a:t> </a:t>
            </a:r>
            <a:r>
              <a:rPr lang="en-US" sz="2000" dirty="0" err="1"/>
              <a:t>là</a:t>
            </a:r>
            <a:r>
              <a:rPr lang="en-US" sz="2000" dirty="0"/>
              <a:t> </a:t>
            </a:r>
            <a:r>
              <a:rPr lang="en-US" sz="2000" dirty="0" err="1"/>
              <a:t>một</a:t>
            </a:r>
            <a:r>
              <a:rPr lang="en-US" sz="2000" dirty="0"/>
              <a:t> string JSON.</a:t>
            </a:r>
          </a:p>
        </p:txBody>
      </p:sp>
      <p:sp>
        <p:nvSpPr>
          <p:cNvPr id="4" name="Slide Number Placeholder 3">
            <a:extLst>
              <a:ext uri="{FF2B5EF4-FFF2-40B4-BE49-F238E27FC236}">
                <a16:creationId xmlns:a16="http://schemas.microsoft.com/office/drawing/2014/main" id="{D9D362A3-7CC0-4EF4-94B4-AD5645DC6C42}"/>
              </a:ext>
            </a:extLst>
          </p:cNvPr>
          <p:cNvSpPr>
            <a:spLocks noGrp="1"/>
          </p:cNvSpPr>
          <p:nvPr>
            <p:ph type="sldNum" sz="quarter" idx="12"/>
          </p:nvPr>
        </p:nvSpPr>
        <p:spPr/>
        <p:txBody>
          <a:bodyPr/>
          <a:lstStyle/>
          <a:p>
            <a:fld id="{86CB4B4D-7CA3-9044-876B-883B54F8677D}" type="slidenum">
              <a:rPr lang="en-US" smtClean="0"/>
              <a:t>62</a:t>
            </a:fld>
            <a:endParaRPr lang="en-US"/>
          </a:p>
        </p:txBody>
      </p:sp>
    </p:spTree>
    <p:extLst>
      <p:ext uri="{BB962C8B-B14F-4D97-AF65-F5344CB8AC3E}">
        <p14:creationId xmlns:p14="http://schemas.microsoft.com/office/powerpoint/2010/main" val="18444621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9FA7A-BB07-43AE-AC57-F30768C7DABC}"/>
              </a:ext>
            </a:extLst>
          </p:cNvPr>
          <p:cNvSpPr>
            <a:spLocks noGrp="1"/>
          </p:cNvSpPr>
          <p:nvPr>
            <p:ph type="title"/>
          </p:nvPr>
        </p:nvSpPr>
        <p:spPr/>
        <p:txBody>
          <a:bodyPr/>
          <a:lstStyle/>
          <a:p>
            <a:r>
              <a:rPr lang="en-US" dirty="0" err="1"/>
              <a:t>Những</a:t>
            </a:r>
            <a:r>
              <a:rPr lang="en-US" dirty="0"/>
              <a:t> </a:t>
            </a:r>
            <a:r>
              <a:rPr lang="en-US" dirty="0" err="1"/>
              <a:t>quy</a:t>
            </a:r>
            <a:r>
              <a:rPr lang="en-US" dirty="0"/>
              <a:t> </a:t>
            </a:r>
            <a:r>
              <a:rPr lang="en-US" dirty="0" err="1"/>
              <a:t>định</a:t>
            </a:r>
            <a:r>
              <a:rPr lang="en-US" dirty="0"/>
              <a:t> validation </a:t>
            </a:r>
            <a:r>
              <a:rPr lang="en-US" dirty="0" err="1"/>
              <a:t>có</a:t>
            </a:r>
            <a:r>
              <a:rPr lang="en-US" dirty="0"/>
              <a:t> </a:t>
            </a:r>
            <a:r>
              <a:rPr lang="en-US" dirty="0" err="1"/>
              <a:t>sẵn</a:t>
            </a:r>
            <a:endParaRPr lang="en-US" dirty="0"/>
          </a:p>
        </p:txBody>
      </p:sp>
      <p:sp>
        <p:nvSpPr>
          <p:cNvPr id="3" name="Text Placeholder 2">
            <a:extLst>
              <a:ext uri="{FF2B5EF4-FFF2-40B4-BE49-F238E27FC236}">
                <a16:creationId xmlns:a16="http://schemas.microsoft.com/office/drawing/2014/main" id="{667C4CD7-3427-4A34-8916-9B8B82C1AFD0}"/>
              </a:ext>
            </a:extLst>
          </p:cNvPr>
          <p:cNvSpPr>
            <a:spLocks noGrp="1"/>
          </p:cNvSpPr>
          <p:nvPr>
            <p:ph idx="1"/>
          </p:nvPr>
        </p:nvSpPr>
        <p:spPr/>
        <p:txBody>
          <a:bodyPr>
            <a:normAutofit/>
          </a:bodyPr>
          <a:lstStyle/>
          <a:p>
            <a:r>
              <a:rPr lang="en-US" dirty="0"/>
              <a:t> </a:t>
            </a:r>
            <a:r>
              <a:rPr lang="vi-VN" dirty="0"/>
              <a:t>max:value</a:t>
            </a:r>
            <a:endParaRPr lang="en-US" dirty="0"/>
          </a:p>
          <a:p>
            <a:pPr lvl="1"/>
            <a:r>
              <a:rPr lang="vi-VN" sz="2000" dirty="0"/>
              <a:t> Giá trị phải nhỏ hơn hoặc bằng value. Chuỗi, số, và file là kiểu giống size với nhau.</a:t>
            </a:r>
            <a:endParaRPr lang="en-US" sz="2000" dirty="0"/>
          </a:p>
          <a:p>
            <a:r>
              <a:rPr lang="vi-VN" dirty="0"/>
              <a:t> mimetypes:text/plain,...</a:t>
            </a:r>
            <a:endParaRPr lang="en-US" dirty="0"/>
          </a:p>
          <a:p>
            <a:pPr lvl="1"/>
            <a:r>
              <a:rPr lang="vi-VN" sz="2000" dirty="0"/>
              <a:t> Giá trị phải khớp với MIME types:</a:t>
            </a:r>
            <a:endParaRPr lang="en-US" sz="2000" dirty="0"/>
          </a:p>
          <a:p>
            <a:pPr lvl="1"/>
            <a:endParaRPr lang="en-US" sz="2000" dirty="0"/>
          </a:p>
          <a:p>
            <a:pPr lvl="1"/>
            <a:endParaRPr lang="en-US" sz="2000" dirty="0"/>
          </a:p>
          <a:p>
            <a:pPr lvl="1"/>
            <a:r>
              <a:rPr lang="vi-VN" sz="2000" dirty="0"/>
              <a:t>Xác định MIME type của file upload, nội dung file sẽ được đọc framework sẽ đoán MIME type, có thể sẽ khác MIME type của người dùng.</a:t>
            </a:r>
            <a:endParaRPr lang="en-US" sz="2000" dirty="0"/>
          </a:p>
          <a:p>
            <a:r>
              <a:rPr lang="en-US" dirty="0"/>
              <a:t> </a:t>
            </a:r>
            <a:r>
              <a:rPr lang="en-US" dirty="0" err="1"/>
              <a:t>mimes:foo,bar</a:t>
            </a:r>
            <a:r>
              <a:rPr lang="en-US" dirty="0"/>
              <a:t>,...</a:t>
            </a:r>
          </a:p>
          <a:p>
            <a:pPr lvl="1"/>
            <a:r>
              <a:rPr lang="en-US" sz="2000" dirty="0"/>
              <a:t> </a:t>
            </a:r>
            <a:r>
              <a:rPr lang="vi-VN" sz="2000" dirty="0"/>
              <a:t>Giá trị phải khơp với MIME type ứng với một danh sách extensions.</a:t>
            </a:r>
            <a:endParaRPr lang="en-US" sz="2000" dirty="0"/>
          </a:p>
          <a:p>
            <a:pPr lvl="1"/>
            <a:endParaRPr lang="en-US" sz="2000" dirty="0"/>
          </a:p>
        </p:txBody>
      </p:sp>
      <p:sp>
        <p:nvSpPr>
          <p:cNvPr id="4" name="Slide Number Placeholder 3">
            <a:extLst>
              <a:ext uri="{FF2B5EF4-FFF2-40B4-BE49-F238E27FC236}">
                <a16:creationId xmlns:a16="http://schemas.microsoft.com/office/drawing/2014/main" id="{9A6AF680-BD21-4733-A5DC-B72DB2A40ED2}"/>
              </a:ext>
            </a:extLst>
          </p:cNvPr>
          <p:cNvSpPr>
            <a:spLocks noGrp="1"/>
          </p:cNvSpPr>
          <p:nvPr>
            <p:ph type="sldNum" sz="quarter" idx="12"/>
          </p:nvPr>
        </p:nvSpPr>
        <p:spPr/>
        <p:txBody>
          <a:bodyPr/>
          <a:lstStyle/>
          <a:p>
            <a:fld id="{86CB4B4D-7CA3-9044-876B-883B54F8677D}" type="slidenum">
              <a:rPr lang="en-US" smtClean="0"/>
              <a:t>63</a:t>
            </a:fld>
            <a:endParaRPr lang="en-US"/>
          </a:p>
        </p:txBody>
      </p:sp>
      <p:pic>
        <p:nvPicPr>
          <p:cNvPr id="6" name="Picture 5">
            <a:extLst>
              <a:ext uri="{FF2B5EF4-FFF2-40B4-BE49-F238E27FC236}">
                <a16:creationId xmlns:a16="http://schemas.microsoft.com/office/drawing/2014/main" id="{749323D1-7F0F-4100-96A6-9156481C75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528" y="2886143"/>
            <a:ext cx="6047619" cy="542857"/>
          </a:xfrm>
          <a:prstGeom prst="rect">
            <a:avLst/>
          </a:prstGeom>
        </p:spPr>
      </p:pic>
    </p:spTree>
    <p:extLst>
      <p:ext uri="{BB962C8B-B14F-4D97-AF65-F5344CB8AC3E}">
        <p14:creationId xmlns:p14="http://schemas.microsoft.com/office/powerpoint/2010/main" val="14018084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93CCF-E282-438F-A4E9-B2E63FE04E12}"/>
              </a:ext>
            </a:extLst>
          </p:cNvPr>
          <p:cNvSpPr>
            <a:spLocks noGrp="1"/>
          </p:cNvSpPr>
          <p:nvPr>
            <p:ph type="title"/>
          </p:nvPr>
        </p:nvSpPr>
        <p:spPr/>
        <p:txBody>
          <a:bodyPr/>
          <a:lstStyle/>
          <a:p>
            <a:r>
              <a:rPr lang="en-US" dirty="0" err="1"/>
              <a:t>Những</a:t>
            </a:r>
            <a:r>
              <a:rPr lang="en-US" dirty="0"/>
              <a:t> </a:t>
            </a:r>
            <a:r>
              <a:rPr lang="en-US" dirty="0" err="1"/>
              <a:t>quy</a:t>
            </a:r>
            <a:r>
              <a:rPr lang="en-US" dirty="0"/>
              <a:t> </a:t>
            </a:r>
            <a:r>
              <a:rPr lang="en-US" dirty="0" err="1"/>
              <a:t>định</a:t>
            </a:r>
            <a:r>
              <a:rPr lang="en-US" dirty="0"/>
              <a:t> validation </a:t>
            </a:r>
            <a:r>
              <a:rPr lang="en-US" dirty="0" err="1"/>
              <a:t>có</a:t>
            </a:r>
            <a:r>
              <a:rPr lang="en-US" dirty="0"/>
              <a:t> </a:t>
            </a:r>
            <a:r>
              <a:rPr lang="en-US" dirty="0" err="1"/>
              <a:t>sẵn</a:t>
            </a:r>
            <a:endParaRPr lang="en-US" dirty="0"/>
          </a:p>
        </p:txBody>
      </p:sp>
      <p:sp>
        <p:nvSpPr>
          <p:cNvPr id="3" name="Text Placeholder 2">
            <a:extLst>
              <a:ext uri="{FF2B5EF4-FFF2-40B4-BE49-F238E27FC236}">
                <a16:creationId xmlns:a16="http://schemas.microsoft.com/office/drawing/2014/main" id="{4786638C-9704-44DE-B5CE-E54A06BB4B56}"/>
              </a:ext>
            </a:extLst>
          </p:cNvPr>
          <p:cNvSpPr>
            <a:spLocks noGrp="1"/>
          </p:cNvSpPr>
          <p:nvPr>
            <p:ph idx="1"/>
          </p:nvPr>
        </p:nvSpPr>
        <p:spPr/>
        <p:txBody>
          <a:bodyPr>
            <a:normAutofit/>
          </a:bodyPr>
          <a:lstStyle/>
          <a:p>
            <a:r>
              <a:rPr lang="en-US" dirty="0"/>
              <a:t> Basic Usage Of MIME Rule</a:t>
            </a:r>
          </a:p>
          <a:p>
            <a:endParaRPr lang="en-US" dirty="0"/>
          </a:p>
          <a:p>
            <a:pPr lvl="1"/>
            <a:r>
              <a:rPr lang="en-US" sz="2000" dirty="0"/>
              <a:t> </a:t>
            </a:r>
            <a:r>
              <a:rPr lang="en-US" sz="2000" dirty="0" err="1"/>
              <a:t>Mặc</a:t>
            </a:r>
            <a:r>
              <a:rPr lang="en-US" sz="2000" dirty="0"/>
              <a:t> </a:t>
            </a:r>
            <a:r>
              <a:rPr lang="en-US" sz="2000" dirty="0" err="1"/>
              <a:t>dù</a:t>
            </a:r>
            <a:r>
              <a:rPr lang="en-US" sz="2000" dirty="0"/>
              <a:t> </a:t>
            </a:r>
            <a:r>
              <a:rPr lang="en-US" sz="2000" dirty="0" err="1"/>
              <a:t>bạn</a:t>
            </a:r>
            <a:r>
              <a:rPr lang="en-US" sz="2000" dirty="0"/>
              <a:t> </a:t>
            </a:r>
            <a:r>
              <a:rPr lang="en-US" sz="2000" dirty="0" err="1"/>
              <a:t>chỉ</a:t>
            </a:r>
            <a:r>
              <a:rPr lang="en-US" sz="2000" dirty="0"/>
              <a:t> </a:t>
            </a:r>
            <a:r>
              <a:rPr lang="en-US" sz="2000" dirty="0" err="1"/>
              <a:t>cần</a:t>
            </a:r>
            <a:r>
              <a:rPr lang="en-US" sz="2000" dirty="0"/>
              <a:t> </a:t>
            </a:r>
            <a:r>
              <a:rPr lang="en-US" sz="2000" dirty="0" err="1"/>
              <a:t>xác</a:t>
            </a:r>
            <a:r>
              <a:rPr lang="en-US" sz="2000" dirty="0"/>
              <a:t> </a:t>
            </a:r>
            <a:r>
              <a:rPr lang="en-US" sz="2000" dirty="0" err="1"/>
              <a:t>định</a:t>
            </a:r>
            <a:r>
              <a:rPr lang="en-US" sz="2000" dirty="0"/>
              <a:t> extensions, </a:t>
            </a:r>
            <a:r>
              <a:rPr lang="en-US" sz="2000" dirty="0" err="1"/>
              <a:t>thực</a:t>
            </a:r>
            <a:r>
              <a:rPr lang="en-US" sz="2000" dirty="0"/>
              <a:t> </a:t>
            </a:r>
            <a:r>
              <a:rPr lang="en-US" sz="2000" dirty="0" err="1"/>
              <a:t>ra</a:t>
            </a:r>
            <a:r>
              <a:rPr lang="en-US" sz="2000" dirty="0"/>
              <a:t> </a:t>
            </a:r>
            <a:r>
              <a:rPr lang="en-US" sz="2000" dirty="0" err="1"/>
              <a:t>quy</a:t>
            </a:r>
            <a:r>
              <a:rPr lang="en-US" sz="2000" dirty="0"/>
              <a:t> </a:t>
            </a:r>
            <a:r>
              <a:rPr lang="en-US" sz="2000" dirty="0" err="1"/>
              <a:t>định</a:t>
            </a:r>
            <a:r>
              <a:rPr lang="en-US" sz="2000" dirty="0"/>
              <a:t> validates </a:t>
            </a:r>
            <a:r>
              <a:rPr lang="en-US" sz="2000" dirty="0" err="1"/>
              <a:t>này</a:t>
            </a:r>
            <a:r>
              <a:rPr lang="en-US" sz="2000" dirty="0"/>
              <a:t> </a:t>
            </a:r>
            <a:r>
              <a:rPr lang="en-US" sz="2000" dirty="0" err="1"/>
              <a:t>lại</a:t>
            </a:r>
            <a:r>
              <a:rPr lang="en-US" sz="2000" dirty="0"/>
              <a:t> </a:t>
            </a:r>
            <a:r>
              <a:rPr lang="en-US" sz="2000" dirty="0" err="1"/>
              <a:t>là</a:t>
            </a:r>
            <a:r>
              <a:rPr lang="en-US" sz="2000" dirty="0"/>
              <a:t> validate MIME type file </a:t>
            </a:r>
            <a:r>
              <a:rPr lang="en-US" sz="2000" dirty="0" err="1"/>
              <a:t>bằng</a:t>
            </a:r>
            <a:r>
              <a:rPr lang="en-US" sz="2000" dirty="0"/>
              <a:t> </a:t>
            </a:r>
            <a:r>
              <a:rPr lang="en-US" sz="2000" dirty="0" err="1"/>
              <a:t>các</a:t>
            </a:r>
            <a:r>
              <a:rPr lang="en-US" sz="2000" dirty="0"/>
              <a:t> </a:t>
            </a:r>
            <a:r>
              <a:rPr lang="en-US" sz="2000" dirty="0" err="1"/>
              <a:t>đọc</a:t>
            </a:r>
            <a:r>
              <a:rPr lang="en-US" sz="2000" dirty="0"/>
              <a:t> </a:t>
            </a:r>
            <a:r>
              <a:rPr lang="en-US" sz="2000" dirty="0" err="1"/>
              <a:t>nội</a:t>
            </a:r>
            <a:r>
              <a:rPr lang="en-US" sz="2000" dirty="0"/>
              <a:t> dung </a:t>
            </a:r>
            <a:r>
              <a:rPr lang="en-US" sz="2000" dirty="0" err="1"/>
              <a:t>và</a:t>
            </a:r>
            <a:r>
              <a:rPr lang="en-US" sz="2000" dirty="0"/>
              <a:t> </a:t>
            </a:r>
            <a:r>
              <a:rPr lang="en-US" sz="2000" dirty="0" err="1"/>
              <a:t>đoán</a:t>
            </a:r>
            <a:r>
              <a:rPr lang="en-US" sz="2000" dirty="0"/>
              <a:t> MIME type.</a:t>
            </a:r>
          </a:p>
          <a:p>
            <a:pPr lvl="1"/>
            <a:r>
              <a:rPr lang="en-US" sz="2000" dirty="0"/>
              <a:t> </a:t>
            </a:r>
            <a:r>
              <a:rPr lang="en-US" sz="2000" dirty="0" err="1"/>
              <a:t>Tất</a:t>
            </a:r>
            <a:r>
              <a:rPr lang="en-US" sz="2000" dirty="0"/>
              <a:t> </a:t>
            </a:r>
            <a:r>
              <a:rPr lang="en-US" sz="2000" dirty="0" err="1"/>
              <a:t>cả</a:t>
            </a:r>
            <a:r>
              <a:rPr lang="en-US" sz="2000" dirty="0"/>
              <a:t> </a:t>
            </a:r>
            <a:r>
              <a:rPr lang="en-US" sz="2000" dirty="0" err="1"/>
              <a:t>danh</a:t>
            </a:r>
            <a:r>
              <a:rPr lang="en-US" sz="2000" dirty="0"/>
              <a:t> </a:t>
            </a:r>
            <a:r>
              <a:rPr lang="en-US" sz="2000" dirty="0" err="1"/>
              <a:t>sách</a:t>
            </a:r>
            <a:r>
              <a:rPr lang="en-US" sz="2000" dirty="0"/>
              <a:t> MIME types </a:t>
            </a:r>
            <a:r>
              <a:rPr lang="en-US" sz="2000" dirty="0" err="1"/>
              <a:t>và</a:t>
            </a:r>
            <a:r>
              <a:rPr lang="en-US" sz="2000" dirty="0"/>
              <a:t> extensions </a:t>
            </a:r>
            <a:r>
              <a:rPr lang="en-US" sz="2000" dirty="0" err="1"/>
              <a:t>có</a:t>
            </a:r>
            <a:r>
              <a:rPr lang="en-US" sz="2000" dirty="0"/>
              <a:t> </a:t>
            </a:r>
            <a:r>
              <a:rPr lang="en-US" sz="2000" dirty="0" err="1"/>
              <a:t>thể</a:t>
            </a:r>
            <a:r>
              <a:rPr lang="en-US" sz="2000" dirty="0"/>
              <a:t> </a:t>
            </a:r>
            <a:r>
              <a:rPr lang="en-US" sz="2000" dirty="0" err="1"/>
              <a:t>tìm</a:t>
            </a:r>
            <a:r>
              <a:rPr lang="en-US" sz="2000" dirty="0"/>
              <a:t> </a:t>
            </a:r>
            <a:r>
              <a:rPr lang="en-US" sz="2000" dirty="0" err="1"/>
              <a:t>thấy</a:t>
            </a:r>
            <a:r>
              <a:rPr lang="en-US" sz="2000" dirty="0"/>
              <a:t> ở: </a:t>
            </a:r>
            <a:r>
              <a:rPr lang="en-US" sz="2000" dirty="0">
                <a:hlinkClick r:id="rId3"/>
              </a:rPr>
              <a:t>http://svn.apache.org/repos/asf/httpd/httpd/trunk/docs/conf/mime.types</a:t>
            </a:r>
            <a:endParaRPr lang="en-US" sz="2000" dirty="0"/>
          </a:p>
          <a:p>
            <a:r>
              <a:rPr lang="en-US" dirty="0"/>
              <a:t> </a:t>
            </a:r>
            <a:r>
              <a:rPr lang="en-US" dirty="0" err="1"/>
              <a:t>min:value</a:t>
            </a:r>
            <a:endParaRPr lang="en-US" dirty="0"/>
          </a:p>
          <a:p>
            <a:pPr lvl="1"/>
            <a:r>
              <a:rPr lang="en-US" sz="2000" dirty="0"/>
              <a:t> </a:t>
            </a:r>
            <a:r>
              <a:rPr lang="vi-VN" sz="2000" dirty="0"/>
              <a:t>Giá trị phải nhỏ hơn value. Chuỗi, số, và file là giống size với nhau.</a:t>
            </a:r>
            <a:endParaRPr lang="en-US" sz="2000" dirty="0"/>
          </a:p>
          <a:p>
            <a:r>
              <a:rPr lang="en-US" dirty="0"/>
              <a:t> nullable</a:t>
            </a:r>
          </a:p>
          <a:p>
            <a:pPr lvl="1"/>
            <a:r>
              <a:rPr lang="en-US" sz="2000" dirty="0"/>
              <a:t> </a:t>
            </a:r>
            <a:r>
              <a:rPr lang="en-US" sz="2000" dirty="0" err="1"/>
              <a:t>Giá</a:t>
            </a:r>
            <a:r>
              <a:rPr lang="en-US" sz="2000" dirty="0"/>
              <a:t> </a:t>
            </a:r>
            <a:r>
              <a:rPr lang="en-US" sz="2000" dirty="0" err="1"/>
              <a:t>trị</a:t>
            </a:r>
            <a:r>
              <a:rPr lang="en-US" sz="2000" dirty="0"/>
              <a:t> </a:t>
            </a:r>
            <a:r>
              <a:rPr lang="en-US" sz="2000" dirty="0" err="1"/>
              <a:t>có</a:t>
            </a:r>
            <a:r>
              <a:rPr lang="en-US" sz="2000" dirty="0"/>
              <a:t> </a:t>
            </a:r>
            <a:r>
              <a:rPr lang="en-US" sz="2000" dirty="0" err="1"/>
              <a:t>thể</a:t>
            </a:r>
            <a:r>
              <a:rPr lang="en-US" sz="2000" dirty="0"/>
              <a:t> null . </a:t>
            </a:r>
            <a:r>
              <a:rPr lang="en-US" sz="2000" dirty="0" err="1"/>
              <a:t>Nó</a:t>
            </a:r>
            <a:r>
              <a:rPr lang="en-US" sz="2000" dirty="0"/>
              <a:t> </a:t>
            </a:r>
            <a:r>
              <a:rPr lang="en-US" sz="2000" dirty="0" err="1"/>
              <a:t>rất</a:t>
            </a:r>
            <a:r>
              <a:rPr lang="en-US" sz="2000" dirty="0"/>
              <a:t> </a:t>
            </a:r>
            <a:r>
              <a:rPr lang="en-US" sz="2000" dirty="0" err="1"/>
              <a:t>hữu</a:t>
            </a:r>
            <a:r>
              <a:rPr lang="en-US" sz="2000" dirty="0"/>
              <a:t> </a:t>
            </a:r>
            <a:r>
              <a:rPr lang="en-US" sz="2000" dirty="0" err="1"/>
              <a:t>dụng</a:t>
            </a:r>
            <a:r>
              <a:rPr lang="en-US" sz="2000" dirty="0"/>
              <a:t> </a:t>
            </a:r>
            <a:r>
              <a:rPr lang="en-US" sz="2000" dirty="0" err="1"/>
              <a:t>khi</a:t>
            </a:r>
            <a:r>
              <a:rPr lang="en-US" sz="2000" dirty="0"/>
              <a:t> validate string </a:t>
            </a:r>
            <a:r>
              <a:rPr lang="en-US" sz="2000" dirty="0" err="1"/>
              <a:t>hoặc</a:t>
            </a:r>
            <a:r>
              <a:rPr lang="en-US" sz="2000" dirty="0"/>
              <a:t> integer </a:t>
            </a:r>
            <a:r>
              <a:rPr lang="en-US" sz="2000" dirty="0" err="1"/>
              <a:t>chứa</a:t>
            </a:r>
            <a:r>
              <a:rPr lang="en-US" sz="2000" dirty="0"/>
              <a:t> </a:t>
            </a:r>
            <a:r>
              <a:rPr lang="en-US" sz="2000" dirty="0" err="1"/>
              <a:t>giá</a:t>
            </a:r>
            <a:r>
              <a:rPr lang="en-US" sz="2000" dirty="0"/>
              <a:t> </a:t>
            </a:r>
            <a:r>
              <a:rPr lang="en-US" sz="2000" dirty="0" err="1"/>
              <a:t>trị</a:t>
            </a:r>
            <a:r>
              <a:rPr lang="en-US" sz="2000" dirty="0"/>
              <a:t> null .</a:t>
            </a:r>
          </a:p>
        </p:txBody>
      </p:sp>
      <p:sp>
        <p:nvSpPr>
          <p:cNvPr id="4" name="Slide Number Placeholder 3">
            <a:extLst>
              <a:ext uri="{FF2B5EF4-FFF2-40B4-BE49-F238E27FC236}">
                <a16:creationId xmlns:a16="http://schemas.microsoft.com/office/drawing/2014/main" id="{541C8140-45FD-4037-A920-408E994383C2}"/>
              </a:ext>
            </a:extLst>
          </p:cNvPr>
          <p:cNvSpPr>
            <a:spLocks noGrp="1"/>
          </p:cNvSpPr>
          <p:nvPr>
            <p:ph type="sldNum" sz="quarter" idx="12"/>
          </p:nvPr>
        </p:nvSpPr>
        <p:spPr/>
        <p:txBody>
          <a:bodyPr/>
          <a:lstStyle/>
          <a:p>
            <a:fld id="{86CB4B4D-7CA3-9044-876B-883B54F8677D}" type="slidenum">
              <a:rPr lang="en-US" smtClean="0"/>
              <a:t>64</a:t>
            </a:fld>
            <a:endParaRPr lang="en-US"/>
          </a:p>
        </p:txBody>
      </p:sp>
      <p:pic>
        <p:nvPicPr>
          <p:cNvPr id="6" name="Picture 5">
            <a:extLst>
              <a:ext uri="{FF2B5EF4-FFF2-40B4-BE49-F238E27FC236}">
                <a16:creationId xmlns:a16="http://schemas.microsoft.com/office/drawing/2014/main" id="{2C357CDB-2998-425C-A538-0321867872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8948" y="1594759"/>
            <a:ext cx="4387052" cy="419957"/>
          </a:xfrm>
          <a:prstGeom prst="rect">
            <a:avLst/>
          </a:prstGeom>
        </p:spPr>
      </p:pic>
    </p:spTree>
    <p:extLst>
      <p:ext uri="{BB962C8B-B14F-4D97-AF65-F5344CB8AC3E}">
        <p14:creationId xmlns:p14="http://schemas.microsoft.com/office/powerpoint/2010/main" val="13455545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33995-4510-4DD1-A88C-DFBCA99C51FF}"/>
              </a:ext>
            </a:extLst>
          </p:cNvPr>
          <p:cNvSpPr>
            <a:spLocks noGrp="1"/>
          </p:cNvSpPr>
          <p:nvPr>
            <p:ph type="title"/>
          </p:nvPr>
        </p:nvSpPr>
        <p:spPr/>
        <p:txBody>
          <a:bodyPr/>
          <a:lstStyle/>
          <a:p>
            <a:r>
              <a:rPr lang="en-US" dirty="0" err="1"/>
              <a:t>Những</a:t>
            </a:r>
            <a:r>
              <a:rPr lang="en-US" dirty="0"/>
              <a:t> </a:t>
            </a:r>
            <a:r>
              <a:rPr lang="en-US" dirty="0" err="1"/>
              <a:t>quy</a:t>
            </a:r>
            <a:r>
              <a:rPr lang="en-US" dirty="0"/>
              <a:t> </a:t>
            </a:r>
            <a:r>
              <a:rPr lang="en-US" dirty="0" err="1"/>
              <a:t>định</a:t>
            </a:r>
            <a:r>
              <a:rPr lang="en-US" dirty="0"/>
              <a:t> validation </a:t>
            </a:r>
            <a:r>
              <a:rPr lang="en-US" dirty="0" err="1"/>
              <a:t>có</a:t>
            </a:r>
            <a:r>
              <a:rPr lang="en-US" dirty="0"/>
              <a:t> </a:t>
            </a:r>
            <a:r>
              <a:rPr lang="en-US" dirty="0" err="1"/>
              <a:t>sẵn</a:t>
            </a:r>
            <a:endParaRPr lang="en-US" dirty="0"/>
          </a:p>
        </p:txBody>
      </p:sp>
      <p:sp>
        <p:nvSpPr>
          <p:cNvPr id="3" name="Text Placeholder 2">
            <a:extLst>
              <a:ext uri="{FF2B5EF4-FFF2-40B4-BE49-F238E27FC236}">
                <a16:creationId xmlns:a16="http://schemas.microsoft.com/office/drawing/2014/main" id="{F90B2CF2-36CD-4087-8551-AAFFA36DBA7D}"/>
              </a:ext>
            </a:extLst>
          </p:cNvPr>
          <p:cNvSpPr>
            <a:spLocks noGrp="1"/>
          </p:cNvSpPr>
          <p:nvPr>
            <p:ph idx="1"/>
          </p:nvPr>
        </p:nvSpPr>
        <p:spPr/>
        <p:txBody>
          <a:bodyPr/>
          <a:lstStyle/>
          <a:p>
            <a:r>
              <a:rPr lang="en-US" dirty="0"/>
              <a:t> </a:t>
            </a:r>
            <a:r>
              <a:rPr lang="vi-VN" dirty="0"/>
              <a:t>not_in:foo,bar,...</a:t>
            </a:r>
            <a:endParaRPr lang="en-US" dirty="0"/>
          </a:p>
          <a:p>
            <a:pPr lvl="1"/>
            <a:r>
              <a:rPr lang="vi-VN" sz="2000" dirty="0"/>
              <a:t> Giá trị phải không thuộc danh sách giá trị.</a:t>
            </a:r>
            <a:endParaRPr lang="en-US" sz="2000" dirty="0"/>
          </a:p>
          <a:p>
            <a:r>
              <a:rPr lang="vi-VN" dirty="0"/>
              <a:t> numeric</a:t>
            </a:r>
            <a:endParaRPr lang="en-US" dirty="0"/>
          </a:p>
          <a:p>
            <a:pPr lvl="1"/>
            <a:r>
              <a:rPr lang="vi-VN" sz="2000" dirty="0"/>
              <a:t> Giá trị phải là số.</a:t>
            </a:r>
            <a:endParaRPr lang="en-US" sz="2000" dirty="0"/>
          </a:p>
          <a:p>
            <a:r>
              <a:rPr lang="vi-VN" dirty="0"/>
              <a:t> Present</a:t>
            </a:r>
            <a:endParaRPr lang="en-US" dirty="0"/>
          </a:p>
          <a:p>
            <a:pPr lvl="1"/>
            <a:r>
              <a:rPr lang="vi-VN" sz="2000" dirty="0"/>
              <a:t> Giá trị hiện tại phải xuất hiện trong input nhưng thể được trống.</a:t>
            </a:r>
            <a:endParaRPr lang="en-US" sz="2000" dirty="0"/>
          </a:p>
          <a:p>
            <a:r>
              <a:rPr lang="vi-VN" dirty="0"/>
              <a:t> regex:pattern</a:t>
            </a:r>
            <a:endParaRPr lang="en-US" dirty="0"/>
          </a:p>
          <a:p>
            <a:pPr lvl="1"/>
            <a:r>
              <a:rPr lang="vi-VN" sz="2000" dirty="0"/>
              <a:t> Giá trị phải khớp với regular expression.</a:t>
            </a:r>
            <a:endParaRPr lang="en-US" sz="2000" dirty="0"/>
          </a:p>
        </p:txBody>
      </p:sp>
      <p:sp>
        <p:nvSpPr>
          <p:cNvPr id="4" name="Slide Number Placeholder 3">
            <a:extLst>
              <a:ext uri="{FF2B5EF4-FFF2-40B4-BE49-F238E27FC236}">
                <a16:creationId xmlns:a16="http://schemas.microsoft.com/office/drawing/2014/main" id="{645D4DCE-43EC-4D0A-901F-2FD2D7637C08}"/>
              </a:ext>
            </a:extLst>
          </p:cNvPr>
          <p:cNvSpPr>
            <a:spLocks noGrp="1"/>
          </p:cNvSpPr>
          <p:nvPr>
            <p:ph type="sldNum" sz="quarter" idx="12"/>
          </p:nvPr>
        </p:nvSpPr>
        <p:spPr/>
        <p:txBody>
          <a:bodyPr/>
          <a:lstStyle/>
          <a:p>
            <a:fld id="{86CB4B4D-7CA3-9044-876B-883B54F8677D}" type="slidenum">
              <a:rPr lang="en-US" smtClean="0"/>
              <a:t>65</a:t>
            </a:fld>
            <a:endParaRPr lang="en-US"/>
          </a:p>
        </p:txBody>
      </p:sp>
    </p:spTree>
    <p:extLst>
      <p:ext uri="{BB962C8B-B14F-4D97-AF65-F5344CB8AC3E}">
        <p14:creationId xmlns:p14="http://schemas.microsoft.com/office/powerpoint/2010/main" val="10535144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4D1D5-0D77-4A6C-892E-2062FA3D8BCE}"/>
              </a:ext>
            </a:extLst>
          </p:cNvPr>
          <p:cNvSpPr>
            <a:spLocks noGrp="1"/>
          </p:cNvSpPr>
          <p:nvPr>
            <p:ph type="title"/>
          </p:nvPr>
        </p:nvSpPr>
        <p:spPr/>
        <p:txBody>
          <a:bodyPr/>
          <a:lstStyle/>
          <a:p>
            <a:r>
              <a:rPr lang="en-US" dirty="0" err="1"/>
              <a:t>Những</a:t>
            </a:r>
            <a:r>
              <a:rPr lang="en-US" dirty="0"/>
              <a:t> </a:t>
            </a:r>
            <a:r>
              <a:rPr lang="en-US" dirty="0" err="1"/>
              <a:t>quy</a:t>
            </a:r>
            <a:r>
              <a:rPr lang="en-US" dirty="0"/>
              <a:t> </a:t>
            </a:r>
            <a:r>
              <a:rPr lang="en-US" dirty="0" err="1"/>
              <a:t>định</a:t>
            </a:r>
            <a:r>
              <a:rPr lang="en-US" dirty="0"/>
              <a:t> validation </a:t>
            </a:r>
            <a:r>
              <a:rPr lang="en-US" dirty="0" err="1"/>
              <a:t>có</a:t>
            </a:r>
            <a:r>
              <a:rPr lang="en-US" dirty="0"/>
              <a:t> </a:t>
            </a:r>
            <a:r>
              <a:rPr lang="en-US" dirty="0" err="1"/>
              <a:t>sẵn</a:t>
            </a:r>
            <a:endParaRPr lang="en-US" dirty="0"/>
          </a:p>
        </p:txBody>
      </p:sp>
      <p:sp>
        <p:nvSpPr>
          <p:cNvPr id="3" name="Text Placeholder 2">
            <a:extLst>
              <a:ext uri="{FF2B5EF4-FFF2-40B4-BE49-F238E27FC236}">
                <a16:creationId xmlns:a16="http://schemas.microsoft.com/office/drawing/2014/main" id="{89AA346E-E2AC-490A-B1FD-ED467852DB46}"/>
              </a:ext>
            </a:extLst>
          </p:cNvPr>
          <p:cNvSpPr>
            <a:spLocks noGrp="1"/>
          </p:cNvSpPr>
          <p:nvPr>
            <p:ph idx="1"/>
          </p:nvPr>
        </p:nvSpPr>
        <p:spPr/>
        <p:txBody>
          <a:bodyPr>
            <a:normAutofit/>
          </a:bodyPr>
          <a:lstStyle/>
          <a:p>
            <a:r>
              <a:rPr lang="en-US" dirty="0"/>
              <a:t> </a:t>
            </a:r>
            <a:r>
              <a:rPr lang="vi-VN" dirty="0"/>
              <a:t>Note: Khi sử dụng regex pattern, nó cần được xác định quy định trong mảng thay vì sử dụng pipe delimiter, đặc biệt nếu regular expression chứa pipe ký tự.</a:t>
            </a:r>
            <a:endParaRPr lang="en-US" dirty="0"/>
          </a:p>
          <a:p>
            <a:r>
              <a:rPr lang="vi-VN" dirty="0"/>
              <a:t> required</a:t>
            </a:r>
            <a:endParaRPr lang="en-US" dirty="0"/>
          </a:p>
          <a:p>
            <a:pPr lvl="1"/>
            <a:r>
              <a:rPr lang="vi-VN" sz="2000" dirty="0"/>
              <a:t> Giá trị phải xuất hiện trong input và không được phép trống.</a:t>
            </a:r>
            <a:endParaRPr lang="en-US" sz="2000" dirty="0"/>
          </a:p>
          <a:p>
            <a:pPr lvl="1"/>
            <a:r>
              <a:rPr lang="vi-VN" sz="2000" dirty="0"/>
              <a:t> Một trường được coi là "empty" nếu một trong số điều kiện dưới đây đúng:</a:t>
            </a:r>
            <a:endParaRPr lang="en-US" sz="2000" dirty="0"/>
          </a:p>
          <a:p>
            <a:pPr lvl="2"/>
            <a:r>
              <a:rPr lang="en-US" sz="1800" dirty="0"/>
              <a:t> </a:t>
            </a:r>
            <a:r>
              <a:rPr lang="vi-VN" sz="1800" dirty="0"/>
              <a:t>Giá trị là null .</a:t>
            </a:r>
            <a:endParaRPr lang="en-US" sz="1800" dirty="0"/>
          </a:p>
          <a:p>
            <a:pPr lvl="2"/>
            <a:r>
              <a:rPr lang="vi-VN" sz="1800" dirty="0"/>
              <a:t> Giá trị là một chuỗi rỗng.</a:t>
            </a:r>
            <a:endParaRPr lang="en-US" sz="1800" dirty="0"/>
          </a:p>
          <a:p>
            <a:pPr lvl="2"/>
            <a:r>
              <a:rPr lang="vi-VN" sz="1800" dirty="0"/>
              <a:t> Giá trị là mảng rỗng hoặc object Countable rỗng.</a:t>
            </a:r>
            <a:endParaRPr lang="en-US" sz="1800" dirty="0"/>
          </a:p>
          <a:p>
            <a:pPr lvl="2"/>
            <a:r>
              <a:rPr lang="vi-VN" sz="1800" dirty="0"/>
              <a:t> Giá trị là file upload không có đường dẫn.</a:t>
            </a:r>
            <a:endParaRPr lang="en-US" sz="1800" dirty="0"/>
          </a:p>
        </p:txBody>
      </p:sp>
      <p:sp>
        <p:nvSpPr>
          <p:cNvPr id="4" name="Slide Number Placeholder 3">
            <a:extLst>
              <a:ext uri="{FF2B5EF4-FFF2-40B4-BE49-F238E27FC236}">
                <a16:creationId xmlns:a16="http://schemas.microsoft.com/office/drawing/2014/main" id="{0E2DBD4D-7E77-4E0B-A31B-5292294D36BB}"/>
              </a:ext>
            </a:extLst>
          </p:cNvPr>
          <p:cNvSpPr>
            <a:spLocks noGrp="1"/>
          </p:cNvSpPr>
          <p:nvPr>
            <p:ph type="sldNum" sz="quarter" idx="12"/>
          </p:nvPr>
        </p:nvSpPr>
        <p:spPr/>
        <p:txBody>
          <a:bodyPr/>
          <a:lstStyle/>
          <a:p>
            <a:fld id="{86CB4B4D-7CA3-9044-876B-883B54F8677D}" type="slidenum">
              <a:rPr lang="en-US" smtClean="0"/>
              <a:t>66</a:t>
            </a:fld>
            <a:endParaRPr lang="en-US"/>
          </a:p>
        </p:txBody>
      </p:sp>
    </p:spTree>
    <p:extLst>
      <p:ext uri="{BB962C8B-B14F-4D97-AF65-F5344CB8AC3E}">
        <p14:creationId xmlns:p14="http://schemas.microsoft.com/office/powerpoint/2010/main" val="4112661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63B8-0C14-4C73-B28B-DE39EBBAF785}"/>
              </a:ext>
            </a:extLst>
          </p:cNvPr>
          <p:cNvSpPr>
            <a:spLocks noGrp="1"/>
          </p:cNvSpPr>
          <p:nvPr>
            <p:ph type="title"/>
          </p:nvPr>
        </p:nvSpPr>
        <p:spPr/>
        <p:txBody>
          <a:bodyPr/>
          <a:lstStyle/>
          <a:p>
            <a:r>
              <a:rPr lang="en-US" dirty="0" err="1"/>
              <a:t>Những</a:t>
            </a:r>
            <a:r>
              <a:rPr lang="en-US" dirty="0"/>
              <a:t> </a:t>
            </a:r>
            <a:r>
              <a:rPr lang="en-US" dirty="0" err="1"/>
              <a:t>quy</a:t>
            </a:r>
            <a:r>
              <a:rPr lang="en-US" dirty="0"/>
              <a:t> </a:t>
            </a:r>
            <a:r>
              <a:rPr lang="en-US" dirty="0" err="1"/>
              <a:t>định</a:t>
            </a:r>
            <a:r>
              <a:rPr lang="en-US" dirty="0"/>
              <a:t> validation </a:t>
            </a:r>
            <a:r>
              <a:rPr lang="en-US" dirty="0" err="1"/>
              <a:t>có</a:t>
            </a:r>
            <a:r>
              <a:rPr lang="en-US" dirty="0"/>
              <a:t> </a:t>
            </a:r>
            <a:r>
              <a:rPr lang="en-US" dirty="0" err="1"/>
              <a:t>sẵn</a:t>
            </a:r>
            <a:endParaRPr lang="en-US" dirty="0"/>
          </a:p>
        </p:txBody>
      </p:sp>
      <p:sp>
        <p:nvSpPr>
          <p:cNvPr id="3" name="Text Placeholder 2">
            <a:extLst>
              <a:ext uri="{FF2B5EF4-FFF2-40B4-BE49-F238E27FC236}">
                <a16:creationId xmlns:a16="http://schemas.microsoft.com/office/drawing/2014/main" id="{2AF2D7B2-F1BF-416E-A498-818120E448FC}"/>
              </a:ext>
            </a:extLst>
          </p:cNvPr>
          <p:cNvSpPr>
            <a:spLocks noGrp="1"/>
          </p:cNvSpPr>
          <p:nvPr>
            <p:ph idx="1"/>
          </p:nvPr>
        </p:nvSpPr>
        <p:spPr/>
        <p:txBody>
          <a:bodyPr>
            <a:normAutofit/>
          </a:bodyPr>
          <a:lstStyle/>
          <a:p>
            <a:r>
              <a:rPr lang="en-US" sz="3000" dirty="0"/>
              <a:t> </a:t>
            </a:r>
            <a:r>
              <a:rPr lang="en-US" sz="3000" dirty="0" err="1"/>
              <a:t>required_if:anotherfield,value</a:t>
            </a:r>
            <a:r>
              <a:rPr lang="en-US" sz="3000" dirty="0"/>
              <a:t>,...</a:t>
            </a:r>
          </a:p>
          <a:p>
            <a:pPr lvl="1"/>
            <a:r>
              <a:rPr lang="en-US" sz="2200" dirty="0"/>
              <a:t> </a:t>
            </a:r>
            <a:r>
              <a:rPr lang="vi-VN" sz="2200" dirty="0"/>
              <a:t>Giá trị phải xuất hiện và không được trống nếu trường anotherfield bằng bất kỳ value.</a:t>
            </a:r>
            <a:endParaRPr lang="en-US" sz="2200" dirty="0"/>
          </a:p>
          <a:p>
            <a:r>
              <a:rPr lang="vi-VN" sz="3000" dirty="0"/>
              <a:t> required_unless:anotherfield,value,...</a:t>
            </a:r>
            <a:endParaRPr lang="en-US" sz="3000" dirty="0"/>
          </a:p>
          <a:p>
            <a:pPr lvl="1"/>
            <a:r>
              <a:rPr lang="vi-VN" sz="2200" dirty="0"/>
              <a:t> Giá trị phải xuất hiện và không được phép trống trừ khi trường anotherfield bằng bất kỳ value.</a:t>
            </a:r>
            <a:endParaRPr lang="en-US" sz="2200" dirty="0"/>
          </a:p>
          <a:p>
            <a:r>
              <a:rPr lang="vi-VN" sz="3000" dirty="0"/>
              <a:t> required_with:foo,bar,...</a:t>
            </a:r>
            <a:endParaRPr lang="en-US" sz="3000" dirty="0"/>
          </a:p>
          <a:p>
            <a:pPr lvl="1"/>
            <a:r>
              <a:rPr lang="vi-VN" sz="2200" dirty="0"/>
              <a:t> Giá trị phải xuất hiện và không được trống only if bất kỳ một trường khác xác định xuất hiện.</a:t>
            </a:r>
            <a:endParaRPr lang="en-US" sz="2200" dirty="0"/>
          </a:p>
          <a:p>
            <a:r>
              <a:rPr lang="vi-VN" sz="3000" dirty="0"/>
              <a:t> required_with_all:foo,bar,...</a:t>
            </a:r>
            <a:endParaRPr lang="en-US" sz="3000" dirty="0"/>
          </a:p>
          <a:p>
            <a:pPr lvl="1"/>
            <a:r>
              <a:rPr lang="vi-VN" sz="2200" dirty="0"/>
              <a:t> Giá trị phải xuất hiện và không được trống only if tất cả các trường khác xác định xuất hiện.</a:t>
            </a:r>
            <a:endParaRPr lang="en-US" sz="2200" dirty="0"/>
          </a:p>
        </p:txBody>
      </p:sp>
      <p:sp>
        <p:nvSpPr>
          <p:cNvPr id="4" name="Slide Number Placeholder 3">
            <a:extLst>
              <a:ext uri="{FF2B5EF4-FFF2-40B4-BE49-F238E27FC236}">
                <a16:creationId xmlns:a16="http://schemas.microsoft.com/office/drawing/2014/main" id="{3A77D435-4107-4C78-A433-CA8B275B7052}"/>
              </a:ext>
            </a:extLst>
          </p:cNvPr>
          <p:cNvSpPr>
            <a:spLocks noGrp="1"/>
          </p:cNvSpPr>
          <p:nvPr>
            <p:ph type="sldNum" sz="quarter" idx="12"/>
          </p:nvPr>
        </p:nvSpPr>
        <p:spPr/>
        <p:txBody>
          <a:bodyPr/>
          <a:lstStyle/>
          <a:p>
            <a:fld id="{86CB4B4D-7CA3-9044-876B-883B54F8677D}" type="slidenum">
              <a:rPr lang="en-US" smtClean="0"/>
              <a:t>67</a:t>
            </a:fld>
            <a:endParaRPr lang="en-US"/>
          </a:p>
        </p:txBody>
      </p:sp>
    </p:spTree>
    <p:extLst>
      <p:ext uri="{BB962C8B-B14F-4D97-AF65-F5344CB8AC3E}">
        <p14:creationId xmlns:p14="http://schemas.microsoft.com/office/powerpoint/2010/main" val="15417873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18F5-1539-4343-9031-2E106C70AFBA}"/>
              </a:ext>
            </a:extLst>
          </p:cNvPr>
          <p:cNvSpPr>
            <a:spLocks noGrp="1"/>
          </p:cNvSpPr>
          <p:nvPr>
            <p:ph type="title"/>
          </p:nvPr>
        </p:nvSpPr>
        <p:spPr/>
        <p:txBody>
          <a:bodyPr/>
          <a:lstStyle/>
          <a:p>
            <a:r>
              <a:rPr lang="en-US" dirty="0" err="1"/>
              <a:t>Những</a:t>
            </a:r>
            <a:r>
              <a:rPr lang="en-US" dirty="0"/>
              <a:t> </a:t>
            </a:r>
            <a:r>
              <a:rPr lang="en-US" dirty="0" err="1"/>
              <a:t>quy</a:t>
            </a:r>
            <a:r>
              <a:rPr lang="en-US" dirty="0"/>
              <a:t> </a:t>
            </a:r>
            <a:r>
              <a:rPr lang="en-US" dirty="0" err="1"/>
              <a:t>định</a:t>
            </a:r>
            <a:r>
              <a:rPr lang="en-US" dirty="0"/>
              <a:t> validation </a:t>
            </a:r>
            <a:r>
              <a:rPr lang="en-US" dirty="0" err="1"/>
              <a:t>có</a:t>
            </a:r>
            <a:r>
              <a:rPr lang="en-US" dirty="0"/>
              <a:t> </a:t>
            </a:r>
            <a:r>
              <a:rPr lang="en-US" dirty="0" err="1"/>
              <a:t>sẵn</a:t>
            </a:r>
            <a:endParaRPr lang="en-US" dirty="0"/>
          </a:p>
        </p:txBody>
      </p:sp>
      <p:sp>
        <p:nvSpPr>
          <p:cNvPr id="3" name="Text Placeholder 2">
            <a:extLst>
              <a:ext uri="{FF2B5EF4-FFF2-40B4-BE49-F238E27FC236}">
                <a16:creationId xmlns:a16="http://schemas.microsoft.com/office/drawing/2014/main" id="{CB876BAA-C008-4157-99E6-7B8970B51D1A}"/>
              </a:ext>
            </a:extLst>
          </p:cNvPr>
          <p:cNvSpPr>
            <a:spLocks noGrp="1"/>
          </p:cNvSpPr>
          <p:nvPr>
            <p:ph idx="1"/>
          </p:nvPr>
        </p:nvSpPr>
        <p:spPr/>
        <p:txBody>
          <a:bodyPr/>
          <a:lstStyle/>
          <a:p>
            <a:r>
              <a:rPr lang="en-US" dirty="0"/>
              <a:t> </a:t>
            </a:r>
            <a:r>
              <a:rPr lang="en-US" dirty="0" err="1"/>
              <a:t>required_without:foo,bar</a:t>
            </a:r>
            <a:r>
              <a:rPr lang="en-US" dirty="0"/>
              <a:t>,...</a:t>
            </a:r>
          </a:p>
          <a:p>
            <a:pPr lvl="1"/>
            <a:r>
              <a:rPr lang="en-US" sz="2000" dirty="0"/>
              <a:t> </a:t>
            </a:r>
            <a:r>
              <a:rPr lang="en-US" sz="2000" dirty="0" err="1"/>
              <a:t>Giá</a:t>
            </a:r>
            <a:r>
              <a:rPr lang="en-US" sz="2000" dirty="0"/>
              <a:t> </a:t>
            </a:r>
            <a:r>
              <a:rPr lang="en-US" sz="2000" dirty="0" err="1"/>
              <a:t>trị</a:t>
            </a:r>
            <a:r>
              <a:rPr lang="en-US" sz="2000" dirty="0"/>
              <a:t> </a:t>
            </a:r>
            <a:r>
              <a:rPr lang="en-US" sz="2000" dirty="0" err="1"/>
              <a:t>phải</a:t>
            </a:r>
            <a:r>
              <a:rPr lang="en-US" sz="2000" dirty="0"/>
              <a:t> </a:t>
            </a:r>
            <a:r>
              <a:rPr lang="en-US" sz="2000" dirty="0" err="1"/>
              <a:t>xuất</a:t>
            </a:r>
            <a:r>
              <a:rPr lang="en-US" sz="2000" dirty="0"/>
              <a:t> </a:t>
            </a:r>
            <a:r>
              <a:rPr lang="en-US" sz="2000" dirty="0" err="1"/>
              <a:t>hiện</a:t>
            </a:r>
            <a:r>
              <a:rPr lang="en-US" sz="2000" dirty="0"/>
              <a:t> </a:t>
            </a:r>
            <a:r>
              <a:rPr lang="en-US" sz="2000" dirty="0" err="1"/>
              <a:t>và</a:t>
            </a:r>
            <a:r>
              <a:rPr lang="en-US" sz="2000" dirty="0"/>
              <a:t> </a:t>
            </a:r>
            <a:r>
              <a:rPr lang="en-US" sz="2000" dirty="0" err="1"/>
              <a:t>không</a:t>
            </a:r>
            <a:r>
              <a:rPr lang="en-US" sz="2000" dirty="0"/>
              <a:t> </a:t>
            </a:r>
            <a:r>
              <a:rPr lang="en-US" sz="2000" dirty="0" err="1"/>
              <a:t>được</a:t>
            </a:r>
            <a:r>
              <a:rPr lang="en-US" sz="2000" dirty="0"/>
              <a:t> </a:t>
            </a:r>
            <a:r>
              <a:rPr lang="en-US" sz="2000" dirty="0" err="1"/>
              <a:t>trống</a:t>
            </a:r>
            <a:r>
              <a:rPr lang="en-US" sz="2000" dirty="0"/>
              <a:t> only when </a:t>
            </a:r>
            <a:r>
              <a:rPr lang="en-US" sz="2000" dirty="0" err="1"/>
              <a:t>bất</a:t>
            </a:r>
            <a:r>
              <a:rPr lang="en-US" sz="2000" dirty="0"/>
              <a:t> </a:t>
            </a:r>
            <a:r>
              <a:rPr lang="en-US" sz="2000" dirty="0" err="1"/>
              <a:t>cứ</a:t>
            </a:r>
            <a:r>
              <a:rPr lang="en-US" sz="2000" dirty="0"/>
              <a:t> </a:t>
            </a:r>
            <a:r>
              <a:rPr lang="en-US" sz="2000" dirty="0" err="1"/>
              <a:t>trường</a:t>
            </a:r>
            <a:r>
              <a:rPr lang="en-US" sz="2000" dirty="0"/>
              <a:t> </a:t>
            </a:r>
            <a:r>
              <a:rPr lang="en-US" sz="2000" dirty="0" err="1"/>
              <a:t>xác</a:t>
            </a:r>
            <a:r>
              <a:rPr lang="en-US" sz="2000" dirty="0"/>
              <a:t> </a:t>
            </a:r>
            <a:r>
              <a:rPr lang="en-US" sz="2000" dirty="0" err="1"/>
              <a:t>định</a:t>
            </a:r>
            <a:r>
              <a:rPr lang="en-US" sz="2000" dirty="0"/>
              <a:t> </a:t>
            </a:r>
            <a:r>
              <a:rPr lang="en-US" sz="2000" dirty="0" err="1"/>
              <a:t>không</a:t>
            </a:r>
            <a:r>
              <a:rPr lang="en-US" sz="2000" dirty="0"/>
              <a:t> </a:t>
            </a:r>
            <a:r>
              <a:rPr lang="en-US" sz="2000" dirty="0" err="1"/>
              <a:t>xuất</a:t>
            </a:r>
            <a:r>
              <a:rPr lang="en-US" sz="2000" dirty="0"/>
              <a:t> </a:t>
            </a:r>
            <a:r>
              <a:rPr lang="en-US" sz="2000" dirty="0" err="1"/>
              <a:t>hiện</a:t>
            </a:r>
            <a:r>
              <a:rPr lang="en-US" sz="2000" dirty="0"/>
              <a:t>.</a:t>
            </a:r>
          </a:p>
          <a:p>
            <a:r>
              <a:rPr lang="en-US" dirty="0"/>
              <a:t> </a:t>
            </a:r>
            <a:r>
              <a:rPr lang="en-US" dirty="0" err="1"/>
              <a:t>required_without_all:foo,bar</a:t>
            </a:r>
            <a:r>
              <a:rPr lang="en-US" dirty="0"/>
              <a:t>,...</a:t>
            </a:r>
          </a:p>
          <a:p>
            <a:pPr lvl="1"/>
            <a:r>
              <a:rPr lang="en-US" sz="2000" dirty="0"/>
              <a:t> The field under validation must be present and not empty only when all of the other specified fields are not present.</a:t>
            </a:r>
          </a:p>
          <a:p>
            <a:r>
              <a:rPr lang="en-US" dirty="0"/>
              <a:t> </a:t>
            </a:r>
            <a:r>
              <a:rPr lang="vi-VN" dirty="0"/>
              <a:t>same:field</a:t>
            </a:r>
            <a:endParaRPr lang="en-US" dirty="0"/>
          </a:p>
          <a:p>
            <a:pPr lvl="1"/>
            <a:r>
              <a:rPr lang="vi-VN" sz="2000" dirty="0"/>
              <a:t> Giá trị field phải khớp với trường này</a:t>
            </a:r>
            <a:r>
              <a:rPr lang="en-US" sz="2000" dirty="0"/>
              <a:t>.</a:t>
            </a:r>
          </a:p>
        </p:txBody>
      </p:sp>
      <p:sp>
        <p:nvSpPr>
          <p:cNvPr id="4" name="Slide Number Placeholder 3">
            <a:extLst>
              <a:ext uri="{FF2B5EF4-FFF2-40B4-BE49-F238E27FC236}">
                <a16:creationId xmlns:a16="http://schemas.microsoft.com/office/drawing/2014/main" id="{E9CF75BB-E2E8-4C14-8455-9B5FBF928D28}"/>
              </a:ext>
            </a:extLst>
          </p:cNvPr>
          <p:cNvSpPr>
            <a:spLocks noGrp="1"/>
          </p:cNvSpPr>
          <p:nvPr>
            <p:ph type="sldNum" sz="quarter" idx="12"/>
          </p:nvPr>
        </p:nvSpPr>
        <p:spPr/>
        <p:txBody>
          <a:bodyPr/>
          <a:lstStyle/>
          <a:p>
            <a:fld id="{86CB4B4D-7CA3-9044-876B-883B54F8677D}" type="slidenum">
              <a:rPr lang="en-US" smtClean="0"/>
              <a:t>68</a:t>
            </a:fld>
            <a:endParaRPr lang="en-US"/>
          </a:p>
        </p:txBody>
      </p:sp>
    </p:spTree>
    <p:extLst>
      <p:ext uri="{BB962C8B-B14F-4D97-AF65-F5344CB8AC3E}">
        <p14:creationId xmlns:p14="http://schemas.microsoft.com/office/powerpoint/2010/main" val="5437855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7855D-CD97-4D11-AC77-D07B36E7508B}"/>
              </a:ext>
            </a:extLst>
          </p:cNvPr>
          <p:cNvSpPr>
            <a:spLocks noGrp="1"/>
          </p:cNvSpPr>
          <p:nvPr>
            <p:ph type="title"/>
          </p:nvPr>
        </p:nvSpPr>
        <p:spPr/>
        <p:txBody>
          <a:bodyPr/>
          <a:lstStyle/>
          <a:p>
            <a:r>
              <a:rPr lang="en-US" dirty="0" err="1"/>
              <a:t>Những</a:t>
            </a:r>
            <a:r>
              <a:rPr lang="en-US" dirty="0"/>
              <a:t> </a:t>
            </a:r>
            <a:r>
              <a:rPr lang="en-US" dirty="0" err="1"/>
              <a:t>quy</a:t>
            </a:r>
            <a:r>
              <a:rPr lang="en-US" dirty="0"/>
              <a:t> </a:t>
            </a:r>
            <a:r>
              <a:rPr lang="en-US" dirty="0" err="1"/>
              <a:t>định</a:t>
            </a:r>
            <a:r>
              <a:rPr lang="en-US" dirty="0"/>
              <a:t> validation </a:t>
            </a:r>
            <a:r>
              <a:rPr lang="en-US" dirty="0" err="1"/>
              <a:t>có</a:t>
            </a:r>
            <a:r>
              <a:rPr lang="en-US" dirty="0"/>
              <a:t> </a:t>
            </a:r>
            <a:r>
              <a:rPr lang="en-US" dirty="0" err="1"/>
              <a:t>sẵn</a:t>
            </a:r>
            <a:endParaRPr lang="en-US" dirty="0"/>
          </a:p>
        </p:txBody>
      </p:sp>
      <p:sp>
        <p:nvSpPr>
          <p:cNvPr id="3" name="Text Placeholder 2">
            <a:extLst>
              <a:ext uri="{FF2B5EF4-FFF2-40B4-BE49-F238E27FC236}">
                <a16:creationId xmlns:a16="http://schemas.microsoft.com/office/drawing/2014/main" id="{F84C03E5-A361-4923-9221-AE5F09E8D805}"/>
              </a:ext>
            </a:extLst>
          </p:cNvPr>
          <p:cNvSpPr>
            <a:spLocks noGrp="1"/>
          </p:cNvSpPr>
          <p:nvPr>
            <p:ph idx="1"/>
          </p:nvPr>
        </p:nvSpPr>
        <p:spPr/>
        <p:txBody>
          <a:bodyPr>
            <a:normAutofit/>
          </a:bodyPr>
          <a:lstStyle/>
          <a:p>
            <a:r>
              <a:rPr lang="en-US" dirty="0"/>
              <a:t> </a:t>
            </a:r>
            <a:r>
              <a:rPr lang="vi-VN" dirty="0"/>
              <a:t>size:value</a:t>
            </a:r>
            <a:endParaRPr lang="en-US" dirty="0"/>
          </a:p>
          <a:p>
            <a:pPr lvl="1"/>
            <a:r>
              <a:rPr lang="vi-VN" sz="2000" dirty="0"/>
              <a:t> Giá trị phải có kích thước khớp với value. Đối với chuỗi, value tương ứng là số ký tự. Đối với só, value tương ứng là giá trị integer. Đối với mảng, size tương ứng là count phần tử của mảng. Đối với file, size tương ứng là kích thước file kiểu kilobytes.</a:t>
            </a:r>
            <a:endParaRPr lang="en-US" sz="2000" dirty="0"/>
          </a:p>
          <a:p>
            <a:r>
              <a:rPr lang="vi-VN" dirty="0"/>
              <a:t> string</a:t>
            </a:r>
            <a:endParaRPr lang="en-US" dirty="0"/>
          </a:p>
          <a:p>
            <a:pPr lvl="1"/>
            <a:r>
              <a:rPr lang="vi-VN" sz="2000" dirty="0"/>
              <a:t> Giá trị phải là chuỗi. Nếu bạn muốn cho phép trường đó null , bạn có thể gán nullable vào trường đó.</a:t>
            </a:r>
            <a:endParaRPr lang="en-US" sz="2000" dirty="0"/>
          </a:p>
          <a:p>
            <a:r>
              <a:rPr lang="vi-VN" dirty="0"/>
              <a:t> timezone</a:t>
            </a:r>
            <a:endParaRPr lang="en-US" dirty="0"/>
          </a:p>
          <a:p>
            <a:pPr lvl="1"/>
            <a:r>
              <a:rPr lang="vi-VN" sz="2000" dirty="0"/>
              <a:t> Giá trị phải là timezone identifier hợp lệ với hàm timezone_identifiers_list của PHP.</a:t>
            </a:r>
            <a:endParaRPr lang="en-US" sz="2000" dirty="0"/>
          </a:p>
        </p:txBody>
      </p:sp>
      <p:sp>
        <p:nvSpPr>
          <p:cNvPr id="4" name="Slide Number Placeholder 3">
            <a:extLst>
              <a:ext uri="{FF2B5EF4-FFF2-40B4-BE49-F238E27FC236}">
                <a16:creationId xmlns:a16="http://schemas.microsoft.com/office/drawing/2014/main" id="{976BC48E-3444-4A97-9F5A-43A5724AC057}"/>
              </a:ext>
            </a:extLst>
          </p:cNvPr>
          <p:cNvSpPr>
            <a:spLocks noGrp="1"/>
          </p:cNvSpPr>
          <p:nvPr>
            <p:ph type="sldNum" sz="quarter" idx="12"/>
          </p:nvPr>
        </p:nvSpPr>
        <p:spPr/>
        <p:txBody>
          <a:bodyPr/>
          <a:lstStyle/>
          <a:p>
            <a:fld id="{86CB4B4D-7CA3-9044-876B-883B54F8677D}" type="slidenum">
              <a:rPr lang="en-US" smtClean="0"/>
              <a:t>69</a:t>
            </a:fld>
            <a:endParaRPr lang="en-US"/>
          </a:p>
        </p:txBody>
      </p:sp>
    </p:spTree>
    <p:extLst>
      <p:ext uri="{BB962C8B-B14F-4D97-AF65-F5344CB8AC3E}">
        <p14:creationId xmlns:p14="http://schemas.microsoft.com/office/powerpoint/2010/main" val="2018462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02"/>
          <p:cNvSpPr txBox="1">
            <a:spLocks noGrp="1"/>
          </p:cNvSpPr>
          <p:nvPr>
            <p:ph type="title"/>
          </p:nvPr>
        </p:nvSpPr>
        <p:spPr>
          <a:prstGeom prst="rect">
            <a:avLst/>
          </a:prstGeom>
        </p:spPr>
        <p:txBody>
          <a:bodyPr lIns="45699" tIns="45699" rIns="45699" bIns="45699"/>
          <a:lstStyle>
            <a:lvl1pPr marL="558800" indent="-838200"/>
          </a:lstStyle>
          <a:p>
            <a:r>
              <a:rPr lang="en-US" dirty="0" err="1"/>
              <a:t>Xác</a:t>
            </a:r>
            <a:r>
              <a:rPr lang="en-US" dirty="0"/>
              <a:t> </a:t>
            </a:r>
            <a:r>
              <a:rPr lang="en-US" dirty="0" err="1"/>
              <a:t>định</a:t>
            </a:r>
            <a:r>
              <a:rPr lang="en-US" dirty="0"/>
              <a:t> routes</a:t>
            </a:r>
            <a:endParaRPr dirty="0"/>
          </a:p>
        </p:txBody>
      </p:sp>
      <p:sp>
        <p:nvSpPr>
          <p:cNvPr id="138" name="Shape 103"/>
          <p:cNvSpPr txBox="1">
            <a:spLocks noGrp="1"/>
          </p:cNvSpPr>
          <p:nvPr>
            <p:ph idx="1"/>
          </p:nvPr>
        </p:nvSpPr>
        <p:spPr>
          <a:xfrm>
            <a:off x="838200" y="1090502"/>
            <a:ext cx="10515600" cy="4198738"/>
          </a:xfrm>
          <a:prstGeom prst="rect">
            <a:avLst/>
          </a:prstGeom>
        </p:spPr>
        <p:txBody>
          <a:bodyPr lIns="45699" tIns="45699" rIns="45699" bIns="45699"/>
          <a:lstStyle>
            <a:lvl1pPr indent="-228600"/>
          </a:lstStyle>
          <a:p>
            <a:r>
              <a:rPr lang="vi-VN" dirty="0"/>
              <a:t>Đầu tiên, giả sử chúng ta có route được định nghĩa trong routes/web.php :</a:t>
            </a:r>
            <a:endParaRPr lang="en-US" dirty="0"/>
          </a:p>
          <a:p>
            <a:endParaRPr lang="en-US" dirty="0"/>
          </a:p>
          <a:p>
            <a:endParaRPr lang="en-US" dirty="0"/>
          </a:p>
          <a:p>
            <a:endParaRPr lang="en-US" dirty="0"/>
          </a:p>
          <a:p>
            <a:r>
              <a:rPr lang="vi-VN" dirty="0"/>
              <a:t>Tất nhiên, phương thức GET route sẽ hiển thị một form cho người dùng tạo mới một bài viết, trong khi phương thức POST route sẽ lưu bài viết đấy vào cơ sở dữ liệu</a:t>
            </a:r>
            <a:endParaRPr dirty="0"/>
          </a:p>
        </p:txBody>
      </p:sp>
      <p:sp>
        <p:nvSpPr>
          <p:cNvPr id="2" name="Slide Number Placeholder 1"/>
          <p:cNvSpPr>
            <a:spLocks noGrp="1"/>
          </p:cNvSpPr>
          <p:nvPr>
            <p:ph type="sldNum" sz="quarter" idx="12"/>
          </p:nvPr>
        </p:nvSpPr>
        <p:spPr/>
        <p:txBody>
          <a:bodyPr/>
          <a:lstStyle/>
          <a:p>
            <a:fld id="{86CB4B4D-7CA3-9044-876B-883B54F8677D}" type="slidenum">
              <a:rPr lang="uk-UA" smtClean="0"/>
              <a:t>7</a:t>
            </a:fld>
            <a:endParaRPr lang="uk-UA"/>
          </a:p>
        </p:txBody>
      </p:sp>
      <p:pic>
        <p:nvPicPr>
          <p:cNvPr id="5" name="Picture 4" descr="Graphical user interface, text, application&#10;&#10;Description automatically generated with medium confidence">
            <a:extLst>
              <a:ext uri="{FF2B5EF4-FFF2-40B4-BE49-F238E27FC236}">
                <a16:creationId xmlns:a16="http://schemas.microsoft.com/office/drawing/2014/main" id="{7160920E-458C-814E-91A2-96CDCB4FBB8E}"/>
              </a:ext>
            </a:extLst>
          </p:cNvPr>
          <p:cNvPicPr>
            <a:picLocks noChangeAspect="1"/>
          </p:cNvPicPr>
          <p:nvPr/>
        </p:nvPicPr>
        <p:blipFill>
          <a:blip r:embed="rId3"/>
          <a:stretch>
            <a:fillRect/>
          </a:stretch>
        </p:blipFill>
        <p:spPr>
          <a:xfrm>
            <a:off x="2093175" y="1985111"/>
            <a:ext cx="7670800" cy="1549400"/>
          </a:xfrm>
          <a:prstGeom prst="rect">
            <a:avLst/>
          </a:prstGeom>
        </p:spPr>
      </p:pic>
    </p:spTree>
    <p:extLst>
      <p:ext uri="{BB962C8B-B14F-4D97-AF65-F5344CB8AC3E}">
        <p14:creationId xmlns:p14="http://schemas.microsoft.com/office/powerpoint/2010/main" val="12659893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60F22-FB33-449B-8DC0-A6FE9A02B4A7}"/>
              </a:ext>
            </a:extLst>
          </p:cNvPr>
          <p:cNvSpPr>
            <a:spLocks noGrp="1"/>
          </p:cNvSpPr>
          <p:nvPr>
            <p:ph type="title"/>
          </p:nvPr>
        </p:nvSpPr>
        <p:spPr/>
        <p:txBody>
          <a:bodyPr/>
          <a:lstStyle/>
          <a:p>
            <a:r>
              <a:rPr lang="en-US" dirty="0" err="1"/>
              <a:t>Những</a:t>
            </a:r>
            <a:r>
              <a:rPr lang="en-US" dirty="0"/>
              <a:t> </a:t>
            </a:r>
            <a:r>
              <a:rPr lang="en-US" dirty="0" err="1"/>
              <a:t>quy</a:t>
            </a:r>
            <a:r>
              <a:rPr lang="en-US" dirty="0"/>
              <a:t> </a:t>
            </a:r>
            <a:r>
              <a:rPr lang="en-US" dirty="0" err="1"/>
              <a:t>định</a:t>
            </a:r>
            <a:r>
              <a:rPr lang="en-US" dirty="0"/>
              <a:t> validation </a:t>
            </a:r>
            <a:r>
              <a:rPr lang="en-US" dirty="0" err="1"/>
              <a:t>có</a:t>
            </a:r>
            <a:r>
              <a:rPr lang="en-US" dirty="0"/>
              <a:t> </a:t>
            </a:r>
            <a:r>
              <a:rPr lang="en-US" dirty="0" err="1"/>
              <a:t>sẵn</a:t>
            </a:r>
            <a:endParaRPr lang="en-US" dirty="0"/>
          </a:p>
        </p:txBody>
      </p:sp>
      <p:sp>
        <p:nvSpPr>
          <p:cNvPr id="3" name="Text Placeholder 2">
            <a:extLst>
              <a:ext uri="{FF2B5EF4-FFF2-40B4-BE49-F238E27FC236}">
                <a16:creationId xmlns:a16="http://schemas.microsoft.com/office/drawing/2014/main" id="{A5FBE908-CC32-4401-9434-74809523663F}"/>
              </a:ext>
            </a:extLst>
          </p:cNvPr>
          <p:cNvSpPr>
            <a:spLocks noGrp="1"/>
          </p:cNvSpPr>
          <p:nvPr>
            <p:ph idx="1"/>
          </p:nvPr>
        </p:nvSpPr>
        <p:spPr/>
        <p:txBody>
          <a:bodyPr/>
          <a:lstStyle/>
          <a:p>
            <a:r>
              <a:rPr lang="en-US" dirty="0"/>
              <a:t> U</a:t>
            </a:r>
            <a:r>
              <a:rPr lang="vi-VN" dirty="0"/>
              <a:t>nique:table,column,except,idColumn</a:t>
            </a:r>
            <a:endParaRPr lang="en-US" dirty="0"/>
          </a:p>
          <a:p>
            <a:pPr lvl="1"/>
            <a:r>
              <a:rPr lang="vi-VN" sz="2000" dirty="0"/>
              <a:t> Giá trị phải là unique trong bảng cơ sở dữ liệu.</a:t>
            </a:r>
            <a:endParaRPr lang="en-US" sz="2000" dirty="0"/>
          </a:p>
          <a:p>
            <a:pPr lvl="1"/>
            <a:r>
              <a:rPr lang="vi-VN" sz="2000" dirty="0"/>
              <a:t> Nếu tên column không được chỉ định, trường name sẽ được sử dụng.</a:t>
            </a:r>
            <a:endParaRPr lang="en-US" sz="2000" dirty="0"/>
          </a:p>
          <a:p>
            <a:r>
              <a:rPr lang="vi-VN" dirty="0"/>
              <a:t> Specifying A Custom Column Name:</a:t>
            </a:r>
            <a:endParaRPr lang="en-US" dirty="0"/>
          </a:p>
          <a:p>
            <a:endParaRPr lang="en-US" dirty="0"/>
          </a:p>
        </p:txBody>
      </p:sp>
      <p:sp>
        <p:nvSpPr>
          <p:cNvPr id="4" name="Slide Number Placeholder 3">
            <a:extLst>
              <a:ext uri="{FF2B5EF4-FFF2-40B4-BE49-F238E27FC236}">
                <a16:creationId xmlns:a16="http://schemas.microsoft.com/office/drawing/2014/main" id="{D9C3F035-E5CB-4F11-8CDD-394F1838F1AB}"/>
              </a:ext>
            </a:extLst>
          </p:cNvPr>
          <p:cNvSpPr>
            <a:spLocks noGrp="1"/>
          </p:cNvSpPr>
          <p:nvPr>
            <p:ph type="sldNum" sz="quarter" idx="12"/>
          </p:nvPr>
        </p:nvSpPr>
        <p:spPr/>
        <p:txBody>
          <a:bodyPr/>
          <a:lstStyle/>
          <a:p>
            <a:fld id="{86CB4B4D-7CA3-9044-876B-883B54F8677D}" type="slidenum">
              <a:rPr lang="en-US" smtClean="0"/>
              <a:t>70</a:t>
            </a:fld>
            <a:endParaRPr lang="en-US"/>
          </a:p>
        </p:txBody>
      </p:sp>
      <p:pic>
        <p:nvPicPr>
          <p:cNvPr id="6" name="Picture 5">
            <a:extLst>
              <a:ext uri="{FF2B5EF4-FFF2-40B4-BE49-F238E27FC236}">
                <a16:creationId xmlns:a16="http://schemas.microsoft.com/office/drawing/2014/main" id="{64B59B69-1B67-4390-9D5E-27DB35E13A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4503" y="3796641"/>
            <a:ext cx="8351760" cy="642443"/>
          </a:xfrm>
          <a:prstGeom prst="rect">
            <a:avLst/>
          </a:prstGeom>
        </p:spPr>
      </p:pic>
    </p:spTree>
    <p:extLst>
      <p:ext uri="{BB962C8B-B14F-4D97-AF65-F5344CB8AC3E}">
        <p14:creationId xmlns:p14="http://schemas.microsoft.com/office/powerpoint/2010/main" val="12865983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E3B32-4F5C-40BC-BD66-FC380068849A}"/>
              </a:ext>
            </a:extLst>
          </p:cNvPr>
          <p:cNvSpPr>
            <a:spLocks noGrp="1"/>
          </p:cNvSpPr>
          <p:nvPr>
            <p:ph type="title"/>
          </p:nvPr>
        </p:nvSpPr>
        <p:spPr/>
        <p:txBody>
          <a:bodyPr/>
          <a:lstStyle/>
          <a:p>
            <a:r>
              <a:rPr lang="en-US" dirty="0" err="1"/>
              <a:t>Những</a:t>
            </a:r>
            <a:r>
              <a:rPr lang="en-US" dirty="0"/>
              <a:t> </a:t>
            </a:r>
            <a:r>
              <a:rPr lang="en-US" dirty="0" err="1"/>
              <a:t>quy</a:t>
            </a:r>
            <a:r>
              <a:rPr lang="en-US" dirty="0"/>
              <a:t> </a:t>
            </a:r>
            <a:r>
              <a:rPr lang="en-US" dirty="0" err="1"/>
              <a:t>định</a:t>
            </a:r>
            <a:r>
              <a:rPr lang="en-US" dirty="0"/>
              <a:t> validation </a:t>
            </a:r>
            <a:r>
              <a:rPr lang="en-US" dirty="0" err="1"/>
              <a:t>có</a:t>
            </a:r>
            <a:r>
              <a:rPr lang="en-US" dirty="0"/>
              <a:t> </a:t>
            </a:r>
            <a:r>
              <a:rPr lang="en-US" dirty="0" err="1"/>
              <a:t>sẵn</a:t>
            </a:r>
            <a:endParaRPr lang="en-US" dirty="0"/>
          </a:p>
        </p:txBody>
      </p:sp>
      <p:sp>
        <p:nvSpPr>
          <p:cNvPr id="3" name="Text Placeholder 2">
            <a:extLst>
              <a:ext uri="{FF2B5EF4-FFF2-40B4-BE49-F238E27FC236}">
                <a16:creationId xmlns:a16="http://schemas.microsoft.com/office/drawing/2014/main" id="{029ABC18-EF12-4BA9-BEC4-AFA866D9E862}"/>
              </a:ext>
            </a:extLst>
          </p:cNvPr>
          <p:cNvSpPr>
            <a:spLocks noGrp="1"/>
          </p:cNvSpPr>
          <p:nvPr>
            <p:ph idx="1"/>
          </p:nvPr>
        </p:nvSpPr>
        <p:spPr/>
        <p:txBody>
          <a:bodyPr/>
          <a:lstStyle/>
          <a:p>
            <a:r>
              <a:rPr lang="en-US" dirty="0"/>
              <a:t> </a:t>
            </a:r>
            <a:r>
              <a:rPr lang="vi-VN" dirty="0"/>
              <a:t>Tùy biến kết nối cơ sở dữ liệu</a:t>
            </a:r>
            <a:endParaRPr lang="en-US" dirty="0"/>
          </a:p>
          <a:p>
            <a:pPr lvl="1"/>
            <a:r>
              <a:rPr lang="en-US" sz="2000" dirty="0"/>
              <a:t> </a:t>
            </a:r>
            <a:r>
              <a:rPr lang="vi-VN" sz="2000" dirty="0"/>
              <a:t>Thỉnh thoảng, có thể bạn muốn tủy chỉnh kết nối query cơ sở dữ liệu bởi Validator. Như ở trên, cài đặt unique:users như một quy định validation sẽ sử dụng kết nối mặc định database để query đến cơ sở dữ liệu.</a:t>
            </a:r>
            <a:endParaRPr lang="en-US" sz="2000" dirty="0"/>
          </a:p>
          <a:p>
            <a:pPr lvl="1"/>
            <a:r>
              <a:rPr lang="vi-VN" sz="2000" dirty="0"/>
              <a:t> Để ghi đè nó, xác định kết nối và tên bảng sử dụng "dấu chấm":</a:t>
            </a:r>
            <a:endParaRPr lang="en-US" sz="2000" dirty="0"/>
          </a:p>
          <a:p>
            <a:pPr lvl="1"/>
            <a:endParaRPr lang="en-US" sz="2000" dirty="0"/>
          </a:p>
          <a:p>
            <a:pPr lvl="1"/>
            <a:endParaRPr lang="en-US" sz="2000" dirty="0"/>
          </a:p>
          <a:p>
            <a:r>
              <a:rPr lang="en-US" dirty="0"/>
              <a:t> Validate </a:t>
            </a:r>
            <a:r>
              <a:rPr lang="en-US" dirty="0" err="1"/>
              <a:t>Uniquebỏ</a:t>
            </a:r>
            <a:r>
              <a:rPr lang="en-US" dirty="0"/>
              <a:t> qua ID:</a:t>
            </a:r>
          </a:p>
          <a:p>
            <a:pPr lvl="1"/>
            <a:r>
              <a:rPr lang="en-US" sz="2000" dirty="0"/>
              <a:t> </a:t>
            </a:r>
            <a:r>
              <a:rPr lang="vi-VN" sz="2000" dirty="0"/>
              <a:t>Thỉnh thoảng, bạn có thể muốn bỏ qua id trong khi kiểm tra unique. Ví dụ, cân nhắc "cập nhận hồ sơ“</a:t>
            </a:r>
            <a:r>
              <a:rPr lang="en-US" sz="2000" dirty="0"/>
              <a:t> </a:t>
            </a:r>
            <a:r>
              <a:rPr lang="vi-VN" sz="2000" dirty="0"/>
              <a:t>sẽ bao gồm name, địa chỉ e-mail, và địa điểm của người dùng.</a:t>
            </a:r>
            <a:endParaRPr lang="en-US" sz="2000" dirty="0"/>
          </a:p>
        </p:txBody>
      </p:sp>
      <p:sp>
        <p:nvSpPr>
          <p:cNvPr id="4" name="Slide Number Placeholder 3">
            <a:extLst>
              <a:ext uri="{FF2B5EF4-FFF2-40B4-BE49-F238E27FC236}">
                <a16:creationId xmlns:a16="http://schemas.microsoft.com/office/drawing/2014/main" id="{EE2FBEAD-18AA-4C25-A7FE-9C7BAD997A26}"/>
              </a:ext>
            </a:extLst>
          </p:cNvPr>
          <p:cNvSpPr>
            <a:spLocks noGrp="1"/>
          </p:cNvSpPr>
          <p:nvPr>
            <p:ph type="sldNum" sz="quarter" idx="12"/>
          </p:nvPr>
        </p:nvSpPr>
        <p:spPr/>
        <p:txBody>
          <a:bodyPr/>
          <a:lstStyle/>
          <a:p>
            <a:fld id="{86CB4B4D-7CA3-9044-876B-883B54F8677D}" type="slidenum">
              <a:rPr lang="en-US" smtClean="0"/>
              <a:t>71</a:t>
            </a:fld>
            <a:endParaRPr lang="en-US"/>
          </a:p>
        </p:txBody>
      </p:sp>
      <p:pic>
        <p:nvPicPr>
          <p:cNvPr id="6" name="Picture 5">
            <a:extLst>
              <a:ext uri="{FF2B5EF4-FFF2-40B4-BE49-F238E27FC236}">
                <a16:creationId xmlns:a16="http://schemas.microsoft.com/office/drawing/2014/main" id="{487DC951-1F55-4EA8-9767-1E9A5A25BF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3810" y="2886109"/>
            <a:ext cx="6179078" cy="542891"/>
          </a:xfrm>
          <a:prstGeom prst="rect">
            <a:avLst/>
          </a:prstGeom>
        </p:spPr>
      </p:pic>
    </p:spTree>
    <p:extLst>
      <p:ext uri="{BB962C8B-B14F-4D97-AF65-F5344CB8AC3E}">
        <p14:creationId xmlns:p14="http://schemas.microsoft.com/office/powerpoint/2010/main" val="15500468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DB425-EC64-4FBB-986F-0CB9CC47E0A8}"/>
              </a:ext>
            </a:extLst>
          </p:cNvPr>
          <p:cNvSpPr>
            <a:spLocks noGrp="1"/>
          </p:cNvSpPr>
          <p:nvPr>
            <p:ph type="title"/>
          </p:nvPr>
        </p:nvSpPr>
        <p:spPr/>
        <p:txBody>
          <a:bodyPr/>
          <a:lstStyle/>
          <a:p>
            <a:r>
              <a:rPr lang="en-US" dirty="0" err="1"/>
              <a:t>Những</a:t>
            </a:r>
            <a:r>
              <a:rPr lang="en-US" dirty="0"/>
              <a:t> </a:t>
            </a:r>
            <a:r>
              <a:rPr lang="en-US" dirty="0" err="1"/>
              <a:t>quy</a:t>
            </a:r>
            <a:r>
              <a:rPr lang="en-US" dirty="0"/>
              <a:t> </a:t>
            </a:r>
            <a:r>
              <a:rPr lang="en-US" dirty="0" err="1"/>
              <a:t>định</a:t>
            </a:r>
            <a:r>
              <a:rPr lang="en-US" dirty="0"/>
              <a:t> validation </a:t>
            </a:r>
            <a:r>
              <a:rPr lang="en-US" dirty="0" err="1"/>
              <a:t>có</a:t>
            </a:r>
            <a:r>
              <a:rPr lang="en-US" dirty="0"/>
              <a:t> </a:t>
            </a:r>
            <a:r>
              <a:rPr lang="en-US" dirty="0" err="1"/>
              <a:t>sẵn</a:t>
            </a:r>
            <a:endParaRPr lang="en-US" dirty="0"/>
          </a:p>
        </p:txBody>
      </p:sp>
      <p:sp>
        <p:nvSpPr>
          <p:cNvPr id="3" name="Text Placeholder 2">
            <a:extLst>
              <a:ext uri="{FF2B5EF4-FFF2-40B4-BE49-F238E27FC236}">
                <a16:creationId xmlns:a16="http://schemas.microsoft.com/office/drawing/2014/main" id="{8839F29B-618D-46E6-94F4-FD534C163B95}"/>
              </a:ext>
            </a:extLst>
          </p:cNvPr>
          <p:cNvSpPr>
            <a:spLocks noGrp="1"/>
          </p:cNvSpPr>
          <p:nvPr>
            <p:ph idx="1"/>
          </p:nvPr>
        </p:nvSpPr>
        <p:spPr/>
        <p:txBody>
          <a:bodyPr>
            <a:normAutofit/>
          </a:bodyPr>
          <a:lstStyle/>
          <a:p>
            <a:pPr lvl="1"/>
            <a:r>
              <a:rPr lang="en-US" sz="2000" dirty="0"/>
              <a:t> </a:t>
            </a:r>
            <a:r>
              <a:rPr lang="vi-VN" sz="2000" dirty="0"/>
              <a:t>Tất nhiên, bạn sẽ muốn xác định email là unique.</a:t>
            </a:r>
            <a:endParaRPr lang="en-US" sz="2000" dirty="0"/>
          </a:p>
          <a:p>
            <a:pPr lvl="1"/>
            <a:r>
              <a:rPr lang="vi-VN" sz="2000" dirty="0"/>
              <a:t> Tuy nhiên, nếu người dùng chỉ thay đổi tên và không thay đổi email, bạn không muốn validation lỗi được ném ra bởi vì người dùng đó đã sử dụng cái email đấy rồi.</a:t>
            </a:r>
            <a:endParaRPr lang="en-US" sz="2000" dirty="0"/>
          </a:p>
          <a:p>
            <a:pPr lvl="1"/>
            <a:r>
              <a:rPr lang="en-US" sz="2000" dirty="0"/>
              <a:t> </a:t>
            </a:r>
            <a:r>
              <a:rPr lang="vi-VN" sz="2000" dirty="0"/>
              <a:t>Chỉ dẫn validator bỏ qua ID của người dùng, chúng ta sử dụng class Rule định nghĩa quy tắc.</a:t>
            </a:r>
            <a:endParaRPr lang="en-US" sz="2000" dirty="0"/>
          </a:p>
          <a:p>
            <a:pPr lvl="1"/>
            <a:r>
              <a:rPr lang="vi-VN" sz="2000" dirty="0"/>
              <a:t> Trong ví dụ này, chúng ta sẽ chỉ định quy tắc validation như một mảng thay thế sử dụng ký tự để phân cách | quy định:</a:t>
            </a:r>
            <a:endParaRPr lang="en-US" sz="2000" dirty="0"/>
          </a:p>
        </p:txBody>
      </p:sp>
      <p:sp>
        <p:nvSpPr>
          <p:cNvPr id="4" name="Slide Number Placeholder 3">
            <a:extLst>
              <a:ext uri="{FF2B5EF4-FFF2-40B4-BE49-F238E27FC236}">
                <a16:creationId xmlns:a16="http://schemas.microsoft.com/office/drawing/2014/main" id="{6F8B8C6B-BCD4-495D-916E-715B76CFCB7C}"/>
              </a:ext>
            </a:extLst>
          </p:cNvPr>
          <p:cNvSpPr>
            <a:spLocks noGrp="1"/>
          </p:cNvSpPr>
          <p:nvPr>
            <p:ph type="sldNum" sz="quarter" idx="12"/>
          </p:nvPr>
        </p:nvSpPr>
        <p:spPr/>
        <p:txBody>
          <a:bodyPr/>
          <a:lstStyle/>
          <a:p>
            <a:fld id="{86CB4B4D-7CA3-9044-876B-883B54F8677D}" type="slidenum">
              <a:rPr lang="en-US" smtClean="0"/>
              <a:t>72</a:t>
            </a:fld>
            <a:endParaRPr lang="en-US"/>
          </a:p>
        </p:txBody>
      </p:sp>
      <p:pic>
        <p:nvPicPr>
          <p:cNvPr id="6" name="Picture 5">
            <a:extLst>
              <a:ext uri="{FF2B5EF4-FFF2-40B4-BE49-F238E27FC236}">
                <a16:creationId xmlns:a16="http://schemas.microsoft.com/office/drawing/2014/main" id="{42399B62-A975-4257-A962-8275CD2C9F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1265" y="3429000"/>
            <a:ext cx="3544735" cy="2043879"/>
          </a:xfrm>
          <a:prstGeom prst="rect">
            <a:avLst/>
          </a:prstGeom>
        </p:spPr>
      </p:pic>
    </p:spTree>
    <p:extLst>
      <p:ext uri="{BB962C8B-B14F-4D97-AF65-F5344CB8AC3E}">
        <p14:creationId xmlns:p14="http://schemas.microsoft.com/office/powerpoint/2010/main" val="13875161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A4E4-7957-4BE1-AB41-82215E7687AD}"/>
              </a:ext>
            </a:extLst>
          </p:cNvPr>
          <p:cNvSpPr>
            <a:spLocks noGrp="1"/>
          </p:cNvSpPr>
          <p:nvPr>
            <p:ph type="title"/>
          </p:nvPr>
        </p:nvSpPr>
        <p:spPr/>
        <p:txBody>
          <a:bodyPr/>
          <a:lstStyle/>
          <a:p>
            <a:r>
              <a:rPr lang="en-US" dirty="0" err="1"/>
              <a:t>Những</a:t>
            </a:r>
            <a:r>
              <a:rPr lang="en-US" dirty="0"/>
              <a:t> </a:t>
            </a:r>
            <a:r>
              <a:rPr lang="en-US" dirty="0" err="1"/>
              <a:t>quy</a:t>
            </a:r>
            <a:r>
              <a:rPr lang="en-US" dirty="0"/>
              <a:t> </a:t>
            </a:r>
            <a:r>
              <a:rPr lang="en-US" dirty="0" err="1"/>
              <a:t>định</a:t>
            </a:r>
            <a:r>
              <a:rPr lang="en-US" dirty="0"/>
              <a:t> validation </a:t>
            </a:r>
            <a:r>
              <a:rPr lang="en-US" dirty="0" err="1"/>
              <a:t>có</a:t>
            </a:r>
            <a:r>
              <a:rPr lang="en-US" dirty="0"/>
              <a:t> </a:t>
            </a:r>
            <a:r>
              <a:rPr lang="en-US" dirty="0" err="1"/>
              <a:t>sẵn</a:t>
            </a:r>
            <a:endParaRPr lang="en-US" dirty="0"/>
          </a:p>
        </p:txBody>
      </p:sp>
      <p:sp>
        <p:nvSpPr>
          <p:cNvPr id="3" name="Text Placeholder 2">
            <a:extLst>
              <a:ext uri="{FF2B5EF4-FFF2-40B4-BE49-F238E27FC236}">
                <a16:creationId xmlns:a16="http://schemas.microsoft.com/office/drawing/2014/main" id="{637C4EED-74B3-4756-A954-475D43959612}"/>
              </a:ext>
            </a:extLst>
          </p:cNvPr>
          <p:cNvSpPr>
            <a:spLocks noGrp="1"/>
          </p:cNvSpPr>
          <p:nvPr>
            <p:ph idx="1"/>
          </p:nvPr>
        </p:nvSpPr>
        <p:spPr/>
        <p:txBody>
          <a:bodyPr>
            <a:normAutofit/>
          </a:bodyPr>
          <a:lstStyle/>
          <a:p>
            <a:pPr lvl="1"/>
            <a:r>
              <a:rPr lang="en-US" sz="2000" dirty="0"/>
              <a:t> </a:t>
            </a:r>
            <a:r>
              <a:rPr lang="vi-VN" sz="2000" dirty="0"/>
              <a:t>Nếu bản user của bạn có a primary key không phải là id , bạn có thể chỉ định name của cột khi gọi phương thức ignore :</a:t>
            </a:r>
            <a:endParaRPr lang="en-US" sz="2000" dirty="0"/>
          </a:p>
          <a:p>
            <a:r>
              <a:rPr lang="en-US" dirty="0"/>
              <a:t> </a:t>
            </a:r>
            <a:r>
              <a:rPr lang="vi-VN" dirty="0"/>
              <a:t>Thêm điều kiện bổ sung:</a:t>
            </a:r>
            <a:endParaRPr lang="en-US" dirty="0"/>
          </a:p>
          <a:p>
            <a:pPr lvl="1"/>
            <a:r>
              <a:rPr lang="vi-VN" sz="2000" dirty="0"/>
              <a:t> Bạn cũng có thể thêm query chứa tùy chỉnh query bằng cách sử dụng phương thức where . Ví dụ, chúng ta thêm một hạn chế để kiểm tra account_id là 1 :</a:t>
            </a:r>
            <a:br>
              <a:rPr lang="en-US" sz="2000" dirty="0"/>
            </a:br>
            <a:endParaRPr lang="en-US" sz="2000" dirty="0"/>
          </a:p>
          <a:p>
            <a:pPr lvl="1"/>
            <a:endParaRPr lang="en-US" sz="2000" dirty="0"/>
          </a:p>
          <a:p>
            <a:pPr lvl="1"/>
            <a:endParaRPr lang="en-US" sz="2000" dirty="0"/>
          </a:p>
          <a:p>
            <a:pPr lvl="1"/>
            <a:endParaRPr lang="en-US" sz="2000" dirty="0"/>
          </a:p>
          <a:p>
            <a:r>
              <a:rPr lang="en-US" dirty="0"/>
              <a:t> </a:t>
            </a:r>
            <a:r>
              <a:rPr lang="en-US" dirty="0" err="1"/>
              <a:t>url</a:t>
            </a:r>
            <a:endParaRPr lang="en-US" dirty="0"/>
          </a:p>
          <a:p>
            <a:pPr lvl="1"/>
            <a:r>
              <a:rPr lang="en-US" sz="2000" dirty="0"/>
              <a:t> </a:t>
            </a:r>
            <a:r>
              <a:rPr lang="en-US" sz="2000" dirty="0" err="1"/>
              <a:t>Giá</a:t>
            </a:r>
            <a:r>
              <a:rPr lang="en-US" sz="2000" dirty="0"/>
              <a:t> </a:t>
            </a:r>
            <a:r>
              <a:rPr lang="en-US" sz="2000" dirty="0" err="1"/>
              <a:t>trị</a:t>
            </a:r>
            <a:r>
              <a:rPr lang="en-US" sz="2000" dirty="0"/>
              <a:t> </a:t>
            </a:r>
            <a:r>
              <a:rPr lang="en-US" sz="2000" dirty="0" err="1"/>
              <a:t>phải</a:t>
            </a:r>
            <a:r>
              <a:rPr lang="en-US" sz="2000" dirty="0"/>
              <a:t> </a:t>
            </a:r>
            <a:r>
              <a:rPr lang="en-US" sz="2000" dirty="0" err="1"/>
              <a:t>là</a:t>
            </a:r>
            <a:r>
              <a:rPr lang="en-US" sz="2000" dirty="0"/>
              <a:t> </a:t>
            </a:r>
            <a:r>
              <a:rPr lang="en-US" sz="2000" dirty="0" err="1"/>
              <a:t>đúng</a:t>
            </a:r>
            <a:r>
              <a:rPr lang="en-US" sz="2000" dirty="0"/>
              <a:t> </a:t>
            </a:r>
            <a:r>
              <a:rPr lang="en-US" sz="2000" dirty="0" err="1"/>
              <a:t>định</a:t>
            </a:r>
            <a:r>
              <a:rPr lang="en-US" sz="2000" dirty="0"/>
              <a:t> </a:t>
            </a:r>
            <a:r>
              <a:rPr lang="en-US" sz="2000" dirty="0" err="1"/>
              <a:t>dạng</a:t>
            </a:r>
            <a:r>
              <a:rPr lang="en-US" sz="2000" dirty="0"/>
              <a:t> URL.</a:t>
            </a:r>
          </a:p>
        </p:txBody>
      </p:sp>
      <p:sp>
        <p:nvSpPr>
          <p:cNvPr id="4" name="Slide Number Placeholder 3">
            <a:extLst>
              <a:ext uri="{FF2B5EF4-FFF2-40B4-BE49-F238E27FC236}">
                <a16:creationId xmlns:a16="http://schemas.microsoft.com/office/drawing/2014/main" id="{407A1B3F-EE44-46B5-87D6-A6F130058A9D}"/>
              </a:ext>
            </a:extLst>
          </p:cNvPr>
          <p:cNvSpPr>
            <a:spLocks noGrp="1"/>
          </p:cNvSpPr>
          <p:nvPr>
            <p:ph type="sldNum" sz="quarter" idx="12"/>
          </p:nvPr>
        </p:nvSpPr>
        <p:spPr/>
        <p:txBody>
          <a:bodyPr/>
          <a:lstStyle/>
          <a:p>
            <a:fld id="{86CB4B4D-7CA3-9044-876B-883B54F8677D}" type="slidenum">
              <a:rPr lang="en-US" smtClean="0"/>
              <a:t>73</a:t>
            </a:fld>
            <a:endParaRPr lang="en-US"/>
          </a:p>
        </p:txBody>
      </p:sp>
      <p:pic>
        <p:nvPicPr>
          <p:cNvPr id="7" name="Picture 6">
            <a:extLst>
              <a:ext uri="{FF2B5EF4-FFF2-40B4-BE49-F238E27FC236}">
                <a16:creationId xmlns:a16="http://schemas.microsoft.com/office/drawing/2014/main" id="{1A6641D5-6AAD-48B2-8B4B-E2AB1BEC9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5981" y="2876619"/>
            <a:ext cx="5942857" cy="1104762"/>
          </a:xfrm>
          <a:prstGeom prst="rect">
            <a:avLst/>
          </a:prstGeom>
        </p:spPr>
      </p:pic>
    </p:spTree>
    <p:extLst>
      <p:ext uri="{BB962C8B-B14F-4D97-AF65-F5344CB8AC3E}">
        <p14:creationId xmlns:p14="http://schemas.microsoft.com/office/powerpoint/2010/main" val="8623720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27B2B-B1B6-46DD-B30D-9F84FFBE8B04}"/>
              </a:ext>
            </a:extLst>
          </p:cNvPr>
          <p:cNvSpPr>
            <a:spLocks noGrp="1"/>
          </p:cNvSpPr>
          <p:nvPr>
            <p:ph type="title"/>
          </p:nvPr>
        </p:nvSpPr>
        <p:spPr/>
        <p:txBody>
          <a:bodyPr/>
          <a:lstStyle/>
          <a:p>
            <a:r>
              <a:rPr lang="en-US" dirty="0" err="1"/>
              <a:t>Thêm</a:t>
            </a:r>
            <a:r>
              <a:rPr lang="en-US" dirty="0"/>
              <a:t> </a:t>
            </a:r>
            <a:r>
              <a:rPr lang="en-US" dirty="0" err="1"/>
              <a:t>quy</a:t>
            </a:r>
            <a:r>
              <a:rPr lang="en-US" dirty="0"/>
              <a:t> </a:t>
            </a:r>
            <a:r>
              <a:rPr lang="en-US" dirty="0" err="1"/>
              <a:t>định</a:t>
            </a:r>
            <a:r>
              <a:rPr lang="en-US" dirty="0"/>
              <a:t> </a:t>
            </a:r>
            <a:r>
              <a:rPr lang="en-US" dirty="0" err="1"/>
              <a:t>có</a:t>
            </a:r>
            <a:r>
              <a:rPr lang="en-US" dirty="0"/>
              <a:t> </a:t>
            </a:r>
            <a:r>
              <a:rPr lang="en-US" dirty="0" err="1"/>
              <a:t>điều</a:t>
            </a:r>
            <a:r>
              <a:rPr lang="en-US" dirty="0"/>
              <a:t> </a:t>
            </a:r>
            <a:r>
              <a:rPr lang="en-US" dirty="0" err="1"/>
              <a:t>kiện</a:t>
            </a:r>
            <a:endParaRPr lang="en-US" dirty="0"/>
          </a:p>
        </p:txBody>
      </p:sp>
      <p:sp>
        <p:nvSpPr>
          <p:cNvPr id="3" name="Text Placeholder 2">
            <a:extLst>
              <a:ext uri="{FF2B5EF4-FFF2-40B4-BE49-F238E27FC236}">
                <a16:creationId xmlns:a16="http://schemas.microsoft.com/office/drawing/2014/main" id="{DD8DE1D5-2816-4CE8-AFC3-F675A5185BD9}"/>
              </a:ext>
            </a:extLst>
          </p:cNvPr>
          <p:cNvSpPr>
            <a:spLocks noGrp="1"/>
          </p:cNvSpPr>
          <p:nvPr>
            <p:ph idx="1"/>
          </p:nvPr>
        </p:nvSpPr>
        <p:spPr/>
        <p:txBody>
          <a:bodyPr/>
          <a:lstStyle/>
          <a:p>
            <a:r>
              <a:rPr lang="en-US" dirty="0"/>
              <a:t> Validating </a:t>
            </a:r>
            <a:r>
              <a:rPr lang="en-US" dirty="0" err="1"/>
              <a:t>khi</a:t>
            </a:r>
            <a:r>
              <a:rPr lang="en-US" dirty="0"/>
              <a:t> </a:t>
            </a:r>
            <a:r>
              <a:rPr lang="en-US" dirty="0" err="1"/>
              <a:t>xuất</a:t>
            </a:r>
            <a:r>
              <a:rPr lang="en-US" dirty="0"/>
              <a:t> </a:t>
            </a:r>
            <a:r>
              <a:rPr lang="en-US" dirty="0" err="1"/>
              <a:t>hiện</a:t>
            </a:r>
            <a:endParaRPr lang="en-US" dirty="0"/>
          </a:p>
          <a:p>
            <a:r>
              <a:rPr lang="en-US" dirty="0"/>
              <a:t> </a:t>
            </a:r>
            <a:r>
              <a:rPr lang="en-US" dirty="0" err="1"/>
              <a:t>Thêm</a:t>
            </a:r>
            <a:r>
              <a:rPr lang="en-US" dirty="0"/>
              <a:t> </a:t>
            </a:r>
            <a:r>
              <a:rPr lang="en-US" dirty="0" err="1"/>
              <a:t>quy</a:t>
            </a:r>
            <a:r>
              <a:rPr lang="en-US" dirty="0"/>
              <a:t> </a:t>
            </a:r>
            <a:r>
              <a:rPr lang="en-US" dirty="0" err="1"/>
              <a:t>định</a:t>
            </a:r>
            <a:r>
              <a:rPr lang="en-US" dirty="0"/>
              <a:t> </a:t>
            </a:r>
            <a:r>
              <a:rPr lang="en-US" dirty="0" err="1"/>
              <a:t>có</a:t>
            </a:r>
            <a:r>
              <a:rPr lang="en-US" dirty="0"/>
              <a:t> </a:t>
            </a:r>
            <a:r>
              <a:rPr lang="en-US" dirty="0" err="1"/>
              <a:t>điều</a:t>
            </a:r>
            <a:r>
              <a:rPr lang="en-US" dirty="0"/>
              <a:t> </a:t>
            </a:r>
            <a:r>
              <a:rPr lang="en-US" dirty="0" err="1"/>
              <a:t>kiện</a:t>
            </a:r>
            <a:endParaRPr lang="en-US" dirty="0"/>
          </a:p>
        </p:txBody>
      </p:sp>
      <p:sp>
        <p:nvSpPr>
          <p:cNvPr id="4" name="Slide Number Placeholder 3">
            <a:extLst>
              <a:ext uri="{FF2B5EF4-FFF2-40B4-BE49-F238E27FC236}">
                <a16:creationId xmlns:a16="http://schemas.microsoft.com/office/drawing/2014/main" id="{DC53F4D4-FD19-4ACC-9DC8-248CA2C9140C}"/>
              </a:ext>
            </a:extLst>
          </p:cNvPr>
          <p:cNvSpPr>
            <a:spLocks noGrp="1"/>
          </p:cNvSpPr>
          <p:nvPr>
            <p:ph type="sldNum" sz="quarter" idx="12"/>
          </p:nvPr>
        </p:nvSpPr>
        <p:spPr/>
        <p:txBody>
          <a:bodyPr/>
          <a:lstStyle/>
          <a:p>
            <a:fld id="{86CB4B4D-7CA3-9044-876B-883B54F8677D}" type="slidenum">
              <a:rPr lang="en-US" smtClean="0"/>
              <a:t>74</a:t>
            </a:fld>
            <a:endParaRPr lang="en-US"/>
          </a:p>
        </p:txBody>
      </p:sp>
    </p:spTree>
    <p:extLst>
      <p:ext uri="{BB962C8B-B14F-4D97-AF65-F5344CB8AC3E}">
        <p14:creationId xmlns:p14="http://schemas.microsoft.com/office/powerpoint/2010/main" val="10086209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06BD2-3F12-4F10-87D5-93E1E41B9439}"/>
              </a:ext>
            </a:extLst>
          </p:cNvPr>
          <p:cNvSpPr>
            <a:spLocks noGrp="1"/>
          </p:cNvSpPr>
          <p:nvPr>
            <p:ph type="title"/>
          </p:nvPr>
        </p:nvSpPr>
        <p:spPr/>
        <p:txBody>
          <a:bodyPr/>
          <a:lstStyle/>
          <a:p>
            <a:r>
              <a:rPr lang="en-US" dirty="0"/>
              <a:t>Validating </a:t>
            </a:r>
            <a:r>
              <a:rPr lang="en-US" dirty="0" err="1"/>
              <a:t>khi</a:t>
            </a:r>
            <a:r>
              <a:rPr lang="en-US" dirty="0"/>
              <a:t> </a:t>
            </a:r>
            <a:r>
              <a:rPr lang="en-US" dirty="0" err="1"/>
              <a:t>xuất</a:t>
            </a:r>
            <a:r>
              <a:rPr lang="en-US" dirty="0"/>
              <a:t> </a:t>
            </a:r>
            <a:r>
              <a:rPr lang="en-US" dirty="0" err="1"/>
              <a:t>hiện</a:t>
            </a:r>
            <a:endParaRPr lang="en-US" dirty="0"/>
          </a:p>
        </p:txBody>
      </p:sp>
      <p:sp>
        <p:nvSpPr>
          <p:cNvPr id="3" name="Text Placeholder 2">
            <a:extLst>
              <a:ext uri="{FF2B5EF4-FFF2-40B4-BE49-F238E27FC236}">
                <a16:creationId xmlns:a16="http://schemas.microsoft.com/office/drawing/2014/main" id="{AF0F69CE-656F-433E-9F53-990D3DE7D8D0}"/>
              </a:ext>
            </a:extLst>
          </p:cNvPr>
          <p:cNvSpPr>
            <a:spLocks noGrp="1"/>
          </p:cNvSpPr>
          <p:nvPr>
            <p:ph idx="1"/>
          </p:nvPr>
        </p:nvSpPr>
        <p:spPr/>
        <p:txBody>
          <a:bodyPr>
            <a:normAutofit/>
          </a:bodyPr>
          <a:lstStyle/>
          <a:p>
            <a:r>
              <a:rPr lang="en-US" dirty="0"/>
              <a:t> </a:t>
            </a:r>
            <a:r>
              <a:rPr lang="vi-VN" dirty="0"/>
              <a:t>Trong một số trường hợp, bạn có thể muốn chạy validation kiểm tra lại trường only nếu trường đó xuất hiện trong mảng input.</a:t>
            </a:r>
            <a:endParaRPr lang="en-US" dirty="0"/>
          </a:p>
          <a:p>
            <a:r>
              <a:rPr lang="vi-VN" dirty="0"/>
              <a:t> Để nhanh chóng làm điều này, thêm sometimes vào trong danh sách quy tắc rule:</a:t>
            </a:r>
            <a:endParaRPr lang="en-US" dirty="0"/>
          </a:p>
          <a:p>
            <a:endParaRPr lang="en-US" dirty="0"/>
          </a:p>
          <a:p>
            <a:endParaRPr lang="en-US" dirty="0"/>
          </a:p>
          <a:p>
            <a:endParaRPr lang="en-US" dirty="0"/>
          </a:p>
          <a:p>
            <a:r>
              <a:rPr lang="vi-VN" dirty="0"/>
              <a:t>Trong ví dụ trên, trường email sẽ chỉ được validated nếu nó xuất hiện trong mảng $data .</a:t>
            </a:r>
            <a:endParaRPr lang="en-US" dirty="0"/>
          </a:p>
        </p:txBody>
      </p:sp>
      <p:sp>
        <p:nvSpPr>
          <p:cNvPr id="4" name="Slide Number Placeholder 3">
            <a:extLst>
              <a:ext uri="{FF2B5EF4-FFF2-40B4-BE49-F238E27FC236}">
                <a16:creationId xmlns:a16="http://schemas.microsoft.com/office/drawing/2014/main" id="{0B0196E0-4F02-4B59-8974-6A032FA2388E}"/>
              </a:ext>
            </a:extLst>
          </p:cNvPr>
          <p:cNvSpPr>
            <a:spLocks noGrp="1"/>
          </p:cNvSpPr>
          <p:nvPr>
            <p:ph type="sldNum" sz="quarter" idx="12"/>
          </p:nvPr>
        </p:nvSpPr>
        <p:spPr/>
        <p:txBody>
          <a:bodyPr/>
          <a:lstStyle/>
          <a:p>
            <a:fld id="{86CB4B4D-7CA3-9044-876B-883B54F8677D}" type="slidenum">
              <a:rPr lang="en-US" smtClean="0"/>
              <a:t>75</a:t>
            </a:fld>
            <a:endParaRPr lang="en-US"/>
          </a:p>
        </p:txBody>
      </p:sp>
      <p:pic>
        <p:nvPicPr>
          <p:cNvPr id="6" name="Picture 5">
            <a:extLst>
              <a:ext uri="{FF2B5EF4-FFF2-40B4-BE49-F238E27FC236}">
                <a16:creationId xmlns:a16="http://schemas.microsoft.com/office/drawing/2014/main" id="{465A7D00-CBCF-4C10-97F6-6EE5C07B48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5523" y="3429000"/>
            <a:ext cx="6038095" cy="1114286"/>
          </a:xfrm>
          <a:prstGeom prst="rect">
            <a:avLst/>
          </a:prstGeom>
        </p:spPr>
      </p:pic>
    </p:spTree>
    <p:extLst>
      <p:ext uri="{BB962C8B-B14F-4D97-AF65-F5344CB8AC3E}">
        <p14:creationId xmlns:p14="http://schemas.microsoft.com/office/powerpoint/2010/main" val="13916077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508B5-AC7D-432D-A843-E99C6C33A70C}"/>
              </a:ext>
            </a:extLst>
          </p:cNvPr>
          <p:cNvSpPr>
            <a:spLocks noGrp="1"/>
          </p:cNvSpPr>
          <p:nvPr>
            <p:ph type="title"/>
          </p:nvPr>
        </p:nvSpPr>
        <p:spPr/>
        <p:txBody>
          <a:bodyPr/>
          <a:lstStyle/>
          <a:p>
            <a:r>
              <a:rPr lang="en-US" dirty="0" err="1"/>
              <a:t>Thêm</a:t>
            </a:r>
            <a:r>
              <a:rPr lang="en-US" dirty="0"/>
              <a:t> </a:t>
            </a:r>
            <a:r>
              <a:rPr lang="en-US" dirty="0" err="1"/>
              <a:t>quy</a:t>
            </a:r>
            <a:r>
              <a:rPr lang="en-US" dirty="0"/>
              <a:t> </a:t>
            </a:r>
            <a:r>
              <a:rPr lang="en-US" dirty="0" err="1"/>
              <a:t>định</a:t>
            </a:r>
            <a:r>
              <a:rPr lang="en-US" dirty="0"/>
              <a:t> </a:t>
            </a:r>
            <a:r>
              <a:rPr lang="en-US" dirty="0" err="1"/>
              <a:t>có</a:t>
            </a:r>
            <a:r>
              <a:rPr lang="en-US" dirty="0"/>
              <a:t> </a:t>
            </a:r>
            <a:r>
              <a:rPr lang="en-US" dirty="0" err="1"/>
              <a:t>điều</a:t>
            </a:r>
            <a:r>
              <a:rPr lang="en-US" dirty="0"/>
              <a:t> </a:t>
            </a:r>
            <a:r>
              <a:rPr lang="en-US" dirty="0" err="1"/>
              <a:t>kiện</a:t>
            </a:r>
            <a:endParaRPr lang="en-US" dirty="0"/>
          </a:p>
        </p:txBody>
      </p:sp>
      <p:sp>
        <p:nvSpPr>
          <p:cNvPr id="3" name="Text Placeholder 2">
            <a:extLst>
              <a:ext uri="{FF2B5EF4-FFF2-40B4-BE49-F238E27FC236}">
                <a16:creationId xmlns:a16="http://schemas.microsoft.com/office/drawing/2014/main" id="{332D2F48-91A8-4E11-BD7A-F0005AA05962}"/>
              </a:ext>
            </a:extLst>
          </p:cNvPr>
          <p:cNvSpPr>
            <a:spLocks noGrp="1"/>
          </p:cNvSpPr>
          <p:nvPr>
            <p:ph idx="1"/>
          </p:nvPr>
        </p:nvSpPr>
        <p:spPr/>
        <p:txBody>
          <a:bodyPr/>
          <a:lstStyle/>
          <a:p>
            <a:r>
              <a:rPr lang="en-US" dirty="0"/>
              <a:t> </a:t>
            </a:r>
            <a:r>
              <a:rPr lang="vi-VN" dirty="0"/>
              <a:t>Thỉnh thoảng bạn muốn thêm quy định trong logic. Ví dụ, bạn có thể muốn yêu cầu một trường chỉ nếu trường khác có giá trị lớn hơn 100. Hoặc, Bạn muốn 2 trường có giá trị chỉ khi trường khác xuất hiện. Để làm việc đó không có gì khó khăn cả. Đầu tiên, tạo một thể hiện Validator với static rules sẽ không bao giờ thay đổi:</a:t>
            </a:r>
            <a:endParaRPr lang="en-US" dirty="0"/>
          </a:p>
        </p:txBody>
      </p:sp>
      <p:sp>
        <p:nvSpPr>
          <p:cNvPr id="4" name="Slide Number Placeholder 3">
            <a:extLst>
              <a:ext uri="{FF2B5EF4-FFF2-40B4-BE49-F238E27FC236}">
                <a16:creationId xmlns:a16="http://schemas.microsoft.com/office/drawing/2014/main" id="{D5B438F8-6AA8-40DB-B0C7-DE4381EBF114}"/>
              </a:ext>
            </a:extLst>
          </p:cNvPr>
          <p:cNvSpPr>
            <a:spLocks noGrp="1"/>
          </p:cNvSpPr>
          <p:nvPr>
            <p:ph type="sldNum" sz="quarter" idx="12"/>
          </p:nvPr>
        </p:nvSpPr>
        <p:spPr/>
        <p:txBody>
          <a:bodyPr/>
          <a:lstStyle/>
          <a:p>
            <a:fld id="{86CB4B4D-7CA3-9044-876B-883B54F8677D}" type="slidenum">
              <a:rPr lang="en-US" smtClean="0"/>
              <a:t>76</a:t>
            </a:fld>
            <a:endParaRPr lang="en-US"/>
          </a:p>
        </p:txBody>
      </p:sp>
      <p:pic>
        <p:nvPicPr>
          <p:cNvPr id="6" name="Picture 5">
            <a:extLst>
              <a:ext uri="{FF2B5EF4-FFF2-40B4-BE49-F238E27FC236}">
                <a16:creationId xmlns:a16="http://schemas.microsoft.com/office/drawing/2014/main" id="{C7345AD5-7718-4101-83A6-A4472BD08B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9819" y="3648493"/>
            <a:ext cx="7952381" cy="1390476"/>
          </a:xfrm>
          <a:prstGeom prst="rect">
            <a:avLst/>
          </a:prstGeom>
        </p:spPr>
      </p:pic>
    </p:spTree>
    <p:extLst>
      <p:ext uri="{BB962C8B-B14F-4D97-AF65-F5344CB8AC3E}">
        <p14:creationId xmlns:p14="http://schemas.microsoft.com/office/powerpoint/2010/main" val="112114748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0D7E-A93B-4CAB-9814-3F56A1944FC7}"/>
              </a:ext>
            </a:extLst>
          </p:cNvPr>
          <p:cNvSpPr>
            <a:spLocks noGrp="1"/>
          </p:cNvSpPr>
          <p:nvPr>
            <p:ph type="title"/>
          </p:nvPr>
        </p:nvSpPr>
        <p:spPr/>
        <p:txBody>
          <a:bodyPr/>
          <a:lstStyle/>
          <a:p>
            <a:r>
              <a:rPr lang="en-US" dirty="0" err="1"/>
              <a:t>Thêm</a:t>
            </a:r>
            <a:r>
              <a:rPr lang="en-US" dirty="0"/>
              <a:t> </a:t>
            </a:r>
            <a:r>
              <a:rPr lang="en-US" dirty="0" err="1"/>
              <a:t>quy</a:t>
            </a:r>
            <a:r>
              <a:rPr lang="en-US" dirty="0"/>
              <a:t> </a:t>
            </a:r>
            <a:r>
              <a:rPr lang="en-US" dirty="0" err="1"/>
              <a:t>định</a:t>
            </a:r>
            <a:r>
              <a:rPr lang="en-US" dirty="0"/>
              <a:t> </a:t>
            </a:r>
            <a:r>
              <a:rPr lang="en-US" dirty="0" err="1"/>
              <a:t>có</a:t>
            </a:r>
            <a:r>
              <a:rPr lang="en-US" dirty="0"/>
              <a:t> </a:t>
            </a:r>
            <a:r>
              <a:rPr lang="en-US" dirty="0" err="1"/>
              <a:t>điều</a:t>
            </a:r>
            <a:r>
              <a:rPr lang="en-US" dirty="0"/>
              <a:t> </a:t>
            </a:r>
            <a:r>
              <a:rPr lang="en-US" dirty="0" err="1"/>
              <a:t>kiện</a:t>
            </a:r>
            <a:endParaRPr lang="en-US" dirty="0"/>
          </a:p>
        </p:txBody>
      </p:sp>
      <p:sp>
        <p:nvSpPr>
          <p:cNvPr id="3" name="Text Placeholder 2">
            <a:extLst>
              <a:ext uri="{FF2B5EF4-FFF2-40B4-BE49-F238E27FC236}">
                <a16:creationId xmlns:a16="http://schemas.microsoft.com/office/drawing/2014/main" id="{0BD3CDC8-ABDD-4423-8596-BAC9F85B9E44}"/>
              </a:ext>
            </a:extLst>
          </p:cNvPr>
          <p:cNvSpPr>
            <a:spLocks noGrp="1"/>
          </p:cNvSpPr>
          <p:nvPr>
            <p:ph idx="1"/>
          </p:nvPr>
        </p:nvSpPr>
        <p:spPr/>
        <p:txBody>
          <a:bodyPr/>
          <a:lstStyle/>
          <a:p>
            <a:r>
              <a:rPr lang="en-US" dirty="0"/>
              <a:t> </a:t>
            </a:r>
            <a:r>
              <a:rPr lang="vi-VN" dirty="0"/>
              <a:t>Giả sử bây giờ ứng dụng web của bạn là sưu tầm game.Nếu một người sưu tầm game đăng ký ứng dụng của bạn và họ có nhỏ hơn 100 games, chúng ta muốn họ giải thích tại sao chọ có quá nhiều game. Ví dụ, có thể họ chạy một shop bán game, hoặc có thể họ thích sư tầm. Để có thể yêu cầu này, chúng ta có thể sử dụng phương thức sometimes trong thể hiện Validator </a:t>
            </a:r>
            <a:endParaRPr lang="en-US" dirty="0"/>
          </a:p>
        </p:txBody>
      </p:sp>
      <p:sp>
        <p:nvSpPr>
          <p:cNvPr id="4" name="Slide Number Placeholder 3">
            <a:extLst>
              <a:ext uri="{FF2B5EF4-FFF2-40B4-BE49-F238E27FC236}">
                <a16:creationId xmlns:a16="http://schemas.microsoft.com/office/drawing/2014/main" id="{E4F23672-7573-4341-B757-198505EFCBBB}"/>
              </a:ext>
            </a:extLst>
          </p:cNvPr>
          <p:cNvSpPr>
            <a:spLocks noGrp="1"/>
          </p:cNvSpPr>
          <p:nvPr>
            <p:ph type="sldNum" sz="quarter" idx="12"/>
          </p:nvPr>
        </p:nvSpPr>
        <p:spPr/>
        <p:txBody>
          <a:bodyPr/>
          <a:lstStyle/>
          <a:p>
            <a:fld id="{86CB4B4D-7CA3-9044-876B-883B54F8677D}" type="slidenum">
              <a:rPr lang="en-US" smtClean="0"/>
              <a:t>77</a:t>
            </a:fld>
            <a:endParaRPr lang="en-US"/>
          </a:p>
        </p:txBody>
      </p:sp>
      <p:pic>
        <p:nvPicPr>
          <p:cNvPr id="6" name="Picture 5">
            <a:extLst>
              <a:ext uri="{FF2B5EF4-FFF2-40B4-BE49-F238E27FC236}">
                <a16:creationId xmlns:a16="http://schemas.microsoft.com/office/drawing/2014/main" id="{15F94B72-40C1-476A-87F4-AE66B238E8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7204" y="3648493"/>
            <a:ext cx="8054996" cy="1279074"/>
          </a:xfrm>
          <a:prstGeom prst="rect">
            <a:avLst/>
          </a:prstGeom>
        </p:spPr>
      </p:pic>
    </p:spTree>
    <p:extLst>
      <p:ext uri="{BB962C8B-B14F-4D97-AF65-F5344CB8AC3E}">
        <p14:creationId xmlns:p14="http://schemas.microsoft.com/office/powerpoint/2010/main" val="17674059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56A68-0736-460A-A71C-3201BFCCD0FE}"/>
              </a:ext>
            </a:extLst>
          </p:cNvPr>
          <p:cNvSpPr>
            <a:spLocks noGrp="1"/>
          </p:cNvSpPr>
          <p:nvPr>
            <p:ph type="title"/>
          </p:nvPr>
        </p:nvSpPr>
        <p:spPr/>
        <p:txBody>
          <a:bodyPr/>
          <a:lstStyle/>
          <a:p>
            <a:r>
              <a:rPr lang="en-US" dirty="0" err="1"/>
              <a:t>Thêm</a:t>
            </a:r>
            <a:r>
              <a:rPr lang="en-US" dirty="0"/>
              <a:t> </a:t>
            </a:r>
            <a:r>
              <a:rPr lang="en-US" dirty="0" err="1"/>
              <a:t>quy</a:t>
            </a:r>
            <a:r>
              <a:rPr lang="en-US" dirty="0"/>
              <a:t> </a:t>
            </a:r>
            <a:r>
              <a:rPr lang="en-US" dirty="0" err="1"/>
              <a:t>định</a:t>
            </a:r>
            <a:r>
              <a:rPr lang="en-US" dirty="0"/>
              <a:t> </a:t>
            </a:r>
            <a:r>
              <a:rPr lang="en-US" dirty="0" err="1"/>
              <a:t>có</a:t>
            </a:r>
            <a:r>
              <a:rPr lang="en-US" dirty="0"/>
              <a:t> </a:t>
            </a:r>
            <a:r>
              <a:rPr lang="en-US" dirty="0" err="1"/>
              <a:t>điều</a:t>
            </a:r>
            <a:r>
              <a:rPr lang="en-US" dirty="0"/>
              <a:t> </a:t>
            </a:r>
            <a:r>
              <a:rPr lang="en-US" dirty="0" err="1"/>
              <a:t>kiện</a:t>
            </a:r>
            <a:endParaRPr lang="en-US" dirty="0"/>
          </a:p>
        </p:txBody>
      </p:sp>
      <p:sp>
        <p:nvSpPr>
          <p:cNvPr id="3" name="Text Placeholder 2">
            <a:extLst>
              <a:ext uri="{FF2B5EF4-FFF2-40B4-BE49-F238E27FC236}">
                <a16:creationId xmlns:a16="http://schemas.microsoft.com/office/drawing/2014/main" id="{A7D274CD-0599-474F-990A-F6AFF4DC13CD}"/>
              </a:ext>
            </a:extLst>
          </p:cNvPr>
          <p:cNvSpPr>
            <a:spLocks noGrp="1"/>
          </p:cNvSpPr>
          <p:nvPr>
            <p:ph idx="1"/>
          </p:nvPr>
        </p:nvSpPr>
        <p:spPr/>
        <p:txBody>
          <a:bodyPr/>
          <a:lstStyle/>
          <a:p>
            <a:r>
              <a:rPr lang="en-US" dirty="0"/>
              <a:t> </a:t>
            </a:r>
            <a:r>
              <a:rPr lang="vi-VN" dirty="0"/>
              <a:t>Tham số thứ nhất truyền vào phương thức sometimes là tên của trường chúng ta muốn validate.Tham số thứ hai là quy định chúng ta muốn thêm. Nếu truyền Closure như là tham số thứ ba trả về true , quy định sẽ được thêm. Phương thức này làm cho việc thêm quy định validate phức tạp trở lên dễ dàng hơn, ngay cả khi bạn muốn thêm nhiều validate cho nhiều trường:</a:t>
            </a:r>
            <a:endParaRPr lang="en-US" dirty="0"/>
          </a:p>
        </p:txBody>
      </p:sp>
      <p:sp>
        <p:nvSpPr>
          <p:cNvPr id="4" name="Slide Number Placeholder 3">
            <a:extLst>
              <a:ext uri="{FF2B5EF4-FFF2-40B4-BE49-F238E27FC236}">
                <a16:creationId xmlns:a16="http://schemas.microsoft.com/office/drawing/2014/main" id="{8FA9212F-C4D6-40F5-8B87-1F396DAE2068}"/>
              </a:ext>
            </a:extLst>
          </p:cNvPr>
          <p:cNvSpPr>
            <a:spLocks noGrp="1"/>
          </p:cNvSpPr>
          <p:nvPr>
            <p:ph type="sldNum" sz="quarter" idx="12"/>
          </p:nvPr>
        </p:nvSpPr>
        <p:spPr/>
        <p:txBody>
          <a:bodyPr/>
          <a:lstStyle/>
          <a:p>
            <a:fld id="{86CB4B4D-7CA3-9044-876B-883B54F8677D}" type="slidenum">
              <a:rPr lang="en-US" smtClean="0"/>
              <a:t>78</a:t>
            </a:fld>
            <a:endParaRPr lang="en-US"/>
          </a:p>
        </p:txBody>
      </p:sp>
      <p:pic>
        <p:nvPicPr>
          <p:cNvPr id="6" name="Picture 5">
            <a:extLst>
              <a:ext uri="{FF2B5EF4-FFF2-40B4-BE49-F238E27FC236}">
                <a16:creationId xmlns:a16="http://schemas.microsoft.com/office/drawing/2014/main" id="{8307E65B-0E07-4CF4-BCD2-D31041BD26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9519" y="3648493"/>
            <a:ext cx="7032940" cy="1127265"/>
          </a:xfrm>
          <a:prstGeom prst="rect">
            <a:avLst/>
          </a:prstGeom>
        </p:spPr>
      </p:pic>
      <p:pic>
        <p:nvPicPr>
          <p:cNvPr id="8" name="Picture 7">
            <a:extLst>
              <a:ext uri="{FF2B5EF4-FFF2-40B4-BE49-F238E27FC236}">
                <a16:creationId xmlns:a16="http://schemas.microsoft.com/office/drawing/2014/main" id="{7C0BDC49-2E56-4758-8E3E-F170C3C5CF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7602" y="5004283"/>
            <a:ext cx="8356773" cy="944155"/>
          </a:xfrm>
          <a:prstGeom prst="rect">
            <a:avLst/>
          </a:prstGeom>
        </p:spPr>
      </p:pic>
    </p:spTree>
    <p:extLst>
      <p:ext uri="{BB962C8B-B14F-4D97-AF65-F5344CB8AC3E}">
        <p14:creationId xmlns:p14="http://schemas.microsoft.com/office/powerpoint/2010/main" val="5664178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EE1C-E9CA-4A5D-853F-B3E1C0495DAD}"/>
              </a:ext>
            </a:extLst>
          </p:cNvPr>
          <p:cNvSpPr>
            <a:spLocks noGrp="1"/>
          </p:cNvSpPr>
          <p:nvPr>
            <p:ph type="title"/>
          </p:nvPr>
        </p:nvSpPr>
        <p:spPr/>
        <p:txBody>
          <a:bodyPr/>
          <a:lstStyle/>
          <a:p>
            <a:r>
              <a:rPr lang="en-US" dirty="0"/>
              <a:t>Validating </a:t>
            </a:r>
            <a:r>
              <a:rPr lang="en-US" dirty="0" err="1"/>
              <a:t>mảng</a:t>
            </a:r>
            <a:endParaRPr lang="en-US" dirty="0"/>
          </a:p>
        </p:txBody>
      </p:sp>
      <p:sp>
        <p:nvSpPr>
          <p:cNvPr id="3" name="Text Placeholder 2">
            <a:extLst>
              <a:ext uri="{FF2B5EF4-FFF2-40B4-BE49-F238E27FC236}">
                <a16:creationId xmlns:a16="http://schemas.microsoft.com/office/drawing/2014/main" id="{C4EA393B-5FAD-45D3-A520-7BC98226246D}"/>
              </a:ext>
            </a:extLst>
          </p:cNvPr>
          <p:cNvSpPr>
            <a:spLocks noGrp="1"/>
          </p:cNvSpPr>
          <p:nvPr>
            <p:ph idx="1"/>
          </p:nvPr>
        </p:nvSpPr>
        <p:spPr/>
        <p:txBody>
          <a:bodyPr/>
          <a:lstStyle/>
          <a:p>
            <a:r>
              <a:rPr lang="en-US" dirty="0"/>
              <a:t> </a:t>
            </a:r>
            <a:r>
              <a:rPr lang="vi-VN" dirty="0"/>
              <a:t>Validating mảng các trường của form không có gì khó khăn. Ví dụ, để validate mỗi email trong mảng trường input là unique</a:t>
            </a:r>
            <a:endParaRPr lang="en-US" dirty="0"/>
          </a:p>
        </p:txBody>
      </p:sp>
      <p:sp>
        <p:nvSpPr>
          <p:cNvPr id="4" name="Slide Number Placeholder 3">
            <a:extLst>
              <a:ext uri="{FF2B5EF4-FFF2-40B4-BE49-F238E27FC236}">
                <a16:creationId xmlns:a16="http://schemas.microsoft.com/office/drawing/2014/main" id="{3C8D2483-1368-4EC0-BA1F-86A8166DE3F6}"/>
              </a:ext>
            </a:extLst>
          </p:cNvPr>
          <p:cNvSpPr>
            <a:spLocks noGrp="1"/>
          </p:cNvSpPr>
          <p:nvPr>
            <p:ph type="sldNum" sz="quarter" idx="12"/>
          </p:nvPr>
        </p:nvSpPr>
        <p:spPr/>
        <p:txBody>
          <a:bodyPr/>
          <a:lstStyle/>
          <a:p>
            <a:fld id="{86CB4B4D-7CA3-9044-876B-883B54F8677D}" type="slidenum">
              <a:rPr lang="en-US" smtClean="0"/>
              <a:t>79</a:t>
            </a:fld>
            <a:endParaRPr lang="en-US"/>
          </a:p>
        </p:txBody>
      </p:sp>
      <p:pic>
        <p:nvPicPr>
          <p:cNvPr id="6" name="Picture 5">
            <a:extLst>
              <a:ext uri="{FF2B5EF4-FFF2-40B4-BE49-F238E27FC236}">
                <a16:creationId xmlns:a16="http://schemas.microsoft.com/office/drawing/2014/main" id="{2CC4BA89-1161-4E11-8B39-A2EC534B14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5772" y="2219922"/>
            <a:ext cx="7790476" cy="1428571"/>
          </a:xfrm>
          <a:prstGeom prst="rect">
            <a:avLst/>
          </a:prstGeom>
        </p:spPr>
      </p:pic>
    </p:spTree>
    <p:extLst>
      <p:ext uri="{BB962C8B-B14F-4D97-AF65-F5344CB8AC3E}">
        <p14:creationId xmlns:p14="http://schemas.microsoft.com/office/powerpoint/2010/main" val="527532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02"/>
          <p:cNvSpPr txBox="1">
            <a:spLocks noGrp="1"/>
          </p:cNvSpPr>
          <p:nvPr>
            <p:ph type="title"/>
          </p:nvPr>
        </p:nvSpPr>
        <p:spPr>
          <a:prstGeom prst="rect">
            <a:avLst/>
          </a:prstGeom>
        </p:spPr>
        <p:txBody>
          <a:bodyPr lIns="45699" tIns="45699" rIns="45699" bIns="45699"/>
          <a:lstStyle>
            <a:lvl1pPr marL="558800" indent="-838200"/>
          </a:lstStyle>
          <a:p>
            <a:r>
              <a:rPr lang="en-US" dirty="0" err="1"/>
              <a:t>Tạo</a:t>
            </a:r>
            <a:r>
              <a:rPr lang="en-US" dirty="0"/>
              <a:t> Controller</a:t>
            </a:r>
            <a:endParaRPr dirty="0"/>
          </a:p>
        </p:txBody>
      </p:sp>
      <p:sp>
        <p:nvSpPr>
          <p:cNvPr id="141" name="Shape 103"/>
          <p:cNvSpPr txBox="1">
            <a:spLocks noGrp="1"/>
          </p:cNvSpPr>
          <p:nvPr>
            <p:ph idx="1"/>
          </p:nvPr>
        </p:nvSpPr>
        <p:spPr>
          <a:xfrm>
            <a:off x="838200" y="1163941"/>
            <a:ext cx="10515600" cy="4198738"/>
          </a:xfrm>
          <a:prstGeom prst="rect">
            <a:avLst/>
          </a:prstGeom>
        </p:spPr>
        <p:txBody>
          <a:bodyPr lIns="45699" tIns="45699" rIns="45699" bIns="45699"/>
          <a:lstStyle>
            <a:lvl1pPr indent="-228600"/>
          </a:lstStyle>
          <a:p>
            <a:r>
              <a:rPr lang="vi-VN" dirty="0"/>
              <a:t>Tiếp theo, tạo một controller đơn giản xử lý các routes.Bây giờ, chúng ta sẽ để phương thức đấy store rỗng:</a:t>
            </a:r>
            <a:endParaRPr dirty="0"/>
          </a:p>
        </p:txBody>
      </p:sp>
      <p:sp>
        <p:nvSpPr>
          <p:cNvPr id="2" name="Slide Number Placeholder 1"/>
          <p:cNvSpPr>
            <a:spLocks noGrp="1"/>
          </p:cNvSpPr>
          <p:nvPr>
            <p:ph type="sldNum" sz="quarter" idx="12"/>
          </p:nvPr>
        </p:nvSpPr>
        <p:spPr/>
        <p:txBody>
          <a:bodyPr/>
          <a:lstStyle/>
          <a:p>
            <a:fld id="{86CB4B4D-7CA3-9044-876B-883B54F8677D}" type="slidenum">
              <a:rPr lang="uk-UA" smtClean="0"/>
              <a:t>8</a:t>
            </a:fld>
            <a:endParaRPr lang="uk-UA"/>
          </a:p>
        </p:txBody>
      </p:sp>
      <p:pic>
        <p:nvPicPr>
          <p:cNvPr id="6" name="Picture 5">
            <a:extLst>
              <a:ext uri="{FF2B5EF4-FFF2-40B4-BE49-F238E27FC236}">
                <a16:creationId xmlns:a16="http://schemas.microsoft.com/office/drawing/2014/main" id="{FA71558A-A34C-4CFB-AB34-7F7FBD3C69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4529" y="3724515"/>
            <a:ext cx="3406862" cy="2052582"/>
          </a:xfrm>
          <a:prstGeom prst="rect">
            <a:avLst/>
          </a:prstGeom>
        </p:spPr>
      </p:pic>
      <p:pic>
        <p:nvPicPr>
          <p:cNvPr id="8" name="Picture 7">
            <a:extLst>
              <a:ext uri="{FF2B5EF4-FFF2-40B4-BE49-F238E27FC236}">
                <a16:creationId xmlns:a16="http://schemas.microsoft.com/office/drawing/2014/main" id="{1AD98474-639B-4E33-A3E6-A708F67D57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9451" y="2812822"/>
            <a:ext cx="4354107" cy="3939430"/>
          </a:xfrm>
          <a:prstGeom prst="rect">
            <a:avLst/>
          </a:prstGeom>
        </p:spPr>
      </p:pic>
      <p:pic>
        <p:nvPicPr>
          <p:cNvPr id="10" name="Picture 9">
            <a:extLst>
              <a:ext uri="{FF2B5EF4-FFF2-40B4-BE49-F238E27FC236}">
                <a16:creationId xmlns:a16="http://schemas.microsoft.com/office/drawing/2014/main" id="{3178188D-8BCF-47A7-B2FC-E834C41CDF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4529" y="2185032"/>
            <a:ext cx="3406862" cy="1523566"/>
          </a:xfrm>
          <a:prstGeom prst="rect">
            <a:avLst/>
          </a:prstGeom>
        </p:spPr>
      </p:pic>
      <p:cxnSp>
        <p:nvCxnSpPr>
          <p:cNvPr id="12" name="Connector: Elbow 11">
            <a:extLst>
              <a:ext uri="{FF2B5EF4-FFF2-40B4-BE49-F238E27FC236}">
                <a16:creationId xmlns:a16="http://schemas.microsoft.com/office/drawing/2014/main" id="{B8B18F02-AF53-4C0C-BC7E-AEDF2B02AE2F}"/>
              </a:ext>
            </a:extLst>
          </p:cNvPr>
          <p:cNvCxnSpPr>
            <a:stCxn id="10" idx="3"/>
            <a:endCxn id="8" idx="1"/>
          </p:cNvCxnSpPr>
          <p:nvPr/>
        </p:nvCxnSpPr>
        <p:spPr>
          <a:xfrm>
            <a:off x="4581391" y="2946815"/>
            <a:ext cx="768060" cy="1835722"/>
          </a:xfrm>
          <a:prstGeom prst="bentConnector3">
            <a:avLst/>
          </a:prstGeom>
          <a:noFill/>
          <a:ln w="25400" cap="flat">
            <a:solidFill>
              <a:schemeClr val="accent1"/>
            </a:solidFill>
            <a:prstDash val="solid"/>
            <a:round/>
            <a:tailEnd type="triangle"/>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6147182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1E5E1-E737-477B-996D-3584AA08BC71}"/>
              </a:ext>
            </a:extLst>
          </p:cNvPr>
          <p:cNvSpPr>
            <a:spLocks noGrp="1"/>
          </p:cNvSpPr>
          <p:nvPr>
            <p:ph type="title"/>
          </p:nvPr>
        </p:nvSpPr>
        <p:spPr/>
        <p:txBody>
          <a:bodyPr/>
          <a:lstStyle/>
          <a:p>
            <a:r>
              <a:rPr lang="en-US" dirty="0"/>
              <a:t>Validating </a:t>
            </a:r>
            <a:r>
              <a:rPr lang="en-US" dirty="0" err="1"/>
              <a:t>mảng</a:t>
            </a:r>
            <a:endParaRPr lang="en-US" dirty="0"/>
          </a:p>
        </p:txBody>
      </p:sp>
      <p:sp>
        <p:nvSpPr>
          <p:cNvPr id="3" name="Text Placeholder 2">
            <a:extLst>
              <a:ext uri="{FF2B5EF4-FFF2-40B4-BE49-F238E27FC236}">
                <a16:creationId xmlns:a16="http://schemas.microsoft.com/office/drawing/2014/main" id="{7EC94141-5906-4F55-A7AD-26A43458B637}"/>
              </a:ext>
            </a:extLst>
          </p:cNvPr>
          <p:cNvSpPr>
            <a:spLocks noGrp="1"/>
          </p:cNvSpPr>
          <p:nvPr>
            <p:ph idx="1"/>
          </p:nvPr>
        </p:nvSpPr>
        <p:spPr/>
        <p:txBody>
          <a:bodyPr/>
          <a:lstStyle/>
          <a:p>
            <a:r>
              <a:rPr lang="en-US" dirty="0"/>
              <a:t> </a:t>
            </a:r>
            <a:r>
              <a:rPr lang="vi-VN" dirty="0"/>
              <a:t>Tương tự như vậy, bạn có thể sử dụng ký tự * khi muốn chỉ định nội dung validation trong file ngôn ngữ, làm cho việc dễ dàng sử dụng một file nội dung validate cho mảng:</a:t>
            </a:r>
            <a:endParaRPr lang="en-US" dirty="0"/>
          </a:p>
          <a:p>
            <a:endParaRPr lang="en-US" dirty="0"/>
          </a:p>
        </p:txBody>
      </p:sp>
      <p:sp>
        <p:nvSpPr>
          <p:cNvPr id="4" name="Slide Number Placeholder 3">
            <a:extLst>
              <a:ext uri="{FF2B5EF4-FFF2-40B4-BE49-F238E27FC236}">
                <a16:creationId xmlns:a16="http://schemas.microsoft.com/office/drawing/2014/main" id="{57C7957F-6821-4C82-8481-F7EBC58035A2}"/>
              </a:ext>
            </a:extLst>
          </p:cNvPr>
          <p:cNvSpPr>
            <a:spLocks noGrp="1"/>
          </p:cNvSpPr>
          <p:nvPr>
            <p:ph type="sldNum" sz="quarter" idx="12"/>
          </p:nvPr>
        </p:nvSpPr>
        <p:spPr/>
        <p:txBody>
          <a:bodyPr/>
          <a:lstStyle/>
          <a:p>
            <a:fld id="{86CB4B4D-7CA3-9044-876B-883B54F8677D}" type="slidenum">
              <a:rPr lang="en-US" smtClean="0"/>
              <a:t>80</a:t>
            </a:fld>
            <a:endParaRPr lang="en-US"/>
          </a:p>
        </p:txBody>
      </p:sp>
      <p:pic>
        <p:nvPicPr>
          <p:cNvPr id="6" name="Picture 5">
            <a:extLst>
              <a:ext uri="{FF2B5EF4-FFF2-40B4-BE49-F238E27FC236}">
                <a16:creationId xmlns:a16="http://schemas.microsoft.com/office/drawing/2014/main" id="{7B134BE1-6C28-4AA8-ABF4-DC51B36DD4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5705" y="2592497"/>
            <a:ext cx="8803918" cy="2111991"/>
          </a:xfrm>
          <a:prstGeom prst="rect">
            <a:avLst/>
          </a:prstGeom>
        </p:spPr>
      </p:pic>
    </p:spTree>
    <p:extLst>
      <p:ext uri="{BB962C8B-B14F-4D97-AF65-F5344CB8AC3E}">
        <p14:creationId xmlns:p14="http://schemas.microsoft.com/office/powerpoint/2010/main" val="180744498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994D2-8E96-473F-BBA5-76ECD91E0000}"/>
              </a:ext>
            </a:extLst>
          </p:cNvPr>
          <p:cNvSpPr>
            <a:spLocks noGrp="1"/>
          </p:cNvSpPr>
          <p:nvPr>
            <p:ph type="title"/>
          </p:nvPr>
        </p:nvSpPr>
        <p:spPr/>
        <p:txBody>
          <a:bodyPr/>
          <a:lstStyle/>
          <a:p>
            <a:r>
              <a:rPr lang="en-US" dirty="0" err="1"/>
              <a:t>Tùy</a:t>
            </a:r>
            <a:r>
              <a:rPr lang="en-US" dirty="0"/>
              <a:t> </a:t>
            </a:r>
            <a:r>
              <a:rPr lang="en-US" dirty="0" err="1"/>
              <a:t>biến</a:t>
            </a:r>
            <a:r>
              <a:rPr lang="en-US" dirty="0"/>
              <a:t> </a:t>
            </a:r>
            <a:r>
              <a:rPr lang="en-US" dirty="0" err="1"/>
              <a:t>quy</a:t>
            </a:r>
            <a:r>
              <a:rPr lang="en-US" dirty="0"/>
              <a:t> </a:t>
            </a:r>
            <a:r>
              <a:rPr lang="en-US" dirty="0" err="1"/>
              <a:t>định</a:t>
            </a:r>
            <a:r>
              <a:rPr lang="en-US" dirty="0"/>
              <a:t> validation</a:t>
            </a:r>
          </a:p>
        </p:txBody>
      </p:sp>
      <p:sp>
        <p:nvSpPr>
          <p:cNvPr id="3" name="Text Placeholder 2">
            <a:extLst>
              <a:ext uri="{FF2B5EF4-FFF2-40B4-BE49-F238E27FC236}">
                <a16:creationId xmlns:a16="http://schemas.microsoft.com/office/drawing/2014/main" id="{42356ABD-1B9D-40EB-A333-08E647200EDE}"/>
              </a:ext>
            </a:extLst>
          </p:cNvPr>
          <p:cNvSpPr>
            <a:spLocks noGrp="1"/>
          </p:cNvSpPr>
          <p:nvPr>
            <p:ph idx="1"/>
          </p:nvPr>
        </p:nvSpPr>
        <p:spPr/>
        <p:txBody>
          <a:bodyPr/>
          <a:lstStyle/>
          <a:p>
            <a:r>
              <a:rPr lang="en-US" dirty="0"/>
              <a:t> </a:t>
            </a:r>
            <a:r>
              <a:rPr lang="vi-VN" dirty="0"/>
              <a:t>Laravel cung cấp một số quy định validation rất hữu ích; tuy nhiên, có thể bạn muốn tạo validate bởi chính bạn.</a:t>
            </a:r>
            <a:endParaRPr lang="en-US" dirty="0"/>
          </a:p>
          <a:p>
            <a:r>
              <a:rPr lang="vi-VN" dirty="0"/>
              <a:t> Một phương thức đăng ký tùy biến quy tắc validationlà sử dụng phương thức extend trong Validator facade.</a:t>
            </a:r>
            <a:endParaRPr lang="en-US" dirty="0"/>
          </a:p>
          <a:p>
            <a:r>
              <a:rPr lang="vi-VN" dirty="0"/>
              <a:t> Chúng ta sẽ sử dụng nó trong một service provider để đăng ký tùy biến quy tắc validation:</a:t>
            </a:r>
            <a:r>
              <a:rPr lang="en-US" dirty="0"/>
              <a:t> </a:t>
            </a:r>
          </a:p>
        </p:txBody>
      </p:sp>
      <p:sp>
        <p:nvSpPr>
          <p:cNvPr id="4" name="Slide Number Placeholder 3">
            <a:extLst>
              <a:ext uri="{FF2B5EF4-FFF2-40B4-BE49-F238E27FC236}">
                <a16:creationId xmlns:a16="http://schemas.microsoft.com/office/drawing/2014/main" id="{E70E0CEB-C953-4449-ABC1-DF396C944856}"/>
              </a:ext>
            </a:extLst>
          </p:cNvPr>
          <p:cNvSpPr>
            <a:spLocks noGrp="1"/>
          </p:cNvSpPr>
          <p:nvPr>
            <p:ph type="sldNum" sz="quarter" idx="12"/>
          </p:nvPr>
        </p:nvSpPr>
        <p:spPr/>
        <p:txBody>
          <a:bodyPr/>
          <a:lstStyle/>
          <a:p>
            <a:fld id="{86CB4B4D-7CA3-9044-876B-883B54F8677D}" type="slidenum">
              <a:rPr lang="en-US" smtClean="0"/>
              <a:t>81</a:t>
            </a:fld>
            <a:endParaRPr lang="en-US"/>
          </a:p>
        </p:txBody>
      </p:sp>
    </p:spTree>
    <p:extLst>
      <p:ext uri="{BB962C8B-B14F-4D97-AF65-F5344CB8AC3E}">
        <p14:creationId xmlns:p14="http://schemas.microsoft.com/office/powerpoint/2010/main" val="15355897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CF340-AEE9-462C-8831-E853A1937B74}"/>
              </a:ext>
            </a:extLst>
          </p:cNvPr>
          <p:cNvSpPr>
            <a:spLocks noGrp="1"/>
          </p:cNvSpPr>
          <p:nvPr>
            <p:ph type="title"/>
          </p:nvPr>
        </p:nvSpPr>
        <p:spPr/>
        <p:txBody>
          <a:bodyPr/>
          <a:lstStyle/>
          <a:p>
            <a:r>
              <a:rPr lang="en-US" dirty="0" err="1"/>
              <a:t>Tùy</a:t>
            </a:r>
            <a:r>
              <a:rPr lang="en-US" dirty="0"/>
              <a:t> </a:t>
            </a:r>
            <a:r>
              <a:rPr lang="en-US" dirty="0" err="1"/>
              <a:t>biến</a:t>
            </a:r>
            <a:r>
              <a:rPr lang="en-US" dirty="0"/>
              <a:t> </a:t>
            </a:r>
            <a:r>
              <a:rPr lang="en-US" dirty="0" err="1"/>
              <a:t>quy</a:t>
            </a:r>
            <a:r>
              <a:rPr lang="en-US" dirty="0"/>
              <a:t> </a:t>
            </a:r>
            <a:r>
              <a:rPr lang="en-US" dirty="0" err="1"/>
              <a:t>định</a:t>
            </a:r>
            <a:r>
              <a:rPr lang="en-US" dirty="0"/>
              <a:t> validation</a:t>
            </a:r>
          </a:p>
        </p:txBody>
      </p:sp>
      <p:sp>
        <p:nvSpPr>
          <p:cNvPr id="4" name="Slide Number Placeholder 3">
            <a:extLst>
              <a:ext uri="{FF2B5EF4-FFF2-40B4-BE49-F238E27FC236}">
                <a16:creationId xmlns:a16="http://schemas.microsoft.com/office/drawing/2014/main" id="{791F0E99-8405-470B-AAAB-6536B6418229}"/>
              </a:ext>
            </a:extLst>
          </p:cNvPr>
          <p:cNvSpPr>
            <a:spLocks noGrp="1"/>
          </p:cNvSpPr>
          <p:nvPr>
            <p:ph type="sldNum" sz="quarter" idx="12"/>
          </p:nvPr>
        </p:nvSpPr>
        <p:spPr/>
        <p:txBody>
          <a:bodyPr/>
          <a:lstStyle/>
          <a:p>
            <a:fld id="{86CB4B4D-7CA3-9044-876B-883B54F8677D}" type="slidenum">
              <a:rPr lang="en-US" smtClean="0"/>
              <a:t>82</a:t>
            </a:fld>
            <a:endParaRPr lang="en-US"/>
          </a:p>
        </p:txBody>
      </p:sp>
      <p:pic>
        <p:nvPicPr>
          <p:cNvPr id="8" name="Picture 7">
            <a:extLst>
              <a:ext uri="{FF2B5EF4-FFF2-40B4-BE49-F238E27FC236}">
                <a16:creationId xmlns:a16="http://schemas.microsoft.com/office/drawing/2014/main" id="{859F9E10-F2AF-40EF-87A3-201E18982F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676" y="1992271"/>
            <a:ext cx="4390476" cy="2000000"/>
          </a:xfrm>
          <a:prstGeom prst="rect">
            <a:avLst/>
          </a:prstGeom>
        </p:spPr>
      </p:pic>
      <p:pic>
        <p:nvPicPr>
          <p:cNvPr id="10" name="Picture 9">
            <a:extLst>
              <a:ext uri="{FF2B5EF4-FFF2-40B4-BE49-F238E27FC236}">
                <a16:creationId xmlns:a16="http://schemas.microsoft.com/office/drawing/2014/main" id="{F06DF531-DE00-45B6-AB05-21AE965557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9307" y="1798841"/>
            <a:ext cx="4806072" cy="4491989"/>
          </a:xfrm>
          <a:prstGeom prst="rect">
            <a:avLst/>
          </a:prstGeom>
        </p:spPr>
      </p:pic>
      <p:cxnSp>
        <p:nvCxnSpPr>
          <p:cNvPr id="12" name="Connector: Elbow 11">
            <a:extLst>
              <a:ext uri="{FF2B5EF4-FFF2-40B4-BE49-F238E27FC236}">
                <a16:creationId xmlns:a16="http://schemas.microsoft.com/office/drawing/2014/main" id="{86AF1C40-0DD7-4987-91BB-61877BC06DA9}"/>
              </a:ext>
            </a:extLst>
          </p:cNvPr>
          <p:cNvCxnSpPr>
            <a:stCxn id="8" idx="3"/>
            <a:endCxn id="10" idx="1"/>
          </p:cNvCxnSpPr>
          <p:nvPr/>
        </p:nvCxnSpPr>
        <p:spPr>
          <a:xfrm>
            <a:off x="5466152" y="2992271"/>
            <a:ext cx="523155" cy="1052565"/>
          </a:xfrm>
          <a:prstGeom prst="bentConnector3">
            <a:avLst/>
          </a:prstGeom>
          <a:noFill/>
          <a:ln w="25400" cap="flat">
            <a:solidFill>
              <a:schemeClr val="accent1"/>
            </a:solidFill>
            <a:prstDash val="solid"/>
            <a:round/>
            <a:tailEnd type="triangle"/>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0920597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0882-E40F-4B9E-9290-3898ACB589C7}"/>
              </a:ext>
            </a:extLst>
          </p:cNvPr>
          <p:cNvSpPr>
            <a:spLocks noGrp="1"/>
          </p:cNvSpPr>
          <p:nvPr>
            <p:ph type="title"/>
          </p:nvPr>
        </p:nvSpPr>
        <p:spPr/>
        <p:txBody>
          <a:bodyPr/>
          <a:lstStyle/>
          <a:p>
            <a:r>
              <a:rPr lang="en-US" dirty="0" err="1"/>
              <a:t>Tùy</a:t>
            </a:r>
            <a:r>
              <a:rPr lang="en-US" dirty="0"/>
              <a:t> </a:t>
            </a:r>
            <a:r>
              <a:rPr lang="en-US" dirty="0" err="1"/>
              <a:t>biến</a:t>
            </a:r>
            <a:r>
              <a:rPr lang="en-US" dirty="0"/>
              <a:t> </a:t>
            </a:r>
            <a:r>
              <a:rPr lang="en-US" dirty="0" err="1"/>
              <a:t>quy</a:t>
            </a:r>
            <a:r>
              <a:rPr lang="en-US" dirty="0"/>
              <a:t> </a:t>
            </a:r>
            <a:r>
              <a:rPr lang="en-US" dirty="0" err="1"/>
              <a:t>định</a:t>
            </a:r>
            <a:r>
              <a:rPr lang="en-US" dirty="0"/>
              <a:t> validation</a:t>
            </a:r>
          </a:p>
        </p:txBody>
      </p:sp>
      <p:sp>
        <p:nvSpPr>
          <p:cNvPr id="3" name="Text Placeholder 2">
            <a:extLst>
              <a:ext uri="{FF2B5EF4-FFF2-40B4-BE49-F238E27FC236}">
                <a16:creationId xmlns:a16="http://schemas.microsoft.com/office/drawing/2014/main" id="{401F3563-B841-41C5-B82A-13A9D739487E}"/>
              </a:ext>
            </a:extLst>
          </p:cNvPr>
          <p:cNvSpPr>
            <a:spLocks noGrp="1"/>
          </p:cNvSpPr>
          <p:nvPr>
            <p:ph idx="1"/>
          </p:nvPr>
        </p:nvSpPr>
        <p:spPr/>
        <p:txBody>
          <a:bodyPr/>
          <a:lstStyle/>
          <a:p>
            <a:r>
              <a:rPr lang="en-US" dirty="0"/>
              <a:t> </a:t>
            </a:r>
            <a:r>
              <a:rPr lang="vi-VN" dirty="0"/>
              <a:t>Tùy biến validator Closure nhận bốn đối số: tên của $attribute được validate, giá trị $value của thuộc tính, một mảng quy định $parameters , và một thể hiện Validator . Bạn cũng có thể truyền một class và method vào phương thức extend thay vì một Closure:</a:t>
            </a:r>
            <a:endParaRPr lang="en-US" dirty="0"/>
          </a:p>
        </p:txBody>
      </p:sp>
      <p:sp>
        <p:nvSpPr>
          <p:cNvPr id="4" name="Slide Number Placeholder 3">
            <a:extLst>
              <a:ext uri="{FF2B5EF4-FFF2-40B4-BE49-F238E27FC236}">
                <a16:creationId xmlns:a16="http://schemas.microsoft.com/office/drawing/2014/main" id="{602D438D-E532-4F51-9EEA-CDB5DFC56530}"/>
              </a:ext>
            </a:extLst>
          </p:cNvPr>
          <p:cNvSpPr>
            <a:spLocks noGrp="1"/>
          </p:cNvSpPr>
          <p:nvPr>
            <p:ph type="sldNum" sz="quarter" idx="12"/>
          </p:nvPr>
        </p:nvSpPr>
        <p:spPr/>
        <p:txBody>
          <a:bodyPr/>
          <a:lstStyle/>
          <a:p>
            <a:fld id="{86CB4B4D-7CA3-9044-876B-883B54F8677D}" type="slidenum">
              <a:rPr lang="en-US" smtClean="0"/>
              <a:t>83</a:t>
            </a:fld>
            <a:endParaRPr lang="en-US"/>
          </a:p>
        </p:txBody>
      </p:sp>
      <p:pic>
        <p:nvPicPr>
          <p:cNvPr id="6" name="Picture 5">
            <a:extLst>
              <a:ext uri="{FF2B5EF4-FFF2-40B4-BE49-F238E27FC236}">
                <a16:creationId xmlns:a16="http://schemas.microsoft.com/office/drawing/2014/main" id="{BE5C6584-C3F1-4DDA-A4C8-7FD5DC386B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909" y="4267802"/>
            <a:ext cx="7692840" cy="575165"/>
          </a:xfrm>
          <a:prstGeom prst="rect">
            <a:avLst/>
          </a:prstGeom>
        </p:spPr>
      </p:pic>
    </p:spTree>
    <p:extLst>
      <p:ext uri="{BB962C8B-B14F-4D97-AF65-F5344CB8AC3E}">
        <p14:creationId xmlns:p14="http://schemas.microsoft.com/office/powerpoint/2010/main" val="136263802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EA6D2-C363-4E53-8C3E-458D8E5433D1}"/>
              </a:ext>
            </a:extLst>
          </p:cNvPr>
          <p:cNvSpPr>
            <a:spLocks noGrp="1"/>
          </p:cNvSpPr>
          <p:nvPr>
            <p:ph type="title"/>
          </p:nvPr>
        </p:nvSpPr>
        <p:spPr/>
        <p:txBody>
          <a:bodyPr/>
          <a:lstStyle/>
          <a:p>
            <a:r>
              <a:rPr lang="en-US" dirty="0" err="1"/>
              <a:t>Định</a:t>
            </a:r>
            <a:r>
              <a:rPr lang="en-US" dirty="0"/>
              <a:t> </a:t>
            </a:r>
            <a:r>
              <a:rPr lang="en-US" dirty="0" err="1"/>
              <a:t>nghĩa</a:t>
            </a:r>
            <a:r>
              <a:rPr lang="en-US" dirty="0"/>
              <a:t> </a:t>
            </a:r>
            <a:r>
              <a:rPr lang="en-US" dirty="0" err="1"/>
              <a:t>nội</a:t>
            </a:r>
            <a:r>
              <a:rPr lang="en-US" dirty="0"/>
              <a:t> dung </a:t>
            </a:r>
            <a:r>
              <a:rPr lang="en-US" dirty="0" err="1"/>
              <a:t>lỗi</a:t>
            </a:r>
            <a:endParaRPr lang="en-US" dirty="0"/>
          </a:p>
        </p:txBody>
      </p:sp>
      <p:sp>
        <p:nvSpPr>
          <p:cNvPr id="3" name="Text Placeholder 2">
            <a:extLst>
              <a:ext uri="{FF2B5EF4-FFF2-40B4-BE49-F238E27FC236}">
                <a16:creationId xmlns:a16="http://schemas.microsoft.com/office/drawing/2014/main" id="{0313F5A5-9D16-4C1E-9275-BE6327EA4D3C}"/>
              </a:ext>
            </a:extLst>
          </p:cNvPr>
          <p:cNvSpPr>
            <a:spLocks noGrp="1"/>
          </p:cNvSpPr>
          <p:nvPr>
            <p:ph idx="1"/>
          </p:nvPr>
        </p:nvSpPr>
        <p:spPr/>
        <p:txBody>
          <a:bodyPr/>
          <a:lstStyle/>
          <a:p>
            <a:r>
              <a:rPr lang="en-US" dirty="0"/>
              <a:t> </a:t>
            </a:r>
            <a:r>
              <a:rPr lang="vi-VN" dirty="0"/>
              <a:t>Bạn có thể định nghĩa một nội dung lỗi cho quy định tùy biến của bạn. Bạn có thể làm như vậy hoặc một mảng nội dung tùy biến nội dung inline hoặc thêm vào validation file ngôn ngữ. Nội dung này sẽ được đặt ở trên đầu của mảng, không ở bên trong mảng custom ,nó chỉ dành cho những nội dung lỗi attribute-specific:</a:t>
            </a:r>
            <a:endParaRPr lang="en-US" dirty="0"/>
          </a:p>
        </p:txBody>
      </p:sp>
      <p:sp>
        <p:nvSpPr>
          <p:cNvPr id="4" name="Slide Number Placeholder 3">
            <a:extLst>
              <a:ext uri="{FF2B5EF4-FFF2-40B4-BE49-F238E27FC236}">
                <a16:creationId xmlns:a16="http://schemas.microsoft.com/office/drawing/2014/main" id="{A73371E6-1509-48C5-9852-B85DBF612819}"/>
              </a:ext>
            </a:extLst>
          </p:cNvPr>
          <p:cNvSpPr>
            <a:spLocks noGrp="1"/>
          </p:cNvSpPr>
          <p:nvPr>
            <p:ph type="sldNum" sz="quarter" idx="12"/>
          </p:nvPr>
        </p:nvSpPr>
        <p:spPr/>
        <p:txBody>
          <a:bodyPr/>
          <a:lstStyle/>
          <a:p>
            <a:fld id="{86CB4B4D-7CA3-9044-876B-883B54F8677D}" type="slidenum">
              <a:rPr lang="en-US" smtClean="0"/>
              <a:t>84</a:t>
            </a:fld>
            <a:endParaRPr lang="en-US"/>
          </a:p>
        </p:txBody>
      </p:sp>
      <p:pic>
        <p:nvPicPr>
          <p:cNvPr id="6" name="Picture 5">
            <a:extLst>
              <a:ext uri="{FF2B5EF4-FFF2-40B4-BE49-F238E27FC236}">
                <a16:creationId xmlns:a16="http://schemas.microsoft.com/office/drawing/2014/main" id="{F82D29C6-E8A9-44C3-BC8F-22EE72B703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388" y="4443631"/>
            <a:ext cx="7314286" cy="1733333"/>
          </a:xfrm>
          <a:prstGeom prst="rect">
            <a:avLst/>
          </a:prstGeom>
        </p:spPr>
      </p:pic>
    </p:spTree>
    <p:extLst>
      <p:ext uri="{BB962C8B-B14F-4D97-AF65-F5344CB8AC3E}">
        <p14:creationId xmlns:p14="http://schemas.microsoft.com/office/powerpoint/2010/main" val="1277588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FBCBE-B6EB-403C-9708-7B219C396C64}"/>
              </a:ext>
            </a:extLst>
          </p:cNvPr>
          <p:cNvSpPr>
            <a:spLocks noGrp="1"/>
          </p:cNvSpPr>
          <p:nvPr>
            <p:ph type="title"/>
          </p:nvPr>
        </p:nvSpPr>
        <p:spPr/>
        <p:txBody>
          <a:bodyPr/>
          <a:lstStyle/>
          <a:p>
            <a:r>
              <a:rPr lang="en-US" dirty="0" err="1"/>
              <a:t>Định</a:t>
            </a:r>
            <a:r>
              <a:rPr lang="en-US" dirty="0"/>
              <a:t> </a:t>
            </a:r>
            <a:r>
              <a:rPr lang="en-US" dirty="0" err="1"/>
              <a:t>nghĩa</a:t>
            </a:r>
            <a:r>
              <a:rPr lang="en-US" dirty="0"/>
              <a:t> </a:t>
            </a:r>
            <a:r>
              <a:rPr lang="en-US" dirty="0" err="1"/>
              <a:t>nội</a:t>
            </a:r>
            <a:r>
              <a:rPr lang="en-US" dirty="0"/>
              <a:t> dung </a:t>
            </a:r>
            <a:r>
              <a:rPr lang="en-US" dirty="0" err="1"/>
              <a:t>lỗi</a:t>
            </a:r>
            <a:endParaRPr lang="en-US" dirty="0"/>
          </a:p>
        </p:txBody>
      </p:sp>
      <p:sp>
        <p:nvSpPr>
          <p:cNvPr id="3" name="Text Placeholder 2">
            <a:extLst>
              <a:ext uri="{FF2B5EF4-FFF2-40B4-BE49-F238E27FC236}">
                <a16:creationId xmlns:a16="http://schemas.microsoft.com/office/drawing/2014/main" id="{49301021-6A83-471F-808D-DF8AB1F7AFBB}"/>
              </a:ext>
            </a:extLst>
          </p:cNvPr>
          <p:cNvSpPr>
            <a:spLocks noGrp="1"/>
          </p:cNvSpPr>
          <p:nvPr>
            <p:ph idx="1"/>
          </p:nvPr>
        </p:nvSpPr>
        <p:spPr/>
        <p:txBody>
          <a:bodyPr/>
          <a:lstStyle/>
          <a:p>
            <a:r>
              <a:rPr lang="en-US" dirty="0"/>
              <a:t> </a:t>
            </a:r>
            <a:r>
              <a:rPr lang="vi-VN" dirty="0"/>
              <a:t>Khi bạn tùy biến quy định validation, thỉnh thảng bạn cần định nghĩa tùy chỉnh place-holder thay thế nội dung lỗi. Bạn cũng có thể tạo một Validator như miểu tả ở trên sau đó gọi phương thức replacer trong Validator facade. Bạn có thể sử dụng trong phương thức boot của service provider:</a:t>
            </a:r>
            <a:endParaRPr lang="en-US" dirty="0"/>
          </a:p>
        </p:txBody>
      </p:sp>
      <p:sp>
        <p:nvSpPr>
          <p:cNvPr id="4" name="Slide Number Placeholder 3">
            <a:extLst>
              <a:ext uri="{FF2B5EF4-FFF2-40B4-BE49-F238E27FC236}">
                <a16:creationId xmlns:a16="http://schemas.microsoft.com/office/drawing/2014/main" id="{4AA3A8B5-247F-4EE8-BA20-25E81B76EC8E}"/>
              </a:ext>
            </a:extLst>
          </p:cNvPr>
          <p:cNvSpPr>
            <a:spLocks noGrp="1"/>
          </p:cNvSpPr>
          <p:nvPr>
            <p:ph type="sldNum" sz="quarter" idx="12"/>
          </p:nvPr>
        </p:nvSpPr>
        <p:spPr/>
        <p:txBody>
          <a:bodyPr/>
          <a:lstStyle/>
          <a:p>
            <a:fld id="{86CB4B4D-7CA3-9044-876B-883B54F8677D}" type="slidenum">
              <a:rPr lang="en-US" smtClean="0"/>
              <a:t>85</a:t>
            </a:fld>
            <a:endParaRPr lang="en-US"/>
          </a:p>
        </p:txBody>
      </p:sp>
      <p:pic>
        <p:nvPicPr>
          <p:cNvPr id="6" name="Picture 5">
            <a:extLst>
              <a:ext uri="{FF2B5EF4-FFF2-40B4-BE49-F238E27FC236}">
                <a16:creationId xmlns:a16="http://schemas.microsoft.com/office/drawing/2014/main" id="{75E76057-69D5-4B16-9F36-5A93BA44FD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8367" y="3306069"/>
            <a:ext cx="4997303" cy="2635734"/>
          </a:xfrm>
          <a:prstGeom prst="rect">
            <a:avLst/>
          </a:prstGeom>
        </p:spPr>
      </p:pic>
    </p:spTree>
    <p:extLst>
      <p:ext uri="{BB962C8B-B14F-4D97-AF65-F5344CB8AC3E}">
        <p14:creationId xmlns:p14="http://schemas.microsoft.com/office/powerpoint/2010/main" val="198448344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C1E7A-19A1-495E-95BB-7ED40691408C}"/>
              </a:ext>
            </a:extLst>
          </p:cNvPr>
          <p:cNvSpPr>
            <a:spLocks noGrp="1"/>
          </p:cNvSpPr>
          <p:nvPr>
            <p:ph type="title"/>
          </p:nvPr>
        </p:nvSpPr>
        <p:spPr/>
        <p:txBody>
          <a:bodyPr/>
          <a:lstStyle/>
          <a:p>
            <a:r>
              <a:rPr lang="en-US" dirty="0"/>
              <a:t>Implicit Extensions</a:t>
            </a:r>
          </a:p>
        </p:txBody>
      </p:sp>
      <p:sp>
        <p:nvSpPr>
          <p:cNvPr id="3" name="Text Placeholder 2">
            <a:extLst>
              <a:ext uri="{FF2B5EF4-FFF2-40B4-BE49-F238E27FC236}">
                <a16:creationId xmlns:a16="http://schemas.microsoft.com/office/drawing/2014/main" id="{0B803C9A-E2CF-4EF5-808C-73595E7747EF}"/>
              </a:ext>
            </a:extLst>
          </p:cNvPr>
          <p:cNvSpPr>
            <a:spLocks noGrp="1"/>
          </p:cNvSpPr>
          <p:nvPr>
            <p:ph idx="1"/>
          </p:nvPr>
        </p:nvSpPr>
        <p:spPr/>
        <p:txBody>
          <a:bodyPr/>
          <a:lstStyle/>
          <a:p>
            <a:r>
              <a:rPr lang="en-US" dirty="0"/>
              <a:t> </a:t>
            </a:r>
            <a:r>
              <a:rPr lang="vi-VN" dirty="0"/>
              <a:t>Mặc định, khi một thuộc tính đã được validated là không xuất hiện hoặc chứa một giá trị rỗng như định nghĩa bởi quy tắc required , quy tắc validation thường, bao gồm cả phần extensions, là không hoạt động. Ví dụ, quy định unique sẽ không hoạt động lần nữa nếu giá trị null :</a:t>
            </a:r>
            <a:endParaRPr lang="en-US" dirty="0"/>
          </a:p>
        </p:txBody>
      </p:sp>
      <p:sp>
        <p:nvSpPr>
          <p:cNvPr id="4" name="Slide Number Placeholder 3">
            <a:extLst>
              <a:ext uri="{FF2B5EF4-FFF2-40B4-BE49-F238E27FC236}">
                <a16:creationId xmlns:a16="http://schemas.microsoft.com/office/drawing/2014/main" id="{F6C066F7-4E33-4ABF-BE06-F98407C8DC56}"/>
              </a:ext>
            </a:extLst>
          </p:cNvPr>
          <p:cNvSpPr>
            <a:spLocks noGrp="1"/>
          </p:cNvSpPr>
          <p:nvPr>
            <p:ph type="sldNum" sz="quarter" idx="12"/>
          </p:nvPr>
        </p:nvSpPr>
        <p:spPr/>
        <p:txBody>
          <a:bodyPr/>
          <a:lstStyle/>
          <a:p>
            <a:fld id="{86CB4B4D-7CA3-9044-876B-883B54F8677D}" type="slidenum">
              <a:rPr lang="en-US" smtClean="0"/>
              <a:t>86</a:t>
            </a:fld>
            <a:endParaRPr lang="en-US"/>
          </a:p>
        </p:txBody>
      </p:sp>
      <p:pic>
        <p:nvPicPr>
          <p:cNvPr id="6" name="Picture 5">
            <a:extLst>
              <a:ext uri="{FF2B5EF4-FFF2-40B4-BE49-F238E27FC236}">
                <a16:creationId xmlns:a16="http://schemas.microsoft.com/office/drawing/2014/main" id="{53AE3677-57EC-40B2-9915-124692057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2268" y="4077594"/>
            <a:ext cx="5274066" cy="1532544"/>
          </a:xfrm>
          <a:prstGeom prst="rect">
            <a:avLst/>
          </a:prstGeom>
        </p:spPr>
      </p:pic>
      <p:pic>
        <p:nvPicPr>
          <p:cNvPr id="8" name="Picture 7">
            <a:extLst>
              <a:ext uri="{FF2B5EF4-FFF2-40B4-BE49-F238E27FC236}">
                <a16:creationId xmlns:a16="http://schemas.microsoft.com/office/drawing/2014/main" id="{0C3BD0E1-C1F8-4EDD-BDC5-B918134262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2268" y="5610137"/>
            <a:ext cx="5274066" cy="423619"/>
          </a:xfrm>
          <a:prstGeom prst="rect">
            <a:avLst/>
          </a:prstGeom>
        </p:spPr>
      </p:pic>
    </p:spTree>
    <p:extLst>
      <p:ext uri="{BB962C8B-B14F-4D97-AF65-F5344CB8AC3E}">
        <p14:creationId xmlns:p14="http://schemas.microsoft.com/office/powerpoint/2010/main" val="13064481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271AD-7E6D-4BCB-9989-D2390498BC2E}"/>
              </a:ext>
            </a:extLst>
          </p:cNvPr>
          <p:cNvSpPr>
            <a:spLocks noGrp="1"/>
          </p:cNvSpPr>
          <p:nvPr>
            <p:ph type="title"/>
          </p:nvPr>
        </p:nvSpPr>
        <p:spPr/>
        <p:txBody>
          <a:bodyPr/>
          <a:lstStyle/>
          <a:p>
            <a:r>
              <a:rPr lang="en-US" dirty="0"/>
              <a:t>Implicit Extensions</a:t>
            </a:r>
          </a:p>
        </p:txBody>
      </p:sp>
      <p:sp>
        <p:nvSpPr>
          <p:cNvPr id="3" name="Text Placeholder 2">
            <a:extLst>
              <a:ext uri="{FF2B5EF4-FFF2-40B4-BE49-F238E27FC236}">
                <a16:creationId xmlns:a16="http://schemas.microsoft.com/office/drawing/2014/main" id="{DCCD69E3-BB13-4E1F-A6FA-5BF56F39E1B6}"/>
              </a:ext>
            </a:extLst>
          </p:cNvPr>
          <p:cNvSpPr>
            <a:spLocks noGrp="1"/>
          </p:cNvSpPr>
          <p:nvPr>
            <p:ph idx="1"/>
          </p:nvPr>
        </p:nvSpPr>
        <p:spPr/>
        <p:txBody>
          <a:bodyPr/>
          <a:lstStyle/>
          <a:p>
            <a:r>
              <a:rPr lang="en-US" dirty="0"/>
              <a:t> </a:t>
            </a:r>
            <a:r>
              <a:rPr lang="vi-VN" dirty="0"/>
              <a:t>Đối với quy tắc validate hoạt động ngay cả khi thuộc tính là rỗng, quy định phải ngụ ý rằng các thuộc tính là bắt buộc. Như tạo một "implicit" extension, sử dụng phương thức Validator::extendImplicit() :</a:t>
            </a:r>
            <a:endParaRPr lang="en-US" dirty="0"/>
          </a:p>
        </p:txBody>
      </p:sp>
      <p:sp>
        <p:nvSpPr>
          <p:cNvPr id="4" name="Slide Number Placeholder 3">
            <a:extLst>
              <a:ext uri="{FF2B5EF4-FFF2-40B4-BE49-F238E27FC236}">
                <a16:creationId xmlns:a16="http://schemas.microsoft.com/office/drawing/2014/main" id="{EB6C0CEC-4DC6-429F-A973-D11B0DEF8252}"/>
              </a:ext>
            </a:extLst>
          </p:cNvPr>
          <p:cNvSpPr>
            <a:spLocks noGrp="1"/>
          </p:cNvSpPr>
          <p:nvPr>
            <p:ph type="sldNum" sz="quarter" idx="12"/>
          </p:nvPr>
        </p:nvSpPr>
        <p:spPr/>
        <p:txBody>
          <a:bodyPr/>
          <a:lstStyle/>
          <a:p>
            <a:fld id="{86CB4B4D-7CA3-9044-876B-883B54F8677D}" type="slidenum">
              <a:rPr lang="en-US" smtClean="0"/>
              <a:t>87</a:t>
            </a:fld>
            <a:endParaRPr lang="en-US"/>
          </a:p>
        </p:txBody>
      </p:sp>
      <p:pic>
        <p:nvPicPr>
          <p:cNvPr id="6" name="Picture 5">
            <a:extLst>
              <a:ext uri="{FF2B5EF4-FFF2-40B4-BE49-F238E27FC236}">
                <a16:creationId xmlns:a16="http://schemas.microsoft.com/office/drawing/2014/main" id="{EB8216BC-4AA1-4ACE-B381-17721B4826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0963" y="3626608"/>
            <a:ext cx="8245174" cy="1193644"/>
          </a:xfrm>
          <a:prstGeom prst="rect">
            <a:avLst/>
          </a:prstGeom>
        </p:spPr>
      </p:pic>
      <p:pic>
        <p:nvPicPr>
          <p:cNvPr id="8" name="Picture 7">
            <a:extLst>
              <a:ext uri="{FF2B5EF4-FFF2-40B4-BE49-F238E27FC236}">
                <a16:creationId xmlns:a16="http://schemas.microsoft.com/office/drawing/2014/main" id="{EBF9EA9E-265C-48DD-8F73-8A91CFBC12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0962" y="5047324"/>
            <a:ext cx="9746165" cy="1193644"/>
          </a:xfrm>
          <a:prstGeom prst="rect">
            <a:avLst/>
          </a:prstGeom>
        </p:spPr>
      </p:pic>
    </p:spTree>
    <p:extLst>
      <p:ext uri="{BB962C8B-B14F-4D97-AF65-F5344CB8AC3E}">
        <p14:creationId xmlns:p14="http://schemas.microsoft.com/office/powerpoint/2010/main" val="19115398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Tóm tắt bài học</a:t>
            </a:r>
            <a:endParaRPr lang="en-US" dirty="0"/>
          </a:p>
        </p:txBody>
      </p:sp>
      <p:sp>
        <p:nvSpPr>
          <p:cNvPr id="3" name="Content Placeholder 2"/>
          <p:cNvSpPr>
            <a:spLocks noGrp="1"/>
          </p:cNvSpPr>
          <p:nvPr>
            <p:ph idx="1"/>
          </p:nvPr>
        </p:nvSpPr>
        <p:spPr/>
        <p:txBody>
          <a:bodyPr>
            <a:normAutofit/>
          </a:bodyPr>
          <a:lstStyle/>
          <a:p>
            <a:endParaRPr lang="en-US" noProof="1"/>
          </a:p>
        </p:txBody>
      </p:sp>
    </p:spTree>
    <p:extLst>
      <p:ext uri="{BB962C8B-B14F-4D97-AF65-F5344CB8AC3E}">
        <p14:creationId xmlns:p14="http://schemas.microsoft.com/office/powerpoint/2010/main" val="132025507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Hướng dẫn</a:t>
            </a:r>
            <a:endParaRPr lang="vi-VN" dirty="0"/>
          </a:p>
        </p:txBody>
      </p:sp>
      <p:sp>
        <p:nvSpPr>
          <p:cNvPr id="5" name="Text Placeholder 4"/>
          <p:cNvSpPr>
            <a:spLocks noGrp="1"/>
          </p:cNvSpPr>
          <p:nvPr>
            <p:ph type="body" idx="1"/>
          </p:nvPr>
        </p:nvSpPr>
        <p:spPr/>
        <p:txBody>
          <a:bodyPr>
            <a:normAutofit/>
          </a:bodyPr>
          <a:lstStyle/>
          <a:p>
            <a:pPr marL="457200" indent="-457200">
              <a:buFontTx/>
              <a:buChar char="-"/>
            </a:pPr>
            <a:r>
              <a:rPr lang="en-US" sz="2800" dirty="0" err="1"/>
              <a:t>Hướng</a:t>
            </a:r>
            <a:r>
              <a:rPr lang="en-US" sz="2800" dirty="0"/>
              <a:t> </a:t>
            </a:r>
            <a:r>
              <a:rPr lang="en-US" sz="2800" dirty="0" err="1"/>
              <a:t>dẫn</a:t>
            </a:r>
            <a:r>
              <a:rPr lang="en-US" sz="2800" dirty="0"/>
              <a:t> </a:t>
            </a:r>
            <a:r>
              <a:rPr lang="en-US" sz="2800" dirty="0" err="1"/>
              <a:t>làm</a:t>
            </a:r>
            <a:r>
              <a:rPr lang="en-US" sz="2800" dirty="0"/>
              <a:t> </a:t>
            </a:r>
            <a:r>
              <a:rPr lang="en-US" sz="2800" dirty="0" err="1"/>
              <a:t>bài</a:t>
            </a:r>
            <a:r>
              <a:rPr lang="en-US" sz="2800" dirty="0"/>
              <a:t> </a:t>
            </a:r>
            <a:r>
              <a:rPr lang="en-US" sz="2800" dirty="0" err="1"/>
              <a:t>thực</a:t>
            </a:r>
            <a:r>
              <a:rPr lang="en-US" sz="2800" dirty="0"/>
              <a:t> </a:t>
            </a:r>
            <a:r>
              <a:rPr lang="en-US" sz="2800" dirty="0" err="1"/>
              <a:t>hành</a:t>
            </a:r>
            <a:r>
              <a:rPr lang="en-US" sz="2800" dirty="0"/>
              <a:t> </a:t>
            </a:r>
            <a:r>
              <a:rPr lang="en-US" sz="2800" dirty="0" err="1"/>
              <a:t>và</a:t>
            </a:r>
            <a:r>
              <a:rPr lang="en-US" sz="2800" dirty="0"/>
              <a:t> </a:t>
            </a:r>
            <a:r>
              <a:rPr lang="en-US" sz="2800" dirty="0" err="1"/>
              <a:t>bài</a:t>
            </a:r>
            <a:r>
              <a:rPr lang="en-US" sz="2800" dirty="0"/>
              <a:t> </a:t>
            </a:r>
            <a:r>
              <a:rPr lang="en-US" sz="2800" dirty="0" err="1"/>
              <a:t>tập</a:t>
            </a:r>
            <a:endParaRPr lang="en-US" sz="2800" dirty="0"/>
          </a:p>
          <a:p>
            <a:pPr marL="457200" indent="-457200">
              <a:buFontTx/>
              <a:buChar char="-"/>
            </a:pPr>
            <a:r>
              <a:rPr lang="en-US" sz="2800" dirty="0" err="1"/>
              <a:t>Chuẩn</a:t>
            </a:r>
            <a:r>
              <a:rPr lang="en-US" sz="2800" dirty="0"/>
              <a:t> </a:t>
            </a:r>
            <a:r>
              <a:rPr lang="en-US" sz="2800" dirty="0" err="1"/>
              <a:t>bị</a:t>
            </a:r>
            <a:r>
              <a:rPr lang="en-US" sz="2800" dirty="0"/>
              <a:t> b</a:t>
            </a:r>
            <a:r>
              <a:rPr lang="vi-VN" sz="2800" dirty="0"/>
              <a:t>ài tiếp: </a:t>
            </a:r>
            <a:r>
              <a:rPr lang="vi-VN" sz="2800" b="1" i="1" dirty="0"/>
              <a:t>Session and Cookie</a:t>
            </a:r>
            <a:endParaRPr lang="en-US" sz="2800" i="1" dirty="0"/>
          </a:p>
        </p:txBody>
      </p:sp>
    </p:spTree>
    <p:extLst>
      <p:ext uri="{BB962C8B-B14F-4D97-AF65-F5344CB8AC3E}">
        <p14:creationId xmlns:p14="http://schemas.microsoft.com/office/powerpoint/2010/main" val="1703720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02"/>
          <p:cNvSpPr txBox="1">
            <a:spLocks noGrp="1"/>
          </p:cNvSpPr>
          <p:nvPr>
            <p:ph type="title"/>
          </p:nvPr>
        </p:nvSpPr>
        <p:spPr>
          <a:prstGeom prst="rect">
            <a:avLst/>
          </a:prstGeom>
        </p:spPr>
        <p:txBody>
          <a:bodyPr lIns="45699" tIns="45699" rIns="45699" bIns="45699"/>
          <a:lstStyle>
            <a:lvl1pPr marL="558800" indent="-838200"/>
          </a:lstStyle>
          <a:p>
            <a:r>
              <a:rPr lang="en-US" dirty="0" err="1"/>
              <a:t>Viết</a:t>
            </a:r>
            <a:r>
              <a:rPr lang="en-US" dirty="0"/>
              <a:t> logic validation</a:t>
            </a:r>
            <a:endParaRPr dirty="0"/>
          </a:p>
        </p:txBody>
      </p:sp>
      <p:sp>
        <p:nvSpPr>
          <p:cNvPr id="144" name="Shape 103"/>
          <p:cNvSpPr txBox="1">
            <a:spLocks noGrp="1"/>
          </p:cNvSpPr>
          <p:nvPr>
            <p:ph idx="1"/>
          </p:nvPr>
        </p:nvSpPr>
        <p:spPr>
          <a:xfrm>
            <a:off x="838200" y="1079033"/>
            <a:ext cx="10515600" cy="4198738"/>
          </a:xfrm>
          <a:prstGeom prst="rect">
            <a:avLst/>
          </a:prstGeom>
        </p:spPr>
        <p:txBody>
          <a:bodyPr lIns="45699" tIns="45699" rIns="45699" bIns="45699">
            <a:normAutofit/>
          </a:bodyPr>
          <a:lstStyle>
            <a:lvl1pPr indent="-228600"/>
          </a:lstStyle>
          <a:p>
            <a:r>
              <a:rPr lang="vi-VN" dirty="0"/>
              <a:t>Bây giờ chúng ta đã sẵn sàng viết logic vào phương thức store để validate tạo mới bài viết.</a:t>
            </a:r>
            <a:endParaRPr lang="en-US" dirty="0"/>
          </a:p>
          <a:p>
            <a:r>
              <a:rPr lang="vi-VN" dirty="0"/>
              <a:t> Nếu bạn kiểm tra class base controller ( App\Http\Controllers\Controller ) của Laravel, bạn sẽ thấy class sử dụng một ValidatesRequests trait</a:t>
            </a:r>
            <a:r>
              <a:rPr lang="en-US" dirty="0"/>
              <a:t>,</a:t>
            </a:r>
            <a:r>
              <a:rPr lang="vi-VN" dirty="0"/>
              <a:t> nó cung cấp một phương thức validate cho tất cả controllers.</a:t>
            </a:r>
            <a:endParaRPr lang="en-US" dirty="0"/>
          </a:p>
          <a:p>
            <a:r>
              <a:rPr lang="vi-VN" dirty="0"/>
              <a:t>Phương thức validate chấp nhận một HTTP request đến và đặt quy định validation</a:t>
            </a:r>
            <a:r>
              <a:rPr lang="en-US" dirty="0"/>
              <a:t>.</a:t>
            </a:r>
            <a:endParaRPr dirty="0"/>
          </a:p>
        </p:txBody>
      </p:sp>
      <p:sp>
        <p:nvSpPr>
          <p:cNvPr id="2" name="Slide Number Placeholder 1"/>
          <p:cNvSpPr>
            <a:spLocks noGrp="1"/>
          </p:cNvSpPr>
          <p:nvPr>
            <p:ph type="sldNum" sz="quarter" idx="12"/>
          </p:nvPr>
        </p:nvSpPr>
        <p:spPr/>
        <p:txBody>
          <a:bodyPr/>
          <a:lstStyle/>
          <a:p>
            <a:fld id="{86CB4B4D-7CA3-9044-876B-883B54F8677D}" type="slidenum">
              <a:rPr lang="uk-UA" smtClean="0"/>
              <a:t>9</a:t>
            </a:fld>
            <a:endParaRPr lang="uk-UA"/>
          </a:p>
        </p:txBody>
      </p:sp>
    </p:spTree>
    <p:extLst>
      <p:ext uri="{BB962C8B-B14F-4D97-AF65-F5344CB8AC3E}">
        <p14:creationId xmlns:p14="http://schemas.microsoft.com/office/powerpoint/2010/main" val="1600766768"/>
      </p:ext>
    </p:extLst>
  </p:cSld>
  <p:clrMapOvr>
    <a:masterClrMapping/>
  </p:clrMapOvr>
</p:sld>
</file>

<file path=ppt/theme/theme1.xml><?xml version="1.0" encoding="utf-8"?>
<a:theme xmlns:a="http://schemas.openxmlformats.org/drawingml/2006/main" name="SlideTheme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lideTheme2" id="{921D18D6-D65F-794D-ADD9-75A89E35E7BD}" vid="{1072CA7A-7E18-B04E-9305-FF69DB3564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SlideTheme2</Template>
  <TotalTime>499</TotalTime>
  <Words>11444</Words>
  <Application>Microsoft Macintosh PowerPoint</Application>
  <PresentationFormat>Widescreen</PresentationFormat>
  <Paragraphs>619</Paragraphs>
  <Slides>89</Slides>
  <Notes>81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89</vt:i4>
      </vt:variant>
    </vt:vector>
  </HeadingPairs>
  <TitlesOfParts>
    <vt:vector size="94" baseType="lpstr">
      <vt:lpstr>Arial</vt:lpstr>
      <vt:lpstr>Calibri</vt:lpstr>
      <vt:lpstr>Myriad Pro</vt:lpstr>
      <vt:lpstr>Myriad Pro Semibold</vt:lpstr>
      <vt:lpstr>SlideTheme2</vt:lpstr>
      <vt:lpstr>Bài 7 Validation</vt:lpstr>
      <vt:lpstr>Mục tiêu</vt:lpstr>
      <vt:lpstr>Validation </vt:lpstr>
      <vt:lpstr>Giới thiệu</vt:lpstr>
      <vt:lpstr>Bắt đầu nhanh validation</vt:lpstr>
      <vt:lpstr>Bắt đầu nhanh validation</vt:lpstr>
      <vt:lpstr>Xác định routes</vt:lpstr>
      <vt:lpstr>Tạo Controller</vt:lpstr>
      <vt:lpstr>Viết logic validation</vt:lpstr>
      <vt:lpstr>Viết logic validation</vt:lpstr>
      <vt:lpstr>Viết logic validation</vt:lpstr>
      <vt:lpstr>Viết logic validation</vt:lpstr>
      <vt:lpstr>Dừng khi validation thất bại</vt:lpstr>
      <vt:lpstr>Chú ý thuộc tính lồng nhau</vt:lpstr>
      <vt:lpstr>Hiển thị validation lỗi</vt:lpstr>
      <vt:lpstr>Hiển thị validation lỗi</vt:lpstr>
      <vt:lpstr>Hiển thị validation lỗi</vt:lpstr>
      <vt:lpstr>Tùy biến định dạng lỗi Flashed</vt:lpstr>
      <vt:lpstr>Tùy biến định dạng lỗi Flashed</vt:lpstr>
      <vt:lpstr>AJAX Requests &amp; Validation</vt:lpstr>
      <vt:lpstr>Form Request Validation</vt:lpstr>
      <vt:lpstr>Tạo Form Requests</vt:lpstr>
      <vt:lpstr>Tạo Form Requests</vt:lpstr>
      <vt:lpstr>Tạo Form Requests</vt:lpstr>
      <vt:lpstr>Tạo Form Requests</vt:lpstr>
      <vt:lpstr>Authorizing Form Requests</vt:lpstr>
      <vt:lpstr>Authorizing Form Requests</vt:lpstr>
      <vt:lpstr>Authorizing Form Requests</vt:lpstr>
      <vt:lpstr>Authorizing Form Requests</vt:lpstr>
      <vt:lpstr>Tùy biến định dạng lỗi</vt:lpstr>
      <vt:lpstr>Tùy biến nội dung lỗi</vt:lpstr>
      <vt:lpstr>Tự tạo validator</vt:lpstr>
      <vt:lpstr>Tự tạo validator</vt:lpstr>
      <vt:lpstr>Tự tạo validator</vt:lpstr>
      <vt:lpstr>Tự tạo validator</vt:lpstr>
      <vt:lpstr>Tự tạo validator</vt:lpstr>
      <vt:lpstr>Redirection tự động</vt:lpstr>
      <vt:lpstr>Named Error Bags</vt:lpstr>
      <vt:lpstr>Named Error Bags</vt:lpstr>
      <vt:lpstr>After Validation Hook</vt:lpstr>
      <vt:lpstr>Làm việc với nội dung lỗi</vt:lpstr>
      <vt:lpstr>Nhận về nội dung lỗi đầu tiên của một trường</vt:lpstr>
      <vt:lpstr>Nhận về tất cả nội dung lỗi của một trường</vt:lpstr>
      <vt:lpstr>Nhận về tất cả các lỗi của tất cả các trường</vt:lpstr>
      <vt:lpstr>Xác định nội dung của một trường có tồn tại</vt:lpstr>
      <vt:lpstr>Tùy biến nội dung</vt:lpstr>
      <vt:lpstr>Tùy biến nội dung</vt:lpstr>
      <vt:lpstr>Tùy biến nội dung của thuộc tính cụ thể</vt:lpstr>
      <vt:lpstr>Tùy biến nội dung trong file ngôn ngữ</vt:lpstr>
      <vt:lpstr>Tùy biến thuộc tính trong file ngôn ngữ</vt:lpstr>
      <vt:lpstr>Những quy định validation có sẵn</vt:lpstr>
      <vt:lpstr>Những quy định validation có sẵn</vt:lpstr>
      <vt:lpstr>Những quy định validation có sẵn</vt:lpstr>
      <vt:lpstr>Những quy định validation có sẵn</vt:lpstr>
      <vt:lpstr>Những quy định validation có sẵn</vt:lpstr>
      <vt:lpstr>Những quy định validation có sẵn</vt:lpstr>
      <vt:lpstr>Những quy định validation có sẵn</vt:lpstr>
      <vt:lpstr>Những quy định validation có sẵn</vt:lpstr>
      <vt:lpstr>Những quy định validation có sẵn</vt:lpstr>
      <vt:lpstr>Những quy định validation có sẵn</vt:lpstr>
      <vt:lpstr>Những quy định validation có sẵn</vt:lpstr>
      <vt:lpstr>Những quy định validation có sẵn</vt:lpstr>
      <vt:lpstr>Những quy định validation có sẵn</vt:lpstr>
      <vt:lpstr>Những quy định validation có sẵn</vt:lpstr>
      <vt:lpstr>Những quy định validation có sẵn</vt:lpstr>
      <vt:lpstr>Những quy định validation có sẵn</vt:lpstr>
      <vt:lpstr>Những quy định validation có sẵn</vt:lpstr>
      <vt:lpstr>Những quy định validation có sẵn</vt:lpstr>
      <vt:lpstr>Những quy định validation có sẵn</vt:lpstr>
      <vt:lpstr>Những quy định validation có sẵn</vt:lpstr>
      <vt:lpstr>Những quy định validation có sẵn</vt:lpstr>
      <vt:lpstr>Những quy định validation có sẵn</vt:lpstr>
      <vt:lpstr>Những quy định validation có sẵn</vt:lpstr>
      <vt:lpstr>Thêm quy định có điều kiện</vt:lpstr>
      <vt:lpstr>Validating khi xuất hiện</vt:lpstr>
      <vt:lpstr>Thêm quy định có điều kiện</vt:lpstr>
      <vt:lpstr>Thêm quy định có điều kiện</vt:lpstr>
      <vt:lpstr>Thêm quy định có điều kiện</vt:lpstr>
      <vt:lpstr>Validating mảng</vt:lpstr>
      <vt:lpstr>Validating mảng</vt:lpstr>
      <vt:lpstr>Tùy biến quy định validation</vt:lpstr>
      <vt:lpstr>Tùy biến quy định validation</vt:lpstr>
      <vt:lpstr>Tùy biến quy định validation</vt:lpstr>
      <vt:lpstr>Định nghĩa nội dung lỗi</vt:lpstr>
      <vt:lpstr>Định nghĩa nội dung lỗi</vt:lpstr>
      <vt:lpstr>Implicit Extensions</vt:lpstr>
      <vt:lpstr>Implicit Extensions</vt:lpstr>
      <vt:lpstr>Tóm tắt bài học</vt:lpstr>
      <vt:lpstr>Hướng dẫn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15 Access modifier, static method, static property</dc:title>
  <dc:creator>Nhật Nguyễn Khắc</dc:creator>
  <cp:lastModifiedBy>Phan Van Luan 20146462</cp:lastModifiedBy>
  <cp:revision>112</cp:revision>
  <dcterms:created xsi:type="dcterms:W3CDTF">2018-02-22T06:48:04Z</dcterms:created>
  <dcterms:modified xsi:type="dcterms:W3CDTF">2021-06-01T04:23:06Z</dcterms:modified>
</cp:coreProperties>
</file>