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78"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EE1BE3-E656-41EE-B467-DBE345AED244}" type="datetimeFigureOut">
              <a:rPr lang="en-US" smtClean="0"/>
              <a:t>11/6/2018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5A86399-AB03-4394-9691-A2594101CF74}" type="slidenum">
              <a:rPr lang="en-US" smtClean="0"/>
              <a:t>‹#›</a:t>
            </a:fld>
            <a:endParaRPr lang="en-US"/>
          </a:p>
        </p:txBody>
      </p:sp>
    </p:spTree>
    <p:extLst>
      <p:ext uri="{BB962C8B-B14F-4D97-AF65-F5344CB8AC3E}">
        <p14:creationId xmlns:p14="http://schemas.microsoft.com/office/powerpoint/2010/main" val="290167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EE1BE3-E656-41EE-B467-DBE345AED244}"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86399-AB03-4394-9691-A2594101CF74}" type="slidenum">
              <a:rPr lang="en-US" smtClean="0"/>
              <a:t>‹#›</a:t>
            </a:fld>
            <a:endParaRPr lang="en-US"/>
          </a:p>
        </p:txBody>
      </p:sp>
    </p:spTree>
    <p:extLst>
      <p:ext uri="{BB962C8B-B14F-4D97-AF65-F5344CB8AC3E}">
        <p14:creationId xmlns:p14="http://schemas.microsoft.com/office/powerpoint/2010/main" val="193735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EE1BE3-E656-41EE-B467-DBE345AED244}"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86399-AB03-4394-9691-A2594101CF74}" type="slidenum">
              <a:rPr lang="en-US" smtClean="0"/>
              <a:t>‹#›</a:t>
            </a:fld>
            <a:endParaRPr lang="en-US"/>
          </a:p>
        </p:txBody>
      </p:sp>
    </p:spTree>
    <p:extLst>
      <p:ext uri="{BB962C8B-B14F-4D97-AF65-F5344CB8AC3E}">
        <p14:creationId xmlns:p14="http://schemas.microsoft.com/office/powerpoint/2010/main" val="915492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EE1BE3-E656-41EE-B467-DBE345AED244}"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86399-AB03-4394-9691-A2594101CF74}" type="slidenum">
              <a:rPr lang="en-US" smtClean="0"/>
              <a:t>‹#›</a:t>
            </a:fld>
            <a:endParaRPr lang="en-US"/>
          </a:p>
        </p:txBody>
      </p:sp>
    </p:spTree>
    <p:extLst>
      <p:ext uri="{BB962C8B-B14F-4D97-AF65-F5344CB8AC3E}">
        <p14:creationId xmlns:p14="http://schemas.microsoft.com/office/powerpoint/2010/main" val="1422202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EE1BE3-E656-41EE-B467-DBE345AED244}"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86399-AB03-4394-9691-A2594101CF74}" type="slidenum">
              <a:rPr lang="en-US" smtClean="0"/>
              <a:t>‹#›</a:t>
            </a:fld>
            <a:endParaRPr lang="en-US"/>
          </a:p>
        </p:txBody>
      </p:sp>
    </p:spTree>
    <p:extLst>
      <p:ext uri="{BB962C8B-B14F-4D97-AF65-F5344CB8AC3E}">
        <p14:creationId xmlns:p14="http://schemas.microsoft.com/office/powerpoint/2010/main" val="2776181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EE1BE3-E656-41EE-B467-DBE345AED244}"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86399-AB03-4394-9691-A2594101CF74}" type="slidenum">
              <a:rPr lang="en-US" smtClean="0"/>
              <a:t>‹#›</a:t>
            </a:fld>
            <a:endParaRPr lang="en-US"/>
          </a:p>
        </p:txBody>
      </p:sp>
    </p:spTree>
    <p:extLst>
      <p:ext uri="{BB962C8B-B14F-4D97-AF65-F5344CB8AC3E}">
        <p14:creationId xmlns:p14="http://schemas.microsoft.com/office/powerpoint/2010/main" val="872070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EE1BE3-E656-41EE-B467-DBE345AED244}"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86399-AB03-4394-9691-A2594101CF74}" type="slidenum">
              <a:rPr lang="en-US" smtClean="0"/>
              <a:t>‹#›</a:t>
            </a:fld>
            <a:endParaRPr lang="en-US"/>
          </a:p>
        </p:txBody>
      </p:sp>
    </p:spTree>
    <p:extLst>
      <p:ext uri="{BB962C8B-B14F-4D97-AF65-F5344CB8AC3E}">
        <p14:creationId xmlns:p14="http://schemas.microsoft.com/office/powerpoint/2010/main" val="1652101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EE1BE3-E656-41EE-B467-DBE345AED244}"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86399-AB03-4394-9691-A2594101CF74}" type="slidenum">
              <a:rPr lang="en-US" smtClean="0"/>
              <a:t>‹#›</a:t>
            </a:fld>
            <a:endParaRPr lang="en-US"/>
          </a:p>
        </p:txBody>
      </p:sp>
    </p:spTree>
    <p:extLst>
      <p:ext uri="{BB962C8B-B14F-4D97-AF65-F5344CB8AC3E}">
        <p14:creationId xmlns:p14="http://schemas.microsoft.com/office/powerpoint/2010/main" val="3311651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EE1BE3-E656-41EE-B467-DBE345AED244}"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86399-AB03-4394-9691-A2594101CF74}" type="slidenum">
              <a:rPr lang="en-US" smtClean="0"/>
              <a:t>‹#›</a:t>
            </a:fld>
            <a:endParaRPr lang="en-US"/>
          </a:p>
        </p:txBody>
      </p:sp>
    </p:spTree>
    <p:extLst>
      <p:ext uri="{BB962C8B-B14F-4D97-AF65-F5344CB8AC3E}">
        <p14:creationId xmlns:p14="http://schemas.microsoft.com/office/powerpoint/2010/main" val="57374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EE1BE3-E656-41EE-B467-DBE345AED244}"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5A86399-AB03-4394-9691-A2594101CF74}" type="slidenum">
              <a:rPr lang="en-US" smtClean="0"/>
              <a:t>‹#›</a:t>
            </a:fld>
            <a:endParaRPr lang="en-US"/>
          </a:p>
        </p:txBody>
      </p:sp>
    </p:spTree>
    <p:extLst>
      <p:ext uri="{BB962C8B-B14F-4D97-AF65-F5344CB8AC3E}">
        <p14:creationId xmlns:p14="http://schemas.microsoft.com/office/powerpoint/2010/main" val="60499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EE1BE3-E656-41EE-B467-DBE345AED244}"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86399-AB03-4394-9691-A2594101CF74}" type="slidenum">
              <a:rPr lang="en-US" smtClean="0"/>
              <a:t>‹#›</a:t>
            </a:fld>
            <a:endParaRPr lang="en-US"/>
          </a:p>
        </p:txBody>
      </p:sp>
    </p:spTree>
    <p:extLst>
      <p:ext uri="{BB962C8B-B14F-4D97-AF65-F5344CB8AC3E}">
        <p14:creationId xmlns:p14="http://schemas.microsoft.com/office/powerpoint/2010/main" val="314877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EE1BE3-E656-41EE-B467-DBE345AED244}"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86399-AB03-4394-9691-A2594101CF74}" type="slidenum">
              <a:rPr lang="en-US" smtClean="0"/>
              <a:t>‹#›</a:t>
            </a:fld>
            <a:endParaRPr lang="en-US"/>
          </a:p>
        </p:txBody>
      </p:sp>
    </p:spTree>
    <p:extLst>
      <p:ext uri="{BB962C8B-B14F-4D97-AF65-F5344CB8AC3E}">
        <p14:creationId xmlns:p14="http://schemas.microsoft.com/office/powerpoint/2010/main" val="2357762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E1BE3-E656-41EE-B467-DBE345AED244}"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A86399-AB03-4394-9691-A2594101CF74}" type="slidenum">
              <a:rPr lang="en-US" smtClean="0"/>
              <a:t>‹#›</a:t>
            </a:fld>
            <a:endParaRPr lang="en-US"/>
          </a:p>
        </p:txBody>
      </p:sp>
    </p:spTree>
    <p:extLst>
      <p:ext uri="{BB962C8B-B14F-4D97-AF65-F5344CB8AC3E}">
        <p14:creationId xmlns:p14="http://schemas.microsoft.com/office/powerpoint/2010/main" val="222151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EE1BE3-E656-41EE-B467-DBE345AED244}"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A86399-AB03-4394-9691-A2594101CF74}" type="slidenum">
              <a:rPr lang="en-US" smtClean="0"/>
              <a:t>‹#›</a:t>
            </a:fld>
            <a:endParaRPr lang="en-US"/>
          </a:p>
        </p:txBody>
      </p:sp>
    </p:spTree>
    <p:extLst>
      <p:ext uri="{BB962C8B-B14F-4D97-AF65-F5344CB8AC3E}">
        <p14:creationId xmlns:p14="http://schemas.microsoft.com/office/powerpoint/2010/main" val="2106848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E1BE3-E656-41EE-B467-DBE345AED244}"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A86399-AB03-4394-9691-A2594101CF74}" type="slidenum">
              <a:rPr lang="en-US" smtClean="0"/>
              <a:t>‹#›</a:t>
            </a:fld>
            <a:endParaRPr lang="en-US"/>
          </a:p>
        </p:txBody>
      </p:sp>
    </p:spTree>
    <p:extLst>
      <p:ext uri="{BB962C8B-B14F-4D97-AF65-F5344CB8AC3E}">
        <p14:creationId xmlns:p14="http://schemas.microsoft.com/office/powerpoint/2010/main" val="2451044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EE1BE3-E656-41EE-B467-DBE345AED244}"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86399-AB03-4394-9691-A2594101CF74}" type="slidenum">
              <a:rPr lang="en-US" smtClean="0"/>
              <a:t>‹#›</a:t>
            </a:fld>
            <a:endParaRPr lang="en-US"/>
          </a:p>
        </p:txBody>
      </p:sp>
    </p:spTree>
    <p:extLst>
      <p:ext uri="{BB962C8B-B14F-4D97-AF65-F5344CB8AC3E}">
        <p14:creationId xmlns:p14="http://schemas.microsoft.com/office/powerpoint/2010/main" val="3150887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EE1BE3-E656-41EE-B467-DBE345AED244}"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5A86399-AB03-4394-9691-A2594101CF74}" type="slidenum">
              <a:rPr lang="en-US" smtClean="0"/>
              <a:t>‹#›</a:t>
            </a:fld>
            <a:endParaRPr lang="en-US"/>
          </a:p>
        </p:txBody>
      </p:sp>
    </p:spTree>
    <p:extLst>
      <p:ext uri="{BB962C8B-B14F-4D97-AF65-F5344CB8AC3E}">
        <p14:creationId xmlns:p14="http://schemas.microsoft.com/office/powerpoint/2010/main" val="78429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EE1BE3-E656-41EE-B467-DBE345AED244}" type="datetimeFigureOut">
              <a:rPr lang="en-US" smtClean="0"/>
              <a:t>11/6/2018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A86399-AB03-4394-9691-A2594101CF74}" type="slidenum">
              <a:rPr lang="en-US" smtClean="0"/>
              <a:t>‹#›</a:t>
            </a:fld>
            <a:endParaRPr lang="en-US"/>
          </a:p>
        </p:txBody>
      </p:sp>
    </p:spTree>
    <p:extLst>
      <p:ext uri="{BB962C8B-B14F-4D97-AF65-F5344CB8AC3E}">
        <p14:creationId xmlns:p14="http://schemas.microsoft.com/office/powerpoint/2010/main" val="11214392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5"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6"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7" name="Freeform: Shape 15">
            <a:extLst>
              <a:ext uri="{FF2B5EF4-FFF2-40B4-BE49-F238E27FC236}">
                <a16:creationId xmlns:a16="http://schemas.microsoft.com/office/drawing/2014/main" id="{0FC953F9-A744-406B-9DCA-1E7B5D471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9" name="Freeform: Shape 17">
            <a:extLst>
              <a:ext uri="{FF2B5EF4-FFF2-40B4-BE49-F238E27FC236}">
                <a16:creationId xmlns:a16="http://schemas.microsoft.com/office/drawing/2014/main" id="{859003D2-E7D2-4253-9EF1-1F513027A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143384" cy="6858000"/>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45FEEAD-76D0-4E9E-8794-9850A6B5A434}"/>
              </a:ext>
            </a:extLst>
          </p:cNvPr>
          <p:cNvSpPr>
            <a:spLocks noGrp="1"/>
          </p:cNvSpPr>
          <p:nvPr>
            <p:ph type="ctrTitle"/>
          </p:nvPr>
        </p:nvSpPr>
        <p:spPr>
          <a:xfrm>
            <a:off x="807397" y="643467"/>
            <a:ext cx="6269128" cy="4595283"/>
          </a:xfrm>
        </p:spPr>
        <p:txBody>
          <a:bodyPr anchor="ctr">
            <a:normAutofit/>
          </a:bodyPr>
          <a:lstStyle/>
          <a:p>
            <a:pPr algn="l"/>
            <a:r>
              <a:rPr lang="en-US" sz="6600"/>
              <a:t>WISPR</a:t>
            </a:r>
          </a:p>
        </p:txBody>
      </p:sp>
      <p:sp>
        <p:nvSpPr>
          <p:cNvPr id="3" name="Subtitle 2">
            <a:extLst>
              <a:ext uri="{FF2B5EF4-FFF2-40B4-BE49-F238E27FC236}">
                <a16:creationId xmlns:a16="http://schemas.microsoft.com/office/drawing/2014/main" id="{4D395BAA-0806-4A41-9440-5A65723361F8}"/>
              </a:ext>
            </a:extLst>
          </p:cNvPr>
          <p:cNvSpPr>
            <a:spLocks noGrp="1"/>
          </p:cNvSpPr>
          <p:nvPr>
            <p:ph type="subTitle" idx="1"/>
          </p:nvPr>
        </p:nvSpPr>
        <p:spPr>
          <a:xfrm>
            <a:off x="8466897" y="643467"/>
            <a:ext cx="2930445" cy="4595283"/>
          </a:xfrm>
        </p:spPr>
        <p:txBody>
          <a:bodyPr anchor="ctr">
            <a:normAutofit/>
          </a:bodyPr>
          <a:lstStyle/>
          <a:p>
            <a:pPr algn="l"/>
            <a:r>
              <a:rPr lang="en-US" dirty="0"/>
              <a:t>Team Rocket</a:t>
            </a:r>
            <a:br>
              <a:rPr lang="en-US" dirty="0"/>
            </a:br>
            <a:r>
              <a:rPr lang="en-US" dirty="0"/>
              <a:t>Lee </a:t>
            </a:r>
            <a:r>
              <a:rPr lang="en-US" dirty="0" err="1"/>
              <a:t>Klarich</a:t>
            </a:r>
            <a:r>
              <a:rPr lang="en-US" dirty="0"/>
              <a:t>, William Holley, Jawad Usman, Sydney Mathis Adams</a:t>
            </a:r>
          </a:p>
          <a:p>
            <a:pPr algn="l"/>
            <a:r>
              <a:rPr lang="en-US" dirty="0"/>
              <a:t>Build 4</a:t>
            </a:r>
          </a:p>
        </p:txBody>
      </p:sp>
    </p:spTree>
    <p:extLst>
      <p:ext uri="{BB962C8B-B14F-4D97-AF65-F5344CB8AC3E}">
        <p14:creationId xmlns:p14="http://schemas.microsoft.com/office/powerpoint/2010/main" val="21163749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33108-2E07-40E2-B7D4-891D24A4CE07}"/>
              </a:ext>
            </a:extLst>
          </p:cNvPr>
          <p:cNvSpPr>
            <a:spLocks noGrp="1"/>
          </p:cNvSpPr>
          <p:nvPr>
            <p:ph type="title"/>
          </p:nvPr>
        </p:nvSpPr>
        <p:spPr/>
        <p:txBody>
          <a:bodyPr/>
          <a:lstStyle/>
          <a:p>
            <a:r>
              <a:rPr lang="en-US" dirty="0"/>
              <a:t>RTM</a:t>
            </a:r>
          </a:p>
        </p:txBody>
      </p:sp>
      <p:graphicFrame>
        <p:nvGraphicFramePr>
          <p:cNvPr id="6" name="Content Placeholder 5">
            <a:extLst>
              <a:ext uri="{FF2B5EF4-FFF2-40B4-BE49-F238E27FC236}">
                <a16:creationId xmlns:a16="http://schemas.microsoft.com/office/drawing/2014/main" id="{59E36B54-9658-4464-B99F-CA3C957A8825}"/>
              </a:ext>
            </a:extLst>
          </p:cNvPr>
          <p:cNvGraphicFramePr>
            <a:graphicFrameLocks noGrp="1"/>
          </p:cNvGraphicFramePr>
          <p:nvPr>
            <p:ph idx="1"/>
            <p:extLst>
              <p:ext uri="{D42A27DB-BD31-4B8C-83A1-F6EECF244321}">
                <p14:modId xmlns:p14="http://schemas.microsoft.com/office/powerpoint/2010/main" val="656610954"/>
              </p:ext>
            </p:extLst>
          </p:nvPr>
        </p:nvGraphicFramePr>
        <p:xfrm>
          <a:off x="2283619" y="2438399"/>
          <a:ext cx="8420100" cy="2552704"/>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015073723"/>
                    </a:ext>
                  </a:extLst>
                </a:gridCol>
                <a:gridCol w="812800">
                  <a:extLst>
                    <a:ext uri="{9D8B030D-6E8A-4147-A177-3AD203B41FA5}">
                      <a16:colId xmlns:a16="http://schemas.microsoft.com/office/drawing/2014/main" val="2637892441"/>
                    </a:ext>
                  </a:extLst>
                </a:gridCol>
                <a:gridCol w="4102100">
                  <a:extLst>
                    <a:ext uri="{9D8B030D-6E8A-4147-A177-3AD203B41FA5}">
                      <a16:colId xmlns:a16="http://schemas.microsoft.com/office/drawing/2014/main" val="3593050021"/>
                    </a:ext>
                  </a:extLst>
                </a:gridCol>
                <a:gridCol w="609600">
                  <a:extLst>
                    <a:ext uri="{9D8B030D-6E8A-4147-A177-3AD203B41FA5}">
                      <a16:colId xmlns:a16="http://schemas.microsoft.com/office/drawing/2014/main" val="1500102781"/>
                    </a:ext>
                  </a:extLst>
                </a:gridCol>
                <a:gridCol w="609600">
                  <a:extLst>
                    <a:ext uri="{9D8B030D-6E8A-4147-A177-3AD203B41FA5}">
                      <a16:colId xmlns:a16="http://schemas.microsoft.com/office/drawing/2014/main" val="2180377475"/>
                    </a:ext>
                  </a:extLst>
                </a:gridCol>
                <a:gridCol w="1676400">
                  <a:extLst>
                    <a:ext uri="{9D8B030D-6E8A-4147-A177-3AD203B41FA5}">
                      <a16:colId xmlns:a16="http://schemas.microsoft.com/office/drawing/2014/main" val="1538072385"/>
                    </a:ext>
                  </a:extLst>
                </a:gridCol>
              </a:tblGrid>
              <a:tr h="319088">
                <a:tc>
                  <a:txBody>
                    <a:bodyPr/>
                    <a:lstStyle/>
                    <a:p>
                      <a:pPr algn="ctr" fontAlgn="b"/>
                      <a:r>
                        <a:rPr lang="en-US" sz="1100" u="none" strike="noStrike">
                          <a:effectLst/>
                        </a:rPr>
                        <a:t>Entry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Paragraph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System Specification Text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Type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Build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Use Case Name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2081189"/>
                  </a:ext>
                </a:extLst>
              </a:tr>
              <a:tr h="319088">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encrypt text.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Host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67674414"/>
                  </a:ext>
                </a:extLst>
              </a:tr>
              <a:tr h="319088">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decrypt encrypted text.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Host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9507729"/>
                  </a:ext>
                </a:extLst>
              </a:tr>
              <a:tr h="319088">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send encrypted plaintext to client.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Host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470504"/>
                  </a:ext>
                </a:extLst>
              </a:tr>
              <a:tr h="319088">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verify encryption of messages.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Host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0925983"/>
                  </a:ext>
                </a:extLst>
              </a:tr>
              <a:tr h="319088">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store evidence of encryption within the console.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Host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4653654"/>
                  </a:ext>
                </a:extLst>
              </a:tr>
              <a:tr h="319088">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be able to add friends.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Host Page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3529239"/>
                  </a:ext>
                </a:extLst>
              </a:tr>
              <a:tr h="319088">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Shall be able to remove friends.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Host Page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5450395"/>
                  </a:ext>
                </a:extLst>
              </a:tr>
            </a:tbl>
          </a:graphicData>
        </a:graphic>
      </p:graphicFrame>
    </p:spTree>
    <p:extLst>
      <p:ext uri="{BB962C8B-B14F-4D97-AF65-F5344CB8AC3E}">
        <p14:creationId xmlns:p14="http://schemas.microsoft.com/office/powerpoint/2010/main" val="4255436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C742-332E-41C8-94C6-7AEAEFA1662F}"/>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97BAE5FB-56B5-43E4-9FF1-E1D563967AD6}"/>
              </a:ext>
            </a:extLst>
          </p:cNvPr>
          <p:cNvSpPr>
            <a:spLocks noGrp="1"/>
          </p:cNvSpPr>
          <p:nvPr>
            <p:ph idx="1"/>
          </p:nvPr>
        </p:nvSpPr>
        <p:spPr/>
        <p:txBody>
          <a:bodyPr/>
          <a:lstStyle/>
          <a:p>
            <a:pPr marL="0" indent="0">
              <a:buNone/>
            </a:pPr>
            <a:r>
              <a:rPr lang="en-US" dirty="0" err="1"/>
              <a:t>Wispr</a:t>
            </a:r>
            <a:r>
              <a:rPr lang="en-US" dirty="0"/>
              <a:t> is an application that utilizes RSA encryption to allow users to message each other with maximum security. The app focuses on its small size and portability to deliver a safe way to host or join a chat room. Users can login with their own username and join or host a chat room that has been encrypted for privacy. Users will be able to add and remove friends. </a:t>
            </a:r>
          </a:p>
        </p:txBody>
      </p:sp>
    </p:spTree>
    <p:extLst>
      <p:ext uri="{BB962C8B-B14F-4D97-AF65-F5344CB8AC3E}">
        <p14:creationId xmlns:p14="http://schemas.microsoft.com/office/powerpoint/2010/main" val="26346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BE87-1A03-41F4-8C28-F585E26604AF}"/>
              </a:ext>
            </a:extLst>
          </p:cNvPr>
          <p:cNvSpPr>
            <a:spLocks noGrp="1"/>
          </p:cNvSpPr>
          <p:nvPr>
            <p:ph type="title"/>
          </p:nvPr>
        </p:nvSpPr>
        <p:spPr/>
        <p:txBody>
          <a:bodyPr/>
          <a:lstStyle/>
          <a:p>
            <a:r>
              <a:rPr lang="en-US" dirty="0"/>
              <a:t>User Guide</a:t>
            </a:r>
          </a:p>
        </p:txBody>
      </p:sp>
      <p:sp>
        <p:nvSpPr>
          <p:cNvPr id="3" name="Content Placeholder 2">
            <a:extLst>
              <a:ext uri="{FF2B5EF4-FFF2-40B4-BE49-F238E27FC236}">
                <a16:creationId xmlns:a16="http://schemas.microsoft.com/office/drawing/2014/main" id="{0CA7D539-DA3F-4911-969F-94ED5101EAB0}"/>
              </a:ext>
            </a:extLst>
          </p:cNvPr>
          <p:cNvSpPr>
            <a:spLocks noGrp="1"/>
          </p:cNvSpPr>
          <p:nvPr>
            <p:ph idx="1"/>
          </p:nvPr>
        </p:nvSpPr>
        <p:spPr/>
        <p:txBody>
          <a:bodyPr>
            <a:normAutofit fontScale="92500"/>
          </a:bodyPr>
          <a:lstStyle/>
          <a:p>
            <a:pPr marL="0" indent="0">
              <a:buNone/>
            </a:pPr>
            <a:r>
              <a:rPr lang="en-US" dirty="0"/>
              <a:t>To use </a:t>
            </a:r>
            <a:r>
              <a:rPr lang="en-US" dirty="0" err="1"/>
              <a:t>Wispr</a:t>
            </a:r>
            <a:r>
              <a:rPr lang="en-US" dirty="0"/>
              <a:t>, open the app and either type in your username and password or create a new account. Choose a chat room to join, and begin sending messages. To create an account, click the create an account button, then enter a username and desired password. This creates a new user in the database and logs them in. To login as a registered user, enter your username and password. If they are correct, the information passes the check and continues to the app. If not, an error is thrown and the user is prompted to try again. Select a server by clicking on a button next to one of the server names. In the chat screen, type a message in the bar and click send to post it into the server. Existing login credentials are: username – user, password – yes.</a:t>
            </a:r>
          </a:p>
        </p:txBody>
      </p:sp>
    </p:spTree>
    <p:extLst>
      <p:ext uri="{BB962C8B-B14F-4D97-AF65-F5344CB8AC3E}">
        <p14:creationId xmlns:p14="http://schemas.microsoft.com/office/powerpoint/2010/main" val="335184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BA31-B258-4254-BEE6-14AD00537B24}"/>
              </a:ext>
            </a:extLst>
          </p:cNvPr>
          <p:cNvSpPr>
            <a:spLocks noGrp="1"/>
          </p:cNvSpPr>
          <p:nvPr>
            <p:ph type="title"/>
          </p:nvPr>
        </p:nvSpPr>
        <p:spPr/>
        <p:txBody>
          <a:bodyPr/>
          <a:lstStyle/>
          <a:p>
            <a:r>
              <a:rPr lang="en-US" dirty="0"/>
              <a:t>Storyline</a:t>
            </a:r>
          </a:p>
        </p:txBody>
      </p:sp>
      <p:sp>
        <p:nvSpPr>
          <p:cNvPr id="3" name="Content Placeholder 2">
            <a:extLst>
              <a:ext uri="{FF2B5EF4-FFF2-40B4-BE49-F238E27FC236}">
                <a16:creationId xmlns:a16="http://schemas.microsoft.com/office/drawing/2014/main" id="{F47224BB-2D9E-45C9-8F40-FB1B5F83F26A}"/>
              </a:ext>
            </a:extLst>
          </p:cNvPr>
          <p:cNvSpPr>
            <a:spLocks noGrp="1"/>
          </p:cNvSpPr>
          <p:nvPr>
            <p:ph idx="1"/>
          </p:nvPr>
        </p:nvSpPr>
        <p:spPr/>
        <p:txBody>
          <a:bodyPr>
            <a:normAutofit fontScale="92500"/>
          </a:bodyPr>
          <a:lstStyle/>
          <a:p>
            <a:r>
              <a:rPr lang="en-US" dirty="0"/>
              <a:t>The application shall be able to encrypt user messages.</a:t>
            </a:r>
          </a:p>
          <a:p>
            <a:r>
              <a:rPr lang="en-US" dirty="0"/>
              <a:t>The application shall be able to decrypt user messages.</a:t>
            </a:r>
          </a:p>
          <a:p>
            <a:r>
              <a:rPr lang="en-US" dirty="0"/>
              <a:t>The application shall be able to verify encryption of messages.</a:t>
            </a:r>
          </a:p>
          <a:p>
            <a:r>
              <a:rPr lang="en-US" dirty="0"/>
              <a:t>The application shall be able to store evidence of encryption within the console.</a:t>
            </a:r>
          </a:p>
          <a:p>
            <a:r>
              <a:rPr lang="en-US" dirty="0"/>
              <a:t>The application shall be able to add friends to your friends list.</a:t>
            </a:r>
          </a:p>
          <a:p>
            <a:r>
              <a:rPr lang="en-US" dirty="0"/>
              <a:t>The application shall be able to remove friends from your friends list.</a:t>
            </a:r>
          </a:p>
        </p:txBody>
      </p:sp>
    </p:spTree>
    <p:extLst>
      <p:ext uri="{BB962C8B-B14F-4D97-AF65-F5344CB8AC3E}">
        <p14:creationId xmlns:p14="http://schemas.microsoft.com/office/powerpoint/2010/main" val="129410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52AD-2B1A-4F6C-88D6-861E01C39CB0}"/>
              </a:ext>
            </a:extLst>
          </p:cNvPr>
          <p:cNvSpPr>
            <a:spLocks noGrp="1"/>
          </p:cNvSpPr>
          <p:nvPr>
            <p:ph type="title"/>
          </p:nvPr>
        </p:nvSpPr>
        <p:spPr/>
        <p:txBody>
          <a:bodyPr/>
          <a:lstStyle/>
          <a:p>
            <a:r>
              <a:rPr lang="en-US" dirty="0"/>
              <a:t>COCOMO</a:t>
            </a:r>
          </a:p>
        </p:txBody>
      </p:sp>
      <p:graphicFrame>
        <p:nvGraphicFramePr>
          <p:cNvPr id="4" name="Content Placeholder 3">
            <a:extLst>
              <a:ext uri="{FF2B5EF4-FFF2-40B4-BE49-F238E27FC236}">
                <a16:creationId xmlns:a16="http://schemas.microsoft.com/office/drawing/2014/main" id="{2243AD31-0481-43D6-9B90-13BAB3348228}"/>
              </a:ext>
            </a:extLst>
          </p:cNvPr>
          <p:cNvGraphicFramePr>
            <a:graphicFrameLocks noGrp="1"/>
          </p:cNvGraphicFramePr>
          <p:nvPr>
            <p:ph idx="1"/>
            <p:extLst>
              <p:ext uri="{D42A27DB-BD31-4B8C-83A1-F6EECF244321}">
                <p14:modId xmlns:p14="http://schemas.microsoft.com/office/powerpoint/2010/main" val="1802753653"/>
              </p:ext>
            </p:extLst>
          </p:nvPr>
        </p:nvGraphicFramePr>
        <p:xfrm>
          <a:off x="1484309" y="1943100"/>
          <a:ext cx="10018713" cy="3909060"/>
        </p:xfrm>
        <a:graphic>
          <a:graphicData uri="http://schemas.openxmlformats.org/drawingml/2006/table">
            <a:tbl>
              <a:tblPr>
                <a:tableStyleId>{5C22544A-7EE6-4342-B048-85BDC9FD1C3A}</a:tableStyleId>
              </a:tblPr>
              <a:tblGrid>
                <a:gridCol w="3577005">
                  <a:extLst>
                    <a:ext uri="{9D8B030D-6E8A-4147-A177-3AD203B41FA5}">
                      <a16:colId xmlns:a16="http://schemas.microsoft.com/office/drawing/2014/main" val="3645538705"/>
                    </a:ext>
                  </a:extLst>
                </a:gridCol>
                <a:gridCol w="1114910">
                  <a:extLst>
                    <a:ext uri="{9D8B030D-6E8A-4147-A177-3AD203B41FA5}">
                      <a16:colId xmlns:a16="http://schemas.microsoft.com/office/drawing/2014/main" val="1973610051"/>
                    </a:ext>
                  </a:extLst>
                </a:gridCol>
                <a:gridCol w="991031">
                  <a:extLst>
                    <a:ext uri="{9D8B030D-6E8A-4147-A177-3AD203B41FA5}">
                      <a16:colId xmlns:a16="http://schemas.microsoft.com/office/drawing/2014/main" val="2999877329"/>
                    </a:ext>
                  </a:extLst>
                </a:gridCol>
                <a:gridCol w="1197498">
                  <a:extLst>
                    <a:ext uri="{9D8B030D-6E8A-4147-A177-3AD203B41FA5}">
                      <a16:colId xmlns:a16="http://schemas.microsoft.com/office/drawing/2014/main" val="2801573773"/>
                    </a:ext>
                  </a:extLst>
                </a:gridCol>
                <a:gridCol w="991031">
                  <a:extLst>
                    <a:ext uri="{9D8B030D-6E8A-4147-A177-3AD203B41FA5}">
                      <a16:colId xmlns:a16="http://schemas.microsoft.com/office/drawing/2014/main" val="4246632934"/>
                    </a:ext>
                  </a:extLst>
                </a:gridCol>
                <a:gridCol w="1073619">
                  <a:extLst>
                    <a:ext uri="{9D8B030D-6E8A-4147-A177-3AD203B41FA5}">
                      <a16:colId xmlns:a16="http://schemas.microsoft.com/office/drawing/2014/main" val="123878798"/>
                    </a:ext>
                  </a:extLst>
                </a:gridCol>
                <a:gridCol w="1073619">
                  <a:extLst>
                    <a:ext uri="{9D8B030D-6E8A-4147-A177-3AD203B41FA5}">
                      <a16:colId xmlns:a16="http://schemas.microsoft.com/office/drawing/2014/main" val="958655894"/>
                    </a:ext>
                  </a:extLst>
                </a:gridCol>
              </a:tblGrid>
              <a:tr h="195453">
                <a:tc>
                  <a:txBody>
                    <a:bodyPr/>
                    <a:lstStyle/>
                    <a:p>
                      <a:pPr algn="l" fontAlgn="b"/>
                      <a:r>
                        <a:rPr lang="en-US" sz="900" u="none" strike="noStrike">
                          <a:effectLst/>
                        </a:rPr>
                        <a:t>Cost Drivers</a:t>
                      </a:r>
                      <a:endParaRPr lang="en-US" sz="900" b="1"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Ratings</a:t>
                      </a:r>
                      <a:endParaRPr lang="en-US" sz="900" b="1"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4286846951"/>
                  </a:ext>
                </a:extLst>
              </a:tr>
              <a:tr h="195453">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Very Low</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Low</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Nominal</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High</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Very High</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Extra High</a:t>
                      </a:r>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579808472"/>
                  </a:ext>
                </a:extLst>
              </a:tr>
              <a:tr h="195453">
                <a:tc>
                  <a:txBody>
                    <a:bodyPr/>
                    <a:lstStyle/>
                    <a:p>
                      <a:pPr algn="l" fontAlgn="b"/>
                      <a:r>
                        <a:rPr lang="en-US" sz="900" u="none" strike="noStrike">
                          <a:effectLst/>
                        </a:rPr>
                        <a:t>Product Attributes</a:t>
                      </a:r>
                      <a:endParaRPr lang="en-US" sz="900" b="1"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3042956711"/>
                  </a:ext>
                </a:extLst>
              </a:tr>
              <a:tr h="195453">
                <a:tc>
                  <a:txBody>
                    <a:bodyPr/>
                    <a:lstStyle/>
                    <a:p>
                      <a:pPr algn="l" fontAlgn="b"/>
                      <a:r>
                        <a:rPr lang="en-US" sz="900" u="none" strike="noStrike">
                          <a:effectLst/>
                        </a:rPr>
                        <a:t>Required Software Reliability</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0.75</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0.89</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1.40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3888021257"/>
                  </a:ext>
                </a:extLst>
              </a:tr>
              <a:tr h="195453">
                <a:tc>
                  <a:txBody>
                    <a:bodyPr/>
                    <a:lstStyle/>
                    <a:p>
                      <a:pPr algn="l" fontAlgn="b"/>
                      <a:r>
                        <a:rPr lang="en-US" sz="900" u="none" strike="noStrike">
                          <a:effectLst/>
                        </a:rPr>
                        <a:t>Database Size</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0.90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1.09</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1.15</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2242767159"/>
                  </a:ext>
                </a:extLst>
              </a:tr>
              <a:tr h="195453">
                <a:tc>
                  <a:txBody>
                    <a:bodyPr/>
                    <a:lstStyle/>
                    <a:p>
                      <a:pPr algn="l" fontAlgn="b"/>
                      <a:r>
                        <a:rPr lang="en-US" sz="900" u="none" strike="noStrike">
                          <a:effectLst/>
                        </a:rPr>
                        <a:t>Product Complexity</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0.70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0.78</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1.29</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1.60</a:t>
                      </a:r>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1052712406"/>
                  </a:ext>
                </a:extLst>
              </a:tr>
              <a:tr h="195453">
                <a:tc>
                  <a:txBody>
                    <a:bodyPr/>
                    <a:lstStyle/>
                    <a:p>
                      <a:pPr algn="l" fontAlgn="b"/>
                      <a:r>
                        <a:rPr lang="en-US" sz="900" u="none" strike="noStrike">
                          <a:effectLst/>
                        </a:rPr>
                        <a:t>Hardware Attributes</a:t>
                      </a:r>
                      <a:endParaRPr lang="en-US" sz="900" b="1"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1697682399"/>
                  </a:ext>
                </a:extLst>
              </a:tr>
              <a:tr h="195453">
                <a:tc>
                  <a:txBody>
                    <a:bodyPr/>
                    <a:lstStyle/>
                    <a:p>
                      <a:pPr algn="l" fontAlgn="b"/>
                      <a:r>
                        <a:rPr lang="en-US" sz="900" u="none" strike="noStrike">
                          <a:effectLst/>
                        </a:rPr>
                        <a:t>Run Time Constraints</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1.29</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1.66</a:t>
                      </a:r>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3848800338"/>
                  </a:ext>
                </a:extLst>
              </a:tr>
              <a:tr h="195453">
                <a:tc>
                  <a:txBody>
                    <a:bodyPr/>
                    <a:lstStyle/>
                    <a:p>
                      <a:pPr algn="l" fontAlgn="b"/>
                      <a:r>
                        <a:rPr lang="en-US" sz="900" u="none" strike="noStrike">
                          <a:effectLst/>
                        </a:rPr>
                        <a:t>Memory Constraints</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1.10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1.30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1.65</a:t>
                      </a:r>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755844789"/>
                  </a:ext>
                </a:extLst>
              </a:tr>
              <a:tr h="195453">
                <a:tc>
                  <a:txBody>
                    <a:bodyPr/>
                    <a:lstStyle/>
                    <a:p>
                      <a:pPr algn="l" fontAlgn="b"/>
                      <a:r>
                        <a:rPr lang="en-US" sz="900" u="none" strike="noStrike">
                          <a:effectLst/>
                        </a:rPr>
                        <a:t>Virtual Machine Volatility</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0.85</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1.07</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1.15</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27513973"/>
                  </a:ext>
                </a:extLst>
              </a:tr>
              <a:tr h="195453">
                <a:tc>
                  <a:txBody>
                    <a:bodyPr/>
                    <a:lstStyle/>
                    <a:p>
                      <a:pPr algn="l" fontAlgn="b"/>
                      <a:r>
                        <a:rPr lang="en-US" sz="900" u="none" strike="noStrike">
                          <a:effectLst/>
                        </a:rPr>
                        <a:t>Turnaround Time</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0.85</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1.08</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1.20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3673623327"/>
                  </a:ext>
                </a:extLst>
              </a:tr>
              <a:tr h="195453">
                <a:tc>
                  <a:txBody>
                    <a:bodyPr/>
                    <a:lstStyle/>
                    <a:p>
                      <a:pPr algn="l" fontAlgn="b"/>
                      <a:r>
                        <a:rPr lang="en-US" sz="900" u="none" strike="noStrike">
                          <a:effectLst/>
                        </a:rPr>
                        <a:t>Personnel Attributes</a:t>
                      </a:r>
                      <a:endParaRPr lang="en-US" sz="900" b="1"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1933490310"/>
                  </a:ext>
                </a:extLst>
              </a:tr>
              <a:tr h="195453">
                <a:tc>
                  <a:txBody>
                    <a:bodyPr/>
                    <a:lstStyle/>
                    <a:p>
                      <a:pPr algn="l" fontAlgn="b"/>
                      <a:r>
                        <a:rPr lang="en-US" sz="900" u="none" strike="noStrike">
                          <a:effectLst/>
                        </a:rPr>
                        <a:t>Analyst Capability</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1.45</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1.18</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0.89</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0.72</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2079312872"/>
                  </a:ext>
                </a:extLst>
              </a:tr>
              <a:tr h="195453">
                <a:tc>
                  <a:txBody>
                    <a:bodyPr/>
                    <a:lstStyle/>
                    <a:p>
                      <a:pPr algn="l" fontAlgn="b"/>
                      <a:r>
                        <a:rPr lang="en-US" sz="900" u="none" strike="noStrike">
                          <a:effectLst/>
                        </a:rPr>
                        <a:t>Applications Experience</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1.20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1.18</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0.86</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0.79</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1964197050"/>
                  </a:ext>
                </a:extLst>
              </a:tr>
              <a:tr h="195453">
                <a:tc>
                  <a:txBody>
                    <a:bodyPr/>
                    <a:lstStyle/>
                    <a:p>
                      <a:pPr algn="l" fontAlgn="b"/>
                      <a:r>
                        <a:rPr lang="en-US" sz="900" u="none" strike="noStrike">
                          <a:effectLst/>
                        </a:rPr>
                        <a:t>Virtual Machine Experience</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1.49</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1.19</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0.92</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0.82</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3162964436"/>
                  </a:ext>
                </a:extLst>
              </a:tr>
              <a:tr h="195453">
                <a:tc>
                  <a:txBody>
                    <a:bodyPr/>
                    <a:lstStyle/>
                    <a:p>
                      <a:pPr algn="l" fontAlgn="b"/>
                      <a:r>
                        <a:rPr lang="en-US" sz="900" u="none" strike="noStrike">
                          <a:effectLst/>
                        </a:rPr>
                        <a:t>Programming Language Experience</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1.45</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1.10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0.94</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2445538220"/>
                  </a:ext>
                </a:extLst>
              </a:tr>
              <a:tr h="195453">
                <a:tc>
                  <a:txBody>
                    <a:bodyPr/>
                    <a:lstStyle/>
                    <a:p>
                      <a:pPr algn="l" fontAlgn="b"/>
                      <a:r>
                        <a:rPr lang="en-US" sz="900" u="none" strike="noStrike">
                          <a:effectLst/>
                        </a:rPr>
                        <a:t>Project Attributes</a:t>
                      </a:r>
                      <a:endParaRPr lang="en-US" sz="900" b="1"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1729295181"/>
                  </a:ext>
                </a:extLst>
              </a:tr>
              <a:tr h="195453">
                <a:tc>
                  <a:txBody>
                    <a:bodyPr/>
                    <a:lstStyle/>
                    <a:p>
                      <a:pPr algn="l" fontAlgn="b"/>
                      <a:r>
                        <a:rPr lang="en-US" sz="900" u="none" strike="noStrike">
                          <a:effectLst/>
                        </a:rPr>
                        <a:t>Modern Programming Practices</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1.25</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1.10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0.91</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0.85</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3825917034"/>
                  </a:ext>
                </a:extLst>
              </a:tr>
              <a:tr h="195453">
                <a:tc>
                  <a:txBody>
                    <a:bodyPr/>
                    <a:lstStyle/>
                    <a:p>
                      <a:pPr algn="l" fontAlgn="b"/>
                      <a:r>
                        <a:rPr lang="en-US" sz="900" u="none" strike="noStrike">
                          <a:effectLst/>
                        </a:rPr>
                        <a:t>Use of Software Tools</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1.21</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1.12</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0.90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0.83</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381480319"/>
                  </a:ext>
                </a:extLst>
              </a:tr>
              <a:tr h="195453">
                <a:tc>
                  <a:txBody>
                    <a:bodyPr/>
                    <a:lstStyle/>
                    <a:p>
                      <a:pPr algn="l" fontAlgn="b"/>
                      <a:r>
                        <a:rPr lang="en-US" sz="900" u="none" strike="noStrike">
                          <a:effectLst/>
                        </a:rPr>
                        <a:t>Required Development Schedule</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1.23</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1.10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351472" marR="7810" marT="7810" marB="0" anchor="b"/>
                </a:tc>
                <a:tc>
                  <a:txBody>
                    <a:bodyPr/>
                    <a:lstStyle/>
                    <a:p>
                      <a:pPr algn="r" fontAlgn="b"/>
                      <a:r>
                        <a:rPr lang="en-US" sz="900" u="none" strike="noStrike">
                          <a:effectLst/>
                        </a:rPr>
                        <a:t>1.10</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r" fontAlgn="b"/>
                      <a:r>
                        <a:rPr lang="en-US" sz="900" u="none" strike="noStrike">
                          <a:effectLst/>
                        </a:rPr>
                        <a:t>1.03</a:t>
                      </a:r>
                      <a:endParaRPr lang="en-US" sz="900" b="0" i="0" u="none" strike="noStrike">
                        <a:solidFill>
                          <a:srgbClr val="000000"/>
                        </a:solidFill>
                        <a:effectLst/>
                        <a:latin typeface="Calibri" panose="020F0502020204030204" pitchFamily="34" charset="0"/>
                      </a:endParaRPr>
                    </a:p>
                  </a:txBody>
                  <a:tcPr marL="7810" marR="7810" marT="7810"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7810" marR="7810" marT="7810" marB="0" anchor="b"/>
                </a:tc>
                <a:extLst>
                  <a:ext uri="{0D108BD9-81ED-4DB2-BD59-A6C34878D82A}">
                    <a16:rowId xmlns:a16="http://schemas.microsoft.com/office/drawing/2014/main" val="857337105"/>
                  </a:ext>
                </a:extLst>
              </a:tr>
            </a:tbl>
          </a:graphicData>
        </a:graphic>
      </p:graphicFrame>
    </p:spTree>
    <p:extLst>
      <p:ext uri="{BB962C8B-B14F-4D97-AF65-F5344CB8AC3E}">
        <p14:creationId xmlns:p14="http://schemas.microsoft.com/office/powerpoint/2010/main" val="2843653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852</TotalTime>
  <Words>534</Words>
  <Application>Microsoft Office PowerPoint</Application>
  <PresentationFormat>Widescreen</PresentationFormat>
  <Paragraphs>155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Corbel</vt:lpstr>
      <vt:lpstr>Parallax</vt:lpstr>
      <vt:lpstr>WISPR</vt:lpstr>
      <vt:lpstr>RTM</vt:lpstr>
      <vt:lpstr>Description</vt:lpstr>
      <vt:lpstr>User Guide</vt:lpstr>
      <vt:lpstr>Storyline</vt:lpstr>
      <vt:lpstr>COCOMO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WISPR</dc:title>
  <dc:creator>sydbug@gmail.com</dc:creator>
  <cp:lastModifiedBy>sydbug@gmail.com</cp:lastModifiedBy>
  <cp:revision>14</cp:revision>
  <dcterms:created xsi:type="dcterms:W3CDTF">2018-11-07T01:54:03Z</dcterms:created>
  <dcterms:modified xsi:type="dcterms:W3CDTF">2018-11-07T16:07:58Z</dcterms:modified>
</cp:coreProperties>
</file>