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6" d="100"/>
          <a:sy n="66" d="100"/>
        </p:scale>
        <p:origin x="4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9B0A-E694-4525-8F35-6BD878FA26E0}"/>
              </a:ext>
            </a:extLst>
          </p:cNvPr>
          <p:cNvSpPr>
            <a:spLocks noGrp="1"/>
          </p:cNvSpPr>
          <p:nvPr>
            <p:ph type="ctrTitle"/>
          </p:nvPr>
        </p:nvSpPr>
        <p:spPr/>
        <p:txBody>
          <a:bodyPr/>
          <a:lstStyle/>
          <a:p>
            <a:r>
              <a:rPr lang="en-US" dirty="0"/>
              <a:t>WISPR</a:t>
            </a:r>
          </a:p>
        </p:txBody>
      </p:sp>
      <p:sp>
        <p:nvSpPr>
          <p:cNvPr id="3" name="Subtitle 2">
            <a:extLst>
              <a:ext uri="{FF2B5EF4-FFF2-40B4-BE49-F238E27FC236}">
                <a16:creationId xmlns:a16="http://schemas.microsoft.com/office/drawing/2014/main" id="{F15E0F3C-F2AB-4901-A7D7-1740981FDD69}"/>
              </a:ext>
            </a:extLst>
          </p:cNvPr>
          <p:cNvSpPr>
            <a:spLocks noGrp="1"/>
          </p:cNvSpPr>
          <p:nvPr>
            <p:ph type="subTitle" idx="1"/>
          </p:nvPr>
        </p:nvSpPr>
        <p:spPr/>
        <p:txBody>
          <a:bodyPr/>
          <a:lstStyle/>
          <a:p>
            <a:r>
              <a:rPr lang="en-US" dirty="0"/>
              <a:t>Team Rocket</a:t>
            </a:r>
            <a:br>
              <a:rPr lang="en-US" dirty="0"/>
            </a:br>
            <a:r>
              <a:rPr lang="en-US" dirty="0"/>
              <a:t>Lee </a:t>
            </a:r>
            <a:r>
              <a:rPr lang="en-US" dirty="0" err="1"/>
              <a:t>Klarich</a:t>
            </a:r>
            <a:r>
              <a:rPr lang="en-US" dirty="0"/>
              <a:t>, William Holley, Jawad Usman, Sydney Mathis Adams</a:t>
            </a:r>
          </a:p>
        </p:txBody>
      </p:sp>
    </p:spTree>
    <p:extLst>
      <p:ext uri="{BB962C8B-B14F-4D97-AF65-F5344CB8AC3E}">
        <p14:creationId xmlns:p14="http://schemas.microsoft.com/office/powerpoint/2010/main" val="106072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48AF-BA9F-400C-811A-28E2F3CA46D9}"/>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03003E4-4F22-478D-A57E-7F677DE33028}"/>
              </a:ext>
            </a:extLst>
          </p:cNvPr>
          <p:cNvSpPr>
            <a:spLocks noGrp="1"/>
          </p:cNvSpPr>
          <p:nvPr>
            <p:ph idx="1"/>
          </p:nvPr>
        </p:nvSpPr>
        <p:spPr/>
        <p:txBody>
          <a:bodyPr>
            <a:normAutofit/>
          </a:bodyPr>
          <a:lstStyle/>
          <a:p>
            <a:r>
              <a:rPr lang="en-US" sz="2400" dirty="0"/>
              <a:t>WISPR is an application that utilizes RSA encryption to allow users to message each other with maximum security. The app focuses on its small size and portability to deliver a safe way to host or join a chat room. </a:t>
            </a:r>
          </a:p>
          <a:p>
            <a:r>
              <a:rPr lang="en-US" sz="2400" dirty="0"/>
              <a:t>It was designed with a general audience in mind, and is a multi use application for communication.</a:t>
            </a:r>
          </a:p>
          <a:p>
            <a:r>
              <a:rPr lang="en-US" sz="2400" dirty="0"/>
              <a:t>RSA encryption utilizes a mathematical formula to create an asymmetric algorithm. </a:t>
            </a:r>
          </a:p>
        </p:txBody>
      </p:sp>
    </p:spTree>
    <p:extLst>
      <p:ext uri="{BB962C8B-B14F-4D97-AF65-F5344CB8AC3E}">
        <p14:creationId xmlns:p14="http://schemas.microsoft.com/office/powerpoint/2010/main" val="63385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3A36-A60E-4619-B428-E034FC8C9B1E}"/>
              </a:ext>
            </a:extLst>
          </p:cNvPr>
          <p:cNvSpPr>
            <a:spLocks noGrp="1"/>
          </p:cNvSpPr>
          <p:nvPr>
            <p:ph type="title"/>
          </p:nvPr>
        </p:nvSpPr>
        <p:spPr/>
        <p:txBody>
          <a:bodyPr/>
          <a:lstStyle/>
          <a:p>
            <a:r>
              <a:rPr lang="en-US" dirty="0"/>
              <a:t>User guide</a:t>
            </a:r>
          </a:p>
        </p:txBody>
      </p:sp>
      <p:sp>
        <p:nvSpPr>
          <p:cNvPr id="3" name="Content Placeholder 2">
            <a:extLst>
              <a:ext uri="{FF2B5EF4-FFF2-40B4-BE49-F238E27FC236}">
                <a16:creationId xmlns:a16="http://schemas.microsoft.com/office/drawing/2014/main" id="{FBD0EED8-6C57-4394-ACE7-835AB93E972A}"/>
              </a:ext>
            </a:extLst>
          </p:cNvPr>
          <p:cNvSpPr>
            <a:spLocks noGrp="1"/>
          </p:cNvSpPr>
          <p:nvPr>
            <p:ph idx="1"/>
          </p:nvPr>
        </p:nvSpPr>
        <p:spPr/>
        <p:txBody>
          <a:bodyPr/>
          <a:lstStyle/>
          <a:p>
            <a:pPr marL="0" indent="0">
              <a:buNone/>
            </a:pPr>
            <a:r>
              <a:rPr lang="en-US" sz="2400" dirty="0"/>
              <a:t>To use </a:t>
            </a:r>
            <a:r>
              <a:rPr lang="en-US" sz="2400" dirty="0" err="1"/>
              <a:t>Wispr</a:t>
            </a:r>
            <a:r>
              <a:rPr lang="en-US" sz="2400" dirty="0"/>
              <a:t>, open the app and either type in your username and password or create a new account. Choose a chat room to join, and begin sending messages. To create an account, click the create an account button, then enter a username and desired password. This creates a new user in the database and logs them in. To login as a registered user, enter your username and password. If they are correct, the information passes the check and continues to the app. If not, an error is thrown and the user is prompted to try again. Select a server by clicking on a button next to one of the server names. In the chat screen, type a message in the bar and click send to post it into the server. Existing login credentials are: username – user, password – yes.</a:t>
            </a:r>
          </a:p>
          <a:p>
            <a:endParaRPr lang="en-US" dirty="0"/>
          </a:p>
        </p:txBody>
      </p:sp>
    </p:spTree>
    <p:extLst>
      <p:ext uri="{BB962C8B-B14F-4D97-AF65-F5344CB8AC3E}">
        <p14:creationId xmlns:p14="http://schemas.microsoft.com/office/powerpoint/2010/main" val="326808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EE9D-0FC1-4994-BDAF-38A411CC83BF}"/>
              </a:ext>
            </a:extLst>
          </p:cNvPr>
          <p:cNvSpPr>
            <a:spLocks noGrp="1"/>
          </p:cNvSpPr>
          <p:nvPr>
            <p:ph type="title"/>
          </p:nvPr>
        </p:nvSpPr>
        <p:spPr/>
        <p:txBody>
          <a:bodyPr/>
          <a:lstStyle/>
          <a:p>
            <a:r>
              <a:rPr lang="en-US" dirty="0"/>
              <a:t>RTM</a:t>
            </a:r>
          </a:p>
        </p:txBody>
      </p:sp>
      <p:graphicFrame>
        <p:nvGraphicFramePr>
          <p:cNvPr id="4" name="Content Placeholder 3">
            <a:extLst>
              <a:ext uri="{FF2B5EF4-FFF2-40B4-BE49-F238E27FC236}">
                <a16:creationId xmlns:a16="http://schemas.microsoft.com/office/drawing/2014/main" id="{FB97FCC7-BF94-4678-9DE6-4741F17A9883}"/>
              </a:ext>
            </a:extLst>
          </p:cNvPr>
          <p:cNvGraphicFramePr>
            <a:graphicFrameLocks noGrp="1"/>
          </p:cNvGraphicFramePr>
          <p:nvPr>
            <p:ph idx="1"/>
          </p:nvPr>
        </p:nvGraphicFramePr>
        <p:xfrm>
          <a:off x="1066799" y="2301081"/>
          <a:ext cx="10058402" cy="4118610"/>
        </p:xfrm>
        <a:graphic>
          <a:graphicData uri="http://schemas.openxmlformats.org/drawingml/2006/table">
            <a:tbl>
              <a:tblPr>
                <a:tableStyleId>{5C22544A-7EE6-4342-B048-85BDC9FD1C3A}</a:tableStyleId>
              </a:tblPr>
              <a:tblGrid>
                <a:gridCol w="609408">
                  <a:extLst>
                    <a:ext uri="{9D8B030D-6E8A-4147-A177-3AD203B41FA5}">
                      <a16:colId xmlns:a16="http://schemas.microsoft.com/office/drawing/2014/main" val="1386745173"/>
                    </a:ext>
                  </a:extLst>
                </a:gridCol>
                <a:gridCol w="812544">
                  <a:extLst>
                    <a:ext uri="{9D8B030D-6E8A-4147-A177-3AD203B41FA5}">
                      <a16:colId xmlns:a16="http://schemas.microsoft.com/office/drawing/2014/main" val="160522707"/>
                    </a:ext>
                  </a:extLst>
                </a:gridCol>
                <a:gridCol w="5741763">
                  <a:extLst>
                    <a:ext uri="{9D8B030D-6E8A-4147-A177-3AD203B41FA5}">
                      <a16:colId xmlns:a16="http://schemas.microsoft.com/office/drawing/2014/main" val="127787513"/>
                    </a:ext>
                  </a:extLst>
                </a:gridCol>
                <a:gridCol w="609408">
                  <a:extLst>
                    <a:ext uri="{9D8B030D-6E8A-4147-A177-3AD203B41FA5}">
                      <a16:colId xmlns:a16="http://schemas.microsoft.com/office/drawing/2014/main" val="665695424"/>
                    </a:ext>
                  </a:extLst>
                </a:gridCol>
                <a:gridCol w="609408">
                  <a:extLst>
                    <a:ext uri="{9D8B030D-6E8A-4147-A177-3AD203B41FA5}">
                      <a16:colId xmlns:a16="http://schemas.microsoft.com/office/drawing/2014/main" val="2673196852"/>
                    </a:ext>
                  </a:extLst>
                </a:gridCol>
                <a:gridCol w="1675871">
                  <a:extLst>
                    <a:ext uri="{9D8B030D-6E8A-4147-A177-3AD203B41FA5}">
                      <a16:colId xmlns:a16="http://schemas.microsoft.com/office/drawing/2014/main" val="3614420311"/>
                    </a:ext>
                  </a:extLst>
                </a:gridCol>
              </a:tblGrid>
              <a:tr h="190500">
                <a:tc>
                  <a:txBody>
                    <a:bodyPr/>
                    <a:lstStyle/>
                    <a:p>
                      <a:pPr algn="ctr" fontAlgn="b"/>
                      <a:r>
                        <a:rPr lang="en-US" sz="1100" u="none" strike="noStrike">
                          <a:effectLst/>
                        </a:rPr>
                        <a:t>Entry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Paragraph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System Specification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Build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 Case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9155020"/>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space to enter your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Login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5272654"/>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button to host server.</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Login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0246831"/>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button to join server.</a:t>
                      </a:r>
                      <a:endParaRPr lang="en-US" sz="11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908089"/>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multiple windows to serve different purposes.</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Main GUI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8193912"/>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space to enter plaintext.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552104"/>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window to view plaintext sent and received.</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879460"/>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"Send" button to initiate encryption and transmit encrypted content to client.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3622095"/>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encrypt plaintext.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466035"/>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send encrypted text to client.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2899113"/>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include date/time of transmission.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6519117"/>
                  </a:ext>
                </a:extLst>
              </a:tr>
              <a:tr h="19050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store information in a database for logging (proof of encryption).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8932605"/>
                  </a:ext>
                </a:extLst>
              </a:tr>
              <a:tr h="19050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recieve encrypted 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306988"/>
                  </a:ext>
                </a:extLst>
              </a:tr>
              <a:tr h="19050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decrypt encrypted 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9011215"/>
                  </a:ext>
                </a:extLst>
              </a:tr>
              <a:tr h="190500">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post plaintext in window.</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6439096"/>
                  </a:ext>
                </a:extLst>
              </a:tr>
              <a:tr h="19050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Plaintext, Date/Time, and Username of Sender.</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422381"/>
                  </a:ext>
                </a:extLst>
              </a:tr>
              <a:tr h="190500">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"End" button that closes the application.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Main GUI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2718337"/>
                  </a:ext>
                </a:extLst>
              </a:tr>
              <a:tr h="190500">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print out contents from the database onto the  console (encrypted chat log).</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Console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480761"/>
                  </a:ext>
                </a:extLst>
              </a:tr>
              <a:tr h="190500">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add friends by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7343139"/>
                  </a:ext>
                </a:extLst>
              </a:tr>
              <a:tr h="190500">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remove friends by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Database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065804"/>
                  </a:ext>
                </a:extLst>
              </a:tr>
            </a:tbl>
          </a:graphicData>
        </a:graphic>
      </p:graphicFrame>
    </p:spTree>
    <p:extLst>
      <p:ext uri="{BB962C8B-B14F-4D97-AF65-F5344CB8AC3E}">
        <p14:creationId xmlns:p14="http://schemas.microsoft.com/office/powerpoint/2010/main" val="32728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A064-32F8-4B1F-B9F5-9D7A1DD38449}"/>
              </a:ext>
            </a:extLst>
          </p:cNvPr>
          <p:cNvSpPr>
            <a:spLocks noGrp="1"/>
          </p:cNvSpPr>
          <p:nvPr>
            <p:ph type="title"/>
          </p:nvPr>
        </p:nvSpPr>
        <p:spPr>
          <a:xfrm>
            <a:off x="1139371" y="3159231"/>
            <a:ext cx="8610600" cy="1293028"/>
          </a:xfrm>
        </p:spPr>
        <p:txBody>
          <a:bodyPr/>
          <a:lstStyle/>
          <a:p>
            <a:r>
              <a:rPr lang="en-US" dirty="0"/>
              <a:t>Requirements Elicitation</a:t>
            </a:r>
          </a:p>
        </p:txBody>
      </p:sp>
    </p:spTree>
    <p:extLst>
      <p:ext uri="{BB962C8B-B14F-4D97-AF65-F5344CB8AC3E}">
        <p14:creationId xmlns:p14="http://schemas.microsoft.com/office/powerpoint/2010/main" val="297897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43BC03-AAF0-475A-82E8-BFF2304000E6}"/>
              </a:ext>
            </a:extLst>
          </p:cNvPr>
          <p:cNvPicPr>
            <a:picLocks noGrp="1" noChangeAspect="1"/>
          </p:cNvPicPr>
          <p:nvPr>
            <p:ph idx="1"/>
          </p:nvPr>
        </p:nvPicPr>
        <p:blipFill>
          <a:blip r:embed="rId2"/>
          <a:stretch>
            <a:fillRect/>
          </a:stretch>
        </p:blipFill>
        <p:spPr>
          <a:xfrm>
            <a:off x="685799" y="357035"/>
            <a:ext cx="10659533" cy="5861204"/>
          </a:xfrm>
        </p:spPr>
      </p:pic>
    </p:spTree>
    <p:extLst>
      <p:ext uri="{BB962C8B-B14F-4D97-AF65-F5344CB8AC3E}">
        <p14:creationId xmlns:p14="http://schemas.microsoft.com/office/powerpoint/2010/main" val="25778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B59-3042-4079-8471-EF1E0958E4F3}"/>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E970818D-54E7-426C-912F-4B32BABCDFAE}"/>
              </a:ext>
            </a:extLst>
          </p:cNvPr>
          <p:cNvSpPr>
            <a:spLocks noGrp="1"/>
          </p:cNvSpPr>
          <p:nvPr>
            <p:ph idx="1"/>
          </p:nvPr>
        </p:nvSpPr>
        <p:spPr/>
        <p:txBody>
          <a:bodyPr>
            <a:normAutofit/>
          </a:bodyPr>
          <a:lstStyle/>
          <a:p>
            <a:r>
              <a:rPr lang="en-US" sz="2400" dirty="0"/>
              <a:t>Our design went through one major point of change, this was to reflect a change in the needs of the client. Between the first and second build the design went from an inter-company product to a generalized product. </a:t>
            </a:r>
          </a:p>
          <a:p>
            <a:r>
              <a:rPr lang="en-US" sz="2400" dirty="0"/>
              <a:t>This changed the client from a specific company to the general public.</a:t>
            </a:r>
          </a:p>
          <a:p>
            <a:r>
              <a:rPr lang="en-US" sz="2400" dirty="0"/>
              <a:t>The design was also changed through the type of encryption chosen. The end result chosen was RSA encryption. It is typically a slower encryption method, however it is a very secure way to encrypt information and suited the communication style of application we wanted to develop.</a:t>
            </a:r>
          </a:p>
        </p:txBody>
      </p:sp>
    </p:spTree>
    <p:extLst>
      <p:ext uri="{BB962C8B-B14F-4D97-AF65-F5344CB8AC3E}">
        <p14:creationId xmlns:p14="http://schemas.microsoft.com/office/powerpoint/2010/main" val="316285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559-9111-4658-87D4-300512630696}"/>
              </a:ext>
            </a:extLst>
          </p:cNvPr>
          <p:cNvSpPr>
            <a:spLocks noGrp="1"/>
          </p:cNvSpPr>
          <p:nvPr>
            <p:ph type="title"/>
          </p:nvPr>
        </p:nvSpPr>
        <p:spPr/>
        <p:txBody>
          <a:bodyPr/>
          <a:lstStyle/>
          <a:p>
            <a:r>
              <a:rPr lang="en-US" dirty="0"/>
              <a:t>COCOMO</a:t>
            </a:r>
          </a:p>
        </p:txBody>
      </p:sp>
      <p:graphicFrame>
        <p:nvGraphicFramePr>
          <p:cNvPr id="8" name="Content Placeholder 7">
            <a:extLst>
              <a:ext uri="{FF2B5EF4-FFF2-40B4-BE49-F238E27FC236}">
                <a16:creationId xmlns:a16="http://schemas.microsoft.com/office/drawing/2014/main" id="{7FBE906D-E284-4986-845E-BB1B1B0AEF71}"/>
              </a:ext>
            </a:extLst>
          </p:cNvPr>
          <p:cNvGraphicFramePr>
            <a:graphicFrameLocks noGrp="1"/>
          </p:cNvGraphicFramePr>
          <p:nvPr>
            <p:ph idx="1"/>
            <p:extLst>
              <p:ext uri="{D42A27DB-BD31-4B8C-83A1-F6EECF244321}">
                <p14:modId xmlns:p14="http://schemas.microsoft.com/office/powerpoint/2010/main" val="406531052"/>
              </p:ext>
            </p:extLst>
          </p:nvPr>
        </p:nvGraphicFramePr>
        <p:xfrm>
          <a:off x="682172" y="3033486"/>
          <a:ext cx="10824029" cy="1615270"/>
        </p:xfrm>
        <a:graphic>
          <a:graphicData uri="http://schemas.openxmlformats.org/drawingml/2006/table">
            <a:tbl>
              <a:tblPr>
                <a:tableStyleId>{5C22544A-7EE6-4342-B048-85BDC9FD1C3A}</a:tableStyleId>
              </a:tblPr>
              <a:tblGrid>
                <a:gridCol w="3226258">
                  <a:extLst>
                    <a:ext uri="{9D8B030D-6E8A-4147-A177-3AD203B41FA5}">
                      <a16:colId xmlns:a16="http://schemas.microsoft.com/office/drawing/2014/main" val="3239605085"/>
                    </a:ext>
                  </a:extLst>
                </a:gridCol>
                <a:gridCol w="1005586">
                  <a:extLst>
                    <a:ext uri="{9D8B030D-6E8A-4147-A177-3AD203B41FA5}">
                      <a16:colId xmlns:a16="http://schemas.microsoft.com/office/drawing/2014/main" val="46244554"/>
                    </a:ext>
                  </a:extLst>
                </a:gridCol>
                <a:gridCol w="893856">
                  <a:extLst>
                    <a:ext uri="{9D8B030D-6E8A-4147-A177-3AD203B41FA5}">
                      <a16:colId xmlns:a16="http://schemas.microsoft.com/office/drawing/2014/main" val="799097840"/>
                    </a:ext>
                  </a:extLst>
                </a:gridCol>
                <a:gridCol w="1080075">
                  <a:extLst>
                    <a:ext uri="{9D8B030D-6E8A-4147-A177-3AD203B41FA5}">
                      <a16:colId xmlns:a16="http://schemas.microsoft.com/office/drawing/2014/main" val="2731392479"/>
                    </a:ext>
                  </a:extLst>
                </a:gridCol>
                <a:gridCol w="893856">
                  <a:extLst>
                    <a:ext uri="{9D8B030D-6E8A-4147-A177-3AD203B41FA5}">
                      <a16:colId xmlns:a16="http://schemas.microsoft.com/office/drawing/2014/main" val="3356807683"/>
                    </a:ext>
                  </a:extLst>
                </a:gridCol>
                <a:gridCol w="968343">
                  <a:extLst>
                    <a:ext uri="{9D8B030D-6E8A-4147-A177-3AD203B41FA5}">
                      <a16:colId xmlns:a16="http://schemas.microsoft.com/office/drawing/2014/main" val="1902767378"/>
                    </a:ext>
                  </a:extLst>
                </a:gridCol>
                <a:gridCol w="968343">
                  <a:extLst>
                    <a:ext uri="{9D8B030D-6E8A-4147-A177-3AD203B41FA5}">
                      <a16:colId xmlns:a16="http://schemas.microsoft.com/office/drawing/2014/main" val="368034649"/>
                    </a:ext>
                  </a:extLst>
                </a:gridCol>
                <a:gridCol w="893856">
                  <a:extLst>
                    <a:ext uri="{9D8B030D-6E8A-4147-A177-3AD203B41FA5}">
                      <a16:colId xmlns:a16="http://schemas.microsoft.com/office/drawing/2014/main" val="475049174"/>
                    </a:ext>
                  </a:extLst>
                </a:gridCol>
                <a:gridCol w="893856">
                  <a:extLst>
                    <a:ext uri="{9D8B030D-6E8A-4147-A177-3AD203B41FA5}">
                      <a16:colId xmlns:a16="http://schemas.microsoft.com/office/drawing/2014/main" val="2877977772"/>
                    </a:ext>
                  </a:extLst>
                </a:gridCol>
              </a:tblGrid>
              <a:tr h="451960">
                <a:tc>
                  <a:txBody>
                    <a:bodyPr/>
                    <a:lstStyle/>
                    <a:p>
                      <a:pPr algn="l" fontAlgn="b"/>
                      <a:r>
                        <a:rPr lang="en-US" sz="1100" u="none" strike="noStrike">
                          <a:effectLst/>
                        </a:rPr>
                        <a:t>Program Complexity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KLOC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Effort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Staffing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642344"/>
                  </a:ext>
                </a:extLst>
              </a:tr>
              <a:tr h="1163310">
                <a:tc>
                  <a:txBody>
                    <a:bodyPr/>
                    <a:lstStyle/>
                    <a:p>
                      <a:pPr algn="l" fontAlgn="ctr"/>
                      <a:r>
                        <a:rPr lang="en-US" sz="1100" u="none" strike="noStrike" dirty="0">
                          <a:effectLst/>
                        </a:rPr>
                        <a:t>Organic</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dirty="0">
                          <a:effectLst/>
                        </a:rPr>
                        <a:t>2.4</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dirty="0">
                          <a:effectLst/>
                        </a:rPr>
                        <a:t>1.05</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dirty="0">
                          <a:effectLst/>
                        </a:rPr>
                        <a:t>2.5</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a:effectLst/>
                        </a:rPr>
                        <a:t>0.38</a:t>
                      </a:r>
                      <a:endParaRPr lang="en-US" sz="11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a:effectLst/>
                        </a:rPr>
                        <a:t>5.2</a:t>
                      </a:r>
                      <a:endParaRPr lang="en-US" sz="11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a:effectLst/>
                        </a:rPr>
                        <a:t>13.552</a:t>
                      </a:r>
                      <a:endParaRPr lang="en-US" sz="11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dirty="0">
                          <a:effectLst/>
                        </a:rPr>
                        <a:t>3</a:t>
                      </a:r>
                      <a:endParaRPr lang="en-US" sz="11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100" u="none" strike="noStrike" dirty="0">
                          <a:effectLst/>
                        </a:rPr>
                        <a:t>4.517</a:t>
                      </a:r>
                      <a:endParaRPr lang="en-US" sz="11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091621480"/>
                  </a:ext>
                </a:extLst>
              </a:tr>
            </a:tbl>
          </a:graphicData>
        </a:graphic>
      </p:graphicFrame>
    </p:spTree>
    <p:extLst>
      <p:ext uri="{BB962C8B-B14F-4D97-AF65-F5344CB8AC3E}">
        <p14:creationId xmlns:p14="http://schemas.microsoft.com/office/powerpoint/2010/main" val="3832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C3B7-DBD0-421E-9F85-33726A79A37A}"/>
              </a:ext>
            </a:extLst>
          </p:cNvPr>
          <p:cNvSpPr>
            <a:spLocks noGrp="1"/>
          </p:cNvSpPr>
          <p:nvPr>
            <p:ph type="title"/>
          </p:nvPr>
        </p:nvSpPr>
        <p:spPr/>
        <p:txBody>
          <a:bodyPr/>
          <a:lstStyle/>
          <a:p>
            <a:r>
              <a:rPr lang="en-US" dirty="0"/>
              <a:t>COCOMO </a:t>
            </a:r>
            <a:r>
              <a:rPr lang="en-US" dirty="0" err="1"/>
              <a:t>CAlculations</a:t>
            </a:r>
            <a:endParaRPr lang="en-US" dirty="0"/>
          </a:p>
        </p:txBody>
      </p:sp>
      <p:sp>
        <p:nvSpPr>
          <p:cNvPr id="3" name="Content Placeholder 2">
            <a:extLst>
              <a:ext uri="{FF2B5EF4-FFF2-40B4-BE49-F238E27FC236}">
                <a16:creationId xmlns:a16="http://schemas.microsoft.com/office/drawing/2014/main" id="{CDD7B87A-45F1-4439-9A28-517128E525A0}"/>
              </a:ext>
            </a:extLst>
          </p:cNvPr>
          <p:cNvSpPr>
            <a:spLocks noGrp="1"/>
          </p:cNvSpPr>
          <p:nvPr>
            <p:ph idx="1"/>
          </p:nvPr>
        </p:nvSpPr>
        <p:spPr/>
        <p:txBody>
          <a:bodyPr>
            <a:normAutofit lnSpcReduction="10000"/>
          </a:bodyPr>
          <a:lstStyle/>
          <a:p>
            <a:r>
              <a:rPr lang="en-US" sz="3200" dirty="0"/>
              <a:t>Using a standard intermediate table for the COCOMO, the equations were:</a:t>
            </a:r>
            <a:br>
              <a:rPr lang="en-US" sz="3200" dirty="0"/>
            </a:br>
            <a:r>
              <a:rPr lang="en-US" sz="3200" dirty="0"/>
              <a:t>E = a * (KLOC) ^b</a:t>
            </a:r>
          </a:p>
          <a:p>
            <a:r>
              <a:rPr lang="en-US" sz="3200" dirty="0"/>
              <a:t>D = c * </a:t>
            </a:r>
            <a:r>
              <a:rPr lang="en-US" sz="3200" dirty="0" err="1"/>
              <a:t>E^d</a:t>
            </a:r>
            <a:endParaRPr lang="en-US" sz="3200" dirty="0"/>
          </a:p>
          <a:p>
            <a:r>
              <a:rPr lang="en-US" sz="3200" dirty="0"/>
              <a:t>Staffing = Effort/Duration</a:t>
            </a:r>
          </a:p>
          <a:p>
            <a:endParaRPr lang="en-US" sz="3200" dirty="0"/>
          </a:p>
          <a:p>
            <a:r>
              <a:rPr lang="en-US" sz="3200" dirty="0"/>
              <a:t>The amount of money would be 5,200*8,000 = </a:t>
            </a:r>
            <a:r>
              <a:rPr lang="en-US" sz="3200"/>
              <a:t>41,600,000 dollars.</a:t>
            </a:r>
            <a:endParaRPr lang="en-US" sz="3200" dirty="0"/>
          </a:p>
        </p:txBody>
      </p:sp>
    </p:spTree>
    <p:extLst>
      <p:ext uri="{BB962C8B-B14F-4D97-AF65-F5344CB8AC3E}">
        <p14:creationId xmlns:p14="http://schemas.microsoft.com/office/powerpoint/2010/main" val="38089423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287</TotalTime>
  <Words>674</Words>
  <Application>Microsoft Office PowerPoint</Application>
  <PresentationFormat>Widescreen</PresentationFormat>
  <Paragraphs>159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Candara</vt:lpstr>
      <vt:lpstr>Century Gothic</vt:lpstr>
      <vt:lpstr>Times New Roman</vt:lpstr>
      <vt:lpstr>Vapor Trail</vt:lpstr>
      <vt:lpstr>WISPR</vt:lpstr>
      <vt:lpstr>Description</vt:lpstr>
      <vt:lpstr>User guide</vt:lpstr>
      <vt:lpstr>RTM</vt:lpstr>
      <vt:lpstr>Requirements Elicitation</vt:lpstr>
      <vt:lpstr>PowerPoint Presentation</vt:lpstr>
      <vt:lpstr>Design Process</vt:lpstr>
      <vt:lpstr>COCOMO</vt:lpstr>
      <vt:lpstr>COCOMO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WISPR</dc:title>
  <dc:creator>sydbug@gmail.com</dc:creator>
  <cp:lastModifiedBy>sydbug@gmail.com</cp:lastModifiedBy>
  <cp:revision>13</cp:revision>
  <dcterms:created xsi:type="dcterms:W3CDTF">2018-11-12T12:42:41Z</dcterms:created>
  <dcterms:modified xsi:type="dcterms:W3CDTF">2018-11-12T17:29:52Z</dcterms:modified>
</cp:coreProperties>
</file>