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6" d="100"/>
          <a:sy n="66" d="100"/>
        </p:scale>
        <p:origin x="4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9B0A-E694-4525-8F35-6BD878FA26E0}"/>
              </a:ext>
            </a:extLst>
          </p:cNvPr>
          <p:cNvSpPr>
            <a:spLocks noGrp="1"/>
          </p:cNvSpPr>
          <p:nvPr>
            <p:ph type="ctrTitle"/>
          </p:nvPr>
        </p:nvSpPr>
        <p:spPr/>
        <p:txBody>
          <a:bodyPr/>
          <a:lstStyle/>
          <a:p>
            <a:r>
              <a:rPr lang="en-US" dirty="0"/>
              <a:t>WISPR</a:t>
            </a:r>
          </a:p>
        </p:txBody>
      </p:sp>
      <p:sp>
        <p:nvSpPr>
          <p:cNvPr id="3" name="Subtitle 2">
            <a:extLst>
              <a:ext uri="{FF2B5EF4-FFF2-40B4-BE49-F238E27FC236}">
                <a16:creationId xmlns:a16="http://schemas.microsoft.com/office/drawing/2014/main" id="{F15E0F3C-F2AB-4901-A7D7-1740981FDD69}"/>
              </a:ext>
            </a:extLst>
          </p:cNvPr>
          <p:cNvSpPr>
            <a:spLocks noGrp="1"/>
          </p:cNvSpPr>
          <p:nvPr>
            <p:ph type="subTitle" idx="1"/>
          </p:nvPr>
        </p:nvSpPr>
        <p:spPr/>
        <p:txBody>
          <a:bodyPr/>
          <a:lstStyle/>
          <a:p>
            <a:r>
              <a:rPr lang="en-US" dirty="0"/>
              <a:t>Team Rocket</a:t>
            </a:r>
            <a:br>
              <a:rPr lang="en-US" dirty="0"/>
            </a:br>
            <a:r>
              <a:rPr lang="en-US" dirty="0"/>
              <a:t>Lee </a:t>
            </a:r>
            <a:r>
              <a:rPr lang="en-US" dirty="0" err="1"/>
              <a:t>Klarich</a:t>
            </a:r>
            <a:r>
              <a:rPr lang="en-US" dirty="0"/>
              <a:t>, William Holley, Jawad Usman, Sydney Mathis Adams</a:t>
            </a:r>
          </a:p>
        </p:txBody>
      </p:sp>
    </p:spTree>
    <p:extLst>
      <p:ext uri="{BB962C8B-B14F-4D97-AF65-F5344CB8AC3E}">
        <p14:creationId xmlns:p14="http://schemas.microsoft.com/office/powerpoint/2010/main" val="106072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48AF-BA9F-400C-811A-28E2F3CA46D9}"/>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03003E4-4F22-478D-A57E-7F677DE33028}"/>
              </a:ext>
            </a:extLst>
          </p:cNvPr>
          <p:cNvSpPr>
            <a:spLocks noGrp="1"/>
          </p:cNvSpPr>
          <p:nvPr>
            <p:ph idx="1"/>
          </p:nvPr>
        </p:nvSpPr>
        <p:spPr/>
        <p:txBody>
          <a:bodyPr/>
          <a:lstStyle/>
          <a:p>
            <a:r>
              <a:rPr lang="en-US" dirty="0"/>
              <a:t>WISPR is an application that utilizes RSA encryption to allow users to message each other with maximum security. The app focuses on its small size and portability to deliver a safe way to host or join a chat room. </a:t>
            </a:r>
          </a:p>
          <a:p>
            <a:r>
              <a:rPr lang="en-US" dirty="0"/>
              <a:t>It was designed with a general audience in mind, and is a multi use application for communication.</a:t>
            </a:r>
          </a:p>
          <a:p>
            <a:r>
              <a:rPr lang="en-US" dirty="0"/>
              <a:t>RSA encryption utilizes a mathematical formula to create an asymmetric algorithm. </a:t>
            </a:r>
          </a:p>
        </p:txBody>
      </p:sp>
    </p:spTree>
    <p:extLst>
      <p:ext uri="{BB962C8B-B14F-4D97-AF65-F5344CB8AC3E}">
        <p14:creationId xmlns:p14="http://schemas.microsoft.com/office/powerpoint/2010/main" val="63385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3A36-A60E-4619-B428-E034FC8C9B1E}"/>
              </a:ext>
            </a:extLst>
          </p:cNvPr>
          <p:cNvSpPr>
            <a:spLocks noGrp="1"/>
          </p:cNvSpPr>
          <p:nvPr>
            <p:ph type="title"/>
          </p:nvPr>
        </p:nvSpPr>
        <p:spPr/>
        <p:txBody>
          <a:bodyPr/>
          <a:lstStyle/>
          <a:p>
            <a:r>
              <a:rPr lang="en-US" dirty="0"/>
              <a:t>User guide</a:t>
            </a:r>
          </a:p>
        </p:txBody>
      </p:sp>
      <p:sp>
        <p:nvSpPr>
          <p:cNvPr id="3" name="Content Placeholder 2">
            <a:extLst>
              <a:ext uri="{FF2B5EF4-FFF2-40B4-BE49-F238E27FC236}">
                <a16:creationId xmlns:a16="http://schemas.microsoft.com/office/drawing/2014/main" id="{FBD0EED8-6C57-4394-ACE7-835AB93E972A}"/>
              </a:ext>
            </a:extLst>
          </p:cNvPr>
          <p:cNvSpPr>
            <a:spLocks noGrp="1"/>
          </p:cNvSpPr>
          <p:nvPr>
            <p:ph idx="1"/>
          </p:nvPr>
        </p:nvSpPr>
        <p:spPr/>
        <p:txBody>
          <a:bodyPr/>
          <a:lstStyle/>
          <a:p>
            <a:pPr marL="0" indent="0">
              <a:buNone/>
            </a:pPr>
            <a:r>
              <a:rPr lang="en-US" dirty="0"/>
              <a:t>To use </a:t>
            </a:r>
            <a:r>
              <a:rPr lang="en-US" dirty="0" err="1"/>
              <a:t>Wispr</a:t>
            </a:r>
            <a:r>
              <a:rPr lang="en-US" dirty="0"/>
              <a:t>, open the app and either type in your username and password or create a new account. Choose a chat room to join, and begin sending messages. To create an account, click the create an account button, then enter a username and desired password. This creates a new user in the database and logs them in. To login as a registered user, enter your username and password. If they are correct, the information passes the check and continues to the app. If not, an error is thrown and the user is prompted to try again. Select a server by clicking on a button next to one of the server names. In the chat screen, type a message in the bar and click send to post it into the server. Existing login credentials are: username – user, password – yes.</a:t>
            </a:r>
          </a:p>
          <a:p>
            <a:endParaRPr lang="en-US" dirty="0"/>
          </a:p>
        </p:txBody>
      </p:sp>
    </p:spTree>
    <p:extLst>
      <p:ext uri="{BB962C8B-B14F-4D97-AF65-F5344CB8AC3E}">
        <p14:creationId xmlns:p14="http://schemas.microsoft.com/office/powerpoint/2010/main" val="326808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EE9D-0FC1-4994-BDAF-38A411CC83BF}"/>
              </a:ext>
            </a:extLst>
          </p:cNvPr>
          <p:cNvSpPr>
            <a:spLocks noGrp="1"/>
          </p:cNvSpPr>
          <p:nvPr>
            <p:ph type="title"/>
          </p:nvPr>
        </p:nvSpPr>
        <p:spPr/>
        <p:txBody>
          <a:bodyPr/>
          <a:lstStyle/>
          <a:p>
            <a:r>
              <a:rPr lang="en-US" dirty="0"/>
              <a:t>RTM</a:t>
            </a:r>
          </a:p>
        </p:txBody>
      </p:sp>
      <p:graphicFrame>
        <p:nvGraphicFramePr>
          <p:cNvPr id="4" name="Content Placeholder 3">
            <a:extLst>
              <a:ext uri="{FF2B5EF4-FFF2-40B4-BE49-F238E27FC236}">
                <a16:creationId xmlns:a16="http://schemas.microsoft.com/office/drawing/2014/main" id="{FB97FCC7-BF94-4678-9DE6-4741F17A9883}"/>
              </a:ext>
            </a:extLst>
          </p:cNvPr>
          <p:cNvGraphicFramePr>
            <a:graphicFrameLocks noGrp="1"/>
          </p:cNvGraphicFramePr>
          <p:nvPr>
            <p:ph idx="1"/>
          </p:nvPr>
        </p:nvGraphicFramePr>
        <p:xfrm>
          <a:off x="1066799" y="2301081"/>
          <a:ext cx="10058402" cy="4118610"/>
        </p:xfrm>
        <a:graphic>
          <a:graphicData uri="http://schemas.openxmlformats.org/drawingml/2006/table">
            <a:tbl>
              <a:tblPr>
                <a:tableStyleId>{5C22544A-7EE6-4342-B048-85BDC9FD1C3A}</a:tableStyleId>
              </a:tblPr>
              <a:tblGrid>
                <a:gridCol w="609408">
                  <a:extLst>
                    <a:ext uri="{9D8B030D-6E8A-4147-A177-3AD203B41FA5}">
                      <a16:colId xmlns:a16="http://schemas.microsoft.com/office/drawing/2014/main" val="1386745173"/>
                    </a:ext>
                  </a:extLst>
                </a:gridCol>
                <a:gridCol w="812544">
                  <a:extLst>
                    <a:ext uri="{9D8B030D-6E8A-4147-A177-3AD203B41FA5}">
                      <a16:colId xmlns:a16="http://schemas.microsoft.com/office/drawing/2014/main" val="160522707"/>
                    </a:ext>
                  </a:extLst>
                </a:gridCol>
                <a:gridCol w="5741763">
                  <a:extLst>
                    <a:ext uri="{9D8B030D-6E8A-4147-A177-3AD203B41FA5}">
                      <a16:colId xmlns:a16="http://schemas.microsoft.com/office/drawing/2014/main" val="127787513"/>
                    </a:ext>
                  </a:extLst>
                </a:gridCol>
                <a:gridCol w="609408">
                  <a:extLst>
                    <a:ext uri="{9D8B030D-6E8A-4147-A177-3AD203B41FA5}">
                      <a16:colId xmlns:a16="http://schemas.microsoft.com/office/drawing/2014/main" val="665695424"/>
                    </a:ext>
                  </a:extLst>
                </a:gridCol>
                <a:gridCol w="609408">
                  <a:extLst>
                    <a:ext uri="{9D8B030D-6E8A-4147-A177-3AD203B41FA5}">
                      <a16:colId xmlns:a16="http://schemas.microsoft.com/office/drawing/2014/main" val="2673196852"/>
                    </a:ext>
                  </a:extLst>
                </a:gridCol>
                <a:gridCol w="1675871">
                  <a:extLst>
                    <a:ext uri="{9D8B030D-6E8A-4147-A177-3AD203B41FA5}">
                      <a16:colId xmlns:a16="http://schemas.microsoft.com/office/drawing/2014/main" val="3614420311"/>
                    </a:ext>
                  </a:extLst>
                </a:gridCol>
              </a:tblGrid>
              <a:tr h="190500">
                <a:tc>
                  <a:txBody>
                    <a:bodyPr/>
                    <a:lstStyle/>
                    <a:p>
                      <a:pPr algn="ctr" fontAlgn="b"/>
                      <a:r>
                        <a:rPr lang="en-US" sz="1100" u="none" strike="noStrike">
                          <a:effectLst/>
                        </a:rPr>
                        <a:t>Entry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Paragraph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System Specification Text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Build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 Case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9155020"/>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space to enter your username.</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Login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5272654"/>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button to host server.</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Login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0246831"/>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button to join server.</a:t>
                      </a:r>
                      <a:endParaRPr lang="en-US" sz="11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908089"/>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multiple windows to serve different purposes.</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Main GUI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8193912"/>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space to enter plaintext.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552104"/>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window to view plaintext sent and received.</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879460"/>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a "Send" button to initiate encryption and transmit encrypted content to client.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3622095"/>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encrypt plaintext.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466035"/>
                  </a:ext>
                </a:extLst>
              </a:tr>
              <a:tr h="19050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send encrypted text to client.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2899113"/>
                  </a:ext>
                </a:extLst>
              </a:tr>
              <a:tr h="19050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include date/time of transmission.</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6519117"/>
                  </a:ext>
                </a:extLst>
              </a:tr>
              <a:tr h="19050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store information in a database for logging (proof of encryption).</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8932605"/>
                  </a:ext>
                </a:extLst>
              </a:tr>
              <a:tr h="19050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recieve encrypted 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306988"/>
                  </a:ext>
                </a:extLst>
              </a:tr>
              <a:tr h="19050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decrypt encrypted text.</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Encryption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9011215"/>
                  </a:ext>
                </a:extLst>
              </a:tr>
              <a:tr h="190500">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post plaintext in window.</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6439096"/>
                  </a:ext>
                </a:extLst>
              </a:tr>
              <a:tr h="190500">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Plaintext, Date/Time, and Username of Sender.</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422381"/>
                  </a:ext>
                </a:extLst>
              </a:tr>
              <a:tr h="190500">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contain "End" button that closes the application.</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Main GUI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2718337"/>
                  </a:ext>
                </a:extLst>
              </a:tr>
              <a:tr h="190500">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print out contents from the database onto the  console (encrypted chat log).</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Console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5480761"/>
                  </a:ext>
                </a:extLst>
              </a:tr>
              <a:tr h="190500">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be able to add friends by username.</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7343139"/>
                  </a:ext>
                </a:extLst>
              </a:tr>
              <a:tr h="190500">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be able to remove friends by username.</a:t>
                      </a:r>
                      <a:endParaRPr lang="en-US" sz="1100" b="0" i="0" u="none" strike="noStrike">
                        <a:solidFill>
                          <a:srgbClr val="24292E"/>
                        </a:solidFill>
                        <a:effectLst/>
                        <a:latin typeface="Candara" panose="020E050203030302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Database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065804"/>
                  </a:ext>
                </a:extLst>
              </a:tr>
            </a:tbl>
          </a:graphicData>
        </a:graphic>
      </p:graphicFrame>
    </p:spTree>
    <p:extLst>
      <p:ext uri="{BB962C8B-B14F-4D97-AF65-F5344CB8AC3E}">
        <p14:creationId xmlns:p14="http://schemas.microsoft.com/office/powerpoint/2010/main" val="327287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A064-32F8-4B1F-B9F5-9D7A1DD38449}"/>
              </a:ext>
            </a:extLst>
          </p:cNvPr>
          <p:cNvSpPr>
            <a:spLocks noGrp="1"/>
          </p:cNvSpPr>
          <p:nvPr>
            <p:ph type="title"/>
          </p:nvPr>
        </p:nvSpPr>
        <p:spPr>
          <a:xfrm>
            <a:off x="1139371" y="3159231"/>
            <a:ext cx="8610600" cy="1293028"/>
          </a:xfrm>
        </p:spPr>
        <p:txBody>
          <a:bodyPr/>
          <a:lstStyle/>
          <a:p>
            <a:r>
              <a:rPr lang="en-US" dirty="0"/>
              <a:t>Requirements Elicitation</a:t>
            </a:r>
          </a:p>
        </p:txBody>
      </p:sp>
    </p:spTree>
    <p:extLst>
      <p:ext uri="{BB962C8B-B14F-4D97-AF65-F5344CB8AC3E}">
        <p14:creationId xmlns:p14="http://schemas.microsoft.com/office/powerpoint/2010/main" val="297897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43BC03-AAF0-475A-82E8-BFF2304000E6}"/>
              </a:ext>
            </a:extLst>
          </p:cNvPr>
          <p:cNvPicPr>
            <a:picLocks noGrp="1" noChangeAspect="1"/>
          </p:cNvPicPr>
          <p:nvPr>
            <p:ph idx="1"/>
          </p:nvPr>
        </p:nvPicPr>
        <p:blipFill>
          <a:blip r:embed="rId2"/>
          <a:stretch>
            <a:fillRect/>
          </a:stretch>
        </p:blipFill>
        <p:spPr>
          <a:xfrm>
            <a:off x="685799" y="357035"/>
            <a:ext cx="10659533" cy="5861204"/>
          </a:xfrm>
        </p:spPr>
      </p:pic>
    </p:spTree>
    <p:extLst>
      <p:ext uri="{BB962C8B-B14F-4D97-AF65-F5344CB8AC3E}">
        <p14:creationId xmlns:p14="http://schemas.microsoft.com/office/powerpoint/2010/main" val="25778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B59-3042-4079-8471-EF1E0958E4F3}"/>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E970818D-54E7-426C-912F-4B32BABCDFAE}"/>
              </a:ext>
            </a:extLst>
          </p:cNvPr>
          <p:cNvSpPr>
            <a:spLocks noGrp="1"/>
          </p:cNvSpPr>
          <p:nvPr>
            <p:ph idx="1"/>
          </p:nvPr>
        </p:nvSpPr>
        <p:spPr/>
        <p:txBody>
          <a:bodyPr/>
          <a:lstStyle/>
          <a:p>
            <a:r>
              <a:rPr lang="en-US" dirty="0"/>
              <a:t>Our design went through one major point of change, this was to reflect a change in the needs of the client. Between the first and second build the design went from an inter-company product to a generalized product. </a:t>
            </a:r>
          </a:p>
          <a:p>
            <a:r>
              <a:rPr lang="en-US" dirty="0"/>
              <a:t>This changed the client from a specific company to the general public.</a:t>
            </a:r>
          </a:p>
          <a:p>
            <a:r>
              <a:rPr lang="en-US" dirty="0"/>
              <a:t>The design was also changed through the type of encryption chosen. The end result chosen was RSA encryption. It is typically a slower encryption method, however it is a very secure way to encrypt information and suited the communication style of application we wanted to develop.</a:t>
            </a:r>
          </a:p>
        </p:txBody>
      </p:sp>
    </p:spTree>
    <p:extLst>
      <p:ext uri="{BB962C8B-B14F-4D97-AF65-F5344CB8AC3E}">
        <p14:creationId xmlns:p14="http://schemas.microsoft.com/office/powerpoint/2010/main" val="316285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559-9111-4658-87D4-300512630696}"/>
              </a:ext>
            </a:extLst>
          </p:cNvPr>
          <p:cNvSpPr>
            <a:spLocks noGrp="1"/>
          </p:cNvSpPr>
          <p:nvPr>
            <p:ph type="title"/>
          </p:nvPr>
        </p:nvSpPr>
        <p:spPr/>
        <p:txBody>
          <a:bodyPr/>
          <a:lstStyle/>
          <a:p>
            <a:r>
              <a:rPr lang="en-US" dirty="0"/>
              <a:t>COCOMO</a:t>
            </a:r>
          </a:p>
        </p:txBody>
      </p:sp>
      <p:graphicFrame>
        <p:nvGraphicFramePr>
          <p:cNvPr id="4" name="Content Placeholder 3">
            <a:extLst>
              <a:ext uri="{FF2B5EF4-FFF2-40B4-BE49-F238E27FC236}">
                <a16:creationId xmlns:a16="http://schemas.microsoft.com/office/drawing/2014/main" id="{D1921060-F171-476E-AAA2-F590B32DFB26}"/>
              </a:ext>
            </a:extLst>
          </p:cNvPr>
          <p:cNvGraphicFramePr>
            <a:graphicFrameLocks noGrp="1"/>
          </p:cNvGraphicFramePr>
          <p:nvPr>
            <p:ph idx="1"/>
            <p:extLst>
              <p:ext uri="{D42A27DB-BD31-4B8C-83A1-F6EECF244321}">
                <p14:modId xmlns:p14="http://schemas.microsoft.com/office/powerpoint/2010/main" val="2717400771"/>
              </p:ext>
            </p:extLst>
          </p:nvPr>
        </p:nvGraphicFramePr>
        <p:xfrm>
          <a:off x="685800" y="2193925"/>
          <a:ext cx="10018713" cy="3909060"/>
        </p:xfrm>
        <a:graphic>
          <a:graphicData uri="http://schemas.openxmlformats.org/drawingml/2006/table">
            <a:tbl>
              <a:tblPr>
                <a:tableStyleId>{5C22544A-7EE6-4342-B048-85BDC9FD1C3A}</a:tableStyleId>
              </a:tblPr>
              <a:tblGrid>
                <a:gridCol w="3577005">
                  <a:extLst>
                    <a:ext uri="{9D8B030D-6E8A-4147-A177-3AD203B41FA5}">
                      <a16:colId xmlns:a16="http://schemas.microsoft.com/office/drawing/2014/main" val="3645538705"/>
                    </a:ext>
                  </a:extLst>
                </a:gridCol>
                <a:gridCol w="1114910">
                  <a:extLst>
                    <a:ext uri="{9D8B030D-6E8A-4147-A177-3AD203B41FA5}">
                      <a16:colId xmlns:a16="http://schemas.microsoft.com/office/drawing/2014/main" val="1973610051"/>
                    </a:ext>
                  </a:extLst>
                </a:gridCol>
                <a:gridCol w="991031">
                  <a:extLst>
                    <a:ext uri="{9D8B030D-6E8A-4147-A177-3AD203B41FA5}">
                      <a16:colId xmlns:a16="http://schemas.microsoft.com/office/drawing/2014/main" val="2999877329"/>
                    </a:ext>
                  </a:extLst>
                </a:gridCol>
                <a:gridCol w="1197498">
                  <a:extLst>
                    <a:ext uri="{9D8B030D-6E8A-4147-A177-3AD203B41FA5}">
                      <a16:colId xmlns:a16="http://schemas.microsoft.com/office/drawing/2014/main" val="2801573773"/>
                    </a:ext>
                  </a:extLst>
                </a:gridCol>
                <a:gridCol w="991031">
                  <a:extLst>
                    <a:ext uri="{9D8B030D-6E8A-4147-A177-3AD203B41FA5}">
                      <a16:colId xmlns:a16="http://schemas.microsoft.com/office/drawing/2014/main" val="4246632934"/>
                    </a:ext>
                  </a:extLst>
                </a:gridCol>
                <a:gridCol w="1073619">
                  <a:extLst>
                    <a:ext uri="{9D8B030D-6E8A-4147-A177-3AD203B41FA5}">
                      <a16:colId xmlns:a16="http://schemas.microsoft.com/office/drawing/2014/main" val="123878798"/>
                    </a:ext>
                  </a:extLst>
                </a:gridCol>
                <a:gridCol w="1073619">
                  <a:extLst>
                    <a:ext uri="{9D8B030D-6E8A-4147-A177-3AD203B41FA5}">
                      <a16:colId xmlns:a16="http://schemas.microsoft.com/office/drawing/2014/main" val="958655894"/>
                    </a:ext>
                  </a:extLst>
                </a:gridCol>
              </a:tblGrid>
              <a:tr h="195453">
                <a:tc>
                  <a:txBody>
                    <a:bodyPr/>
                    <a:lstStyle/>
                    <a:p>
                      <a:pPr algn="l" fontAlgn="b"/>
                      <a:r>
                        <a:rPr lang="en-US" sz="900" u="none" strike="noStrike">
                          <a:effectLst/>
                        </a:rPr>
                        <a:t>Cost Drivers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Ratings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4286846951"/>
                  </a:ext>
                </a:extLst>
              </a:tr>
              <a:tr h="195453">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Very Low</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Low</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Nominal</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High</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Very High</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Extra High</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579808472"/>
                  </a:ext>
                </a:extLst>
              </a:tr>
              <a:tr h="195453">
                <a:tc>
                  <a:txBody>
                    <a:bodyPr/>
                    <a:lstStyle/>
                    <a:p>
                      <a:pPr algn="l" fontAlgn="b"/>
                      <a:r>
                        <a:rPr lang="en-US" sz="900" u="none" strike="noStrike">
                          <a:effectLst/>
                        </a:rPr>
                        <a:t>Product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042956711"/>
                  </a:ext>
                </a:extLst>
              </a:tr>
              <a:tr h="195453">
                <a:tc>
                  <a:txBody>
                    <a:bodyPr/>
                    <a:lstStyle/>
                    <a:p>
                      <a:pPr algn="l" fontAlgn="b"/>
                      <a:r>
                        <a:rPr lang="en-US" sz="900" u="none" strike="noStrike">
                          <a:effectLst/>
                        </a:rPr>
                        <a:t>Required Software Reliability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88021257"/>
                  </a:ext>
                </a:extLst>
              </a:tr>
              <a:tr h="195453">
                <a:tc>
                  <a:txBody>
                    <a:bodyPr/>
                    <a:lstStyle/>
                    <a:p>
                      <a:pPr algn="l" fontAlgn="b"/>
                      <a:r>
                        <a:rPr lang="en-US" sz="900" u="none" strike="noStrike">
                          <a:effectLst/>
                        </a:rPr>
                        <a:t>Database Size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0.90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1.09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242767159"/>
                  </a:ext>
                </a:extLst>
              </a:tr>
              <a:tr h="195453">
                <a:tc>
                  <a:txBody>
                    <a:bodyPr/>
                    <a:lstStyle/>
                    <a:p>
                      <a:pPr algn="l" fontAlgn="b"/>
                      <a:r>
                        <a:rPr lang="en-US" sz="900" u="none" strike="noStrike">
                          <a:effectLst/>
                        </a:rPr>
                        <a:t>Product Complexity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1.60</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052712406"/>
                  </a:ext>
                </a:extLst>
              </a:tr>
              <a:tr h="195453">
                <a:tc>
                  <a:txBody>
                    <a:bodyPr/>
                    <a:lstStyle/>
                    <a:p>
                      <a:pPr algn="l" fontAlgn="b"/>
                      <a:r>
                        <a:rPr lang="en-US" sz="900" u="none" strike="noStrike">
                          <a:effectLst/>
                        </a:rPr>
                        <a:t>Hardware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697682399"/>
                  </a:ext>
                </a:extLst>
              </a:tr>
              <a:tr h="195453">
                <a:tc>
                  <a:txBody>
                    <a:bodyPr/>
                    <a:lstStyle/>
                    <a:p>
                      <a:pPr algn="l" fontAlgn="b"/>
                      <a:r>
                        <a:rPr lang="en-US" sz="900" u="none" strike="noStrike">
                          <a:effectLst/>
                        </a:rPr>
                        <a:t>Run Time Constraints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1.66</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48800338"/>
                  </a:ext>
                </a:extLst>
              </a:tr>
              <a:tr h="195453">
                <a:tc>
                  <a:txBody>
                    <a:bodyPr/>
                    <a:lstStyle/>
                    <a:p>
                      <a:pPr algn="l" fontAlgn="b"/>
                      <a:r>
                        <a:rPr lang="en-US" sz="900" u="none" strike="noStrike">
                          <a:effectLst/>
                        </a:rPr>
                        <a:t>Memory Constraints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1.30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1.65</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755844789"/>
                  </a:ext>
                </a:extLst>
              </a:tr>
              <a:tr h="195453">
                <a:tc>
                  <a:txBody>
                    <a:bodyPr/>
                    <a:lstStyle/>
                    <a:p>
                      <a:pPr algn="l" fontAlgn="b"/>
                      <a:r>
                        <a:rPr lang="en-US" sz="900" u="none" strike="noStrike">
                          <a:effectLst/>
                        </a:rPr>
                        <a:t>Virtual Machine Volatility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1.07</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7513973"/>
                  </a:ext>
                </a:extLst>
              </a:tr>
              <a:tr h="195453">
                <a:tc>
                  <a:txBody>
                    <a:bodyPr/>
                    <a:lstStyle/>
                    <a:p>
                      <a:pPr algn="l" fontAlgn="b"/>
                      <a:r>
                        <a:rPr lang="en-US" sz="900" u="none" strike="noStrike">
                          <a:effectLst/>
                        </a:rPr>
                        <a:t>Turnaround Time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673623327"/>
                  </a:ext>
                </a:extLst>
              </a:tr>
              <a:tr h="195453">
                <a:tc>
                  <a:txBody>
                    <a:bodyPr/>
                    <a:lstStyle/>
                    <a:p>
                      <a:pPr algn="l" fontAlgn="b"/>
                      <a:r>
                        <a:rPr lang="en-US" sz="900" u="none" strike="noStrike">
                          <a:effectLst/>
                        </a:rPr>
                        <a:t>Personnel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933490310"/>
                  </a:ext>
                </a:extLst>
              </a:tr>
              <a:tr h="195453">
                <a:tc>
                  <a:txBody>
                    <a:bodyPr/>
                    <a:lstStyle/>
                    <a:p>
                      <a:pPr algn="l" fontAlgn="b"/>
                      <a:r>
                        <a:rPr lang="en-US" sz="900" u="none" strike="noStrike">
                          <a:effectLst/>
                        </a:rPr>
                        <a:t>Analyst Capability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0.89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079312872"/>
                  </a:ext>
                </a:extLst>
              </a:tr>
              <a:tr h="195453">
                <a:tc>
                  <a:txBody>
                    <a:bodyPr/>
                    <a:lstStyle/>
                    <a:p>
                      <a:pPr algn="l" fontAlgn="b"/>
                      <a:r>
                        <a:rPr lang="en-US" sz="900" u="none" strike="noStrike">
                          <a:effectLst/>
                        </a:rPr>
                        <a:t>Applications Experience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0.86</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964197050"/>
                  </a:ext>
                </a:extLst>
              </a:tr>
              <a:tr h="195453">
                <a:tc>
                  <a:txBody>
                    <a:bodyPr/>
                    <a:lstStyle/>
                    <a:p>
                      <a:pPr algn="l" fontAlgn="b"/>
                      <a:r>
                        <a:rPr lang="en-US" sz="900" u="none" strike="noStrike">
                          <a:effectLst/>
                        </a:rPr>
                        <a:t>Virtual Machine Experience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162964436"/>
                  </a:ext>
                </a:extLst>
              </a:tr>
              <a:tr h="195453">
                <a:tc>
                  <a:txBody>
                    <a:bodyPr/>
                    <a:lstStyle/>
                    <a:p>
                      <a:pPr algn="l" fontAlgn="b"/>
                      <a:r>
                        <a:rPr lang="en-US" sz="900" u="none" strike="noStrike">
                          <a:effectLst/>
                        </a:rPr>
                        <a:t>Programming Language Experience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445538220"/>
                  </a:ext>
                </a:extLst>
              </a:tr>
              <a:tr h="195453">
                <a:tc>
                  <a:txBody>
                    <a:bodyPr/>
                    <a:lstStyle/>
                    <a:p>
                      <a:pPr algn="l" fontAlgn="b"/>
                      <a:r>
                        <a:rPr lang="en-US" sz="900" u="none" strike="noStrike">
                          <a:effectLst/>
                        </a:rPr>
                        <a:t>Project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729295181"/>
                  </a:ext>
                </a:extLst>
              </a:tr>
              <a:tr h="195453">
                <a:tc>
                  <a:txBody>
                    <a:bodyPr/>
                    <a:lstStyle/>
                    <a:p>
                      <a:pPr algn="l" fontAlgn="b"/>
                      <a:r>
                        <a:rPr lang="en-US" sz="900" u="none" strike="noStrike">
                          <a:effectLst/>
                        </a:rPr>
                        <a:t>Modern Programming Practices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0.91</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25917034"/>
                  </a:ext>
                </a:extLst>
              </a:tr>
              <a:tr h="195453">
                <a:tc>
                  <a:txBody>
                    <a:bodyPr/>
                    <a:lstStyle/>
                    <a:p>
                      <a:pPr algn="l" fontAlgn="b"/>
                      <a:r>
                        <a:rPr lang="en-US" sz="900" u="none" strike="noStrike">
                          <a:effectLst/>
                        </a:rPr>
                        <a:t>Use of Software Tools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0.83</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1480319"/>
                  </a:ext>
                </a:extLst>
              </a:tr>
              <a:tr h="195453">
                <a:tc>
                  <a:txBody>
                    <a:bodyPr/>
                    <a:lstStyle/>
                    <a:p>
                      <a:pPr algn="l" fontAlgn="b"/>
                      <a:r>
                        <a:rPr lang="en-US" sz="900" u="none" strike="noStrike">
                          <a:effectLst/>
                        </a:rPr>
                        <a:t>Required Development Schedule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1.23</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857337105"/>
                  </a:ext>
                </a:extLst>
              </a:tr>
            </a:tbl>
          </a:graphicData>
        </a:graphic>
      </p:graphicFrame>
    </p:spTree>
    <p:extLst>
      <p:ext uri="{BB962C8B-B14F-4D97-AF65-F5344CB8AC3E}">
        <p14:creationId xmlns:p14="http://schemas.microsoft.com/office/powerpoint/2010/main" val="383253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207</TotalTime>
  <Words>762</Words>
  <Application>Microsoft Office PowerPoint</Application>
  <PresentationFormat>Widescreen</PresentationFormat>
  <Paragraphs>226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Candara</vt:lpstr>
      <vt:lpstr>Century Gothic</vt:lpstr>
      <vt:lpstr>Vapor Trail</vt:lpstr>
      <vt:lpstr>WISPR</vt:lpstr>
      <vt:lpstr>Description</vt:lpstr>
      <vt:lpstr>User guide</vt:lpstr>
      <vt:lpstr>RTM</vt:lpstr>
      <vt:lpstr>Requirements Elicitation</vt:lpstr>
      <vt:lpstr>PowerPoint Presentation</vt:lpstr>
      <vt:lpstr>Design Process</vt:lpstr>
      <vt:lpstr>COCOMO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WISPR</dc:title>
  <dc:creator>sydbug@gmail.com</dc:creator>
  <cp:lastModifiedBy>sydbug@gmail.com</cp:lastModifiedBy>
  <cp:revision>10</cp:revision>
  <dcterms:created xsi:type="dcterms:W3CDTF">2018-11-12T12:42:41Z</dcterms:created>
  <dcterms:modified xsi:type="dcterms:W3CDTF">2018-11-12T16:10:34Z</dcterms:modified>
</cp:coreProperties>
</file>