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sldIdLst>
    <p:sldId id="399" r:id="rId15"/>
    <p:sldId id="401" r:id="rId16"/>
    <p:sldId id="402" r:id="rId17"/>
    <p:sldId id="387" r:id="rId18"/>
    <p:sldId id="388" r:id="rId19"/>
    <p:sldId id="389" r:id="rId20"/>
    <p:sldId id="403" r:id="rId21"/>
    <p:sldId id="404" r:id="rId22"/>
    <p:sldId id="435" r:id="rId23"/>
    <p:sldId id="437" r:id="rId24"/>
    <p:sldId id="438" r:id="rId25"/>
    <p:sldId id="428" r:id="rId26"/>
    <p:sldId id="427" r:id="rId27"/>
    <p:sldId id="429" r:id="rId28"/>
    <p:sldId id="430" r:id="rId29"/>
    <p:sldId id="444" r:id="rId30"/>
    <p:sldId id="445" r:id="rId31"/>
    <p:sldId id="448" r:id="rId32"/>
    <p:sldId id="449" r:id="rId33"/>
    <p:sldId id="450" r:id="rId34"/>
    <p:sldId id="451" r:id="rId35"/>
    <p:sldId id="452" r:id="rId36"/>
    <p:sldId id="453" r:id="rId37"/>
    <p:sldId id="458" r:id="rId38"/>
    <p:sldId id="457" r:id="rId39"/>
    <p:sldId id="456" r:id="rId40"/>
    <p:sldId id="459" r:id="rId41"/>
    <p:sldId id="446" r:id="rId42"/>
    <p:sldId id="405" r:id="rId43"/>
    <p:sldId id="392" r:id="rId44"/>
    <p:sldId id="393" r:id="rId45"/>
    <p:sldId id="394" r:id="rId46"/>
    <p:sldId id="411" r:id="rId47"/>
    <p:sldId id="395" r:id="rId48"/>
    <p:sldId id="396" r:id="rId49"/>
    <p:sldId id="410" r:id="rId50"/>
    <p:sldId id="412" r:id="rId51"/>
    <p:sldId id="414" r:id="rId52"/>
    <p:sldId id="413" r:id="rId53"/>
    <p:sldId id="418" r:id="rId54"/>
    <p:sldId id="419" r:id="rId55"/>
    <p:sldId id="420" r:id="rId56"/>
    <p:sldId id="415" r:id="rId57"/>
    <p:sldId id="416" r:id="rId58"/>
    <p:sldId id="479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60000"/>
      </a:lnSpc>
      <a:spcBef>
        <a:spcPct val="5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2"/>
    <a:srgbClr val="A7EAF1"/>
    <a:srgbClr val="FF0066"/>
    <a:srgbClr val="FF0000"/>
    <a:srgbClr val="0066FF"/>
    <a:srgbClr val="808000"/>
    <a:srgbClr val="FF3300"/>
    <a:srgbClr val="ADD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/>
    <p:restoredTop sz="92829"/>
  </p:normalViewPr>
  <p:slideViewPr>
    <p:cSldViewPr showGuides="1">
      <p:cViewPr>
        <p:scale>
          <a:sx n="75" d="100"/>
          <a:sy n="75" d="100"/>
        </p:scale>
        <p:origin x="-678" y="186"/>
      </p:cViewPr>
      <p:guideLst>
        <p:guide orient="horz" pos="2289"/>
        <p:guide pos="2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62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5.xml"/><Relationship Id="rId58" Type="http://schemas.openxmlformats.org/officeDocument/2006/relationships/slide" Target="slides/slide44.xml"/><Relationship Id="rId57" Type="http://schemas.openxmlformats.org/officeDocument/2006/relationships/slide" Target="slides/slide43.xml"/><Relationship Id="rId56" Type="http://schemas.openxmlformats.org/officeDocument/2006/relationships/slide" Target="slides/slide42.xml"/><Relationship Id="rId55" Type="http://schemas.openxmlformats.org/officeDocument/2006/relationships/slide" Target="slides/slide41.xml"/><Relationship Id="rId54" Type="http://schemas.openxmlformats.org/officeDocument/2006/relationships/slide" Target="slides/slide40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5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375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6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5363" name="Picture 21" descr="jxnu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260350"/>
            <a:ext cx="1403350" cy="122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-496887" y="0"/>
            <a:ext cx="24050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WangLan</a:t>
            </a: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3582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p>
            <a:pPr lvl="0" algn="r" eaLnBrk="1" hangingPunct="1">
              <a:buNone/>
            </a:pPr>
            <a:fld id="{9A0DB2DC-4C9A-4742-B13C-FB6460FD3503}" type="slidenum">
              <a:rPr lang="zh-CN" altLang="zh-CN" sz="1400" b="0" dirty="0">
                <a:latin typeface="Times New Roman" panose="02020603050405020304" pitchFamily="18" charset="0"/>
              </a:rPr>
            </a:fld>
            <a:r>
              <a:rPr lang="zh-CN" altLang="zh-CN" sz="1400" b="0" dirty="0">
                <a:latin typeface="Times New Roman" panose="02020603050405020304" pitchFamily="18" charset="0"/>
              </a:rPr>
              <a:t>/46</a:t>
            </a:r>
            <a:endParaRPr lang="zh-CN" altLang="zh-CN" sz="1400" b="0" dirty="0">
              <a:latin typeface="Times New Roman" panose="02020603050405020304" pitchFamily="18" charset="0"/>
            </a:endParaRPr>
          </a:p>
        </p:txBody>
      </p:sp>
      <p:pic>
        <p:nvPicPr>
          <p:cNvPr id="15366" name="Picture 24" descr="3a86813d456a213dbba1675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042988" y="92075"/>
            <a:ext cx="3960813" cy="427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C程序设计</a:t>
            </a:r>
            <a:endParaRPr kumimoji="1" lang="zh-CN" altLang="zh-CN" sz="2200" b="1" i="1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smtClean="0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5" Type="http://schemas.openxmlformats.org/officeDocument/2006/relationships/theme" Target="../theme/theme10.xml"/><Relationship Id="rId14" Type="http://schemas.openxmlformats.org/officeDocument/2006/relationships/vmlDrawing" Target="../drawings/vmlDrawing9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9.bin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4" Type="http://schemas.openxmlformats.org/officeDocument/2006/relationships/vmlDrawing" Target="../drawings/vmlDrawing10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10.bin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5" Type="http://schemas.openxmlformats.org/officeDocument/2006/relationships/theme" Target="../theme/theme12.xml"/><Relationship Id="rId14" Type="http://schemas.openxmlformats.org/officeDocument/2006/relationships/vmlDrawing" Target="../drawings/vmlDrawing11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11.bin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5" Type="http://schemas.openxmlformats.org/officeDocument/2006/relationships/theme" Target="../theme/theme13.xml"/><Relationship Id="rId14" Type="http://schemas.openxmlformats.org/officeDocument/2006/relationships/vmlDrawing" Target="../drawings/vmlDrawing12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12.bin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jpeg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vmlDrawing" Target="../drawings/vmlDrawing2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4" Type="http://schemas.openxmlformats.org/officeDocument/2006/relationships/vmlDrawing" Target="../drawings/vmlDrawing3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3.bin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4" Type="http://schemas.openxmlformats.org/officeDocument/2006/relationships/vmlDrawing" Target="../drawings/vmlDrawing4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4.bin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vmlDrawing" Target="../drawings/vmlDrawing5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7.xml"/><Relationship Id="rId14" Type="http://schemas.openxmlformats.org/officeDocument/2006/relationships/vmlDrawing" Target="../drawings/vmlDrawing6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6.bin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8.xml"/><Relationship Id="rId14" Type="http://schemas.openxmlformats.org/officeDocument/2006/relationships/vmlDrawing" Target="../drawings/vmlDrawing7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7.bin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5" Type="http://schemas.openxmlformats.org/officeDocument/2006/relationships/theme" Target="../theme/theme9.xml"/><Relationship Id="rId14" Type="http://schemas.openxmlformats.org/officeDocument/2006/relationships/vmlDrawing" Target="../drawings/vmlDrawing8.vml"/><Relationship Id="rId13" Type="http://schemas.openxmlformats.org/officeDocument/2006/relationships/image" Target="../media/image5.png"/><Relationship Id="rId12" Type="http://schemas.openxmlformats.org/officeDocument/2006/relationships/oleObject" Target="../embeddings/oleObject8.bin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pic>
        <p:nvPicPr>
          <p:cNvPr id="14340" name="Picture 4" descr="jxnu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425" y="6365875"/>
            <a:ext cx="1771650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 b="1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0000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>
          <a:solidFill>
            <a:srgbClr val="0000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rgbClr val="0000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9218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2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1270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223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273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224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1276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7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5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9226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12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42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6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2294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5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247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297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8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248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2300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1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49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50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23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126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70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3318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19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71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3321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2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72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3324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5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73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1274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33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2290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94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4342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3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295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4345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296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348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9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97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2298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435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3078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1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3081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2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3084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5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4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8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9" name="Rectangle 17"/>
          <p:cNvSpPr>
            <a:spLocks noChangeArrowheads="1"/>
          </p:cNvSpPr>
          <p:nvPr/>
        </p:nvSpPr>
        <p:spPr bwMode="auto">
          <a:xfrm>
            <a:off x="723582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p>
            <a:pPr lvl="0" algn="r" eaLnBrk="1" hangingPunct="1">
              <a:buNone/>
            </a:pPr>
            <a:fld id="{9A0DB2DC-4C9A-4742-B13C-FB6460FD3503}" type="slidenum">
              <a:rPr lang="zh-CN" altLang="zh-CN" sz="1400" b="0" dirty="0">
                <a:latin typeface="Times New Roman" panose="02020603050405020304" pitchFamily="18" charset="0"/>
              </a:rPr>
            </a:fld>
            <a:r>
              <a:rPr lang="zh-CN" altLang="zh-CN" sz="1400" b="0" dirty="0">
                <a:latin typeface="Times New Roman" panose="02020603050405020304" pitchFamily="18" charset="0"/>
              </a:rPr>
              <a:t>/10</a:t>
            </a:r>
            <a:endParaRPr lang="zh-CN" altLang="zh-CN" sz="1400" b="0" dirty="0">
              <a:latin typeface="Times New Roman" panose="02020603050405020304" pitchFamily="18" charset="0"/>
            </a:endParaRPr>
          </a:p>
        </p:txBody>
      </p:sp>
      <p:pic>
        <p:nvPicPr>
          <p:cNvPr id="1037" name="Picture 18" descr="3a86813d456a213dbba16751"/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1042988" y="92075"/>
            <a:ext cx="3960813" cy="427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C程序设计</a:t>
            </a:r>
            <a:endParaRPr kumimoji="1" lang="zh-CN" altLang="zh-CN" sz="2200" b="1" i="1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50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4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4102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4105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6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108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9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7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1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  <p:sp>
        <p:nvSpPr>
          <p:cNvPr id="2060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5126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9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5129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80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5132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1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082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51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r>
              <a:rPr lang="zh-CN" altLang="zh-CN" sz="1400" b="0" dirty="0">
                <a:latin typeface="宋体" panose="02010600030101010101" pitchFamily="2" charset="-122"/>
              </a:rPr>
              <a:t>/127</a:t>
            </a:r>
            <a:endParaRPr lang="zh-CN" altLang="zh-CN" sz="1400" b="0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2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6150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03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6153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4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04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6156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7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5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106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61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122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7174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5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7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7177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8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7180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9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130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71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14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0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198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9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51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8201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52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8204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5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3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6154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82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170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4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222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3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75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9225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76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9228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7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7178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92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8194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Freeform 16"/>
          <p:cNvSpPr/>
          <p:nvPr/>
        </p:nvSpPr>
        <p:spPr bwMode="auto">
          <a:xfrm>
            <a:off x="-4762" y="280988"/>
            <a:ext cx="9148763" cy="1620838"/>
          </a:xfrm>
          <a:custGeom>
            <a:avLst/>
            <a:gdLst>
              <a:gd name="T0" fmla="*/ 9518 w 5767"/>
              <a:gd name="T1" fmla="*/ 173037 h 1021"/>
              <a:gd name="T2" fmla="*/ 2263791 w 5767"/>
              <a:gd name="T3" fmla="*/ 73025 h 1021"/>
              <a:gd name="T4" fmla="*/ 6396361 w 5767"/>
              <a:gd name="T5" fmla="*/ 404812 h 1021"/>
              <a:gd name="T6" fmla="*/ 9148763 w 5767"/>
              <a:gd name="T7" fmla="*/ 0 h 1021"/>
              <a:gd name="T8" fmla="*/ 9148763 w 5767"/>
              <a:gd name="T9" fmla="*/ 1231900 h 1021"/>
              <a:gd name="T10" fmla="*/ 6448712 w 5767"/>
              <a:gd name="T11" fmla="*/ 1319212 h 1021"/>
              <a:gd name="T12" fmla="*/ 3147416 w 5767"/>
              <a:gd name="T13" fmla="*/ 1069975 h 1021"/>
              <a:gd name="T14" fmla="*/ 22210 w 5767"/>
              <a:gd name="T15" fmla="*/ 1579562 h 1021"/>
              <a:gd name="T16" fmla="*/ 9518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Freeform 17"/>
          <p:cNvSpPr/>
          <p:nvPr/>
        </p:nvSpPr>
        <p:spPr bwMode="auto">
          <a:xfrm>
            <a:off x="-14287" y="533400"/>
            <a:ext cx="9155113" cy="1006475"/>
          </a:xfrm>
          <a:custGeom>
            <a:avLst/>
            <a:gdLst>
              <a:gd name="T0" fmla="*/ 31728 w 5771"/>
              <a:gd name="T1" fmla="*/ 173038 h 634"/>
              <a:gd name="T2" fmla="*/ 2287588 w 5771"/>
              <a:gd name="T3" fmla="*/ 4763 h 634"/>
              <a:gd name="T4" fmla="*/ 6583559 w 5771"/>
              <a:gd name="T5" fmla="*/ 234950 h 634"/>
              <a:gd name="T6" fmla="*/ 9155113 w 5771"/>
              <a:gd name="T7" fmla="*/ 58738 h 634"/>
              <a:gd name="T8" fmla="*/ 9155113 w 5771"/>
              <a:gd name="T9" fmla="*/ 884238 h 634"/>
              <a:gd name="T10" fmla="*/ 6253588 w 5771"/>
              <a:gd name="T11" fmla="*/ 939800 h 634"/>
              <a:gd name="T12" fmla="*/ 2917389 w 5771"/>
              <a:gd name="T13" fmla="*/ 723900 h 634"/>
              <a:gd name="T14" fmla="*/ 9518 w 5771"/>
              <a:gd name="T15" fmla="*/ 984250 h 634"/>
              <a:gd name="T16" fmla="*/ 31728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8" name="Group 5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246" name="Oval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7" name="Oval 20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99" name="Group 8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249" name="Oval 2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0" name="Oval 23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0" name="Group 11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0252" name="Oval 25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3" name="Oval 26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01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8202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宋体" panose="02010600030101010101" pitchFamily="2" charset="-122"/>
              </a:rPr>
            </a:fld>
            <a:endParaRPr lang="zh-CN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CC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571750" y="500063"/>
            <a:ext cx="3971925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词法分析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3662362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3.1  </a:t>
            </a:r>
            <a:r>
              <a:rPr lang="zh-CN" altLang="en-US" dirty="0"/>
              <a:t>词法分析程序的设计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3.2  </a:t>
            </a:r>
            <a:r>
              <a:rPr lang="zh-CN" altLang="en-US" dirty="0"/>
              <a:t>一个微小的词法分析程序设计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3.3  </a:t>
            </a:r>
            <a:r>
              <a:rPr lang="zh-CN" altLang="en-US" dirty="0"/>
              <a:t>单词的形式化描述工具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3.4  </a:t>
            </a:r>
            <a:r>
              <a:rPr lang="zh-CN" altLang="en-US" dirty="0"/>
              <a:t>有穷自动机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3.5  </a:t>
            </a:r>
            <a:r>
              <a:rPr lang="zh-CN" altLang="en-US" dirty="0"/>
              <a:t>正规式和有穷自动机的等价性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3.6  </a:t>
            </a:r>
            <a:r>
              <a:rPr lang="zh-CN" altLang="en-US" dirty="0"/>
              <a:t>正规文法和有穷自动机的等价</a:t>
            </a:r>
            <a:endParaRPr lang="en-US" altLang="zh-CN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95605" y="261077"/>
            <a:ext cx="5140960" cy="1028608"/>
            <a:chOff x="571472" y="428976"/>
            <a:chExt cx="5822950" cy="1028328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785785" y="857229"/>
              <a:ext cx="5608637" cy="600075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571472" y="428976"/>
              <a:ext cx="5554663" cy="748556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符号和符号串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1539875"/>
            <a:ext cx="861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1、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字母表</a:t>
            </a:r>
            <a:r>
              <a:rPr lang="zh-CN" altLang="en-US" sz="3200" b="1">
                <a:latin typeface="宋体" panose="02010600030101010101" pitchFamily="2" charset="-122"/>
              </a:rPr>
              <a:t>：表示符号的有限集合[非空，有穷]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2214554"/>
            <a:ext cx="760573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7030A0"/>
                </a:solidFill>
                <a:latin typeface="宋体" panose="02010600030101010101" pitchFamily="2" charset="-122"/>
              </a:rPr>
              <a:t>例：{0,1}二进制字母表  </a:t>
            </a: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</a:rPr>
              <a:t>ASCⅡ</a:t>
            </a:r>
            <a:r>
              <a:rPr lang="zh-CN" altLang="en-US" sz="2800" b="1">
                <a:solidFill>
                  <a:srgbClr val="7030A0"/>
                </a:solidFill>
                <a:latin typeface="宋体" panose="02010600030101010101" pitchFamily="2" charset="-122"/>
              </a:rPr>
              <a:t>计算机字母表</a:t>
            </a:r>
            <a:endParaRPr lang="zh-CN" altLang="en-US" sz="2800" b="1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algn="l"/>
            <a:r>
              <a:rPr lang="zh-CN" altLang="en-US" sz="2800" b="1">
                <a:solidFill>
                  <a:srgbClr val="7030A0"/>
                </a:solidFill>
                <a:latin typeface="宋体" panose="02010600030101010101" pitchFamily="2" charset="-122"/>
              </a:rPr>
              <a:t>    {</a:t>
            </a: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</a:rPr>
              <a:t>a,b,c}</a:t>
            </a:r>
            <a:endParaRPr lang="en-US" altLang="zh-CN" sz="2800" b="1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3286124"/>
            <a:ext cx="727712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2、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符号串</a:t>
            </a:r>
            <a:r>
              <a:rPr lang="zh-CN" altLang="en-US" sz="3200" b="1">
                <a:latin typeface="宋体" panose="02010600030101010101" pitchFamily="2" charset="-122"/>
              </a:rPr>
              <a:t>：字母表中符号的有穷序列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85786" y="4000504"/>
            <a:ext cx="4953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7030A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</a:rPr>
              <a:t>a,aa,abc,cabb,</a:t>
            </a:r>
            <a:r>
              <a:rPr lang="en-US" altLang="zh-CN" sz="2800" b="1">
                <a:solidFill>
                  <a:srgbClr val="7030A0"/>
                </a:solidFill>
              </a:rPr>
              <a:t>……</a:t>
            </a:r>
            <a:endParaRPr lang="en-US" altLang="zh-CN" sz="2800" b="1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7160" y="4786322"/>
            <a:ext cx="7220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200" b="1" smtClean="0">
                <a:latin typeface="宋体" panose="02010600030101010101" pitchFamily="2" charset="-122"/>
              </a:rPr>
              <a:t>3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符号串长度</a:t>
            </a:r>
            <a:r>
              <a:rPr lang="zh-CN" altLang="en-US" sz="3200" b="1">
                <a:latin typeface="宋体" panose="02010600030101010101" pitchFamily="2" charset="-122"/>
              </a:rPr>
              <a:t>：符号串中符号的个数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5786" y="5500702"/>
            <a:ext cx="664373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7030A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</a:rPr>
              <a:t>s=abca,|s|=</a:t>
            </a:r>
            <a:r>
              <a:rPr lang="en-US" altLang="zh-CN" sz="2800" b="1" smtClean="0">
                <a:solidFill>
                  <a:srgbClr val="7030A0"/>
                </a:solidFill>
                <a:latin typeface="宋体" panose="02010600030101010101" pitchFamily="2" charset="-122"/>
              </a:rPr>
              <a:t>4  , </a:t>
            </a:r>
            <a:r>
              <a:rPr lang="zh-CN" altLang="en-US" sz="2800" b="1" smtClean="0">
                <a:solidFill>
                  <a:srgbClr val="7030A0"/>
                </a:solidFill>
                <a:latin typeface="宋体" panose="02010600030101010101" pitchFamily="2" charset="-122"/>
              </a:rPr>
              <a:t>特殊符号：</a:t>
            </a:r>
            <a:r>
              <a:rPr lang="en-US" altLang="zh-CN" sz="2800" b="1" smtClean="0">
                <a:solidFill>
                  <a:srgbClr val="7030A0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600" b="1" baseline="-5000" smtClean="0">
                <a:solidFill>
                  <a:srgbClr val="7030A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2800" b="1" smtClean="0">
                <a:solidFill>
                  <a:srgbClr val="7030A0"/>
                </a:solidFill>
                <a:latin typeface="宋体" panose="02010600030101010101" pitchFamily="2" charset="-122"/>
              </a:rPr>
              <a:t>|=0</a:t>
            </a:r>
            <a:endParaRPr lang="en-US" altLang="zh-CN" sz="2800" b="1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7360" y="261077"/>
            <a:ext cx="5230495" cy="1028608"/>
            <a:chOff x="571472" y="428976"/>
            <a:chExt cx="5822950" cy="1028328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785785" y="857229"/>
              <a:ext cx="5608637" cy="600075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571472" y="428976"/>
              <a:ext cx="5554663" cy="748556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符号和符号串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75" y="1484300"/>
            <a:ext cx="2438400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200" b="1" smtClean="0">
                <a:latin typeface="宋体" panose="02010600030101010101" pitchFamily="2" charset="-122"/>
              </a:rPr>
              <a:t>4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连结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7360" y="1966904"/>
            <a:ext cx="86106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如果</a:t>
            </a:r>
            <a:r>
              <a:rPr lang="en-US" altLang="zh-CN" sz="2800" b="1"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zh-CN" altLang="en-US" sz="2800" b="1">
                <a:latin typeface="宋体" panose="02010600030101010101" pitchFamily="2" charset="-122"/>
              </a:rPr>
              <a:t>是符号串，那么</a:t>
            </a:r>
            <a:r>
              <a:rPr lang="en-US" altLang="zh-CN" sz="2800" b="1"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zh-CN" altLang="en-US" sz="2800" b="1">
                <a:latin typeface="宋体" panose="02010600030101010101" pitchFamily="2" charset="-122"/>
              </a:rPr>
              <a:t>的连</a:t>
            </a:r>
            <a:r>
              <a:rPr lang="zh-CN" altLang="en-US" sz="2800" b="1" smtClean="0">
                <a:latin typeface="宋体" panose="02010600030101010101" pitchFamily="2" charset="-122"/>
              </a:rPr>
              <a:t>结</a:t>
            </a:r>
            <a:r>
              <a:rPr lang="en-US" altLang="zh-CN" sz="2800" b="1" smtClean="0">
                <a:latin typeface="宋体" panose="02010600030101010101" pitchFamily="2" charset="-122"/>
              </a:rPr>
              <a:t>(</a:t>
            </a:r>
            <a:r>
              <a:rPr lang="zh-CN" altLang="en-US" sz="2800" b="1" smtClean="0">
                <a:latin typeface="宋体" panose="02010600030101010101" pitchFamily="2" charset="-122"/>
              </a:rPr>
              <a:t>写</a:t>
            </a:r>
            <a:r>
              <a:rPr lang="zh-CN" altLang="en-US" sz="2800" b="1">
                <a:latin typeface="宋体" panose="02010600030101010101" pitchFamily="2" charset="-122"/>
              </a:rPr>
              <a:t>成</a:t>
            </a:r>
            <a:r>
              <a:rPr lang="en-US" altLang="zh-CN" sz="2800" b="1">
                <a:latin typeface="宋体" panose="02010600030101010101" pitchFamily="2" charset="-122"/>
              </a:rPr>
              <a:t>xy）</a:t>
            </a:r>
            <a:r>
              <a:rPr lang="zh-CN" altLang="zh-CN" sz="2800" b="1">
                <a:latin typeface="宋体" panose="02010600030101010101" pitchFamily="2" charset="-122"/>
              </a:rPr>
              <a:t>是把</a:t>
            </a:r>
            <a:r>
              <a:rPr lang="en-US" altLang="zh-CN" sz="2800" b="1" smtClean="0">
                <a:latin typeface="宋体" panose="02010600030101010101" pitchFamily="2" charset="-122"/>
              </a:rPr>
              <a:t>y</a:t>
            </a:r>
            <a:r>
              <a:rPr lang="zh-CN" altLang="en-US" sz="2800" b="1" smtClean="0">
                <a:latin typeface="宋体" panose="02010600030101010101" pitchFamily="2" charset="-122"/>
              </a:rPr>
              <a:t>连到</a:t>
            </a:r>
            <a:r>
              <a:rPr lang="en-US" altLang="zh-CN" sz="2800" b="1" smtClean="0">
                <a:latin typeface="宋体" panose="02010600030101010101" pitchFamily="2" charset="-122"/>
              </a:rPr>
              <a:t>x</a:t>
            </a:r>
            <a:r>
              <a:rPr lang="zh-CN" altLang="zh-CN" sz="2800" b="1">
                <a:latin typeface="宋体" panose="02010600030101010101" pitchFamily="2" charset="-122"/>
              </a:rPr>
              <a:t>后形成的符号串。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4348" y="3500438"/>
            <a:ext cx="4857784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800" b="1">
                <a:solidFill>
                  <a:srgbClr val="C00000"/>
                </a:solidFill>
                <a:latin typeface="宋体" panose="02010600030101010101" pitchFamily="2" charset="-122"/>
              </a:rPr>
              <a:t>空串是恒等元</a:t>
            </a:r>
            <a:r>
              <a:rPr lang="zh-CN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素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baseline="-5000" smtClean="0">
                <a:solidFill>
                  <a:srgbClr val="C0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s=s</a:t>
            </a:r>
            <a:r>
              <a:rPr lang="en-US" altLang="zh-CN" sz="4000" b="1" baseline="-5000" smtClean="0">
                <a:solidFill>
                  <a:srgbClr val="C0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=s</a:t>
            </a:r>
            <a:endParaRPr lang="en-US" altLang="zh-CN" sz="2800" b="1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5720" y="4143380"/>
            <a:ext cx="507209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latin typeface="宋体" panose="02010600030101010101" pitchFamily="2" charset="-122"/>
              </a:rPr>
              <a:t>5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乘积</a:t>
            </a:r>
            <a:r>
              <a:rPr lang="en-US" altLang="zh-CN" sz="3200" b="1" smtClean="0">
                <a:latin typeface="宋体" panose="02010600030101010101" pitchFamily="2" charset="-122"/>
              </a:rPr>
              <a:t>:</a:t>
            </a:r>
            <a:r>
              <a:rPr lang="zh-CN" altLang="en-US" sz="3200" b="1" smtClean="0">
                <a:latin typeface="宋体" panose="02010600030101010101" pitchFamily="2" charset="-122"/>
              </a:rPr>
              <a:t>符号串集的连接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14348" y="5786454"/>
            <a:ext cx="3109938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</a:rPr>
              <a:t>{ε}A=A{ε}=A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786322"/>
            <a:ext cx="7358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+mn-ea"/>
              </a:rPr>
              <a:t>集合</a:t>
            </a:r>
            <a:r>
              <a:rPr lang="en-US" altLang="zh-CN" sz="2800" b="1" smtClean="0">
                <a:latin typeface="+mn-ea"/>
              </a:rPr>
              <a:t>A</a:t>
            </a:r>
            <a:r>
              <a:rPr lang="zh-CN" altLang="en-US" sz="2800" b="1" smtClean="0">
                <a:latin typeface="+mn-ea"/>
              </a:rPr>
              <a:t>与集合</a:t>
            </a:r>
            <a:r>
              <a:rPr lang="en-US" altLang="zh-CN" sz="2800" b="1" smtClean="0">
                <a:latin typeface="+mn-ea"/>
              </a:rPr>
              <a:t>B</a:t>
            </a:r>
            <a:r>
              <a:rPr lang="zh-CN" altLang="en-US" sz="2800" b="1" smtClean="0">
                <a:latin typeface="+mn-ea"/>
              </a:rPr>
              <a:t>的乘积写成</a:t>
            </a:r>
            <a:r>
              <a:rPr lang="en-US" altLang="zh-CN" sz="2800" b="1" smtClean="0">
                <a:latin typeface="+mn-ea"/>
              </a:rPr>
              <a:t>AB,</a:t>
            </a:r>
            <a:r>
              <a:rPr lang="zh-CN" altLang="en-US" sz="2800" b="1" smtClean="0">
                <a:latin typeface="+mn-ea"/>
              </a:rPr>
              <a:t>其值为</a:t>
            </a:r>
            <a:r>
              <a:rPr lang="en-US" altLang="zh-CN" sz="2800" b="1" smtClean="0">
                <a:latin typeface="+mn-ea"/>
              </a:rPr>
              <a:t> </a:t>
            </a:r>
            <a:endParaRPr lang="en-US" altLang="zh-CN" sz="2800" b="1" smtClean="0">
              <a:latin typeface="+mn-ea"/>
            </a:endParaRPr>
          </a:p>
          <a:p>
            <a:r>
              <a:rPr lang="en-US" altLang="zh-CN" sz="2800" b="1" smtClean="0">
                <a:latin typeface="+mn-ea"/>
              </a:rPr>
              <a:t>    AB={xy|x</a:t>
            </a:r>
            <a:r>
              <a:rPr lang="el-GR" altLang="zh-CN" sz="2800" b="1" smtClean="0">
                <a:latin typeface="+mn-ea"/>
              </a:rPr>
              <a:t>ϵ</a:t>
            </a:r>
            <a:r>
              <a:rPr lang="en-US" altLang="zh-CN" sz="2800" b="1" smtClean="0">
                <a:latin typeface="+mn-ea"/>
              </a:rPr>
              <a:t>A</a:t>
            </a:r>
            <a:r>
              <a:rPr lang="en-US" altLang="zh-CN" sz="2800" b="1" smtClean="0">
                <a:latin typeface="宋体" panose="02010600030101010101" pitchFamily="2" charset="-122"/>
              </a:rPr>
              <a:t>∪</a:t>
            </a:r>
            <a:r>
              <a:rPr lang="en-US" altLang="zh-CN" sz="2800" b="1" smtClean="0">
                <a:latin typeface="+mn-ea"/>
              </a:rPr>
              <a:t>y</a:t>
            </a:r>
            <a:r>
              <a:rPr lang="el-GR" altLang="zh-CN" sz="2800" b="1" smtClean="0">
                <a:latin typeface="+mn-ea"/>
              </a:rPr>
              <a:t>ϵ</a:t>
            </a:r>
            <a:r>
              <a:rPr lang="en-US" altLang="zh-CN" sz="2800" b="1" smtClean="0">
                <a:latin typeface="+mn-ea"/>
              </a:rPr>
              <a:t>B}</a:t>
            </a:r>
            <a:endParaRPr lang="zh-CN" altLang="en-US" sz="2800" b="1"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286375" y="5643880"/>
            <a:ext cx="3500755" cy="59753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215900" anchor="ctr" anchorCtr="0">
            <a:noAutofit/>
          </a:bodyPr>
          <a:lstStyle/>
          <a:p>
            <a:r>
              <a:rPr lang="zh-CN" altLang="en-US" sz="3200" b="1" smtClean="0">
                <a:latin typeface="宋体" panose="02010600030101010101" pitchFamily="2" charset="-122"/>
              </a:rPr>
              <a:t>空集</a:t>
            </a:r>
            <a:r>
              <a:rPr lang="en-US" altLang="zh-CN" sz="3200" b="1" smtClean="0">
                <a:latin typeface="宋体" panose="02010600030101010101" pitchFamily="2" charset="-122"/>
              </a:rPr>
              <a:t>Ф</a:t>
            </a:r>
            <a:r>
              <a:rPr lang="zh-CN" altLang="en-US" sz="3200" b="1" smtClean="0">
                <a:latin typeface="宋体" panose="02010600030101010101" pitchFamily="2" charset="-122"/>
              </a:rPr>
              <a:t>与{</a:t>
            </a:r>
            <a:r>
              <a:rPr lang="en-US" altLang="zh-CN" sz="3200" b="1" smtClean="0">
                <a:latin typeface="宋体" panose="02010600030101010101" pitchFamily="2" charset="-122"/>
              </a:rPr>
              <a:t>ε}</a:t>
            </a:r>
            <a:r>
              <a:rPr lang="zh-CN" altLang="en-US" sz="3200" b="1" smtClean="0">
                <a:latin typeface="宋体" panose="02010600030101010101" pitchFamily="2" charset="-122"/>
              </a:rPr>
              <a:t>不同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7" grpId="0"/>
      <p:bldP spid="19" grpId="0" autoUpdateAnimBg="0"/>
      <p:bldP spid="20" grpId="0"/>
      <p:bldP spid="21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3657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设字母表{</a:t>
            </a:r>
            <a:r>
              <a:rPr lang="en-US" altLang="zh-CN" sz="3200" b="1">
                <a:latin typeface="宋体" panose="02010600030101010101" pitchFamily="2" charset="-122"/>
              </a:rPr>
              <a:t>a,b,c}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28800" y="1447800"/>
            <a:ext cx="3657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x=abb,  y=cba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0" y="2511425"/>
            <a:ext cx="3657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xy=abbcba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071802" y="1890703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828800" y="3429000"/>
            <a:ext cx="5791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A={ab,bb},  B={cba,abcc,aa}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214546" y="4643446"/>
            <a:ext cx="6248400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AB={abcba,ababcc,abaa,bbcba,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bbabcc,bbaa}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3786182" y="4000504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500430" y="2000240"/>
            <a:ext cx="107157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连结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143372" y="4000504"/>
            <a:ext cx="150019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乘积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bldLvl="0" animBg="1"/>
      <p:bldP spid="57350" grpId="0" autoUpdateAnimBg="0"/>
      <p:bldP spid="57351" grpId="0" autoUpdateAnimBg="0"/>
      <p:bldP spid="57352" grpId="0" bldLvl="0" animBg="1"/>
      <p:bldP spid="57353" grpId="0" autoUpdateAnimBg="0"/>
      <p:bldP spid="573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2473308" y="5328617"/>
            <a:ext cx="2967030" cy="1159883"/>
          </a:xfrm>
          <a:prstGeom prst="wedgeEllipseCallout">
            <a:avLst>
              <a:gd name="adj1" fmla="val -84631"/>
              <a:gd name="adj2" fmla="val -66082"/>
            </a:avLst>
          </a:prstGeom>
          <a:solidFill>
            <a:srgbClr val="7030A0"/>
          </a:solidFill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零个或多个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中的元素</a:t>
            </a:r>
            <a:endParaRPr lang="zh-CN" altLang="en-US" sz="28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85720" y="2857496"/>
            <a:ext cx="2819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 smtClean="0">
                <a:latin typeface="宋体" panose="02010600030101010101" pitchFamily="2" charset="-122"/>
              </a:rPr>
              <a:t>7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正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闭包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85720" y="4071942"/>
            <a:ext cx="3048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 smtClean="0">
                <a:latin typeface="宋体" panose="02010600030101010101" pitchFamily="2" charset="-122"/>
              </a:rPr>
              <a:t>8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星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闭包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endParaRPr lang="zh-CN" altLang="en-US" sz="3200" b="1" baseline="30000">
              <a:latin typeface="宋体" panose="02010600030101010101" pitchFamily="2" charset="-122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857224" y="3501073"/>
            <a:ext cx="3886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latin typeface="宋体" panose="02010600030101010101" pitchFamily="2" charset="-122"/>
              </a:rPr>
              <a:t>=A</a:t>
            </a:r>
            <a:r>
              <a:rPr lang="en-US" altLang="zh-CN" sz="2800" b="1" baseline="30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∪A</a:t>
            </a:r>
            <a:r>
              <a:rPr lang="en-US" altLang="zh-CN" sz="2800" b="1" baseline="30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∪A</a:t>
            </a:r>
            <a:r>
              <a:rPr lang="en-US" altLang="zh-CN" sz="2800" b="1" baseline="30000">
                <a:latin typeface="宋体" panose="02010600030101010101" pitchFamily="2" charset="-122"/>
              </a:rPr>
              <a:t>3</a:t>
            </a:r>
            <a:r>
              <a:rPr lang="en-US" altLang="zh-CN" sz="2800" b="1">
                <a:latin typeface="宋体" panose="02010600030101010101" pitchFamily="2" charset="-122"/>
              </a:rPr>
              <a:t>∪</a:t>
            </a:r>
            <a:r>
              <a:rPr lang="en-US" altLang="zh-CN" sz="2800" b="1"/>
              <a:t>…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85720" y="1500174"/>
            <a:ext cx="4419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 smtClean="0">
                <a:latin typeface="宋体" panose="02010600030101010101" pitchFamily="2" charset="-122"/>
              </a:rPr>
              <a:t>6</a:t>
            </a:r>
            <a:r>
              <a:rPr lang="zh-CN" altLang="en-US" sz="3200" b="1" smtClean="0">
                <a:latin typeface="宋体" panose="02010600030101010101" pitchFamily="2" charset="-122"/>
              </a:rPr>
              <a:t>、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方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幂</a:t>
            </a:r>
            <a:r>
              <a:rPr lang="zh-CN" altLang="en-US" sz="3200" b="1">
                <a:latin typeface="宋体" panose="02010600030101010101" pitchFamily="2" charset="-122"/>
              </a:rPr>
              <a:t>(符号串集)：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857224" y="2143116"/>
            <a:ext cx="6572296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={ε}，</a:t>
            </a:r>
            <a:r>
              <a:rPr lang="en-US" altLang="zh-CN" sz="2800" b="1" smtClean="0">
                <a:latin typeface="宋体" panose="02010600030101010101" pitchFamily="2" charset="-122"/>
              </a:rPr>
              <a:t>A</a:t>
            </a:r>
            <a:r>
              <a:rPr lang="en-US" altLang="zh-CN" sz="2800" b="1" baseline="30000" smtClean="0">
                <a:latin typeface="宋体" panose="02010600030101010101" pitchFamily="2" charset="-122"/>
              </a:rPr>
              <a:t>1</a:t>
            </a:r>
            <a:r>
              <a:rPr lang="en-US" altLang="zh-CN" sz="2800" b="1" smtClean="0">
                <a:latin typeface="宋体" panose="02010600030101010101" pitchFamily="2" charset="-122"/>
              </a:rPr>
              <a:t>=A，A</a:t>
            </a:r>
            <a:r>
              <a:rPr lang="en-US" altLang="zh-CN" sz="2800" b="1" baseline="30000" smtClean="0">
                <a:latin typeface="宋体" panose="02010600030101010101" pitchFamily="2" charset="-122"/>
              </a:rPr>
              <a:t>2</a:t>
            </a:r>
            <a:r>
              <a:rPr lang="en-US" altLang="zh-CN" sz="2800" b="1" smtClean="0">
                <a:latin typeface="宋体" panose="02010600030101010101" pitchFamily="2" charset="-122"/>
              </a:rPr>
              <a:t>=AA</a:t>
            </a:r>
            <a:r>
              <a:rPr lang="zh-CN" altLang="en-US" sz="2800" b="1" smtClean="0">
                <a:latin typeface="宋体" panose="02010600030101010101" pitchFamily="2" charset="-122"/>
              </a:rPr>
              <a:t>，</a:t>
            </a:r>
            <a:r>
              <a:rPr lang="en-US" altLang="zh-CN" sz="2800" b="1" smtClean="0">
                <a:latin typeface="宋体" panose="02010600030101010101" pitchFamily="2" charset="-122"/>
              </a:rPr>
              <a:t>A</a:t>
            </a:r>
            <a:r>
              <a:rPr lang="en-US" altLang="zh-CN" sz="2800" b="1" baseline="30000" smtClean="0">
                <a:latin typeface="宋体" panose="02010600030101010101" pitchFamily="2" charset="-122"/>
              </a:rPr>
              <a:t>n </a:t>
            </a:r>
            <a:r>
              <a:rPr lang="en-US" altLang="zh-CN" sz="2800" b="1">
                <a:latin typeface="宋体" panose="02010600030101010101" pitchFamily="2" charset="-122"/>
              </a:rPr>
              <a:t>= A</a:t>
            </a:r>
            <a:r>
              <a:rPr lang="en-US" altLang="zh-CN" sz="2800" b="1" baseline="30000">
                <a:latin typeface="宋体" panose="02010600030101010101" pitchFamily="2" charset="-122"/>
              </a:rPr>
              <a:t>n-1</a:t>
            </a:r>
            <a:r>
              <a:rPr lang="en-US" altLang="zh-CN" sz="2800" b="1">
                <a:latin typeface="宋体" panose="02010600030101010101" pitchFamily="2" charset="-122"/>
              </a:rPr>
              <a:t>A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214810" y="1500174"/>
            <a:ext cx="150019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串指</a:t>
            </a:r>
            <a:r>
              <a:rPr lang="zh-CN" altLang="en-US" sz="3200" b="1" smtClean="0">
                <a:latin typeface="宋体" panose="02010600030101010101" pitchFamily="2" charset="-122"/>
              </a:rPr>
              <a:t>数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5715000" y="4004945"/>
            <a:ext cx="2315210" cy="97218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215900" bIns="0" anchor="ctr" anchorCtr="0">
            <a:no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若</a:t>
            </a:r>
            <a:r>
              <a:rPr lang="en-US" altLang="zh-CN" sz="2800" b="1">
                <a:latin typeface="宋体" panose="02010600030101010101" pitchFamily="2" charset="-122"/>
              </a:rPr>
              <a:t>A={ε,</a:t>
            </a:r>
            <a:r>
              <a:rPr lang="en-US" altLang="zh-CN" sz="2800" b="1"/>
              <a:t>…</a:t>
            </a:r>
            <a:r>
              <a:rPr lang="en-US" altLang="zh-CN" sz="2800" b="1">
                <a:latin typeface="宋体" panose="02010600030101010101" pitchFamily="2" charset="-122"/>
              </a:rPr>
              <a:t>}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则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latin typeface="宋体" panose="02010600030101010101" pitchFamily="2" charset="-122"/>
              </a:rPr>
              <a:t>=A</a:t>
            </a:r>
            <a:r>
              <a:rPr lang="en-US" altLang="zh-CN" sz="2800" b="1" baseline="30000">
                <a:latin typeface="宋体" panose="02010600030101010101" pitchFamily="2" charset="-122"/>
              </a:rPr>
              <a:t>*</a:t>
            </a:r>
            <a:endParaRPr lang="en-US" altLang="zh-CN" sz="2800" b="1" baseline="30000">
              <a:latin typeface="宋体" panose="02010600030101010101" pitchFamily="2" charset="-122"/>
            </a:endParaRP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115986" y="4685675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宋体" panose="02010600030101010101" pitchFamily="2" charset="-122"/>
              </a:rPr>
              <a:t>*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 baseline="30000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∪A</a:t>
            </a:r>
            <a:r>
              <a:rPr lang="en-US" altLang="zh-CN" sz="2800" b="1" baseline="30000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latin typeface="宋体" panose="02010600030101010101" pitchFamily="2" charset="-122"/>
              </a:rPr>
              <a:t>={ε}∪A</a:t>
            </a:r>
            <a:r>
              <a:rPr lang="en-US" altLang="zh-CN" sz="2800" b="1" baseline="30000">
                <a:latin typeface="宋体" panose="02010600030101010101" pitchFamily="2" charset="-122"/>
              </a:rPr>
              <a:t>+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5605" y="261077"/>
            <a:ext cx="5392420" cy="1028608"/>
            <a:chOff x="571472" y="428976"/>
            <a:chExt cx="5822950" cy="1028328"/>
          </a:xfrm>
        </p:grpSpPr>
        <p:sp>
          <p:nvSpPr>
            <p:cNvPr id="26" name="AutoShape 2"/>
            <p:cNvSpPr>
              <a:spLocks noChangeArrowheads="1"/>
            </p:cNvSpPr>
            <p:nvPr/>
          </p:nvSpPr>
          <p:spPr bwMode="auto">
            <a:xfrm>
              <a:off x="785785" y="857229"/>
              <a:ext cx="5608637" cy="600075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571472" y="428976"/>
              <a:ext cx="5554663" cy="748556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符号和符号串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061335" y="3810635"/>
            <a:ext cx="30988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2627630" y="3933190"/>
            <a:ext cx="1613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集合并</a:t>
            </a:r>
            <a:endParaRPr lang="zh-CN" altLang="en-US">
              <a:solidFill>
                <a:srgbClr val="7030A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2010" y="3300730"/>
            <a:ext cx="432435" cy="576580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635375" y="2637155"/>
            <a:ext cx="2749199" cy="579154"/>
          </a:xfrm>
          <a:prstGeom prst="wedgeRoundRectCallout">
            <a:avLst>
              <a:gd name="adj1" fmla="val -41222"/>
              <a:gd name="adj2" fmla="val 105456"/>
              <a:gd name="adj3" fmla="val 16667"/>
            </a:avLst>
          </a:prstGeom>
          <a:solidFill>
            <a:srgbClr val="7030A0">
              <a:alpha val="7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表示无限次方幂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ldLvl="0" animBg="1"/>
      <p:bldP spid="56330" grpId="0" autoUpdateAnimBg="0"/>
      <p:bldP spid="56331" grpId="0" autoUpdateAnimBg="0"/>
      <p:bldP spid="56334" grpId="0" autoUpdateAnimBg="0"/>
      <p:bldP spid="56335" grpId="0" autoUpdateAnimBg="0"/>
      <p:bldP spid="56336" grpId="0" autoUpdateAnimBg="0"/>
      <p:bldP spid="56337" grpId="0" autoUpdateAnimBg="0"/>
      <p:bldP spid="56339" grpId="0" bldLvl="0" animBg="1" autoUpdateAnimBg="0"/>
      <p:bldP spid="56341" grpId="0" autoUpdateAnimBg="0"/>
      <p:bldP spid="6" grpId="0"/>
      <p:bldP spid="6" grpId="1"/>
      <p:bldP spid="7" grpId="0" animBg="1"/>
      <p:bldP spid="7" grpId="1" animBg="1"/>
      <p:bldP spid="8" grpId="0" bldLvl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340" y="188595"/>
            <a:ext cx="4374515" cy="755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smtClean="0">
                <a:sym typeface="Wingdings" panose="05000000000000000000" pitchFamily="2" charset="2"/>
              </a:rPr>
              <a:t>例：</a:t>
            </a:r>
            <a:r>
              <a:rPr lang="zh-CN" altLang="en-US" sz="3600" b="1">
                <a:sym typeface="Wingdings" panose="05000000000000000000" pitchFamily="2" charset="2"/>
              </a:rPr>
              <a:t>∑＝｛</a:t>
            </a:r>
            <a:r>
              <a:rPr lang="en-US" altLang="zh-CN" sz="3600" b="1">
                <a:sym typeface="Wingdings" panose="05000000000000000000" pitchFamily="2" charset="2"/>
              </a:rPr>
              <a:t>a，b｝</a:t>
            </a:r>
            <a:r>
              <a:rPr lang="en-US" altLang="zh-CN" sz="3600" b="1"/>
              <a:t>     </a:t>
            </a:r>
            <a:endParaRPr lang="en-US" altLang="zh-CN" sz="3600" b="1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851910" y="1145540"/>
            <a:ext cx="2092960" cy="64516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>
                <a:latin typeface="宋体" panose="02010600030101010101" pitchFamily="2" charset="-122"/>
              </a:rPr>
              <a:t>{</a:t>
            </a:r>
            <a:r>
              <a:rPr lang="en-US" altLang="zh-CN" sz="3600" b="1">
                <a:latin typeface="宋体" panose="02010600030101010101" pitchFamily="2" charset="-122"/>
              </a:rPr>
              <a:t>a,b}</a:t>
            </a:r>
            <a:endParaRPr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851910" y="3115310"/>
            <a:ext cx="4714875" cy="64516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/>
              <a:t>｛</a:t>
            </a:r>
            <a:r>
              <a:rPr lang="en-US" altLang="zh-CN" sz="3600" b="1">
                <a:latin typeface="宋体" panose="02010600030101010101" pitchFamily="2" charset="-122"/>
              </a:rPr>
              <a:t>ε</a:t>
            </a:r>
            <a:r>
              <a:rPr lang="en-US" altLang="zh-CN" sz="3600" b="1"/>
              <a:t> ,a，aa，……｝</a:t>
            </a:r>
            <a:endParaRPr lang="en-US" altLang="zh-CN" sz="3600" b="1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851910" y="4099560"/>
            <a:ext cx="5262880" cy="119888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/>
              <a:t>由</a:t>
            </a:r>
            <a:r>
              <a:rPr lang="en-US" altLang="zh-CN" sz="3600" b="1"/>
              <a:t>a</a:t>
            </a:r>
            <a:r>
              <a:rPr lang="zh-CN" altLang="en-US" sz="3600" b="1"/>
              <a:t>和</a:t>
            </a:r>
            <a:r>
              <a:rPr lang="en-US" altLang="zh-CN" sz="3600" b="1"/>
              <a:t>b</a:t>
            </a:r>
            <a:r>
              <a:rPr lang="zh-CN" altLang="en-US" sz="3600" b="1"/>
              <a:t>构成的所有符号串</a:t>
            </a:r>
            <a:r>
              <a:rPr lang="en-US" altLang="zh-CN" sz="3600" b="1"/>
              <a:t>,</a:t>
            </a:r>
            <a:r>
              <a:rPr lang="zh-CN" altLang="en-US" sz="3600" b="1"/>
              <a:t>含空串 </a:t>
            </a:r>
            <a:endParaRPr lang="zh-CN" altLang="en-US" sz="3600" b="1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51910" y="2131060"/>
            <a:ext cx="4678045" cy="64516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/>
              <a:t>｛ </a:t>
            </a:r>
            <a:r>
              <a:rPr lang="en-US" altLang="zh-CN" sz="3600" b="1"/>
              <a:t>aa，ab，ba，bb｝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683260" y="5445125"/>
            <a:ext cx="7545070" cy="834390"/>
          </a:xfrm>
          <a:prstGeom prst="rect">
            <a:avLst/>
          </a:prstGeom>
          <a:noFill/>
        </p:spPr>
        <p:txBody>
          <a:bodyPr wrap="square" tIns="431800" rtlCol="0" anchor="ctr" anchorCtr="0">
            <a:noAutofit/>
          </a:bodyPr>
          <a:p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问：(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</a:t>
            </a:r>
            <a:r>
              <a:rPr lang="en-US" altLang="zh-CN" sz="36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*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</a:t>
            </a:r>
            <a:r>
              <a:rPr lang="en-US" altLang="zh-CN" sz="36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*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</a:t>
            </a:r>
            <a:r>
              <a:rPr lang="en-US" altLang="zh-CN" sz="36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*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对应的符号串集合是什么？</a:t>
            </a:r>
            <a:endParaRPr lang="zh-CN" altLang="en-US" sz="36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4321175"/>
            <a:ext cx="286639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sym typeface="+mn-ea"/>
              </a:rPr>
              <a:t>⑷ (a|b)</a:t>
            </a:r>
            <a:r>
              <a:rPr lang="en-US" altLang="zh-CN" sz="3600" baseline="30000">
                <a:sym typeface="+mn-ea"/>
              </a:rPr>
              <a:t>*</a:t>
            </a:r>
            <a:r>
              <a:rPr lang="en-US" altLang="zh-CN" sz="3600">
                <a:sym typeface="+mn-ea"/>
              </a:rPr>
              <a:t>   </a:t>
            </a:r>
            <a:endParaRPr lang="en-US" altLang="zh-CN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140" y="3336925"/>
            <a:ext cx="163322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sym typeface="+mn-ea"/>
              </a:rPr>
              <a:t>⑶ a</a:t>
            </a:r>
            <a:r>
              <a:rPr lang="en-US" altLang="zh-CN" sz="3600" baseline="30000">
                <a:sym typeface="+mn-ea"/>
              </a:rPr>
              <a:t>* </a:t>
            </a:r>
            <a:r>
              <a:rPr lang="en-US" altLang="zh-CN" sz="3600">
                <a:sym typeface="+mn-ea"/>
              </a:rPr>
              <a:t> </a:t>
            </a:r>
            <a:endParaRPr lang="en-US" altLang="zh-CN" sz="36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140" y="2352675"/>
            <a:ext cx="31775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sym typeface="+mn-ea"/>
              </a:rPr>
              <a:t>⑵ (a|b)(a|b)</a:t>
            </a:r>
            <a:endParaRPr lang="en-US" altLang="zh-CN" sz="3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140" y="1368425"/>
            <a:ext cx="179451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sym typeface="Wingdings" panose="05000000000000000000" pitchFamily="2" charset="2"/>
              </a:rPr>
              <a:t>⑴ a|b</a:t>
            </a:r>
            <a:r>
              <a:rPr lang="en-US" altLang="zh-CN" sz="3600">
                <a:sym typeface="+mn-ea"/>
              </a:rPr>
              <a:t> 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bldLvl="0" animBg="1" autoUpdateAnimBg="0"/>
      <p:bldP spid="20" grpId="0" bldLvl="0" animBg="1" autoUpdateAnimBg="0"/>
      <p:bldP spid="21" grpId="0" bldLvl="0" animBg="1" autoUpdateAnimBg="0"/>
      <p:bldP spid="26" grpId="0" bldLvl="0" animBg="1" autoUpdateAnimBg="0"/>
      <p:bldP spid="6" grpId="0"/>
      <p:bldP spid="6" grpId="1"/>
      <p:bldP spid="5" grpId="0"/>
      <p:bldP spid="5" grpId="1"/>
      <p:bldP spid="4" grpId="0"/>
      <p:bldP spid="4" grpId="1"/>
      <p:bldP spid="3" grpId="0"/>
      <p:bldP spid="3" grpId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7315" y="44746"/>
            <a:ext cx="91440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smtClean="0"/>
              <a:t>思考：</a:t>
            </a:r>
            <a:r>
              <a:rPr lang="zh-CN" altLang="en-US" sz="3200" b="1"/>
              <a:t>设</a:t>
            </a:r>
            <a:r>
              <a:rPr lang="en-US" altLang="zh-CN" sz="3200" b="1"/>
              <a:t>letter</a:t>
            </a:r>
            <a:r>
              <a:rPr lang="zh-CN" altLang="en-US" sz="3200" b="1"/>
              <a:t>代表字母集合</a:t>
            </a:r>
            <a:r>
              <a:rPr lang="en-US" altLang="zh-CN" sz="3200" b="1"/>
              <a:t>(</a:t>
            </a:r>
            <a:r>
              <a:rPr lang="en-US" altLang="zh-CN" sz="3200" b="1"/>
              <a:t>A|B|… |Z|a|b|…|z)</a:t>
            </a:r>
            <a:r>
              <a:rPr lang="zh-CN" altLang="en-US" sz="3200" b="1"/>
              <a:t>，</a:t>
            </a:r>
            <a:r>
              <a:rPr lang="en-US" altLang="zh-CN" sz="3200">
                <a:sym typeface="+mn-ea"/>
              </a:rPr>
              <a:t>digit</a:t>
            </a:r>
            <a:r>
              <a:rPr lang="zh-CN" altLang="en-US" sz="3200">
                <a:sym typeface="+mn-ea"/>
              </a:rPr>
              <a:t>代表数字集合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0|1|2|…|9</a:t>
            </a:r>
            <a:r>
              <a:rPr lang="en-US" altLang="zh-CN" sz="3200">
                <a:sym typeface="+mn-ea"/>
              </a:rPr>
              <a:t>)</a:t>
            </a:r>
            <a:r>
              <a:rPr lang="en-US" altLang="zh-CN" sz="3200" b="1"/>
              <a:t>            </a:t>
            </a:r>
            <a:endParaRPr lang="zh-CN" alt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179359" y="1844662"/>
            <a:ext cx="6715172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/>
              <a:t>(1)digit</a:t>
            </a:r>
            <a:r>
              <a:rPr lang="en-US" altLang="zh-CN" sz="3600" baseline="30000" smtClean="0"/>
              <a:t>3</a:t>
            </a:r>
            <a:endParaRPr lang="en-US" altLang="zh-CN" sz="3600" baseline="30000" smtClean="0"/>
          </a:p>
          <a:p>
            <a:pPr>
              <a:lnSpc>
                <a:spcPct val="150000"/>
              </a:lnSpc>
            </a:pPr>
            <a:r>
              <a:rPr lang="en-US" altLang="zh-CN" sz="3600" smtClean="0"/>
              <a:t>(2)letter(digit)</a:t>
            </a:r>
            <a:r>
              <a:rPr lang="en-US" altLang="zh-CN" sz="3600" baseline="30000" smtClean="0"/>
              <a:t>4</a:t>
            </a:r>
            <a:endParaRPr lang="en-US" altLang="zh-CN" sz="3600" baseline="30000" smtClean="0"/>
          </a:p>
          <a:p>
            <a:pPr>
              <a:lnSpc>
                <a:spcPct val="150000"/>
              </a:lnSpc>
            </a:pPr>
            <a:r>
              <a:rPr lang="en-US" altLang="zh-CN" sz="3600" smtClean="0"/>
              <a:t>(3</a:t>
            </a:r>
            <a:r>
              <a:rPr lang="en-US" altLang="zh-CN" sz="3600" smtClean="0">
                <a:solidFill>
                  <a:schemeClr val="accent4"/>
                </a:solidFill>
              </a:rPr>
              <a:t>)(letter|digit)</a:t>
            </a:r>
            <a:r>
              <a:rPr lang="en-US" altLang="zh-CN" sz="3600" baseline="30000" smtClean="0">
                <a:solidFill>
                  <a:schemeClr val="accent4"/>
                </a:solidFill>
              </a:rPr>
              <a:t>+</a:t>
            </a:r>
            <a:endParaRPr lang="en-US" altLang="zh-CN" sz="3600" baseline="3000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accent4"/>
                </a:solidFill>
              </a:rPr>
              <a:t>(4)letter(letter|digit)</a:t>
            </a:r>
            <a:r>
              <a:rPr lang="en-US" altLang="zh-CN" sz="3600" baseline="30000" smtClean="0">
                <a:solidFill>
                  <a:schemeClr val="accent4"/>
                </a:solidFill>
              </a:rPr>
              <a:t>*</a:t>
            </a:r>
            <a:endParaRPr lang="zh-CN" altLang="en-US" sz="3600" baseline="300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2"/>
          <p:cNvSpPr/>
          <p:nvPr/>
        </p:nvSpPr>
        <p:spPr>
          <a:xfrm>
            <a:off x="571500" y="642938"/>
            <a:ext cx="6715125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57188" y="214313"/>
            <a:ext cx="6786563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3.3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单词的形式化描述工具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TextBox 27"/>
          <p:cNvSpPr txBox="1"/>
          <p:nvPr/>
        </p:nvSpPr>
        <p:spPr>
          <a:xfrm>
            <a:off x="323215" y="1412558"/>
            <a:ext cx="5500688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二、正规文法：也称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型文法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781300"/>
            <a:ext cx="6751955" cy="589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p>
            <a:r>
              <a:rPr lang="zh-CN" altLang="en-US" sz="5400" spc="3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</a:rPr>
              <a:t>文法是什么？</a:t>
            </a:r>
            <a:endParaRPr lang="zh-CN" altLang="en-US" sz="5400" spc="30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550" y="4220845"/>
            <a:ext cx="6751955" cy="589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p>
            <a:r>
              <a:rPr lang="zh-CN" altLang="en-US" sz="5400" spc="3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</a:rPr>
              <a:t>文法的作用是？</a:t>
            </a:r>
            <a:endParaRPr lang="zh-CN" altLang="en-US" sz="5400" spc="30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3317" grpId="0"/>
      <p:bldP spid="5" grpId="0"/>
      <p:bldP spid="5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850" y="1341120"/>
            <a:ext cx="6700520" cy="3374390"/>
          </a:xfrm>
          <a:prstGeom prst="rect">
            <a:avLst/>
          </a:prstGeom>
          <a:solidFill>
            <a:srgbClr val="CCFF66"/>
          </a:solidFill>
        </p:spPr>
        <p:txBody>
          <a:bodyPr wrap="square" tIns="323850" rtlCol="0" anchor="ctr" anchorCtr="0">
            <a:noAutofit/>
          </a:bodyPr>
          <a:lstStyle/>
          <a:p>
            <a:r>
              <a:rPr lang="en-US" altLang="zh-CN" sz="2800" smtClean="0"/>
              <a:t>&lt;</a:t>
            </a:r>
            <a:r>
              <a:rPr lang="zh-CN" altLang="en-US" sz="2800" smtClean="0"/>
              <a:t>句子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主语</a:t>
            </a:r>
            <a:r>
              <a:rPr lang="en-US" altLang="zh-CN" sz="2800" smtClean="0"/>
              <a:t>&gt;&lt;</a:t>
            </a:r>
            <a:r>
              <a:rPr lang="zh-CN" altLang="en-US" sz="2800" smtClean="0"/>
              <a:t>谓语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主语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代词</a:t>
            </a:r>
            <a:r>
              <a:rPr lang="en-US" altLang="zh-CN" sz="2800" smtClean="0"/>
              <a:t>&gt;|&lt;</a:t>
            </a:r>
            <a:r>
              <a:rPr lang="zh-CN" altLang="en-US" sz="2800" smtClean="0"/>
              <a:t>名词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代词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zh-CN" altLang="en-US" sz="2800" smtClean="0"/>
              <a:t>我</a:t>
            </a:r>
            <a:r>
              <a:rPr lang="en-US" altLang="zh-CN" sz="2800" smtClean="0"/>
              <a:t>|</a:t>
            </a:r>
            <a:r>
              <a:rPr lang="zh-CN" altLang="en-US" sz="2800" smtClean="0"/>
              <a:t>你</a:t>
            </a:r>
            <a:r>
              <a:rPr lang="en-US" altLang="zh-CN" sz="2800" smtClean="0"/>
              <a:t>|</a:t>
            </a:r>
            <a:r>
              <a:rPr lang="zh-CN" altLang="en-US" sz="2800" smtClean="0"/>
              <a:t>他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名词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zh-CN" altLang="en-US" sz="2800" smtClean="0"/>
              <a:t>王明</a:t>
            </a:r>
            <a:r>
              <a:rPr lang="en-US" altLang="zh-CN" sz="2800" smtClean="0"/>
              <a:t>|</a:t>
            </a:r>
            <a:r>
              <a:rPr lang="zh-CN" altLang="en-US" sz="2800" smtClean="0"/>
              <a:t>大学生</a:t>
            </a:r>
            <a:r>
              <a:rPr lang="en-US" altLang="zh-CN" sz="2800" smtClean="0"/>
              <a:t>|</a:t>
            </a:r>
            <a:r>
              <a:rPr lang="zh-CN" altLang="en-US" sz="2800" smtClean="0"/>
              <a:t>工人</a:t>
            </a:r>
            <a:r>
              <a:rPr lang="en-US" altLang="zh-CN" sz="2800" smtClean="0"/>
              <a:t>|</a:t>
            </a:r>
            <a:r>
              <a:rPr lang="zh-CN" altLang="en-US" sz="2800" smtClean="0"/>
              <a:t>英语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谓语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动词</a:t>
            </a:r>
            <a:r>
              <a:rPr lang="en-US" altLang="zh-CN" sz="2800" smtClean="0"/>
              <a:t>&gt;&lt;</a:t>
            </a:r>
            <a:r>
              <a:rPr lang="zh-CN" altLang="en-US" sz="2800" smtClean="0"/>
              <a:t>直接宾语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动词</a:t>
            </a:r>
            <a:r>
              <a:rPr lang="en-US" altLang="zh-CN" sz="2800" smtClean="0"/>
              <a:t>&gt;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zh-CN" altLang="en-US" sz="2800" smtClean="0"/>
              <a:t>是</a:t>
            </a:r>
            <a:r>
              <a:rPr lang="en-US" altLang="zh-CN" sz="2800" smtClean="0"/>
              <a:t>|</a:t>
            </a:r>
            <a:r>
              <a:rPr lang="zh-CN" altLang="en-US" sz="2800" smtClean="0"/>
              <a:t>学习</a:t>
            </a:r>
            <a:endParaRPr lang="en-US" altLang="zh-CN" sz="2800" smtClean="0"/>
          </a:p>
          <a:p>
            <a:r>
              <a:rPr lang="en-US" altLang="zh-CN" sz="2800" smtClean="0"/>
              <a:t>&lt;</a:t>
            </a:r>
            <a:r>
              <a:rPr lang="zh-CN" altLang="en-US" sz="2800" smtClean="0"/>
              <a:t>直接宾语</a:t>
            </a:r>
            <a:r>
              <a:rPr lang="en-US" altLang="zh-CN" sz="2800" smtClean="0"/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代词</a:t>
            </a:r>
            <a:r>
              <a:rPr lang="en-US" altLang="zh-CN" sz="2800" smtClean="0"/>
              <a:t>&gt;|&lt;</a:t>
            </a:r>
            <a:r>
              <a:rPr lang="zh-CN" altLang="en-US" sz="2800" smtClean="0"/>
              <a:t>名词</a:t>
            </a:r>
            <a:r>
              <a:rPr lang="en-US" altLang="zh-CN" sz="2800" smtClean="0"/>
              <a:t>&gt;</a:t>
            </a:r>
            <a:endParaRPr lang="en-US" altLang="zh-CN" sz="2800" smtClean="0"/>
          </a:p>
        </p:txBody>
      </p:sp>
      <p:sp>
        <p:nvSpPr>
          <p:cNvPr id="9" name="云形标注 8"/>
          <p:cNvSpPr/>
          <p:nvPr/>
        </p:nvSpPr>
        <p:spPr bwMode="auto">
          <a:xfrm>
            <a:off x="5723580" y="908675"/>
            <a:ext cx="3000396" cy="1785950"/>
          </a:xfrm>
          <a:prstGeom prst="cloudCallout">
            <a:avLst>
              <a:gd name="adj1" fmla="val -44550"/>
              <a:gd name="adj2" fmla="val 23564"/>
            </a:avLst>
          </a:prstGeom>
          <a:solidFill>
            <a:srgbClr val="7030A0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" rIns="36000" bIns="3600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我是大学生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159" y="214573"/>
            <a:ext cx="5822950" cy="1028420"/>
            <a:chOff x="357159" y="214573"/>
            <a:chExt cx="5822950" cy="1028420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571472" y="642918"/>
              <a:ext cx="5608637" cy="600075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57159" y="214573"/>
              <a:ext cx="5554663" cy="748740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altLang="zh-CN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、文法的直观概念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圆角矩形 2" descr="7b0a202020202262756c6c6574223a20227b5c2263617465676f727949645c223a31303032352c5c2274656d706c61746549645c223a32303233313439347d220a7d0a"/>
          <p:cNvSpPr/>
          <p:nvPr/>
        </p:nvSpPr>
        <p:spPr>
          <a:xfrm>
            <a:off x="332740" y="4957445"/>
            <a:ext cx="8478132" cy="1192777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spAutoFit/>
          </a:bodyPr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3200" b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解决将</a:t>
            </a:r>
            <a:r>
              <a:rPr lang="zh-CN" altLang="en-US" sz="3200" b="0" smtClean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无穷多</a:t>
            </a:r>
            <a:r>
              <a:rPr lang="zh-CN" altLang="en-US" sz="3200" b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的符号串通过</a:t>
            </a:r>
            <a:r>
              <a:rPr lang="zh-CN" altLang="en-US" sz="3200" b="0" smtClean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有穷</a:t>
            </a:r>
            <a:r>
              <a:rPr lang="zh-CN" altLang="en-US" sz="3200" b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的规则表示</a:t>
            </a:r>
            <a:endParaRPr lang="zh-CN" altLang="en-US" sz="3200" b="0" smtClean="0"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3200" b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规定了各符号串的</a:t>
            </a:r>
            <a:r>
              <a:rPr lang="zh-CN" altLang="en-US" sz="3200" b="0" smtClean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组成规则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3" grpId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6870" y="285729"/>
            <a:ext cx="5625465" cy="905531"/>
            <a:chOff x="357158" y="285770"/>
            <a:chExt cx="7000924" cy="90592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612197" y="636644"/>
              <a:ext cx="6745885" cy="555046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357158" y="285770"/>
              <a:ext cx="6610216" cy="749057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altLang="zh-CN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文法的形式定义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5720" y="1428736"/>
            <a:ext cx="749143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mtClean="0">
                <a:solidFill>
                  <a:srgbClr val="C00000"/>
                </a:solidFill>
              </a:rPr>
              <a:t>规则</a:t>
            </a:r>
            <a:r>
              <a:rPr lang="zh-CN" altLang="en-US" sz="3200" smtClean="0"/>
              <a:t>：也称</a:t>
            </a:r>
            <a:r>
              <a:rPr lang="zh-CN" altLang="en-US" sz="3200" b="1" smtClean="0">
                <a:solidFill>
                  <a:srgbClr val="C00000"/>
                </a:solidFill>
              </a:rPr>
              <a:t>重写规则</a:t>
            </a:r>
            <a:r>
              <a:rPr lang="zh-CN" altLang="en-US" sz="3200" smtClean="0"/>
              <a:t>、</a:t>
            </a:r>
            <a:r>
              <a:rPr lang="zh-CN" altLang="en-US" sz="3200" b="1" smtClean="0">
                <a:solidFill>
                  <a:srgbClr val="C00000"/>
                </a:solidFill>
              </a:rPr>
              <a:t>产生式</a:t>
            </a:r>
            <a:r>
              <a:rPr lang="zh-CN" altLang="en-US" sz="3200" smtClean="0"/>
              <a:t>、</a:t>
            </a:r>
            <a:r>
              <a:rPr lang="zh-CN" altLang="en-US" sz="3200" b="1" smtClean="0">
                <a:solidFill>
                  <a:srgbClr val="C00000"/>
                </a:solidFill>
              </a:rPr>
              <a:t>生成式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99745" y="2357120"/>
            <a:ext cx="3844290" cy="386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α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smtClean="0">
                <a:latin typeface="Times New Roman" panose="02020603050405020304" pitchFamily="18" charset="0"/>
              </a:rPr>
              <a:t>β</a:t>
            </a:r>
            <a:r>
              <a:rPr lang="en-US" altLang="zh-CN" sz="3200" smtClean="0"/>
              <a:t> </a:t>
            </a:r>
            <a:r>
              <a:rPr lang="zh-CN" altLang="en-US" sz="3200" smtClean="0"/>
              <a:t>或 </a:t>
            </a:r>
            <a:r>
              <a:rPr lang="en-US" altLang="zh-CN" sz="3200" smtClean="0">
                <a:latin typeface="Times New Roman" panose="02020603050405020304" pitchFamily="18" charset="0"/>
              </a:rPr>
              <a:t>α </a:t>
            </a:r>
            <a:r>
              <a:rPr lang="en-US" altLang="zh-CN" sz="3200" smtClean="0"/>
              <a:t>::=</a:t>
            </a:r>
            <a:r>
              <a:rPr lang="el-GR" altLang="zh-CN" sz="3200" smtClean="0">
                <a:cs typeface="Times New Roman" panose="02020603050405020304" pitchFamily="18" charset="0"/>
              </a:rPr>
              <a:t>β</a:t>
            </a:r>
            <a:r>
              <a:rPr lang="en-US" altLang="zh-CN" sz="3200" smtClean="0">
                <a:cs typeface="Times New Roman" panose="02020603050405020304" pitchFamily="18" charset="0"/>
              </a:rPr>
              <a:t>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755623" y="3501073"/>
            <a:ext cx="4071966" cy="987921"/>
          </a:xfrm>
          <a:prstGeom prst="cloudCallout">
            <a:avLst>
              <a:gd name="adj1" fmla="val -9594"/>
              <a:gd name="adj2" fmla="val -13600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Arial" panose="020B0604020202020204" pitchFamily="34" charset="0"/>
                <a:ea typeface="宋体" panose="02010600030101010101" pitchFamily="2" charset="-122"/>
              </a:rPr>
              <a:t>规则的左部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形标注 10"/>
          <p:cNvSpPr/>
          <p:nvPr/>
        </p:nvSpPr>
        <p:spPr bwMode="auto">
          <a:xfrm>
            <a:off x="3419467" y="2637467"/>
            <a:ext cx="4071966" cy="917168"/>
          </a:xfrm>
          <a:prstGeom prst="wedgeEllipseCallout">
            <a:avLst>
              <a:gd name="adj1" fmla="val -48253"/>
              <a:gd name="adj2" fmla="val -46751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规则的右部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50" y="4714875"/>
            <a:ext cx="4103370" cy="65278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215900" rtlCol="0">
            <a:noAutofit/>
          </a:bodyPr>
          <a:lstStyle/>
          <a:p>
            <a:r>
              <a:rPr lang="zh-CN" altLang="en-US" sz="3200" smtClean="0">
                <a:latin typeface="Times New Roman" panose="02020603050405020304" pitchFamily="18" charset="0"/>
              </a:rPr>
              <a:t>称为：</a:t>
            </a:r>
            <a:r>
              <a:rPr lang="en-US" altLang="zh-CN" sz="3200" smtClean="0">
                <a:latin typeface="Times New Roman" panose="02020603050405020304" pitchFamily="18" charset="0"/>
              </a:rPr>
              <a:t>α </a:t>
            </a:r>
            <a:r>
              <a:rPr lang="en-US" altLang="zh-CN" sz="3200" smtClean="0"/>
              <a:t> </a:t>
            </a:r>
            <a:r>
              <a:rPr lang="zh-CN" altLang="en-US" sz="3200" smtClean="0"/>
              <a:t>定义为</a:t>
            </a:r>
            <a:r>
              <a:rPr lang="el-GR" altLang="zh-CN" sz="3200" smtClean="0">
                <a:cs typeface="Times New Roman" panose="02020603050405020304" pitchFamily="18" charset="0"/>
              </a:rPr>
              <a:t>β</a:t>
            </a:r>
            <a:endParaRPr lang="zh-CN" altLang="en-US" sz="32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  <p:bldP spid="10" grpId="0" bldLvl="0" animBg="1"/>
      <p:bldP spid="11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285720" y="4786322"/>
            <a:ext cx="8534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0">
                <a:latin typeface="Times New Roman" panose="02020603050405020304" pitchFamily="18" charset="0"/>
              </a:rPr>
              <a:t> </a:t>
            </a:r>
            <a:r>
              <a:rPr lang="en-US" altLang="zh-CN" sz="3200" b="0" smtClean="0">
                <a:latin typeface="Times New Roman" panose="02020603050405020304" pitchFamily="18" charset="0"/>
              </a:rPr>
              <a:t>2</a:t>
            </a:r>
            <a:r>
              <a:rPr lang="zh-CN" altLang="en-US" sz="3200" b="0" smtClean="0">
                <a:latin typeface="Times New Roman" panose="02020603050405020304" pitchFamily="18" charset="0"/>
              </a:rPr>
              <a:t>、</a:t>
            </a:r>
            <a:r>
              <a:rPr lang="en-US" altLang="zh-CN" sz="320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,V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zh-CN" altLang="en-US" sz="3200">
                <a:latin typeface="Times New Roman" panose="02020603050405020304" pitchFamily="18" charset="0"/>
              </a:rPr>
              <a:t>有限</a:t>
            </a:r>
            <a:r>
              <a:rPr lang="en-US" altLang="zh-CN" sz="3200">
                <a:latin typeface="Times New Roman" panose="02020603050405020304" pitchFamily="18" charset="0"/>
              </a:rPr>
              <a:t>,</a:t>
            </a:r>
            <a:r>
              <a:rPr lang="zh-CN" altLang="en-US" sz="3200">
                <a:latin typeface="Times New Roman" panose="02020603050405020304" pitchFamily="18" charset="0"/>
              </a:rPr>
              <a:t>且</a:t>
            </a:r>
            <a:r>
              <a:rPr lang="en-US" altLang="zh-CN" sz="320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</a:rPr>
              <a:t>N</a:t>
            </a:r>
            <a:r>
              <a:rPr lang="en-US" altLang="zh-CN" sz="3200"/>
              <a:t>≠</a:t>
            </a:r>
            <a:r>
              <a:rPr lang="en-US" altLang="zh-CN" sz="3200">
                <a:latin typeface="Times New Roman" panose="02020603050405020304" pitchFamily="18" charset="0"/>
              </a:rPr>
              <a:t>Φ 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/>
              <a:t>≠</a:t>
            </a:r>
            <a:r>
              <a:rPr lang="en-US" altLang="zh-CN" sz="3200">
                <a:latin typeface="Times New Roman" panose="02020603050405020304" pitchFamily="18" charset="0"/>
              </a:rPr>
              <a:t>Φ</a:t>
            </a:r>
            <a:r>
              <a:rPr lang="en-US" altLang="zh-CN" sz="3200" smtClean="0">
                <a:latin typeface="Times New Roman" panose="02020603050405020304" pitchFamily="18" charset="0"/>
              </a:rPr>
              <a:t>, 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</a:rPr>
              <a:t>∩V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</a:rPr>
              <a:t>=Φ</a:t>
            </a:r>
            <a:r>
              <a:rPr lang="en-US" altLang="zh-CN" sz="3200" b="0">
                <a:latin typeface="Times New Roman" panose="02020603050405020304" pitchFamily="18" charset="0"/>
              </a:rPr>
              <a:t> </a:t>
            </a:r>
            <a:endParaRPr lang="en-US" altLang="zh-CN" sz="3200" b="0">
              <a:latin typeface="Times New Roman" panose="02020603050405020304" pitchFamily="18" charset="0"/>
            </a:endParaRPr>
          </a:p>
        </p:txBody>
      </p:sp>
      <p:sp>
        <p:nvSpPr>
          <p:cNvPr id="18436" name="Text Box 46"/>
          <p:cNvSpPr txBox="1">
            <a:spLocks noChangeArrowheads="1"/>
          </p:cNvSpPr>
          <p:nvPr/>
        </p:nvSpPr>
        <p:spPr bwMode="auto">
          <a:xfrm>
            <a:off x="323850" y="333375"/>
            <a:ext cx="48593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</a:rPr>
              <a:t>定义</a:t>
            </a:r>
            <a:r>
              <a:rPr lang="en-US" altLang="zh-CN" sz="2800" b="1" smtClean="0">
                <a:solidFill>
                  <a:srgbClr val="C00000"/>
                </a:solidFill>
              </a:rPr>
              <a:t>2.1  </a:t>
            </a:r>
            <a:r>
              <a:rPr lang="zh-CN" altLang="en-US" sz="2800" smtClean="0"/>
              <a:t>文法</a:t>
            </a:r>
            <a:r>
              <a:rPr lang="en-US" altLang="zh-CN" sz="2800" smtClean="0"/>
              <a:t>G</a:t>
            </a:r>
            <a:r>
              <a:rPr lang="zh-CN" altLang="en-US" sz="2800" smtClean="0"/>
              <a:t>为一个四元组：</a:t>
            </a:r>
            <a:endParaRPr lang="zh-CN" altLang="en-US" sz="2800"/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1763713" y="908050"/>
            <a:ext cx="457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G =</a:t>
            </a:r>
            <a:r>
              <a:rPr lang="zh-CN" altLang="en-US" sz="2800">
                <a:latin typeface="Times New Roman" panose="02020603050405020304" pitchFamily="18" charset="0"/>
              </a:rPr>
              <a:t>（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4082" name="AutoShape 50"/>
          <p:cNvSpPr>
            <a:spLocks noChangeArrowheads="1"/>
          </p:cNvSpPr>
          <p:nvPr/>
        </p:nvSpPr>
        <p:spPr bwMode="auto">
          <a:xfrm>
            <a:off x="2627312" y="1700213"/>
            <a:ext cx="1730374" cy="533400"/>
          </a:xfrm>
          <a:prstGeom prst="wedgeRoundRectCallout">
            <a:avLst>
              <a:gd name="adj1" fmla="val 29798"/>
              <a:gd name="adj2" fmla="val -106191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lIns="90000" tIns="252095" rIns="90000" bIns="46800" anchor="ctr" anchorCtr="1"/>
          <a:lstStyle/>
          <a:p>
            <a:pPr algn="ctr"/>
            <a:r>
              <a:rPr lang="zh-CN" altLang="en-US" sz="2800"/>
              <a:t>非终极符</a:t>
            </a:r>
            <a:endParaRPr lang="zh-CN" altLang="en-US" sz="2800"/>
          </a:p>
        </p:txBody>
      </p:sp>
      <p:sp>
        <p:nvSpPr>
          <p:cNvPr id="44083" name="AutoShape 51"/>
          <p:cNvSpPr>
            <a:spLocks noChangeArrowheads="1"/>
          </p:cNvSpPr>
          <p:nvPr/>
        </p:nvSpPr>
        <p:spPr bwMode="auto">
          <a:xfrm>
            <a:off x="4572000" y="1700213"/>
            <a:ext cx="1357322" cy="533400"/>
          </a:xfrm>
          <a:prstGeom prst="wedgeRoundRectCallout">
            <a:avLst>
              <a:gd name="adj1" fmla="val -34358"/>
              <a:gd name="adj2" fmla="val -114763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lIns="90000" tIns="215900" rIns="90000" bIns="46800" anchor="ctr" anchorCtr="1"/>
          <a:lstStyle/>
          <a:p>
            <a:pPr algn="ctr"/>
            <a:r>
              <a:rPr lang="zh-CN" altLang="en-US" sz="2800"/>
              <a:t>初始符</a:t>
            </a:r>
            <a:endParaRPr lang="zh-CN" altLang="en-US" sz="2800"/>
          </a:p>
        </p:txBody>
      </p:sp>
      <p:sp>
        <p:nvSpPr>
          <p:cNvPr id="44084" name="AutoShape 52"/>
          <p:cNvSpPr>
            <a:spLocks noChangeArrowheads="1"/>
          </p:cNvSpPr>
          <p:nvPr/>
        </p:nvSpPr>
        <p:spPr bwMode="auto">
          <a:xfrm>
            <a:off x="6227762" y="1341438"/>
            <a:ext cx="2059013" cy="873116"/>
          </a:xfrm>
          <a:prstGeom prst="wedgeRoundRectCallout">
            <a:avLst>
              <a:gd name="adj1" fmla="val -90607"/>
              <a:gd name="adj2" fmla="val -56431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lIns="90000" tIns="360045" rIns="90000" bIns="46800" anchor="ctr" anchorCtr="1"/>
          <a:lstStyle/>
          <a:p>
            <a:pPr algn="ctr"/>
            <a:r>
              <a:rPr lang="zh-CN" altLang="en-US" sz="2800"/>
              <a:t>产生式的</a:t>
            </a:r>
            <a:endParaRPr lang="zh-CN" altLang="en-US" sz="2800"/>
          </a:p>
          <a:p>
            <a:pPr algn="ctr"/>
            <a:r>
              <a:rPr lang="zh-CN" altLang="en-US" sz="2800"/>
              <a:t>有限集</a:t>
            </a:r>
            <a:endParaRPr lang="zh-CN" altLang="en-US" sz="2800"/>
          </a:p>
        </p:txBody>
      </p:sp>
      <p:sp>
        <p:nvSpPr>
          <p:cNvPr id="44085" name="AutoShape 53"/>
          <p:cNvSpPr>
            <a:spLocks noChangeArrowheads="1"/>
          </p:cNvSpPr>
          <p:nvPr/>
        </p:nvSpPr>
        <p:spPr bwMode="auto">
          <a:xfrm>
            <a:off x="857224" y="1557338"/>
            <a:ext cx="1481164" cy="585778"/>
          </a:xfrm>
          <a:prstGeom prst="wedgeRoundRectCallout">
            <a:avLst>
              <a:gd name="adj1" fmla="val 107477"/>
              <a:gd name="adj2" fmla="val -71431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lIns="90000" tIns="252095" rIns="90000" bIns="46800" anchor="ctr" anchorCtr="1"/>
          <a:lstStyle/>
          <a:p>
            <a:pPr algn="ctr"/>
            <a:r>
              <a:rPr lang="zh-CN" altLang="en-US" sz="2800"/>
              <a:t>终极符</a:t>
            </a:r>
            <a:endParaRPr lang="zh-CN" altLang="en-US" sz="280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7158" y="2571744"/>
            <a:ext cx="54292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smtClean="0">
                <a:latin typeface="Times New Roman" panose="02020603050405020304" pitchFamily="18" charset="0"/>
              </a:rPr>
              <a:t>1</a:t>
            </a:r>
            <a:r>
              <a:rPr lang="zh-CN" altLang="en-US" sz="3200" smtClean="0">
                <a:latin typeface="Times New Roman" panose="02020603050405020304" pitchFamily="18" charset="0"/>
              </a:rPr>
              <a:t>、产生式</a:t>
            </a:r>
            <a:r>
              <a:rPr lang="en-US" altLang="zh-CN" sz="3200" smtClean="0">
                <a:latin typeface="Times New Roman" panose="02020603050405020304" pitchFamily="18" charset="0"/>
              </a:rPr>
              <a:t>α</a:t>
            </a:r>
            <a:r>
              <a:rPr lang="en-US" altLang="zh-CN" sz="3200">
                <a:latin typeface="Times New Roman" panose="02020603050405020304" pitchFamily="18" charset="0"/>
              </a:rPr>
              <a:t>→</a:t>
            </a:r>
            <a:r>
              <a:rPr lang="en-US" altLang="zh-CN" sz="3200" smtClean="0">
                <a:latin typeface="Times New Roman" panose="02020603050405020304" pitchFamily="18" charset="0"/>
              </a:rPr>
              <a:t>β</a:t>
            </a:r>
            <a:r>
              <a:rPr lang="zh-CN" altLang="en-US" sz="3200" smtClean="0">
                <a:latin typeface="Times New Roman" panose="02020603050405020304" pitchFamily="18" charset="0"/>
              </a:rPr>
              <a:t>满足条件</a:t>
            </a:r>
            <a:r>
              <a:rPr lang="zh-CN" altLang="en-US" sz="2800" smtClean="0">
                <a:latin typeface="Times New Roman" panose="02020603050405020304" pitchFamily="18" charset="0"/>
              </a:rPr>
              <a:t>：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57224" y="3286124"/>
            <a:ext cx="628654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α∈(V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)*</a:t>
            </a:r>
            <a:r>
              <a:rPr lang="zh-CN" altLang="en-US" sz="2800">
                <a:latin typeface="Times New Roman" panose="02020603050405020304" pitchFamily="18" charset="0"/>
              </a:rPr>
              <a:t>且至少含一个非终极符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57224" y="4071942"/>
            <a:ext cx="3276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β∈(V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)*</a:t>
            </a:r>
            <a:endParaRPr lang="en-US" altLang="zh-CN" sz="280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autoUpdateAnimBg="0"/>
      <p:bldP spid="44079" grpId="0" autoUpdateAnimBg="0"/>
      <p:bldP spid="44082" grpId="0" bldLvl="0" animBg="1" autoUpdateAnimBg="0"/>
      <p:bldP spid="44083" grpId="0" bldLvl="0" animBg="1" autoUpdateAnimBg="0"/>
      <p:bldP spid="44084" grpId="0" bldLvl="0" animBg="1" autoUpdateAnimBg="0"/>
      <p:bldP spid="44085" grpId="0" bldLvl="0" animBg="1" autoUpdateAnimBg="0"/>
      <p:bldP spid="10" grpId="0" autoUpdateAnimBg="0"/>
      <p:bldP spid="11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8"/>
          <p:cNvGrpSpPr/>
          <p:nvPr/>
        </p:nvGrpSpPr>
        <p:grpSpPr>
          <a:xfrm>
            <a:off x="2068513" y="4479925"/>
            <a:ext cx="6000750" cy="1446213"/>
            <a:chOff x="2428860" y="696894"/>
            <a:chExt cx="6000792" cy="1446221"/>
          </a:xfrm>
        </p:grpSpPr>
        <p:sp>
          <p:nvSpPr>
            <p:cNvPr id="17422" name="五边形 5"/>
            <p:cNvSpPr/>
            <p:nvPr/>
          </p:nvSpPr>
          <p:spPr>
            <a:xfrm rot="10800000">
              <a:off x="3071802" y="784940"/>
              <a:ext cx="5357850" cy="1358175"/>
            </a:xfrm>
            <a:prstGeom prst="homePlate">
              <a:avLst>
                <a:gd name="adj" fmla="val 50005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2428860" y="857233"/>
              <a:ext cx="1143008" cy="11430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4" name="圆角矩形 7"/>
            <p:cNvSpPr/>
            <p:nvPr/>
          </p:nvSpPr>
          <p:spPr>
            <a:xfrm>
              <a:off x="3571868" y="696894"/>
              <a:ext cx="4786346" cy="1328023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宋体" panose="02010600030101010101" pitchFamily="2" charset="-122"/>
                </a:rPr>
                <a:t>将错误信息和源程序联系起来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2071688" y="3143250"/>
            <a:ext cx="6000750" cy="1358900"/>
            <a:chOff x="2428860" y="784940"/>
            <a:chExt cx="6000792" cy="1358175"/>
          </a:xfrm>
        </p:grpSpPr>
        <p:sp>
          <p:nvSpPr>
            <p:cNvPr id="17419" name="五边形 10"/>
            <p:cNvSpPr/>
            <p:nvPr/>
          </p:nvSpPr>
          <p:spPr>
            <a:xfrm rot="10800000">
              <a:off x="3071802" y="784940"/>
              <a:ext cx="5357850" cy="1358175"/>
            </a:xfrm>
            <a:prstGeom prst="homePlate">
              <a:avLst>
                <a:gd name="adj" fmla="val 50005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428860" y="857926"/>
              <a:ext cx="1143008" cy="11423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1" name="圆角矩形 12"/>
            <p:cNvSpPr/>
            <p:nvPr/>
          </p:nvSpPr>
          <p:spPr>
            <a:xfrm>
              <a:off x="3571868" y="785794"/>
              <a:ext cx="4786346" cy="1328023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宋体" panose="02010600030101010101" pitchFamily="2" charset="-122"/>
                </a:rPr>
                <a:t>除去源程序的注释和空白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2071688" y="1714500"/>
            <a:ext cx="6000750" cy="1358900"/>
            <a:chOff x="2428860" y="784940"/>
            <a:chExt cx="6000792" cy="1358175"/>
          </a:xfrm>
        </p:grpSpPr>
        <p:sp>
          <p:nvSpPr>
            <p:cNvPr id="17416" name="五边形 14"/>
            <p:cNvSpPr/>
            <p:nvPr/>
          </p:nvSpPr>
          <p:spPr>
            <a:xfrm rot="10800000">
              <a:off x="3071802" y="784940"/>
              <a:ext cx="5357850" cy="1358175"/>
            </a:xfrm>
            <a:prstGeom prst="homePlate">
              <a:avLst>
                <a:gd name="adj" fmla="val 50005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428860" y="857926"/>
              <a:ext cx="1143008" cy="11423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8" name="圆角矩形 16"/>
            <p:cNvSpPr/>
            <p:nvPr/>
          </p:nvSpPr>
          <p:spPr>
            <a:xfrm>
              <a:off x="3571868" y="785794"/>
              <a:ext cx="4786346" cy="1328023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宋体" panose="02010600030101010101" pitchFamily="2" charset="-122"/>
                </a:rPr>
                <a:t>读输入字符流，产生用于语法分析的记号序列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AutoShape 2"/>
          <p:cNvSpPr/>
          <p:nvPr/>
        </p:nvSpPr>
        <p:spPr>
          <a:xfrm>
            <a:off x="571500" y="642938"/>
            <a:ext cx="5857875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357188" y="214313"/>
            <a:ext cx="5929313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3.1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词法分析程序的设计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5750" y="2500313"/>
            <a:ext cx="1428750" cy="2428875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noFill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</a:rPr>
              <a:t>词法分析器的功能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 sz="3200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0" y="3500438"/>
            <a:ext cx="9144000" cy="1678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(2)</a:t>
            </a:r>
            <a:r>
              <a:rPr lang="zh-CN" altLang="en-US" sz="2800">
                <a:latin typeface="Times New Roman" panose="02020603050405020304" pitchFamily="18" charset="0"/>
              </a:rPr>
              <a:t>若只用产生式集合，不用四元组描述文法，第一个产生式左边的符号是初始符。</a:t>
            </a:r>
            <a:endParaRPr lang="zh-CN" altLang="en-US" sz="32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1500174"/>
            <a:ext cx="9144000" cy="1923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(1)</a:t>
            </a:r>
            <a:r>
              <a:rPr lang="zh-CN" altLang="en-US" sz="2800">
                <a:latin typeface="Times New Roman" panose="02020603050405020304" pitchFamily="18" charset="0"/>
              </a:rPr>
              <a:t>如果</a:t>
            </a:r>
            <a:r>
              <a:rPr lang="en-US" altLang="zh-CN" sz="2800">
                <a:latin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latin typeface="Times New Roman" panose="02020603050405020304" pitchFamily="18" charset="0"/>
              </a:rPr>
              <a:t> a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latin typeface="Times New Roman" panose="02020603050405020304" pitchFamily="18" charset="0"/>
              </a:rPr>
              <a:t> a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…,A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latin typeface="Times New Roman" panose="02020603050405020304" pitchFamily="18" charset="0"/>
              </a:rPr>
              <a:t> a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是所有以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为左边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的产生式，则可以写成</a:t>
            </a:r>
            <a:r>
              <a:rPr lang="en-US" altLang="zh-CN" sz="2800">
                <a:latin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latin typeface="Times New Roman" panose="02020603050405020304" pitchFamily="18" charset="0"/>
              </a:rPr>
              <a:t> a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|a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|…|a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称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,a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,…a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选择。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57158" y="571480"/>
            <a:ext cx="1539875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约定：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  <p:bldP spid="171012" grpId="0" autoUpdateAnimBg="0"/>
      <p:bldP spid="1710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915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例：文法</a:t>
            </a:r>
            <a:r>
              <a:rPr lang="en-US" altLang="zh-CN" sz="3200">
                <a:latin typeface="Times New Roman" panose="02020603050405020304" pitchFamily="18" charset="0"/>
              </a:rPr>
              <a:t>G=</a:t>
            </a:r>
            <a:r>
              <a:rPr lang="zh-CN" altLang="en-US" sz="3200">
                <a:latin typeface="Times New Roman" panose="02020603050405020304" pitchFamily="18" charset="0"/>
              </a:rPr>
              <a:t>｛</a:t>
            </a:r>
            <a:r>
              <a:rPr lang="en-US" altLang="zh-CN" sz="320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</a:rPr>
              <a:t>N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Z</a:t>
            </a:r>
            <a:r>
              <a:rPr lang="zh-CN" altLang="en-US" sz="3200">
                <a:latin typeface="Times New Roman" panose="02020603050405020304" pitchFamily="18" charset="0"/>
              </a:rPr>
              <a:t>｝算术表达式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9753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</a:rPr>
              <a:t>={expr,op},V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</a:rPr>
              <a:t>={id,  +,  -, </a:t>
            </a:r>
            <a:r>
              <a:rPr lang="en-US" altLang="zh-CN" sz="4800" baseline="-15000">
                <a:latin typeface="Times New Roman" panose="02020603050405020304" pitchFamily="18" charset="0"/>
              </a:rPr>
              <a:t>*</a:t>
            </a:r>
            <a:r>
              <a:rPr lang="en-US" altLang="zh-CN" sz="3200">
                <a:latin typeface="Times New Roman" panose="02020603050405020304" pitchFamily="18" charset="0"/>
              </a:rPr>
              <a:t>,  /,^,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</a:rPr>
              <a:t>,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latin typeface="Times New Roman" panose="02020603050405020304" pitchFamily="18" charset="0"/>
              </a:rPr>
              <a:t>}, Z— expr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143372" y="4714884"/>
            <a:ext cx="3048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+|-|</a:t>
            </a:r>
            <a:r>
              <a:rPr lang="en-US" altLang="zh-CN" sz="4800" baseline="-15000">
                <a:latin typeface="Times New Roman" panose="02020603050405020304" pitchFamily="18" charset="0"/>
              </a:rPr>
              <a:t>*</a:t>
            </a:r>
            <a:r>
              <a:rPr lang="en-US" altLang="zh-CN" sz="3600">
                <a:latin typeface="Times New Roman" panose="02020603050405020304" pitchFamily="18" charset="0"/>
              </a:rPr>
              <a:t>|/|^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46109" name="AutoShape 29"/>
          <p:cNvSpPr/>
          <p:nvPr/>
        </p:nvSpPr>
        <p:spPr bwMode="auto">
          <a:xfrm>
            <a:off x="2743200" y="3886200"/>
            <a:ext cx="381000" cy="2255838"/>
          </a:xfrm>
          <a:prstGeom prst="rightBrace">
            <a:avLst>
              <a:gd name="adj1" fmla="val 4934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110" name="AutoShape 30"/>
          <p:cNvSpPr>
            <a:spLocks noChangeArrowheads="1"/>
          </p:cNvSpPr>
          <p:nvPr/>
        </p:nvSpPr>
        <p:spPr bwMode="auto">
          <a:xfrm>
            <a:off x="3429000" y="4953000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noFill/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28600" y="1600200"/>
            <a:ext cx="4724400" cy="199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</a:rPr>
              <a:t>： </a:t>
            </a:r>
            <a:r>
              <a:rPr lang="en-US" altLang="zh-CN" sz="3200">
                <a:latin typeface="Times New Roman" panose="02020603050405020304" pitchFamily="18" charset="0"/>
              </a:rPr>
              <a:t>expr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expr  op  expr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      expr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(expr)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      expr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-expr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      expr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id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1066800" y="3733800"/>
            <a:ext cx="1828800" cy="253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 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+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^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-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 sz="4800" baseline="-15000">
                <a:latin typeface="Times New Roman" panose="02020603050405020304" pitchFamily="18" charset="0"/>
              </a:rPr>
              <a:t>*</a:t>
            </a:r>
            <a:endParaRPr lang="en-US" altLang="zh-CN" sz="4800" baseline="-150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op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/</a:t>
            </a:r>
            <a:endParaRPr lang="en-US" altLang="zh-CN" sz="32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94" grpId="0" autoUpdateAnimBg="0"/>
      <p:bldP spid="46109" grpId="0" bldLvl="0" animBg="1"/>
      <p:bldP spid="46110" grpId="0" bldLvl="0" animBg="1"/>
      <p:bldP spid="46111" grpId="0" autoUpdateAnimBg="0"/>
      <p:bldP spid="461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39700" y="807720"/>
            <a:ext cx="6426835" cy="485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zh-CN" altLang="en-US" sz="3200">
                <a:latin typeface="Times New Roman" panose="02020603050405020304" pitchFamily="18" charset="0"/>
              </a:rPr>
              <a:t>直接推导：若有</a:t>
            </a:r>
            <a:r>
              <a:rPr lang="en-US" altLang="zh-CN" sz="3200">
                <a:latin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 β</a:t>
            </a:r>
            <a:r>
              <a:rPr lang="en-US" altLang="zh-CN" sz="2800">
                <a:latin typeface="Times New Roman" panose="02020603050405020304" pitchFamily="18" charset="0"/>
              </a:rPr>
              <a:t>∈P</a:t>
            </a:r>
            <a:r>
              <a:rPr lang="zh-CN" altLang="en-US" sz="2800">
                <a:latin typeface="Times New Roman" panose="02020603050405020304" pitchFamily="18" charset="0"/>
              </a:rPr>
              <a:t>，则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αAγ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51" name="AutoShape 19"/>
          <p:cNvSpPr>
            <a:spLocks noChangeArrowheads="1"/>
          </p:cNvSpPr>
          <p:nvPr/>
        </p:nvSpPr>
        <p:spPr bwMode="auto">
          <a:xfrm>
            <a:off x="6553213" y="92867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>
            <a:off x="7072330" y="2214554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0" y="2667000"/>
            <a:ext cx="9144000" cy="92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文法</a:t>
            </a:r>
            <a:r>
              <a:rPr lang="en-US" altLang="zh-CN" sz="3200">
                <a:latin typeface="Times New Roman" panose="02020603050405020304" pitchFamily="18" charset="0"/>
              </a:rPr>
              <a:t>G</a:t>
            </a:r>
            <a:r>
              <a:rPr lang="zh-CN" altLang="en-US" sz="3200">
                <a:latin typeface="Times New Roman" panose="02020603050405020304" pitchFamily="18" charset="0"/>
              </a:rPr>
              <a:t>： </a:t>
            </a:r>
            <a:r>
              <a:rPr lang="en-US" altLang="zh-CN" sz="3200">
                <a:latin typeface="Times New Roman" panose="02020603050405020304" pitchFamily="18" charset="0"/>
              </a:rPr>
              <a:t>expr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expr  op  expr |(expr) | - expr | id 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                    op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>
                <a:latin typeface="Times New Roman" panose="02020603050405020304" pitchFamily="18" charset="0"/>
              </a:rPr>
              <a:t> +|-|</a:t>
            </a:r>
            <a:r>
              <a:rPr lang="en-US" altLang="zh-CN" sz="3200" baseline="-15000">
                <a:latin typeface="Times New Roman" panose="02020603050405020304" pitchFamily="18" charset="0"/>
              </a:rPr>
              <a:t>*</a:t>
            </a:r>
            <a:r>
              <a:rPr lang="en-US" altLang="zh-CN" sz="3200">
                <a:latin typeface="Times New Roman" panose="02020603050405020304" pitchFamily="18" charset="0"/>
              </a:rPr>
              <a:t>|/|^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61" name="AutoShape 29"/>
          <p:cNvSpPr>
            <a:spLocks noChangeArrowheads="1"/>
          </p:cNvSpPr>
          <p:nvPr/>
        </p:nvSpPr>
        <p:spPr bwMode="auto">
          <a:xfrm>
            <a:off x="2628569" y="44945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62" name="AutoShape 30"/>
          <p:cNvSpPr>
            <a:spLocks noChangeArrowheads="1"/>
          </p:cNvSpPr>
          <p:nvPr/>
        </p:nvSpPr>
        <p:spPr bwMode="auto">
          <a:xfrm>
            <a:off x="5940425" y="38957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63" name="AutoShape 31"/>
          <p:cNvSpPr>
            <a:spLocks noChangeArrowheads="1"/>
          </p:cNvSpPr>
          <p:nvPr/>
        </p:nvSpPr>
        <p:spPr bwMode="auto">
          <a:xfrm>
            <a:off x="5292090" y="443738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64" name="AutoShape 32"/>
          <p:cNvSpPr>
            <a:spLocks noChangeArrowheads="1"/>
          </p:cNvSpPr>
          <p:nvPr/>
        </p:nvSpPr>
        <p:spPr bwMode="auto">
          <a:xfrm>
            <a:off x="2628569" y="3861122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25146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zh-CN" altLang="en-US" sz="3200"/>
              <a:t>故  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expr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66" name="AutoShape 34"/>
          <p:cNvSpPr>
            <a:spLocks noChangeArrowheads="1"/>
          </p:cNvSpPr>
          <p:nvPr/>
        </p:nvSpPr>
        <p:spPr bwMode="auto">
          <a:xfrm>
            <a:off x="2766682" y="5214951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0" y="2091680"/>
            <a:ext cx="7151685" cy="488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星推导：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</a:rPr>
              <a:t>通过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步或多步推导出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记为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3200"/>
          </a:p>
        </p:txBody>
      </p:sp>
      <p:sp>
        <p:nvSpPr>
          <p:cNvPr id="172070" name="Text Box 38"/>
          <p:cNvSpPr txBox="1">
            <a:spLocks noChangeArrowheads="1"/>
          </p:cNvSpPr>
          <p:nvPr/>
        </p:nvSpPr>
        <p:spPr bwMode="auto">
          <a:xfrm>
            <a:off x="-137160" y="1433498"/>
            <a:ext cx="7331042" cy="488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推导：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</a:rPr>
              <a:t>通过一步或多步推导出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记</a:t>
            </a:r>
            <a:r>
              <a:rPr lang="zh-CN" altLang="en-US" sz="2800" smtClean="0">
                <a:latin typeface="Times New Roman" panose="02020603050405020304" pitchFamily="18" charset="0"/>
              </a:rPr>
              <a:t>为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3200"/>
          </a:p>
        </p:txBody>
      </p:sp>
      <p:sp>
        <p:nvSpPr>
          <p:cNvPr id="172071" name="Text Box 39"/>
          <p:cNvSpPr txBox="1">
            <a:spLocks noChangeArrowheads="1"/>
          </p:cNvSpPr>
          <p:nvPr/>
        </p:nvSpPr>
        <p:spPr bwMode="auto">
          <a:xfrm>
            <a:off x="395288" y="188913"/>
            <a:ext cx="3033704" cy="5869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2.2-2.4</a:t>
            </a:r>
            <a:r>
              <a:rPr lang="zh-CN" altLang="en-US" sz="320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  </a:t>
            </a:r>
            <a:endParaRPr lang="zh-CN" altLang="en-US" sz="32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72" name="Text Box 40"/>
          <p:cNvSpPr txBox="1">
            <a:spLocks noChangeArrowheads="1"/>
          </p:cNvSpPr>
          <p:nvPr/>
        </p:nvSpPr>
        <p:spPr bwMode="auto">
          <a:xfrm>
            <a:off x="533400" y="3810000"/>
            <a:ext cx="2057400" cy="92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</a:rPr>
              <a:t>有     </a:t>
            </a:r>
            <a:r>
              <a:rPr lang="en-US" altLang="zh-CN" sz="3200">
                <a:latin typeface="Times New Roman" panose="02020603050405020304" pitchFamily="18" charset="0"/>
              </a:rPr>
              <a:t>expr</a:t>
            </a:r>
            <a:endParaRPr lang="en-US" altLang="zh-CN" sz="3200">
              <a:latin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73" name="Text Box 41"/>
          <p:cNvSpPr txBox="1">
            <a:spLocks noChangeArrowheads="1"/>
          </p:cNvSpPr>
          <p:nvPr/>
        </p:nvSpPr>
        <p:spPr bwMode="auto">
          <a:xfrm>
            <a:off x="6824995" y="846436"/>
            <a:ext cx="1285884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αβγ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74" name="Text Box 42"/>
          <p:cNvSpPr txBox="1">
            <a:spLocks noChangeArrowheads="1"/>
          </p:cNvSpPr>
          <p:nvPr/>
        </p:nvSpPr>
        <p:spPr bwMode="auto">
          <a:xfrm>
            <a:off x="7500958" y="1465248"/>
            <a:ext cx="500066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457778" y="2141845"/>
            <a:ext cx="714380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76" name="Text Box 44"/>
          <p:cNvSpPr txBox="1">
            <a:spLocks noChangeArrowheads="1"/>
          </p:cNvSpPr>
          <p:nvPr/>
        </p:nvSpPr>
        <p:spPr bwMode="auto">
          <a:xfrm>
            <a:off x="3143240" y="3822386"/>
            <a:ext cx="2667000" cy="5869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expr  op  expr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77" name="Text Box 45"/>
          <p:cNvSpPr txBox="1">
            <a:spLocks noChangeArrowheads="1"/>
          </p:cNvSpPr>
          <p:nvPr/>
        </p:nvSpPr>
        <p:spPr bwMode="auto">
          <a:xfrm>
            <a:off x="6248400" y="3810000"/>
            <a:ext cx="24384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id  op  expr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78" name="Text Box 46"/>
          <p:cNvSpPr txBox="1">
            <a:spLocks noChangeArrowheads="1"/>
          </p:cNvSpPr>
          <p:nvPr/>
        </p:nvSpPr>
        <p:spPr bwMode="auto">
          <a:xfrm>
            <a:off x="3286116" y="4429132"/>
            <a:ext cx="1905000" cy="5869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id  op  id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79" name="Text Box 47"/>
          <p:cNvSpPr txBox="1">
            <a:spLocks noChangeArrowheads="1"/>
          </p:cNvSpPr>
          <p:nvPr/>
        </p:nvSpPr>
        <p:spPr bwMode="auto">
          <a:xfrm>
            <a:off x="5791200" y="4419600"/>
            <a:ext cx="18288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id  +  id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72080" name="Text Box 48"/>
          <p:cNvSpPr txBox="1">
            <a:spLocks noChangeArrowheads="1"/>
          </p:cNvSpPr>
          <p:nvPr/>
        </p:nvSpPr>
        <p:spPr bwMode="auto">
          <a:xfrm>
            <a:off x="3214678" y="5214950"/>
            <a:ext cx="1981200" cy="38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</a:rPr>
              <a:t>id  +  id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000892" y="1285860"/>
            <a:ext cx="457200" cy="442914"/>
            <a:chOff x="7000892" y="1285860"/>
            <a:chExt cx="457200" cy="442914"/>
          </a:xfrm>
        </p:grpSpPr>
        <p:sp>
          <p:nvSpPr>
            <p:cNvPr id="172054" name="AutoShape 22"/>
            <p:cNvSpPr>
              <a:spLocks noChangeArrowheads="1"/>
            </p:cNvSpPr>
            <p:nvPr/>
          </p:nvSpPr>
          <p:spPr bwMode="auto">
            <a:xfrm>
              <a:off x="7000892" y="1571612"/>
              <a:ext cx="457200" cy="15716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72330" y="12858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+</a:t>
              </a: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072330" y="192880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*</a:t>
            </a:r>
            <a:endParaRPr lang="zh-CN" altLang="en-US" sz="2800"/>
          </a:p>
        </p:txBody>
      </p:sp>
      <p:sp>
        <p:nvSpPr>
          <p:cNvPr id="28" name="TextBox 27"/>
          <p:cNvSpPr txBox="1"/>
          <p:nvPr/>
        </p:nvSpPr>
        <p:spPr>
          <a:xfrm>
            <a:off x="2724137" y="49679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1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1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51" grpId="0" bldLvl="0" animBg="1"/>
      <p:bldP spid="172055" grpId="0" bldLvl="0" animBg="1"/>
      <p:bldP spid="172057" grpId="0" autoUpdateAnimBg="0"/>
      <p:bldP spid="172061" grpId="0" bldLvl="0" animBg="1"/>
      <p:bldP spid="172062" grpId="0" bldLvl="0" animBg="1"/>
      <p:bldP spid="172063" grpId="0" bldLvl="0" animBg="1"/>
      <p:bldP spid="172064" grpId="0" bldLvl="0" animBg="1"/>
      <p:bldP spid="172065" grpId="0" autoUpdateAnimBg="0"/>
      <p:bldP spid="172066" grpId="0" bldLvl="0" animBg="1"/>
      <p:bldP spid="172069" grpId="0" autoUpdateAnimBg="0"/>
      <p:bldP spid="172070" grpId="0" autoUpdateAnimBg="0"/>
      <p:bldP spid="172071" grpId="0" autoUpdateAnimBg="0"/>
      <p:bldP spid="172072" grpId="0" autoUpdateAnimBg="0"/>
      <p:bldP spid="172073" grpId="0" autoUpdateAnimBg="0"/>
      <p:bldP spid="172074" grpId="0" autoUpdateAnimBg="0"/>
      <p:bldP spid="172075" grpId="0" autoUpdateAnimBg="0"/>
      <p:bldP spid="172076" grpId="0" autoUpdateAnimBg="0"/>
      <p:bldP spid="172077" grpId="0" autoUpdateAnimBg="0"/>
      <p:bldP spid="172078" grpId="0" autoUpdateAnimBg="0"/>
      <p:bldP spid="172079" grpId="0" autoUpdateAnimBg="0"/>
      <p:bldP spid="172080" grpId="0" autoUpdateAnimBg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21920" y="1000108"/>
            <a:ext cx="8929717" cy="2677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Ctr="1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smtClean="0">
                <a:latin typeface="Times New Roman" panose="02020603050405020304" pitchFamily="18" charset="0"/>
              </a:rPr>
              <a:t>句</a:t>
            </a:r>
            <a:r>
              <a:rPr lang="zh-CN" altLang="en-US" sz="3200">
                <a:latin typeface="Times New Roman" panose="02020603050405020304" pitchFamily="18" charset="0"/>
              </a:rPr>
              <a:t>型：若有</a:t>
            </a:r>
            <a:r>
              <a:rPr lang="en-US" altLang="zh-CN" sz="3200">
                <a:latin typeface="Times New Roman" panose="02020603050405020304" pitchFamily="18" charset="0"/>
              </a:rPr>
              <a:t>Z     </a:t>
            </a:r>
            <a:r>
              <a:rPr lang="en-US" altLang="zh-CN" sz="3200" smtClean="0">
                <a:latin typeface="Times New Roman" panose="02020603050405020304" pitchFamily="18" charset="0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且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3200">
                <a:latin typeface="Times New Roman" panose="02020603050405020304" pitchFamily="18" charset="0"/>
              </a:rPr>
              <a:t> ∈ </a:t>
            </a:r>
            <a:r>
              <a:rPr lang="en-US" altLang="zh-CN" sz="2800">
                <a:latin typeface="Times New Roman" panose="02020603050405020304" pitchFamily="18" charset="0"/>
              </a:rPr>
              <a:t>(V</a:t>
            </a:r>
            <a:r>
              <a:rPr lang="en-US" altLang="zh-CN" sz="2800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)*</a:t>
            </a:r>
            <a:r>
              <a:rPr lang="zh-CN" altLang="en-US" sz="2800">
                <a:latin typeface="Times New Roman" panose="02020603050405020304" pitchFamily="18" charset="0"/>
              </a:rPr>
              <a:t>，则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>
                <a:latin typeface="Times New Roman" panose="02020603050405020304" pitchFamily="18" charset="0"/>
              </a:rPr>
              <a:t>称为句型。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句子：若有</a:t>
            </a:r>
            <a:r>
              <a:rPr lang="en-US" altLang="zh-CN" sz="3200">
                <a:latin typeface="Times New Roman" panose="02020603050405020304" pitchFamily="18" charset="0"/>
              </a:rPr>
              <a:t>Z     </a:t>
            </a:r>
            <a:r>
              <a:rPr lang="en-US" altLang="zh-CN" sz="4800" baseline="15000" smtClean="0">
                <a:latin typeface="Times New Roman" panose="02020603050405020304" pitchFamily="18" charset="0"/>
              </a:rPr>
              <a:t> </a:t>
            </a:r>
            <a:r>
              <a:rPr lang="en-US" altLang="zh-CN" sz="48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且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3200">
                <a:latin typeface="Times New Roman" panose="02020603050405020304" pitchFamily="18" charset="0"/>
              </a:rPr>
              <a:t> ∈ </a:t>
            </a:r>
            <a:r>
              <a:rPr lang="en-US" altLang="zh-CN" sz="2800">
                <a:latin typeface="Times New Roman" panose="02020603050405020304" pitchFamily="18" charset="0"/>
              </a:rPr>
              <a:t>(V</a:t>
            </a:r>
            <a:r>
              <a:rPr lang="en-US" altLang="zh-CN" sz="2800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 )*</a:t>
            </a:r>
            <a:r>
              <a:rPr lang="zh-CN" altLang="en-US" sz="2800">
                <a:latin typeface="Times New Roman" panose="02020603050405020304" pitchFamily="18" charset="0"/>
              </a:rPr>
              <a:t>，则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>
                <a:latin typeface="Times New Roman" panose="02020603050405020304" pitchFamily="18" charset="0"/>
              </a:rPr>
              <a:t>称为句子。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语言：</a:t>
            </a:r>
            <a:r>
              <a:rPr lang="en-US" altLang="zh-CN" sz="3200">
                <a:latin typeface="Times New Roman" panose="02020603050405020304" pitchFamily="18" charset="0"/>
              </a:rPr>
              <a:t>L(G)=</a:t>
            </a:r>
            <a:r>
              <a:rPr lang="zh-CN" altLang="en-US" sz="3200">
                <a:latin typeface="Times New Roman" panose="02020603050405020304" pitchFamily="18" charset="0"/>
              </a:rPr>
              <a:t>｛</a:t>
            </a:r>
            <a:r>
              <a:rPr lang="en-US" altLang="zh-CN" sz="3200" smtClean="0">
                <a:latin typeface="Times New Roman" panose="02020603050405020304" pitchFamily="18" charset="0"/>
              </a:rPr>
              <a:t>x|Z        x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x∈V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 smtClean="0">
                <a:latin typeface="Times New Roman" panose="02020603050405020304" pitchFamily="18" charset="0"/>
              </a:rPr>
              <a:t>*</a:t>
            </a:r>
            <a:r>
              <a:rPr lang="zh-CN" altLang="en-US" sz="3200" smtClean="0">
                <a:latin typeface="Times New Roman" panose="02020603050405020304" pitchFamily="18" charset="0"/>
              </a:rPr>
              <a:t>｝</a:t>
            </a:r>
            <a:endParaRPr lang="zh-CN" altLang="en-US" sz="32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28604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</a:rPr>
              <a:t>定义</a:t>
            </a:r>
            <a:r>
              <a:rPr lang="en-US" altLang="zh-CN" sz="3200" b="1" smtClean="0">
                <a:solidFill>
                  <a:srgbClr val="C00000"/>
                </a:solidFill>
              </a:rPr>
              <a:t>2.5-2.7</a:t>
            </a:r>
            <a:r>
              <a:rPr lang="zh-CN" altLang="en-US" sz="3200" b="1" smtClean="0">
                <a:solidFill>
                  <a:srgbClr val="C00000"/>
                </a:solidFill>
              </a:rPr>
              <a:t>：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4290" y="1173480"/>
            <a:ext cx="571500" cy="450215"/>
            <a:chOff x="5612" y="4129"/>
            <a:chExt cx="900" cy="709"/>
          </a:xfrm>
        </p:grpSpPr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>
              <a:off x="5612" y="4500"/>
              <a:ext cx="900" cy="33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8" y="4129"/>
              <a:ext cx="6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mtClean="0"/>
                <a:t>*</a:t>
              </a:r>
              <a:endParaRPr lang="zh-CN" altLang="en-US" sz="2800" smtClean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705" y="5300675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文法</a:t>
            </a:r>
            <a:r>
              <a:rPr lang="en-US" altLang="zh-CN" sz="3200" smtClean="0"/>
              <a:t>G1</a:t>
            </a:r>
            <a:r>
              <a:rPr lang="zh-CN" altLang="en-US" sz="3200" smtClean="0"/>
              <a:t>和文法</a:t>
            </a:r>
            <a:r>
              <a:rPr lang="en-US" altLang="zh-CN" sz="3200" smtClean="0"/>
              <a:t>G2</a:t>
            </a:r>
            <a:r>
              <a:rPr lang="zh-CN" altLang="en-US" sz="3200" smtClean="0"/>
              <a:t>是等价的，若</a:t>
            </a:r>
            <a:r>
              <a:rPr lang="en-US" altLang="zh-CN" sz="3200" smtClean="0"/>
              <a:t>L(G1)=L(G2)</a:t>
            </a:r>
            <a:endParaRPr lang="zh-CN" altLang="en-US" sz="3200"/>
          </a:p>
        </p:txBody>
      </p:sp>
      <p:sp>
        <p:nvSpPr>
          <p:cNvPr id="13" name="圆角矩形 12"/>
          <p:cNvSpPr/>
          <p:nvPr/>
        </p:nvSpPr>
        <p:spPr bwMode="auto">
          <a:xfrm>
            <a:off x="323503" y="4220851"/>
            <a:ext cx="8263801" cy="715089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表示的串集就是句子的集合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27630" y="2161540"/>
            <a:ext cx="571500" cy="450215"/>
            <a:chOff x="5612" y="4129"/>
            <a:chExt cx="900" cy="709"/>
          </a:xfrm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5612" y="4500"/>
              <a:ext cx="900" cy="33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p>
              <a:endParaRPr lang="zh-CN" altLang="en-US"/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5738" y="4129"/>
              <a:ext cx="6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smtClean="0"/>
                <a:t>*</a:t>
              </a:r>
              <a:endParaRPr lang="zh-CN" altLang="en-US" sz="2800" smtClean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27755" y="3002280"/>
            <a:ext cx="571500" cy="450215"/>
            <a:chOff x="5612" y="4129"/>
            <a:chExt cx="900" cy="709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5612" y="4500"/>
              <a:ext cx="900" cy="33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p>
              <a:endParaRPr lang="zh-CN" altLang="en-US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5738" y="4129"/>
              <a:ext cx="6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smtClean="0"/>
                <a:t>*</a:t>
              </a:r>
              <a:endParaRPr lang="zh-CN" altLang="en-US" sz="2800" smtClean="0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 uiExpand="1" build="p"/>
      <p:bldP spid="11" grpId="0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7360" y="332740"/>
            <a:ext cx="8259445" cy="14535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3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、设有文法G[S]：S→S1|S0|Sa|Sc|a|b|c，下列符号串中是该文法的句子有（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757680" y="463296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bc10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1764030" y="206121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a0b0a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764030" y="291846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a0b01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1764030" y="377571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ab0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88800" y="201"/>
            <a:ext cx="4723518" cy="912035"/>
            <a:chOff x="214282" y="214491"/>
            <a:chExt cx="4723518" cy="91203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357158" y="571480"/>
              <a:ext cx="4580642" cy="555046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57150">
              <a:solidFill>
                <a:schemeClr val="bg1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95000"/>
                </a:lnSpc>
              </a:pPr>
              <a:endParaRPr lang="zh-CN" altLang="en-US" sz="2800">
                <a:solidFill>
                  <a:srgbClr val="FFFF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214282" y="214491"/>
              <a:ext cx="4634828" cy="748740"/>
            </a:xfrm>
            <a:prstGeom prst="roundRect">
              <a:avLst>
                <a:gd name="adj" fmla="val 16667"/>
              </a:avLst>
            </a:prstGeom>
            <a:solidFill>
              <a:srgbClr val="006699"/>
            </a:solidFill>
            <a:ln w="57150">
              <a:solidFill>
                <a:schemeClr val="bg1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altLang="zh-CN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4000" smtClean="0">
                  <a:solidFill>
                    <a:schemeClr val="accent3"/>
                  </a:solidFill>
                  <a:latin typeface="宋体" panose="02010600030101010101" pitchFamily="2" charset="-122"/>
                </a:rPr>
                <a:t>、文法的类型</a:t>
              </a:r>
              <a:endParaRPr lang="zh-CN" altLang="en-US" sz="40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679106" y="1603046"/>
            <a:ext cx="4071966" cy="1947484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</a:rPr>
              <a:t>α∈(V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T</a:t>
            </a:r>
            <a:r>
              <a:rPr lang="en-US" altLang="zh-CN" sz="2800" smtClean="0">
                <a:latin typeface="Times New Roman" panose="02020603050405020304" pitchFamily="18" charset="0"/>
              </a:rPr>
              <a:t>)*</a:t>
            </a:r>
            <a:r>
              <a:rPr lang="zh-CN" altLang="en-US" sz="2800" smtClean="0">
                <a:latin typeface="Times New Roman" panose="02020603050405020304" pitchFamily="18" charset="0"/>
              </a:rPr>
              <a:t>且至少含一个非终极符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smtClean="0">
                <a:latin typeface="Times New Roman" panose="02020603050405020304" pitchFamily="18" charset="0"/>
              </a:rPr>
              <a:t>β∈(V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T</a:t>
            </a:r>
            <a:r>
              <a:rPr lang="en-US" altLang="zh-CN" sz="2800" smtClean="0">
                <a:latin typeface="Times New Roman" panose="02020603050405020304" pitchFamily="18" charset="0"/>
              </a:rPr>
              <a:t>)*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86314" y="1637336"/>
            <a:ext cx="4071966" cy="1928826"/>
          </a:xfrm>
          <a:prstGeom prst="roundRect">
            <a:avLst/>
          </a:prstGeom>
          <a:solidFill>
            <a:srgbClr val="CCFF66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705" rIns="0" bIns="0" numCol="1" rtlCol="0" anchor="t" anchorCtr="0" compatLnSpc="1">
            <a:noAutofit/>
          </a:bodyPr>
          <a:lstStyle/>
          <a:p>
            <a:pPr lvl="0" algn="r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</a:rPr>
              <a:t>α∈(V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T</a:t>
            </a:r>
            <a:r>
              <a:rPr lang="en-US" altLang="zh-CN" sz="2800" smtClean="0">
                <a:latin typeface="Times New Roman" panose="02020603050405020304" pitchFamily="18" charset="0"/>
              </a:rPr>
              <a:t>)*</a:t>
            </a:r>
            <a:r>
              <a:rPr lang="zh-CN" altLang="en-US" sz="2800" smtClean="0">
                <a:latin typeface="Times New Roman" panose="02020603050405020304" pitchFamily="18" charset="0"/>
              </a:rPr>
              <a:t>且至少含一个非终极符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lvl="0" algn="r"/>
            <a:r>
              <a:rPr lang="en-US" altLang="zh-CN" sz="2800" smtClean="0">
                <a:latin typeface="Times New Roman" panose="02020603050405020304" pitchFamily="18" charset="0"/>
              </a:rPr>
              <a:t>β∈(V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</a:rPr>
              <a:t>∪V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T</a:t>
            </a:r>
            <a:r>
              <a:rPr lang="en-US" altLang="zh-CN" sz="2800" smtClean="0">
                <a:latin typeface="Times New Roman" panose="02020603050405020304" pitchFamily="18" charset="0"/>
              </a:rPr>
              <a:t>)*  |α|≤|β|</a:t>
            </a:r>
            <a:endParaRPr lang="zh-CN" altLang="en-US" sz="2800"/>
          </a:p>
        </p:txBody>
      </p:sp>
      <p:sp>
        <p:nvSpPr>
          <p:cNvPr id="14" name="圆角矩形 13"/>
          <p:cNvSpPr/>
          <p:nvPr/>
        </p:nvSpPr>
        <p:spPr bwMode="auto">
          <a:xfrm>
            <a:off x="679106" y="3629028"/>
            <a:ext cx="4035770" cy="1500198"/>
          </a:xfrm>
          <a:prstGeom prst="roundRect">
            <a:avLst/>
          </a:prstGeom>
          <a:solidFill>
            <a:srgbClr val="CCFF66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145" tIns="71755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3200" smtClean="0">
                <a:latin typeface="Times New Roman" panose="02020603050405020304" pitchFamily="18" charset="0"/>
              </a:rPr>
              <a:t>α∈V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N </a:t>
            </a:r>
            <a:r>
              <a:rPr lang="zh-CN" altLang="en-US" sz="3200" smtClean="0">
                <a:latin typeface="Times New Roman" panose="02020603050405020304" pitchFamily="18" charset="0"/>
              </a:rPr>
              <a:t>，</a:t>
            </a:r>
            <a:endParaRPr lang="en-US" altLang="zh-CN" sz="3200" smtClean="0">
              <a:latin typeface="Times New Roman" panose="02020603050405020304" pitchFamily="18" charset="0"/>
            </a:endParaRPr>
          </a:p>
          <a:p>
            <a:pPr lvl="0" algn="l"/>
            <a:r>
              <a:rPr lang="en-US" altLang="zh-CN" sz="3200" smtClean="0">
                <a:latin typeface="Times New Roman" panose="02020603050405020304" pitchFamily="18" charset="0"/>
              </a:rPr>
              <a:t>β∈(V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3200" smtClean="0">
                <a:latin typeface="Times New Roman" panose="02020603050405020304" pitchFamily="18" charset="0"/>
              </a:rPr>
              <a:t>∪V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T</a:t>
            </a:r>
            <a:r>
              <a:rPr lang="en-US" altLang="zh-CN" sz="3200" smtClean="0">
                <a:latin typeface="Times New Roman" panose="02020603050405020304" pitchFamily="18" charset="0"/>
              </a:rPr>
              <a:t>)*</a:t>
            </a:r>
            <a:endParaRPr lang="zh-CN" altLang="en-US" sz="3200"/>
          </a:p>
        </p:txBody>
      </p:sp>
      <p:sp>
        <p:nvSpPr>
          <p:cNvPr id="15" name="圆角矩形 14"/>
          <p:cNvSpPr/>
          <p:nvPr/>
        </p:nvSpPr>
        <p:spPr bwMode="auto">
          <a:xfrm>
            <a:off x="4750118" y="3622360"/>
            <a:ext cx="4071966" cy="1520200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n-US" altLang="zh-CN" sz="3200" smtClean="0"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smtClean="0">
                <a:latin typeface="Times New Roman" panose="02020603050405020304" pitchFamily="18" charset="0"/>
              </a:rPr>
              <a:t>aB</a:t>
            </a:r>
            <a:r>
              <a:rPr lang="zh-CN" altLang="en-US" sz="3200" smtClean="0">
                <a:latin typeface="Times New Roman" panose="02020603050405020304" pitchFamily="18" charset="0"/>
              </a:rPr>
              <a:t>或</a:t>
            </a:r>
            <a:r>
              <a:rPr lang="en-US" altLang="zh-CN" sz="3200" smtClean="0"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smtClean="0">
                <a:latin typeface="Times New Roman" panose="02020603050405020304" pitchFamily="18" charset="0"/>
              </a:rPr>
              <a:t> a,   A,B∈V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sz="3200" smtClean="0">
                <a:latin typeface="Times New Roman" panose="02020603050405020304" pitchFamily="18" charset="0"/>
              </a:rPr>
              <a:t>, α∈V</a:t>
            </a:r>
            <a:r>
              <a:rPr lang="en-US" altLang="zh-CN" sz="3200" baseline="-25000" smtClean="0">
                <a:latin typeface="Times New Roman" panose="02020603050405020304" pitchFamily="18" charset="0"/>
              </a:rPr>
              <a:t>T</a:t>
            </a:r>
            <a:endParaRPr lang="zh-CN" altLang="en-US" sz="3200"/>
          </a:p>
        </p:txBody>
      </p:sp>
      <p:sp>
        <p:nvSpPr>
          <p:cNvPr id="11" name="圆角矩形 10"/>
          <p:cNvSpPr/>
          <p:nvPr/>
        </p:nvSpPr>
        <p:spPr bwMode="auto">
          <a:xfrm>
            <a:off x="3857625" y="2785745"/>
            <a:ext cx="1632585" cy="1296035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b="1" smtClean="0">
                <a:latin typeface="Times New Roman" panose="02020603050405020304" pitchFamily="18" charset="0"/>
              </a:rPr>
              <a:t>α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600" b="1" smtClean="0">
                <a:latin typeface="Times New Roman" panose="02020603050405020304" pitchFamily="18" charset="0"/>
              </a:rPr>
              <a:t>β</a:t>
            </a:r>
            <a:endParaRPr lang="zh-CN" altLang="en-US" sz="3600" b="1"/>
          </a:p>
        </p:txBody>
      </p:sp>
      <p:sp>
        <p:nvSpPr>
          <p:cNvPr id="16" name="圆角矩形 15"/>
          <p:cNvSpPr/>
          <p:nvPr/>
        </p:nvSpPr>
        <p:spPr bwMode="auto">
          <a:xfrm>
            <a:off x="107315" y="476866"/>
            <a:ext cx="2428860" cy="1225868"/>
          </a:xfrm>
          <a:prstGeom prst="roundRect">
            <a:avLst/>
          </a:prstGeom>
          <a:solidFill>
            <a:srgbClr val="925E81">
              <a:alpha val="82000"/>
            </a:srgb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en-US" altLang="zh-CN" sz="360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3600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3600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型文法或短语文法</a:t>
            </a:r>
            <a:endParaRPr lang="en-US" altLang="zh-CN" sz="3600" smtClean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0" y="5006352"/>
            <a:ext cx="3000364" cy="1225868"/>
          </a:xfrm>
          <a:prstGeom prst="roundRect">
            <a:avLst/>
          </a:prstGeom>
          <a:solidFill>
            <a:srgbClr val="925E81">
              <a:alpha val="82000"/>
            </a:srgb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 2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型文法或上下文无关文法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939482" y="5013337"/>
            <a:ext cx="3000396" cy="1225868"/>
          </a:xfrm>
          <a:prstGeom prst="roundRect">
            <a:avLst/>
          </a:prstGeom>
          <a:solidFill>
            <a:srgbClr val="925E81">
              <a:alpha val="82000"/>
            </a:srgb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型文法或正规文法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929639" y="548938"/>
            <a:ext cx="3071834" cy="1225868"/>
          </a:xfrm>
          <a:prstGeom prst="roundRect">
            <a:avLst/>
          </a:prstGeom>
          <a:solidFill>
            <a:srgbClr val="925E81">
              <a:alpha val="82000"/>
            </a:srgb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型文法或上下文有关文法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1" grpId="0" bldLvl="0" animBg="1"/>
      <p:bldP spid="16" grpId="0" bldLvl="0" animBg="1"/>
      <p:bldP spid="17" grpId="0" bldLvl="0" animBg="1"/>
      <p:bldP spid="19" grpId="0" bldLvl="0" animBg="1"/>
      <p:bldP spid="18" grpId="0" bldLvl="0" animBg="1"/>
      <p:bldP spid="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095" y="4917440"/>
            <a:ext cx="8555355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3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aS    S→ bS    S→ a   S→ b </a:t>
            </a:r>
            <a:endParaRPr lang="en-US" altLang="zh-CN" sz="320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755" y="2061210"/>
            <a:ext cx="4671695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aS    S→ a </a:t>
            </a:r>
            <a:endParaRPr lang="en-US" altLang="zh-CN" sz="3200" smtClean="0"/>
          </a:p>
        </p:txBody>
      </p:sp>
      <p:sp>
        <p:nvSpPr>
          <p:cNvPr id="9" name="TextBox 8"/>
          <p:cNvSpPr txBox="1"/>
          <p:nvPr/>
        </p:nvSpPr>
        <p:spPr>
          <a:xfrm>
            <a:off x="506095" y="3573145"/>
            <a:ext cx="4497705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aS    S→ </a:t>
            </a:r>
            <a:r>
              <a:rPr lang="el-GR" altLang="zh-CN" sz="3200" smtClean="0"/>
              <a:t>ε</a:t>
            </a:r>
            <a:r>
              <a:rPr lang="en-US" altLang="zh-CN" sz="3200" smtClean="0"/>
              <a:t> </a:t>
            </a:r>
            <a:endParaRPr lang="en-US" altLang="zh-CN" sz="3200" smtClean="0"/>
          </a:p>
        </p:txBody>
      </p:sp>
      <p:sp>
        <p:nvSpPr>
          <p:cNvPr id="2" name="圆角矩形 1"/>
          <p:cNvSpPr/>
          <p:nvPr/>
        </p:nvSpPr>
        <p:spPr>
          <a:xfrm>
            <a:off x="467360" y="188595"/>
            <a:ext cx="6464935" cy="71496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思考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1:</a:t>
            </a: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是哪一类文法？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5650" y="903605"/>
            <a:ext cx="6627447" cy="71496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思考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文法表示的语言是什么？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00245" y="1124585"/>
            <a:ext cx="3806190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5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aSb</a:t>
            </a:r>
            <a:endParaRPr lang="en-US" altLang="zh-CN" sz="3200" smtClean="0"/>
          </a:p>
          <a:p>
            <a:r>
              <a:rPr lang="en-US" altLang="zh-CN" sz="3200" smtClean="0"/>
              <a:t>     S→ ab</a:t>
            </a:r>
            <a:endParaRPr lang="en-US" altLang="zh-CN" sz="320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750" y="1075690"/>
            <a:ext cx="302323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4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abS</a:t>
            </a:r>
            <a:endParaRPr lang="en-US" altLang="zh-CN" sz="3200" smtClean="0"/>
          </a:p>
          <a:p>
            <a:r>
              <a:rPr lang="en-US" altLang="zh-CN" sz="3200" smtClean="0"/>
              <a:t>     S→ ab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360" y="3357245"/>
            <a:ext cx="8522970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smtClean="0"/>
              <a:t>G</a:t>
            </a:r>
            <a:r>
              <a:rPr lang="en-US" altLang="zh-CN" sz="3200" baseline="-25000" smtClean="0"/>
              <a:t>6</a:t>
            </a:r>
            <a:r>
              <a:rPr lang="en-US" altLang="zh-CN" sz="3200" smtClean="0"/>
              <a:t>[S]:</a:t>
            </a:r>
            <a:endParaRPr lang="en-US" altLang="zh-CN" sz="3200" smtClean="0"/>
          </a:p>
          <a:p>
            <a:r>
              <a:rPr lang="en-US" altLang="zh-CN" sz="3200" smtClean="0"/>
              <a:t>     S→ aSa   S→ bSb   S→ a   S→ b </a:t>
            </a:r>
            <a:endParaRPr lang="en-US" altLang="zh-CN" sz="3200" smtClean="0"/>
          </a:p>
        </p:txBody>
      </p:sp>
      <p:sp>
        <p:nvSpPr>
          <p:cNvPr id="8" name="圆角矩形 7"/>
          <p:cNvSpPr/>
          <p:nvPr/>
        </p:nvSpPr>
        <p:spPr>
          <a:xfrm>
            <a:off x="683895" y="4725035"/>
            <a:ext cx="7139257" cy="71496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属于哪一类文法？语言又是什么？</a:t>
            </a: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467043" y="327660"/>
            <a:ext cx="6429375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三、正规文法和正规式的等价性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4579" name="圆角矩形 2"/>
          <p:cNvSpPr/>
          <p:nvPr/>
        </p:nvSpPr>
        <p:spPr>
          <a:xfrm>
            <a:off x="926148" y="981075"/>
            <a:ext cx="1643062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xy       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55148" y="1052830"/>
            <a:ext cx="2928937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A→xB,B→y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5148" y="1981200"/>
            <a:ext cx="2928937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A→x,A→y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55148" y="3981450"/>
            <a:ext cx="3000375" cy="1071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A→xB,A→y,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B→xB,B→y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26148" y="2052638"/>
            <a:ext cx="1571625" cy="612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x|y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6148" y="4267200"/>
            <a:ext cx="1581150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x*y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6148" y="3124200"/>
            <a:ext cx="1571625" cy="612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x</a:t>
            </a:r>
            <a:r>
              <a:rPr lang="en-US" altLang="zh-CN" sz="3600" baseline="30000" dirty="0">
                <a:latin typeface="Arial" panose="020B0604020202020204" pitchFamily="34" charset="0"/>
              </a:rPr>
              <a:t>+</a:t>
            </a:r>
            <a:endParaRPr lang="en-US" altLang="zh-CN" sz="3600" baseline="30000" dirty="0"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55148" y="3052763"/>
            <a:ext cx="3000375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B→xB,B→x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55148" y="5195888"/>
            <a:ext cx="2928937" cy="714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A→xA,A→y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cxnSp>
        <p:nvCxnSpPr>
          <p:cNvPr id="14" name="曲线连接符 13"/>
          <p:cNvCxnSpPr>
            <a:endCxn id="4" idx="1"/>
          </p:cNvCxnSpPr>
          <p:nvPr/>
        </p:nvCxnSpPr>
        <p:spPr>
          <a:xfrm>
            <a:off x="2497773" y="1267143"/>
            <a:ext cx="1857375" cy="142875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16" name="曲线连接符 15"/>
          <p:cNvCxnSpPr>
            <a:endCxn id="5" idx="1"/>
          </p:cNvCxnSpPr>
          <p:nvPr/>
        </p:nvCxnSpPr>
        <p:spPr>
          <a:xfrm>
            <a:off x="2569210" y="2266950"/>
            <a:ext cx="1785938" cy="71438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18" name="曲线连接符 17"/>
          <p:cNvCxnSpPr>
            <a:stCxn id="9" idx="3"/>
          </p:cNvCxnSpPr>
          <p:nvPr/>
        </p:nvCxnSpPr>
        <p:spPr>
          <a:xfrm>
            <a:off x="2497773" y="3430588"/>
            <a:ext cx="1785937" cy="122237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20" name="曲线连接符 19"/>
          <p:cNvCxnSpPr>
            <a:endCxn id="6" idx="1"/>
          </p:cNvCxnSpPr>
          <p:nvPr/>
        </p:nvCxnSpPr>
        <p:spPr>
          <a:xfrm flipV="1">
            <a:off x="2569210" y="4518025"/>
            <a:ext cx="1785938" cy="106363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23" name="曲线连接符 22"/>
          <p:cNvCxnSpPr>
            <a:endCxn id="11" idx="1"/>
          </p:cNvCxnSpPr>
          <p:nvPr/>
        </p:nvCxnSpPr>
        <p:spPr>
          <a:xfrm>
            <a:off x="2569210" y="4838700"/>
            <a:ext cx="1785938" cy="714375"/>
          </a:xfrm>
          <a:prstGeom prst="curvedConnector3">
            <a:avLst>
              <a:gd name="adj1" fmla="val 51421"/>
            </a:avLst>
          </a:prstGeom>
          <a:ln w="381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2"/>
          <p:cNvSpPr/>
          <p:nvPr/>
        </p:nvSpPr>
        <p:spPr>
          <a:xfrm>
            <a:off x="571500" y="642938"/>
            <a:ext cx="4643438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7188" y="214313"/>
            <a:ext cx="4714875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3.4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有穷自动机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571500" y="1428750"/>
            <a:ext cx="8072438" cy="159543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有穷自动机：也称有限自动机，可以准确自动识别正规集的装置。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横卷形 6"/>
          <p:cNvSpPr/>
          <p:nvPr/>
        </p:nvSpPr>
        <p:spPr>
          <a:xfrm>
            <a:off x="642938" y="3643313"/>
            <a:ext cx="7929562" cy="15954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两类：</a:t>
            </a:r>
            <a:r>
              <a:rPr lang="en-US" altLang="zh-CN" sz="3600" dirty="0">
                <a:latin typeface="Arial" panose="020B0604020202020204" pitchFamily="34" charset="0"/>
              </a:rPr>
              <a:t>DFA(</a:t>
            </a:r>
            <a:r>
              <a:rPr lang="zh-CN" altLang="en-US" sz="3600" dirty="0">
                <a:latin typeface="Arial" panose="020B0604020202020204" pitchFamily="34" charset="0"/>
              </a:rPr>
              <a:t>确定的有穷自动机</a:t>
            </a:r>
            <a:r>
              <a:rPr lang="en-US" altLang="zh-CN" sz="3600" dirty="0">
                <a:latin typeface="Arial" panose="020B0604020202020204" pitchFamily="34" charset="0"/>
              </a:rPr>
              <a:t>)</a:t>
            </a:r>
            <a:r>
              <a:rPr lang="zh-CN" altLang="en-US" sz="3600" dirty="0">
                <a:latin typeface="Arial" panose="020B0604020202020204" pitchFamily="34" charset="0"/>
              </a:rPr>
              <a:t>和</a:t>
            </a:r>
            <a:r>
              <a:rPr lang="en-US" altLang="zh-CN" sz="3600" dirty="0">
                <a:latin typeface="Arial" panose="020B0604020202020204" pitchFamily="34" charset="0"/>
              </a:rPr>
              <a:t>NFA</a:t>
            </a:r>
            <a:r>
              <a:rPr lang="zh-CN" altLang="en-US" sz="3600" dirty="0">
                <a:latin typeface="Arial" panose="020B0604020202020204" pitchFamily="34" charset="0"/>
              </a:rPr>
              <a:t>（非确定的有穷自动机）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solidFill>
            <a:srgbClr val="A7EAF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357188" y="785813"/>
            <a:ext cx="8215312" cy="1862137"/>
            <a:chOff x="285720" y="1714488"/>
            <a:chExt cx="8215370" cy="1862019"/>
          </a:xfrm>
        </p:grpSpPr>
        <p:sp>
          <p:nvSpPr>
            <p:cNvPr id="18445" name="TextBox 3"/>
            <p:cNvSpPr txBox="1"/>
            <p:nvPr/>
          </p:nvSpPr>
          <p:spPr>
            <a:xfrm>
              <a:off x="285720" y="2500306"/>
              <a:ext cx="1285884" cy="350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源程序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8446" name="圆角矩形 4"/>
            <p:cNvSpPr/>
            <p:nvPr/>
          </p:nvSpPr>
          <p:spPr>
            <a:xfrm>
              <a:off x="2428860" y="1785926"/>
              <a:ext cx="1071569" cy="17905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Arial" panose="020B0604020202020204" pitchFamily="34" charset="0"/>
                </a:rPr>
                <a:t>词法分析器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8447" name="圆角矩形 5"/>
            <p:cNvSpPr/>
            <p:nvPr/>
          </p:nvSpPr>
          <p:spPr>
            <a:xfrm>
              <a:off x="6357950" y="1714488"/>
              <a:ext cx="1071569" cy="17905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Arial" panose="020B0604020202020204" pitchFamily="34" charset="0"/>
                </a:rPr>
                <a:t>语法分析器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8448" name="TextBox 6"/>
            <p:cNvSpPr txBox="1"/>
            <p:nvPr/>
          </p:nvSpPr>
          <p:spPr>
            <a:xfrm>
              <a:off x="3643306" y="1736712"/>
              <a:ext cx="264320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宋体" panose="02010600030101010101" pitchFamily="2" charset="-122"/>
                </a:rPr>
                <a:t>返回：下一个单词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8449" name="TextBox 7"/>
            <p:cNvSpPr txBox="1"/>
            <p:nvPr/>
          </p:nvSpPr>
          <p:spPr>
            <a:xfrm>
              <a:off x="3571868" y="3157538"/>
              <a:ext cx="264320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宋体" panose="02010600030101010101" pitchFamily="2" charset="-122"/>
                </a:rPr>
                <a:t>请求：下一个单词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1525566" y="2622480"/>
              <a:ext cx="857256" cy="1587"/>
            </a:xfrm>
            <a:prstGeom prst="straightConnector1">
              <a:avLst/>
            </a:prstGeom>
            <a:solidFill>
              <a:schemeClr val="accent1"/>
            </a:solidFill>
            <a:ln w="38100" cap="rnd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571868" y="2071652"/>
              <a:ext cx="2714644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rot="10800000">
              <a:off x="3571868" y="3000282"/>
              <a:ext cx="2714644" cy="1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500958" y="2601844"/>
              <a:ext cx="100013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矩形 31"/>
          <p:cNvSpPr/>
          <p:nvPr/>
        </p:nvSpPr>
        <p:spPr bwMode="auto">
          <a:xfrm>
            <a:off x="0" y="3500438"/>
            <a:ext cx="9144000" cy="285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9"/>
          <p:cNvGrpSpPr/>
          <p:nvPr/>
        </p:nvGrpSpPr>
        <p:grpSpPr>
          <a:xfrm>
            <a:off x="642938" y="3929063"/>
            <a:ext cx="7643812" cy="1790700"/>
            <a:chOff x="500034" y="4143380"/>
            <a:chExt cx="7643866" cy="1790581"/>
          </a:xfrm>
        </p:grpSpPr>
        <p:sp>
          <p:nvSpPr>
            <p:cNvPr id="18440" name="TextBox 20"/>
            <p:cNvSpPr txBox="1"/>
            <p:nvPr/>
          </p:nvSpPr>
          <p:spPr>
            <a:xfrm>
              <a:off x="500034" y="4929198"/>
              <a:ext cx="1714512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latin typeface="宋体" panose="02010600030101010101" pitchFamily="2" charset="-122"/>
                </a:rPr>
                <a:t>源程序</a:t>
              </a:r>
              <a:endParaRPr lang="zh-CN" altLang="en-US" sz="3600" dirty="0">
                <a:latin typeface="宋体" panose="02010600030101010101" pitchFamily="2" charset="-122"/>
              </a:endParaRPr>
            </a:p>
          </p:txBody>
        </p:sp>
        <p:sp>
          <p:nvSpPr>
            <p:cNvPr id="18441" name="圆角矩形 21"/>
            <p:cNvSpPr/>
            <p:nvPr/>
          </p:nvSpPr>
          <p:spPr>
            <a:xfrm>
              <a:off x="3786182" y="4143380"/>
              <a:ext cx="1071569" cy="17905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Arial" panose="020B0604020202020204" pitchFamily="34" charset="0"/>
                </a:rPr>
                <a:t>词法分析器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8442" name="TextBox 23"/>
            <p:cNvSpPr txBox="1"/>
            <p:nvPr/>
          </p:nvSpPr>
          <p:spPr>
            <a:xfrm>
              <a:off x="6357950" y="4857760"/>
              <a:ext cx="17859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latin typeface="宋体" panose="02010600030101010101" pitchFamily="2" charset="-122"/>
                </a:rPr>
                <a:t>单词表</a:t>
              </a:r>
              <a:endParaRPr lang="zh-CN" altLang="en-US" sz="4000" dirty="0">
                <a:latin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2285984" y="5072005"/>
              <a:ext cx="1357323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143504" y="5025971"/>
              <a:ext cx="1214447" cy="1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1714500" y="3071813"/>
            <a:ext cx="60007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方法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：词法分析作为语法分析的子程序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1688" y="6000750"/>
            <a:ext cx="4929187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方法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：词法分析单独作为一遍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9" name="Text Box 5"/>
          <p:cNvSpPr txBox="1"/>
          <p:nvPr/>
        </p:nvSpPr>
        <p:spPr>
          <a:xfrm>
            <a:off x="285750" y="235743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有限状态集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2286000" y="23574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字母表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7111" name="Text Box 7"/>
          <p:cNvSpPr txBox="1"/>
          <p:nvPr/>
        </p:nvSpPr>
        <p:spPr>
          <a:xfrm>
            <a:off x="3643313" y="23574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转换函数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7112" name="Text Box 8"/>
          <p:cNvSpPr txBox="1"/>
          <p:nvPr/>
        </p:nvSpPr>
        <p:spPr>
          <a:xfrm>
            <a:off x="5357813" y="23574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初始状态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7113" name="Text Box 9"/>
          <p:cNvSpPr txBox="1"/>
          <p:nvPr/>
        </p:nvSpPr>
        <p:spPr>
          <a:xfrm>
            <a:off x="6934200" y="23574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终止状态集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643063" y="1143000"/>
            <a:ext cx="5072063" cy="52387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DFA）M =(K，∑，</a:t>
            </a:r>
            <a:r>
              <a:rPr kumimoji="1" lang="en-US" altLang="zh-CN" sz="28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，S，Z ) </a:t>
            </a:r>
            <a:endParaRPr kumimoji="1" lang="en-US" altLang="zh-CN" sz="2800" kern="1200" cap="none" spc="0" normalizeH="0" baseline="0" noProof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6" name="Line 12"/>
          <p:cNvSpPr/>
          <p:nvPr/>
        </p:nvSpPr>
        <p:spPr>
          <a:xfrm flipH="1">
            <a:off x="2877820" y="1643380"/>
            <a:ext cx="1623060" cy="78613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5" name="Line 11"/>
          <p:cNvSpPr/>
          <p:nvPr/>
        </p:nvSpPr>
        <p:spPr>
          <a:xfrm flipH="1">
            <a:off x="1034415" y="1643380"/>
            <a:ext cx="2752090" cy="78549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7" name="Line 13"/>
          <p:cNvSpPr/>
          <p:nvPr/>
        </p:nvSpPr>
        <p:spPr>
          <a:xfrm flipH="1">
            <a:off x="4214813" y="1643063"/>
            <a:ext cx="928687" cy="7572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8" name="Line 14"/>
          <p:cNvSpPr/>
          <p:nvPr/>
        </p:nvSpPr>
        <p:spPr>
          <a:xfrm>
            <a:off x="5786755" y="1643380"/>
            <a:ext cx="194945" cy="75692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9" name="Line 15"/>
          <p:cNvSpPr/>
          <p:nvPr/>
        </p:nvSpPr>
        <p:spPr>
          <a:xfrm>
            <a:off x="6286500" y="1571625"/>
            <a:ext cx="1500188" cy="8572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圆角矩形 26"/>
          <p:cNvSpPr/>
          <p:nvPr/>
        </p:nvSpPr>
        <p:spPr>
          <a:xfrm>
            <a:off x="285750" y="3429000"/>
            <a:ext cx="8501063" cy="2281238"/>
          </a:xfrm>
          <a:prstGeom prst="roundRect">
            <a:avLst>
              <a:gd name="adj" fmla="val 16667"/>
            </a:avLst>
          </a:prstGeom>
          <a:solidFill>
            <a:srgbClr val="A7EAF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说明：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 转换函数</a:t>
            </a:r>
            <a:r>
              <a:rPr lang="en-US" altLang="zh-CN" sz="3200" dirty="0">
                <a:latin typeface="Arial" panose="020B0604020202020204" pitchFamily="34" charset="0"/>
              </a:rPr>
              <a:t>f: K×</a:t>
            </a:r>
            <a:r>
              <a:rPr lang="en-US" altLang="zh-CN" sz="3200" dirty="0">
                <a:latin typeface="宋体" panose="02010600030101010101" pitchFamily="2" charset="-122"/>
              </a:rPr>
              <a:t>∑→</a:t>
            </a:r>
            <a:r>
              <a:rPr lang="en-US" altLang="zh-CN" sz="3200" dirty="0">
                <a:latin typeface="Arial" panose="020B0604020202020204" pitchFamily="34" charset="0"/>
              </a:rPr>
              <a:t>K</a:t>
            </a:r>
            <a:r>
              <a:rPr lang="zh-CN" altLang="en-US" sz="3200" dirty="0">
                <a:latin typeface="Arial" panose="020B0604020202020204" pitchFamily="34" charset="0"/>
              </a:rPr>
              <a:t>上的一个映射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 唯一初始状态</a:t>
            </a:r>
            <a:r>
              <a:rPr lang="en-US" altLang="zh-CN" sz="3200" dirty="0">
                <a:latin typeface="Arial" panose="020B0604020202020204" pitchFamily="34" charset="0"/>
              </a:rPr>
              <a:t>S</a:t>
            </a:r>
            <a:r>
              <a:rPr lang="en-US" altLang="zh-CN" sz="3200" dirty="0">
                <a:latin typeface="宋体" panose="02010600030101010101" pitchFamily="2" charset="-122"/>
              </a:rPr>
              <a:t>∈</a:t>
            </a:r>
            <a:r>
              <a:rPr lang="en-US" altLang="zh-CN" sz="3200" dirty="0">
                <a:latin typeface="Arial" panose="020B0604020202020204" pitchFamily="34" charset="0"/>
              </a:rPr>
              <a:t>K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 终止状态集</a:t>
            </a:r>
            <a:r>
              <a:rPr lang="en-US" altLang="zh-CN" sz="3200" dirty="0">
                <a:latin typeface="Arial" panose="020B0604020202020204" pitchFamily="34" charset="0"/>
              </a:rPr>
              <a:t>Z</a:t>
            </a:r>
            <a:r>
              <a:rPr lang="zh-CN" altLang="en-US" sz="3200" dirty="0">
                <a:latin typeface="Arial" panose="020B0604020202020204" pitchFamily="34" charset="0"/>
              </a:rPr>
              <a:t>是集合</a:t>
            </a:r>
            <a:r>
              <a:rPr lang="en-US" altLang="zh-CN" sz="3200" dirty="0">
                <a:latin typeface="Arial" panose="020B0604020202020204" pitchFamily="34" charset="0"/>
              </a:rPr>
              <a:t>K</a:t>
            </a:r>
            <a:r>
              <a:rPr lang="zh-CN" altLang="en-US" sz="3200" dirty="0">
                <a:latin typeface="Arial" panose="020B0604020202020204" pitchFamily="34" charset="0"/>
              </a:rPr>
              <a:t>的子集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6638" name="TextBox 27"/>
          <p:cNvSpPr txBox="1"/>
          <p:nvPr/>
        </p:nvSpPr>
        <p:spPr>
          <a:xfrm>
            <a:off x="285750" y="357188"/>
            <a:ext cx="4714875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solidFill>
                  <a:srgbClr val="7030A0"/>
                </a:solidFill>
                <a:latin typeface="宋体" panose="02010600030101010101" pitchFamily="2" charset="-122"/>
              </a:rPr>
              <a:t>3.4.1 </a:t>
            </a:r>
            <a:r>
              <a:rPr lang="zh-CN" altLang="en-US" sz="3200" dirty="0">
                <a:solidFill>
                  <a:srgbClr val="7030A0"/>
                </a:solidFill>
                <a:latin typeface="宋体" panose="02010600030101010101" pitchFamily="2" charset="-122"/>
              </a:rPr>
              <a:t>确定有穷自动机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/>
      <p:bldP spid="47111" grpId="0"/>
      <p:bldP spid="47112" grpId="0"/>
      <p:bldP spid="47113" grpId="0"/>
      <p:bldP spid="25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71" name="Text Box 23"/>
          <p:cNvSpPr txBox="1"/>
          <p:nvPr/>
        </p:nvSpPr>
        <p:spPr>
          <a:xfrm>
            <a:off x="5643563" y="4714875"/>
            <a:ext cx="29289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sym typeface="Wingdings" panose="05000000000000000000" pitchFamily="2" charset="2"/>
              </a:rPr>
              <a:t>正规式：(</a:t>
            </a:r>
            <a:r>
              <a:rPr lang="en-US" altLang="zh-CN" dirty="0">
                <a:latin typeface="宋体" panose="02010600030101010101" pitchFamily="2" charset="-122"/>
                <a:sym typeface="Wingdings" panose="05000000000000000000" pitchFamily="2" charset="2"/>
              </a:rPr>
              <a:t>a|b)</a:t>
            </a:r>
            <a:r>
              <a:rPr lang="en-US" altLang="zh-CN" baseline="30000" dirty="0">
                <a:latin typeface="宋体" panose="02010600030101010101" pitchFamily="2" charset="-122"/>
                <a:sym typeface="Wingdings" panose="05000000000000000000" pitchFamily="2" charset="2"/>
              </a:rPr>
              <a:t>*</a:t>
            </a:r>
            <a:r>
              <a:rPr lang="en-US" altLang="zh-CN" dirty="0">
                <a:latin typeface="宋体" panose="02010600030101010101" pitchFamily="2" charset="-122"/>
                <a:sym typeface="Wingdings" panose="05000000000000000000" pitchFamily="2" charset="2"/>
              </a:rPr>
              <a:t>abb</a:t>
            </a:r>
            <a:endParaRPr lang="en-US" altLang="zh-CN" sz="2800" dirty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156" name="Text Box 28"/>
          <p:cNvSpPr txBox="1"/>
          <p:nvPr/>
        </p:nvSpPr>
        <p:spPr>
          <a:xfrm>
            <a:off x="214313" y="2357438"/>
            <a:ext cx="8686800" cy="1419860"/>
          </a:xfrm>
          <a:prstGeom prst="rect">
            <a:avLst/>
          </a:prstGeom>
          <a:solidFill>
            <a:srgbClr val="A7EA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五元组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K</a:t>
            </a:r>
            <a:r>
              <a:rPr lang="en-US" altLang="zh-CN" dirty="0">
                <a:latin typeface="宋体" panose="02010600030101010101" pitchFamily="2" charset="-122"/>
              </a:rPr>
              <a:t>={0,1,2,3},∑={a,b},S=0,Z={3}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(0,a)=1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(0,b)=0 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(1,a)=1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(1,b)=2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(2,a)=1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(2,b)=3 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(3,a)=1   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anose="02010600030101010101" pitchFamily="2" charset="-122"/>
              </a:rPr>
              <a:t>(3,b)=0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48157" name="Text Box 29"/>
          <p:cNvSpPr txBox="1"/>
          <p:nvPr/>
        </p:nvSpPr>
        <p:spPr>
          <a:xfrm>
            <a:off x="642938" y="4214813"/>
            <a:ext cx="2128837" cy="461962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状态转换矩阵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7653" name="表格 27652"/>
          <p:cNvGraphicFramePr/>
          <p:nvPr/>
        </p:nvGraphicFramePr>
        <p:xfrm>
          <a:off x="3357563" y="4000500"/>
          <a:ext cx="1600200" cy="2601913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en-US" altLang="zh-CN" sz="2800" b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en-US" altLang="zh-CN" sz="2800" b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baseline="30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800" b="0" baseline="30000" dirty="0">
                          <a:latin typeface="Times New Roman" panose="02020603050405020304" pitchFamily="18" charset="0"/>
                        </a:rPr>
                        <a:t>*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52"/>
          <p:cNvGrpSpPr/>
          <p:nvPr/>
        </p:nvGrpSpPr>
        <p:grpSpPr>
          <a:xfrm>
            <a:off x="928688" y="214313"/>
            <a:ext cx="7110412" cy="1743075"/>
            <a:chOff x="928662" y="214290"/>
            <a:chExt cx="7110458" cy="1742692"/>
          </a:xfrm>
        </p:grpSpPr>
        <p:sp>
          <p:nvSpPr>
            <p:cNvPr id="27681" name="Line 16"/>
            <p:cNvSpPr/>
            <p:nvPr/>
          </p:nvSpPr>
          <p:spPr>
            <a:xfrm flipV="1">
              <a:off x="7715272" y="1643050"/>
              <a:ext cx="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682" name="组合 51"/>
            <p:cNvGrpSpPr/>
            <p:nvPr/>
          </p:nvGrpSpPr>
          <p:grpSpPr>
            <a:xfrm>
              <a:off x="928662" y="214290"/>
              <a:ext cx="7110458" cy="1742692"/>
              <a:chOff x="928662" y="214290"/>
              <a:chExt cx="7110458" cy="1742692"/>
            </a:xfrm>
          </p:grpSpPr>
          <p:sp>
            <p:nvSpPr>
              <p:cNvPr id="27683" name="Line 17"/>
              <p:cNvSpPr/>
              <p:nvPr/>
            </p:nvSpPr>
            <p:spPr>
              <a:xfrm flipH="1" flipV="1">
                <a:off x="3324216" y="1428736"/>
                <a:ext cx="45719" cy="50006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cxnSp>
            <p:nvCxnSpPr>
              <p:cNvPr id="27684" name="直接连接符 40"/>
              <p:cNvCxnSpPr>
                <a:stCxn id="27695" idx="4"/>
              </p:cNvCxnSpPr>
              <p:nvPr/>
            </p:nvCxnSpPr>
            <p:spPr>
              <a:xfrm rot="5400000">
                <a:off x="5393535" y="1559705"/>
                <a:ext cx="261942" cy="476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grpSp>
            <p:nvGrpSpPr>
              <p:cNvPr id="27685" name="组合 50"/>
              <p:cNvGrpSpPr/>
              <p:nvPr/>
            </p:nvGrpSpPr>
            <p:grpSpPr>
              <a:xfrm>
                <a:off x="928662" y="214290"/>
                <a:ext cx="7110458" cy="1742692"/>
                <a:chOff x="928662" y="214290"/>
                <a:chExt cx="7110458" cy="1742692"/>
              </a:xfrm>
            </p:grpSpPr>
            <p:sp>
              <p:nvSpPr>
                <p:cNvPr id="27686" name="Line 3"/>
                <p:cNvSpPr/>
                <p:nvPr/>
              </p:nvSpPr>
              <p:spPr>
                <a:xfrm>
                  <a:off x="5715008" y="1285860"/>
                  <a:ext cx="175260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7687" name="Line 4"/>
                <p:cNvSpPr/>
                <p:nvPr/>
              </p:nvSpPr>
              <p:spPr>
                <a:xfrm>
                  <a:off x="3500430" y="1285860"/>
                  <a:ext cx="182880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7688" name="Line 5"/>
                <p:cNvSpPr/>
                <p:nvPr/>
              </p:nvSpPr>
              <p:spPr>
                <a:xfrm>
                  <a:off x="1785918" y="1285860"/>
                  <a:ext cx="137160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7689" name="Line 6"/>
                <p:cNvSpPr/>
                <p:nvPr/>
              </p:nvSpPr>
              <p:spPr>
                <a:xfrm>
                  <a:off x="3319454" y="1928802"/>
                  <a:ext cx="441960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7690" name="组合 36"/>
                <p:cNvGrpSpPr/>
                <p:nvPr/>
              </p:nvGrpSpPr>
              <p:grpSpPr>
                <a:xfrm>
                  <a:off x="1142976" y="785794"/>
                  <a:ext cx="457200" cy="457200"/>
                  <a:chOff x="990600" y="1371600"/>
                  <a:chExt cx="457200" cy="457200"/>
                </a:xfrm>
              </p:grpSpPr>
              <p:sp>
                <p:nvSpPr>
                  <p:cNvPr id="27717" name="Line 10"/>
                  <p:cNvSpPr/>
                  <p:nvPr/>
                </p:nvSpPr>
                <p:spPr>
                  <a:xfrm flipV="1">
                    <a:off x="1447800" y="1371600"/>
                    <a:ext cx="0" cy="2286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8" name="Line 11"/>
                  <p:cNvSpPr/>
                  <p:nvPr/>
                </p:nvSpPr>
                <p:spPr>
                  <a:xfrm flipH="1">
                    <a:off x="990600" y="1371600"/>
                    <a:ext cx="4572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9" name="Line 12"/>
                  <p:cNvSpPr/>
                  <p:nvPr/>
                </p:nvSpPr>
                <p:spPr>
                  <a:xfrm>
                    <a:off x="990600" y="1371600"/>
                    <a:ext cx="0" cy="4572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20" name="Line 13"/>
                  <p:cNvSpPr/>
                  <p:nvPr/>
                </p:nvSpPr>
                <p:spPr>
                  <a:xfrm>
                    <a:off x="990600" y="1828800"/>
                    <a:ext cx="3048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27691" name="组合 34"/>
                <p:cNvGrpSpPr/>
                <p:nvPr/>
              </p:nvGrpSpPr>
              <p:grpSpPr>
                <a:xfrm>
                  <a:off x="1714480" y="571480"/>
                  <a:ext cx="5943600" cy="457200"/>
                  <a:chOff x="1600200" y="1143000"/>
                  <a:chExt cx="5943600" cy="457200"/>
                </a:xfrm>
              </p:grpSpPr>
              <p:sp>
                <p:nvSpPr>
                  <p:cNvPr id="27714" name="Line 9"/>
                  <p:cNvSpPr/>
                  <p:nvPr/>
                </p:nvSpPr>
                <p:spPr>
                  <a:xfrm>
                    <a:off x="1600200" y="1143000"/>
                    <a:ext cx="59436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5" name="Line 14"/>
                  <p:cNvSpPr/>
                  <p:nvPr/>
                </p:nvSpPr>
                <p:spPr>
                  <a:xfrm>
                    <a:off x="1600200" y="1143000"/>
                    <a:ext cx="0" cy="4572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7716" name="Line 15"/>
                  <p:cNvSpPr/>
                  <p:nvPr/>
                </p:nvSpPr>
                <p:spPr>
                  <a:xfrm>
                    <a:off x="7543800" y="1143000"/>
                    <a:ext cx="0" cy="4572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7692" name="组合 37"/>
                <p:cNvGrpSpPr/>
                <p:nvPr/>
              </p:nvGrpSpPr>
              <p:grpSpPr>
                <a:xfrm>
                  <a:off x="3428992" y="1428736"/>
                  <a:ext cx="2057400" cy="304800"/>
                  <a:chOff x="3429000" y="1752600"/>
                  <a:chExt cx="2057400" cy="304800"/>
                </a:xfrm>
              </p:grpSpPr>
              <p:sp>
                <p:nvSpPr>
                  <p:cNvPr id="27712" name="Line 8"/>
                  <p:cNvSpPr/>
                  <p:nvPr/>
                </p:nvSpPr>
                <p:spPr>
                  <a:xfrm flipH="1">
                    <a:off x="3581400" y="2057400"/>
                    <a:ext cx="19050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3" name="Line 18"/>
                  <p:cNvSpPr/>
                  <p:nvPr/>
                </p:nvSpPr>
                <p:spPr>
                  <a:xfrm flipH="1" flipV="1">
                    <a:off x="3429000" y="1752600"/>
                    <a:ext cx="152400" cy="3048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27693" name="AutoShape 19"/>
                <p:cNvSpPr/>
                <p:nvPr/>
              </p:nvSpPr>
              <p:spPr>
                <a:xfrm>
                  <a:off x="1428728" y="1000108"/>
                  <a:ext cx="381000" cy="381000"/>
                </a:xfrm>
                <a:prstGeom prst="flowChartConnector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94" name="AutoShape 20"/>
                <p:cNvSpPr/>
                <p:nvPr/>
              </p:nvSpPr>
              <p:spPr>
                <a:xfrm>
                  <a:off x="3143240" y="1071546"/>
                  <a:ext cx="381000" cy="381000"/>
                </a:xfrm>
                <a:prstGeom prst="flowChartConnector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95" name="AutoShape 21"/>
                <p:cNvSpPr/>
                <p:nvPr/>
              </p:nvSpPr>
              <p:spPr>
                <a:xfrm>
                  <a:off x="5357818" y="1071546"/>
                  <a:ext cx="381000" cy="381000"/>
                </a:xfrm>
                <a:prstGeom prst="flowChartConnector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27696" name="组合 38"/>
                <p:cNvGrpSpPr/>
                <p:nvPr/>
              </p:nvGrpSpPr>
              <p:grpSpPr>
                <a:xfrm>
                  <a:off x="2714612" y="1428736"/>
                  <a:ext cx="533400" cy="457200"/>
                  <a:chOff x="2590800" y="1905000"/>
                  <a:chExt cx="533400" cy="457200"/>
                </a:xfrm>
              </p:grpSpPr>
              <p:sp>
                <p:nvSpPr>
                  <p:cNvPr id="27709" name="Line 24"/>
                  <p:cNvSpPr/>
                  <p:nvPr/>
                </p:nvSpPr>
                <p:spPr>
                  <a:xfrm flipH="1">
                    <a:off x="2590800" y="1905000"/>
                    <a:ext cx="5334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0" name="Line 25"/>
                  <p:cNvSpPr/>
                  <p:nvPr/>
                </p:nvSpPr>
                <p:spPr>
                  <a:xfrm>
                    <a:off x="2590800" y="1905000"/>
                    <a:ext cx="0" cy="4572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11" name="Line 26"/>
                  <p:cNvSpPr/>
                  <p:nvPr/>
                </p:nvSpPr>
                <p:spPr>
                  <a:xfrm flipV="1">
                    <a:off x="2590800" y="1981200"/>
                    <a:ext cx="533400" cy="38100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27697" name="Line 31"/>
                <p:cNvSpPr/>
                <p:nvPr/>
              </p:nvSpPr>
              <p:spPr>
                <a:xfrm flipV="1">
                  <a:off x="928662" y="1357298"/>
                  <a:ext cx="533400" cy="30480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27698" name="组合 35"/>
                <p:cNvGrpSpPr/>
                <p:nvPr/>
              </p:nvGrpSpPr>
              <p:grpSpPr>
                <a:xfrm>
                  <a:off x="7429520" y="1000108"/>
                  <a:ext cx="609600" cy="609600"/>
                  <a:chOff x="7286625" y="1481138"/>
                  <a:chExt cx="609600" cy="609600"/>
                </a:xfrm>
              </p:grpSpPr>
              <p:sp>
                <p:nvSpPr>
                  <p:cNvPr id="27707" name="AutoShape 22"/>
                  <p:cNvSpPr/>
                  <p:nvPr/>
                </p:nvSpPr>
                <p:spPr>
                  <a:xfrm>
                    <a:off x="7391400" y="1600200"/>
                    <a:ext cx="381000" cy="381000"/>
                  </a:xfrm>
                  <a:prstGeom prst="flowChartConnector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7708" name="Oval 32"/>
                  <p:cNvSpPr/>
                  <p:nvPr/>
                </p:nvSpPr>
                <p:spPr>
                  <a:xfrm>
                    <a:off x="7286625" y="1481138"/>
                    <a:ext cx="609600" cy="6096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7699" name="TextBox 41"/>
                <p:cNvSpPr txBox="1"/>
                <p:nvPr/>
              </p:nvSpPr>
              <p:spPr>
                <a:xfrm>
                  <a:off x="1071538" y="500042"/>
                  <a:ext cx="50006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b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0" name="TextBox 42"/>
                <p:cNvSpPr txBox="1"/>
                <p:nvPr/>
              </p:nvSpPr>
              <p:spPr>
                <a:xfrm>
                  <a:off x="2143108" y="1000108"/>
                  <a:ext cx="50006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1" name="TextBox 43"/>
                <p:cNvSpPr txBox="1"/>
                <p:nvPr/>
              </p:nvSpPr>
              <p:spPr>
                <a:xfrm>
                  <a:off x="2357422" y="1500174"/>
                  <a:ext cx="357190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2" name="TextBox 44"/>
                <p:cNvSpPr txBox="1"/>
                <p:nvPr/>
              </p:nvSpPr>
              <p:spPr>
                <a:xfrm>
                  <a:off x="4214810" y="1428736"/>
                  <a:ext cx="40005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3" name="TextBox 45"/>
                <p:cNvSpPr txBox="1"/>
                <p:nvPr/>
              </p:nvSpPr>
              <p:spPr>
                <a:xfrm>
                  <a:off x="4143372" y="1000108"/>
                  <a:ext cx="50006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b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4" name="TextBox 46"/>
                <p:cNvSpPr txBox="1"/>
                <p:nvPr/>
              </p:nvSpPr>
              <p:spPr>
                <a:xfrm>
                  <a:off x="6429388" y="1000108"/>
                  <a:ext cx="50006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b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5" name="TextBox 47"/>
                <p:cNvSpPr txBox="1"/>
                <p:nvPr/>
              </p:nvSpPr>
              <p:spPr>
                <a:xfrm>
                  <a:off x="4786314" y="214290"/>
                  <a:ext cx="50006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b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706" name="TextBox 48"/>
                <p:cNvSpPr txBox="1"/>
                <p:nvPr/>
              </p:nvSpPr>
              <p:spPr>
                <a:xfrm>
                  <a:off x="6500826" y="1643050"/>
                  <a:ext cx="400056" cy="3139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50" name="TextBox 49"/>
          <p:cNvSpPr txBox="1"/>
          <p:nvPr/>
        </p:nvSpPr>
        <p:spPr>
          <a:xfrm>
            <a:off x="8286750" y="285750"/>
            <a:ext cx="500063" cy="1631950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ts val="24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状态转换图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2560" y="1071880"/>
            <a:ext cx="4489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0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5475" y="1140460"/>
            <a:ext cx="4489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1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2100" y="1149350"/>
            <a:ext cx="4489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2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3960" y="1187450"/>
            <a:ext cx="4489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3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8293" y="4714875"/>
            <a:ext cx="1649095" cy="1153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isometricOffAxis1Right"/>
              <a:lightRig rig="threePt" dir="t"/>
            </a:scene3d>
          </a:bodyPr>
          <a:p>
            <a:pPr algn="ctr"/>
            <a:r>
              <a:rPr lang="zh-CN" altLang="en-US" sz="115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？</a:t>
            </a:r>
            <a:endParaRPr lang="zh-CN" altLang="en-US" sz="1150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/>
      <p:bldP spid="48156" grpId="0" bldLvl="0" animBg="1"/>
      <p:bldP spid="48157" grpId="0" animBg="1"/>
      <p:bldP spid="50" grpId="0" animBg="1"/>
      <p:bldP spid="3" grpId="0"/>
      <p:bldP spid="4" grpId="0"/>
      <p:bldP spid="5" grpId="0"/>
      <p:bldP spid="6" grpId="0"/>
      <p:bldP spid="3" grpId="1"/>
      <p:bldP spid="4" grpId="1"/>
      <p:bldP spid="5" grpId="1"/>
      <p:bldP spid="6" grpId="1"/>
      <p:bldP spid="7" grpId="0"/>
      <p:bldP spid="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圆角矩形 49"/>
          <p:cNvSpPr/>
          <p:nvPr/>
        </p:nvSpPr>
        <p:spPr>
          <a:xfrm>
            <a:off x="357188" y="500063"/>
            <a:ext cx="8286750" cy="16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字符串</a:t>
            </a:r>
            <a:r>
              <a:rPr lang="en-US" altLang="zh-CN" sz="2800" dirty="0">
                <a:latin typeface="Arial" panose="020B0604020202020204" pitchFamily="34" charset="0"/>
              </a:rPr>
              <a:t>t ( t</a:t>
            </a:r>
            <a:r>
              <a:rPr lang="en-US" altLang="zh-CN" sz="2800" dirty="0">
                <a:latin typeface="宋体" panose="02010600030101010101" pitchFamily="2" charset="-122"/>
              </a:rPr>
              <a:t>∈∑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*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r>
              <a:rPr lang="zh-CN" altLang="en-US" sz="2800" dirty="0">
                <a:latin typeface="Arial" panose="020B0604020202020204" pitchFamily="34" charset="0"/>
              </a:rPr>
              <a:t>可被</a:t>
            </a:r>
            <a:r>
              <a:rPr lang="en-US" altLang="zh-CN" sz="2800" dirty="0">
                <a:latin typeface="Arial" panose="020B0604020202020204" pitchFamily="34" charset="0"/>
              </a:rPr>
              <a:t>DFA </a:t>
            </a:r>
            <a:r>
              <a:rPr lang="en-US" altLang="zh-CN" sz="2800" i="1" dirty="0">
                <a:latin typeface="Arial" panose="020B0604020202020204" pitchFamily="34" charset="0"/>
              </a:rPr>
              <a:t>M</a:t>
            </a:r>
            <a:r>
              <a:rPr lang="zh-CN" altLang="en-US" sz="2800" dirty="0">
                <a:latin typeface="Arial" panose="020B0604020202020204" pitchFamily="34" charset="0"/>
              </a:rPr>
              <a:t>所接受：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若存在一条从初态结点到终态结点的道路，且这条路上所有边上的标记符连接的符号串为 </a:t>
            </a:r>
            <a:r>
              <a:rPr lang="en-US" altLang="zh-CN" sz="2800" dirty="0">
                <a:latin typeface="Arial" panose="020B0604020202020204" pitchFamily="34" charset="0"/>
              </a:rPr>
              <a:t>t 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785813" y="2857500"/>
            <a:ext cx="7110412" cy="1743075"/>
            <a:chOff x="785786" y="2857496"/>
            <a:chExt cx="7110458" cy="1742692"/>
          </a:xfrm>
        </p:grpSpPr>
        <p:sp>
          <p:nvSpPr>
            <p:cNvPr id="28692" name="Line 16"/>
            <p:cNvSpPr/>
            <p:nvPr/>
          </p:nvSpPr>
          <p:spPr>
            <a:xfrm flipV="1">
              <a:off x="7572396" y="4286256"/>
              <a:ext cx="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3" name="Line 17"/>
            <p:cNvSpPr/>
            <p:nvPr/>
          </p:nvSpPr>
          <p:spPr>
            <a:xfrm flipH="1" flipV="1">
              <a:off x="3181340" y="4071942"/>
              <a:ext cx="45719" cy="5000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4" name="Line 3"/>
            <p:cNvSpPr/>
            <p:nvPr/>
          </p:nvSpPr>
          <p:spPr>
            <a:xfrm>
              <a:off x="5572132" y="3929066"/>
              <a:ext cx="17526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5" name="Line 4"/>
            <p:cNvSpPr/>
            <p:nvPr/>
          </p:nvSpPr>
          <p:spPr>
            <a:xfrm>
              <a:off x="3357554" y="3929066"/>
              <a:ext cx="18288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6" name="Line 5"/>
            <p:cNvSpPr/>
            <p:nvPr/>
          </p:nvSpPr>
          <p:spPr>
            <a:xfrm>
              <a:off x="1643042" y="3929066"/>
              <a:ext cx="13716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7" name="Line 6"/>
            <p:cNvSpPr/>
            <p:nvPr/>
          </p:nvSpPr>
          <p:spPr>
            <a:xfrm>
              <a:off x="3176578" y="4572008"/>
              <a:ext cx="44196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8698" name="组合 36"/>
            <p:cNvGrpSpPr/>
            <p:nvPr/>
          </p:nvGrpSpPr>
          <p:grpSpPr>
            <a:xfrm>
              <a:off x="1000100" y="3429000"/>
              <a:ext cx="457200" cy="457200"/>
              <a:chOff x="990600" y="1371600"/>
              <a:chExt cx="457200" cy="457200"/>
            </a:xfrm>
          </p:grpSpPr>
          <p:sp>
            <p:nvSpPr>
              <p:cNvPr id="28725" name="Line 10"/>
              <p:cNvSpPr/>
              <p:nvPr/>
            </p:nvSpPr>
            <p:spPr>
              <a:xfrm flipV="1">
                <a:off x="1447800" y="1371600"/>
                <a:ext cx="0" cy="2286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6" name="Line 11"/>
              <p:cNvSpPr/>
              <p:nvPr/>
            </p:nvSpPr>
            <p:spPr>
              <a:xfrm flipH="1">
                <a:off x="990600" y="13716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7" name="Line 12"/>
              <p:cNvSpPr/>
              <p:nvPr/>
            </p:nvSpPr>
            <p:spPr>
              <a:xfrm>
                <a:off x="990600" y="1371600"/>
                <a:ext cx="0" cy="457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8" name="Line 13"/>
              <p:cNvSpPr/>
              <p:nvPr/>
            </p:nvSpPr>
            <p:spPr>
              <a:xfrm>
                <a:off x="990600" y="1828800"/>
                <a:ext cx="3048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8699" name="组合 34"/>
            <p:cNvGrpSpPr/>
            <p:nvPr/>
          </p:nvGrpSpPr>
          <p:grpSpPr>
            <a:xfrm>
              <a:off x="1571604" y="3214686"/>
              <a:ext cx="5943600" cy="457200"/>
              <a:chOff x="1600200" y="1143000"/>
              <a:chExt cx="5943600" cy="457200"/>
            </a:xfrm>
          </p:grpSpPr>
          <p:sp>
            <p:nvSpPr>
              <p:cNvPr id="28722" name="Line 9"/>
              <p:cNvSpPr/>
              <p:nvPr/>
            </p:nvSpPr>
            <p:spPr>
              <a:xfrm>
                <a:off x="1600200" y="1143000"/>
                <a:ext cx="59436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3" name="Line 14"/>
              <p:cNvSpPr/>
              <p:nvPr/>
            </p:nvSpPr>
            <p:spPr>
              <a:xfrm>
                <a:off x="1600200" y="1143000"/>
                <a:ext cx="0" cy="457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4" name="Line 15"/>
              <p:cNvSpPr/>
              <p:nvPr/>
            </p:nvSpPr>
            <p:spPr>
              <a:xfrm>
                <a:off x="7543800" y="1143000"/>
                <a:ext cx="0" cy="457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cxnSp>
          <p:nvCxnSpPr>
            <p:cNvPr id="28700" name="直接连接符 55"/>
            <p:cNvCxnSpPr>
              <a:stCxn id="28705" idx="4"/>
            </p:cNvCxnSpPr>
            <p:nvPr/>
          </p:nvCxnSpPr>
          <p:spPr>
            <a:xfrm rot="5400000">
              <a:off x="5250659" y="4202911"/>
              <a:ext cx="261942" cy="47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8701" name="Line 8"/>
            <p:cNvSpPr/>
            <p:nvPr/>
          </p:nvSpPr>
          <p:spPr>
            <a:xfrm flipH="1">
              <a:off x="3438516" y="4376742"/>
              <a:ext cx="1905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Line 18"/>
            <p:cNvSpPr/>
            <p:nvPr/>
          </p:nvSpPr>
          <p:spPr>
            <a:xfrm flipH="1" flipV="1">
              <a:off x="3286116" y="4071942"/>
              <a:ext cx="1524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3" name="AutoShape 19"/>
            <p:cNvSpPr/>
            <p:nvPr/>
          </p:nvSpPr>
          <p:spPr>
            <a:xfrm>
              <a:off x="1285852" y="3643314"/>
              <a:ext cx="381000" cy="381000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AutoShape 20"/>
            <p:cNvSpPr/>
            <p:nvPr/>
          </p:nvSpPr>
          <p:spPr>
            <a:xfrm>
              <a:off x="3000364" y="3714752"/>
              <a:ext cx="381000" cy="381000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AutoShape 21"/>
            <p:cNvSpPr/>
            <p:nvPr/>
          </p:nvSpPr>
          <p:spPr>
            <a:xfrm>
              <a:off x="5214942" y="3714752"/>
              <a:ext cx="381000" cy="381000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28706" name="组合 38"/>
            <p:cNvGrpSpPr/>
            <p:nvPr/>
          </p:nvGrpSpPr>
          <p:grpSpPr>
            <a:xfrm>
              <a:off x="2571736" y="4071942"/>
              <a:ext cx="533400" cy="457200"/>
              <a:chOff x="2590800" y="1905000"/>
              <a:chExt cx="533400" cy="457200"/>
            </a:xfrm>
          </p:grpSpPr>
          <p:sp>
            <p:nvSpPr>
              <p:cNvPr id="28719" name="Line 24"/>
              <p:cNvSpPr/>
              <p:nvPr/>
            </p:nvSpPr>
            <p:spPr>
              <a:xfrm flipH="1">
                <a:off x="2590800" y="1905000"/>
                <a:ext cx="5334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0" name="Line 25"/>
              <p:cNvSpPr/>
              <p:nvPr/>
            </p:nvSpPr>
            <p:spPr>
              <a:xfrm>
                <a:off x="2590800" y="1905000"/>
                <a:ext cx="0" cy="457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1" name="Line 26"/>
              <p:cNvSpPr/>
              <p:nvPr/>
            </p:nvSpPr>
            <p:spPr>
              <a:xfrm flipV="1">
                <a:off x="2590800" y="1981200"/>
                <a:ext cx="53340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8707" name="Line 31"/>
            <p:cNvSpPr/>
            <p:nvPr/>
          </p:nvSpPr>
          <p:spPr>
            <a:xfrm flipV="1">
              <a:off x="785786" y="4000504"/>
              <a:ext cx="533400" cy="3048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8708" name="组合 35"/>
            <p:cNvGrpSpPr/>
            <p:nvPr/>
          </p:nvGrpSpPr>
          <p:grpSpPr>
            <a:xfrm>
              <a:off x="7286644" y="3643314"/>
              <a:ext cx="609600" cy="609600"/>
              <a:chOff x="7286625" y="1481138"/>
              <a:chExt cx="609600" cy="609600"/>
            </a:xfrm>
          </p:grpSpPr>
          <p:sp>
            <p:nvSpPr>
              <p:cNvPr id="28717" name="AutoShape 22"/>
              <p:cNvSpPr/>
              <p:nvPr/>
            </p:nvSpPr>
            <p:spPr>
              <a:xfrm>
                <a:off x="7391400" y="1600200"/>
                <a:ext cx="381000" cy="381000"/>
              </a:xfrm>
              <a:prstGeom prst="flowChartConnector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18" name="Oval 32"/>
              <p:cNvSpPr/>
              <p:nvPr/>
            </p:nvSpPr>
            <p:spPr>
              <a:xfrm>
                <a:off x="7286625" y="1481138"/>
                <a:ext cx="609600" cy="60960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8709" name="TextBox 70"/>
            <p:cNvSpPr txBox="1"/>
            <p:nvPr/>
          </p:nvSpPr>
          <p:spPr>
            <a:xfrm>
              <a:off x="928662" y="3143248"/>
              <a:ext cx="50006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0" name="TextBox 71"/>
            <p:cNvSpPr txBox="1"/>
            <p:nvPr/>
          </p:nvSpPr>
          <p:spPr>
            <a:xfrm>
              <a:off x="2071670" y="3643314"/>
              <a:ext cx="50006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TextBox 72"/>
            <p:cNvSpPr txBox="1"/>
            <p:nvPr/>
          </p:nvSpPr>
          <p:spPr>
            <a:xfrm>
              <a:off x="2214546" y="4143380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TextBox 73"/>
            <p:cNvSpPr txBox="1"/>
            <p:nvPr/>
          </p:nvSpPr>
          <p:spPr>
            <a:xfrm>
              <a:off x="4071934" y="4071942"/>
              <a:ext cx="40005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Box 74"/>
            <p:cNvSpPr txBox="1"/>
            <p:nvPr/>
          </p:nvSpPr>
          <p:spPr>
            <a:xfrm>
              <a:off x="4000496" y="3643314"/>
              <a:ext cx="50006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4" name="TextBox 75"/>
            <p:cNvSpPr txBox="1"/>
            <p:nvPr/>
          </p:nvSpPr>
          <p:spPr>
            <a:xfrm>
              <a:off x="6286512" y="3643314"/>
              <a:ext cx="50006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Box 76"/>
            <p:cNvSpPr txBox="1"/>
            <p:nvPr/>
          </p:nvSpPr>
          <p:spPr>
            <a:xfrm>
              <a:off x="4643438" y="2857496"/>
              <a:ext cx="50006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716" name="TextBox 77"/>
            <p:cNvSpPr txBox="1"/>
            <p:nvPr/>
          </p:nvSpPr>
          <p:spPr>
            <a:xfrm>
              <a:off x="6357950" y="4286256"/>
              <a:ext cx="400056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285875" y="5214938"/>
            <a:ext cx="500063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66"/>
                </a:solidFill>
                <a:latin typeface="宋体" panose="02010600030101010101" pitchFamily="2" charset="-122"/>
              </a:rPr>
              <a:t>a</a:t>
            </a:r>
            <a:endParaRPr lang="zh-CN" altLang="en-US" sz="36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57375" y="5214938"/>
            <a:ext cx="357188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66"/>
                </a:solidFill>
                <a:latin typeface="宋体" panose="02010600030101010101" pitchFamily="2" charset="-122"/>
              </a:rPr>
              <a:t>b</a:t>
            </a:r>
            <a:endParaRPr lang="zh-CN" altLang="en-US" sz="36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57438" y="5214938"/>
            <a:ext cx="357187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66"/>
                </a:solidFill>
                <a:latin typeface="宋体" panose="02010600030101010101" pitchFamily="2" charset="-122"/>
              </a:rPr>
              <a:t>a</a:t>
            </a:r>
            <a:endParaRPr lang="zh-CN" altLang="en-US" sz="36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28938" y="5214938"/>
            <a:ext cx="357187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66"/>
                </a:solidFill>
                <a:latin typeface="宋体" panose="02010600030101010101" pitchFamily="2" charset="-122"/>
              </a:rPr>
              <a:t>b</a:t>
            </a:r>
            <a:endParaRPr lang="zh-CN" altLang="en-US" sz="36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0438" y="5214938"/>
            <a:ext cx="357187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66"/>
                </a:solidFill>
                <a:latin typeface="宋体" panose="02010600030101010101" pitchFamily="2" charset="-122"/>
              </a:rPr>
              <a:t>b</a:t>
            </a:r>
            <a:endParaRPr lang="zh-CN" altLang="en-US" sz="36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cxnSp>
        <p:nvCxnSpPr>
          <p:cNvPr id="103" name="直接箭头连接符 102"/>
          <p:cNvCxnSpPr>
            <a:stCxn id="28707" idx="0"/>
            <a:endCxn id="28707" idx="1"/>
          </p:cNvCxnSpPr>
          <p:nvPr/>
        </p:nvCxnSpPr>
        <p:spPr>
          <a:xfrm rot="5400000" flipH="1" flipV="1">
            <a:off x="900113" y="3886200"/>
            <a:ext cx="304800" cy="533400"/>
          </a:xfrm>
          <a:prstGeom prst="straightConnector1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0" name="直接箭头连接符 109"/>
          <p:cNvCxnSpPr/>
          <p:nvPr/>
        </p:nvCxnSpPr>
        <p:spPr>
          <a:xfrm>
            <a:off x="1643063" y="3919538"/>
            <a:ext cx="1357312" cy="1587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14" name="TextBox 113"/>
          <p:cNvSpPr txBox="1"/>
          <p:nvPr/>
        </p:nvSpPr>
        <p:spPr>
          <a:xfrm>
            <a:off x="2071688" y="3551238"/>
            <a:ext cx="428625" cy="385762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 lIns="0" tIns="0" rIns="0" bIns="0" anchor="ctr" anchorCtr="1"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3336925" y="3917950"/>
            <a:ext cx="1857375" cy="1588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17" name="TextBox 116"/>
          <p:cNvSpPr txBox="1"/>
          <p:nvPr/>
        </p:nvSpPr>
        <p:spPr>
          <a:xfrm flipH="1">
            <a:off x="3929063" y="3571875"/>
            <a:ext cx="500062" cy="357188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 lIns="0" tIns="0" rIns="0" bIns="0" anchor="ctr" anchorCtr="1"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 rot="5400000">
            <a:off x="5235575" y="4224338"/>
            <a:ext cx="285750" cy="7143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1" name="直接连接符 120"/>
          <p:cNvCxnSpPr/>
          <p:nvPr/>
        </p:nvCxnSpPr>
        <p:spPr>
          <a:xfrm>
            <a:off x="3429000" y="4375150"/>
            <a:ext cx="1928813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3" name="直接箭头连接符 122"/>
          <p:cNvCxnSpPr>
            <a:stCxn id="28701" idx="1"/>
          </p:cNvCxnSpPr>
          <p:nvPr/>
        </p:nvCxnSpPr>
        <p:spPr>
          <a:xfrm rot="-5400000" flipV="1">
            <a:off x="3194050" y="4132263"/>
            <a:ext cx="307975" cy="179387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25" name="TextBox 124"/>
          <p:cNvSpPr txBox="1"/>
          <p:nvPr/>
        </p:nvSpPr>
        <p:spPr>
          <a:xfrm>
            <a:off x="4000500" y="4000500"/>
            <a:ext cx="428625" cy="38576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 lIns="0" tIns="0" rIns="0" bIns="0" anchor="ctr" anchorCtr="1"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534025" y="3919538"/>
            <a:ext cx="1857375" cy="1587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29" name="TextBox 128"/>
          <p:cNvSpPr txBox="1"/>
          <p:nvPr/>
        </p:nvSpPr>
        <p:spPr>
          <a:xfrm flipH="1">
            <a:off x="6215063" y="3571875"/>
            <a:ext cx="500062" cy="357188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 lIns="0" tIns="0" rIns="0" bIns="0" anchor="ctr" anchorCtr="1"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94" grpId="0"/>
      <p:bldP spid="95" grpId="0"/>
      <p:bldP spid="97" grpId="0"/>
      <p:bldP spid="98" grpId="0"/>
      <p:bldP spid="99" grpId="0"/>
      <p:bldP spid="114" grpId="0" animBg="1"/>
      <p:bldP spid="117" grpId="0" animBg="1"/>
      <p:bldP spid="125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071938" y="4786313"/>
            <a:ext cx="4500562" cy="150018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DFA </a:t>
            </a:r>
            <a:r>
              <a:rPr lang="en-US" altLang="zh-CN" sz="2800" i="1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接受的符号串的集合为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L(A)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2088" y="642938"/>
            <a:ext cx="8786812" cy="35750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定义：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若</a:t>
            </a:r>
            <a:r>
              <a:rPr lang="en-US" altLang="zh-CN" sz="3200" dirty="0">
                <a:latin typeface="Arial" panose="020B0604020202020204" pitchFamily="34" charset="0"/>
              </a:rPr>
              <a:t>f(S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,a)=S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zh-CN" altLang="en-US" sz="3200" baseline="-25000" dirty="0"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latin typeface="Arial" panose="020B0604020202020204" pitchFamily="34" charset="0"/>
              </a:rPr>
              <a:t>即有</a:t>
            </a:r>
            <a:r>
              <a:rPr lang="en-US" altLang="zh-CN" sz="3200" dirty="0">
                <a:latin typeface="Arial" panose="020B0604020202020204" pitchFamily="34" charset="0"/>
              </a:rPr>
              <a:t>S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      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zh-CN" altLang="en-US" sz="3200" baseline="-25000" dirty="0"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latin typeface="Arial" panose="020B0604020202020204" pitchFamily="34" charset="0"/>
              </a:rPr>
              <a:t>则有</a:t>
            </a:r>
            <a:r>
              <a:rPr lang="en-US" altLang="zh-CN" sz="3200" dirty="0">
                <a:latin typeface="Arial" panose="020B0604020202020204" pitchFamily="34" charset="0"/>
              </a:rPr>
              <a:t>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1 </a:t>
            </a:r>
            <a:r>
              <a:rPr lang="en-US" altLang="zh-CN" sz="3200" dirty="0">
                <a:latin typeface="Arial" panose="020B0604020202020204" pitchFamily="34" charset="0"/>
              </a:rPr>
              <a:t>     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endParaRPr lang="en-US" altLang="zh-CN" sz="3200" baseline="-25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(2)</a:t>
            </a:r>
            <a:r>
              <a:rPr lang="zh-CN" altLang="en-US" sz="3200" dirty="0">
                <a:latin typeface="Arial" panose="020B0604020202020204" pitchFamily="34" charset="0"/>
              </a:rPr>
              <a:t>若</a:t>
            </a:r>
            <a:r>
              <a:rPr lang="en-US" altLang="zh-CN" sz="3200" dirty="0">
                <a:latin typeface="Arial" panose="020B0604020202020204" pitchFamily="34" charset="0"/>
              </a:rPr>
              <a:t>S</a:t>
            </a:r>
            <a:r>
              <a:rPr lang="en-US" altLang="zh-CN" sz="3200" baseline="-25000" dirty="0">
                <a:latin typeface="Arial" panose="020B0604020202020204" pitchFamily="34" charset="0"/>
              </a:rPr>
              <a:t>1 </a:t>
            </a:r>
            <a:r>
              <a:rPr lang="en-US" altLang="zh-CN" sz="3200" dirty="0">
                <a:latin typeface="Arial" panose="020B0604020202020204" pitchFamily="34" charset="0"/>
              </a:rPr>
              <a:t>     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zh-CN" altLang="en-US" sz="3200" baseline="-25000" dirty="0"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latin typeface="Arial" panose="020B0604020202020204" pitchFamily="34" charset="0"/>
              </a:rPr>
              <a:t>且</a:t>
            </a:r>
            <a:r>
              <a:rPr lang="en-US" altLang="zh-CN" sz="3200" dirty="0">
                <a:latin typeface="Arial" panose="020B0604020202020204" pitchFamily="34" charset="0"/>
              </a:rPr>
              <a:t>S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      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</a:rPr>
              <a:t>，则有</a:t>
            </a:r>
            <a:r>
              <a:rPr lang="en-US" altLang="zh-CN" sz="3200" dirty="0">
                <a:latin typeface="Arial" panose="020B0604020202020204" pitchFamily="34" charset="0"/>
              </a:rPr>
              <a:t>S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       S</a:t>
            </a:r>
            <a:r>
              <a:rPr lang="en-US" altLang="zh-CN" sz="3200" baseline="-25000" dirty="0">
                <a:latin typeface="Arial" panose="020B0604020202020204" pitchFamily="34" charset="0"/>
              </a:rPr>
              <a:t>3    </a:t>
            </a:r>
            <a:endParaRPr lang="en-US" altLang="zh-CN" sz="3200" baseline="-25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(3)</a:t>
            </a:r>
            <a:r>
              <a:rPr lang="en-US" altLang="zh-CN" sz="3200" dirty="0">
                <a:latin typeface="宋体" panose="02010600030101010101" pitchFamily="2" charset="-122"/>
              </a:rPr>
              <a:t>L(A)=｛</a:t>
            </a:r>
            <a:r>
              <a:rPr lang="en-US" altLang="zh-CN" sz="4400" dirty="0">
                <a:latin typeface="宋体" panose="02010600030101010101" pitchFamily="2" charset="-122"/>
              </a:rPr>
              <a:t>β|</a:t>
            </a:r>
            <a:r>
              <a:rPr lang="en-US" altLang="zh-CN" sz="3200" dirty="0">
                <a:latin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宋体" panose="02010600030101010101" pitchFamily="2" charset="-122"/>
              </a:rPr>
              <a:t>1 </a:t>
            </a:r>
            <a:r>
              <a:rPr lang="en-US" altLang="zh-CN" sz="3200" dirty="0">
                <a:latin typeface="宋体" panose="02010600030101010101" pitchFamily="2" charset="-122"/>
              </a:rPr>
              <a:t>      S</a:t>
            </a:r>
            <a:r>
              <a:rPr lang="en-US" altLang="zh-CN" sz="32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3200" dirty="0">
                <a:latin typeface="宋体" panose="02010600030101010101" pitchFamily="2" charset="-122"/>
              </a:rPr>
              <a:t>，S</a:t>
            </a:r>
            <a:r>
              <a:rPr lang="en-US" altLang="zh-CN" sz="32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3200" dirty="0">
                <a:latin typeface="宋体" panose="02010600030101010101" pitchFamily="2" charset="-122"/>
              </a:rPr>
              <a:t>∈Z｝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pSp>
        <p:nvGrpSpPr>
          <p:cNvPr id="4" name="组合 59"/>
          <p:cNvGrpSpPr/>
          <p:nvPr/>
        </p:nvGrpSpPr>
        <p:grpSpPr>
          <a:xfrm>
            <a:off x="7643813" y="1643063"/>
            <a:ext cx="571500" cy="492125"/>
            <a:chOff x="7542234" y="1214422"/>
            <a:chExt cx="571504" cy="492128"/>
          </a:xfrm>
        </p:grpSpPr>
        <p:sp>
          <p:nvSpPr>
            <p:cNvPr id="29716" name="右箭头 51"/>
            <p:cNvSpPr/>
            <p:nvPr/>
          </p:nvSpPr>
          <p:spPr>
            <a:xfrm>
              <a:off x="7542234" y="1492236"/>
              <a:ext cx="571504" cy="21431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29717" name="TextBox 52"/>
            <p:cNvSpPr txBox="1"/>
            <p:nvPr/>
          </p:nvSpPr>
          <p:spPr>
            <a:xfrm>
              <a:off x="7643834" y="1214422"/>
              <a:ext cx="28575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4857750" y="1643063"/>
            <a:ext cx="571500" cy="358775"/>
            <a:chOff x="4929190" y="1214422"/>
            <a:chExt cx="571504" cy="358778"/>
          </a:xfrm>
        </p:grpSpPr>
        <p:sp>
          <p:nvSpPr>
            <p:cNvPr id="29714" name="TextBox 48"/>
            <p:cNvSpPr txBox="1"/>
            <p:nvPr/>
          </p:nvSpPr>
          <p:spPr>
            <a:xfrm>
              <a:off x="5000628" y="1214422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cxnSp>
          <p:nvCxnSpPr>
            <p:cNvPr id="29715" name="直接箭头连接符 56"/>
            <p:cNvCxnSpPr/>
            <p:nvPr/>
          </p:nvCxnSpPr>
          <p:spPr>
            <a:xfrm>
              <a:off x="4929190" y="1571612"/>
              <a:ext cx="571504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6" name="组合 60"/>
          <p:cNvGrpSpPr/>
          <p:nvPr/>
        </p:nvGrpSpPr>
        <p:grpSpPr>
          <a:xfrm>
            <a:off x="1857375" y="2357438"/>
            <a:ext cx="571500" cy="492125"/>
            <a:chOff x="7542234" y="1214422"/>
            <a:chExt cx="571504" cy="492128"/>
          </a:xfrm>
        </p:grpSpPr>
        <p:sp>
          <p:nvSpPr>
            <p:cNvPr id="29712" name="右箭头 61"/>
            <p:cNvSpPr/>
            <p:nvPr/>
          </p:nvSpPr>
          <p:spPr>
            <a:xfrm>
              <a:off x="7542234" y="1492236"/>
              <a:ext cx="571504" cy="21431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29713" name="TextBox 62"/>
            <p:cNvSpPr txBox="1"/>
            <p:nvPr/>
          </p:nvSpPr>
          <p:spPr>
            <a:xfrm>
              <a:off x="7643834" y="1214422"/>
              <a:ext cx="28575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组合 66"/>
          <p:cNvGrpSpPr/>
          <p:nvPr/>
        </p:nvGrpSpPr>
        <p:grpSpPr>
          <a:xfrm>
            <a:off x="7000875" y="2357438"/>
            <a:ext cx="571500" cy="492125"/>
            <a:chOff x="7542234" y="1214422"/>
            <a:chExt cx="571504" cy="492128"/>
          </a:xfrm>
        </p:grpSpPr>
        <p:sp>
          <p:nvSpPr>
            <p:cNvPr id="29710" name="右箭头 67"/>
            <p:cNvSpPr/>
            <p:nvPr/>
          </p:nvSpPr>
          <p:spPr>
            <a:xfrm>
              <a:off x="7542234" y="1492236"/>
              <a:ext cx="571504" cy="21431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29711" name="TextBox 68"/>
            <p:cNvSpPr txBox="1"/>
            <p:nvPr/>
          </p:nvSpPr>
          <p:spPr>
            <a:xfrm>
              <a:off x="7542234" y="1214422"/>
              <a:ext cx="54134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组合 69"/>
          <p:cNvGrpSpPr/>
          <p:nvPr/>
        </p:nvGrpSpPr>
        <p:grpSpPr>
          <a:xfrm>
            <a:off x="4143375" y="2428875"/>
            <a:ext cx="571500" cy="358775"/>
            <a:chOff x="4929190" y="1214422"/>
            <a:chExt cx="571504" cy="358778"/>
          </a:xfrm>
        </p:grpSpPr>
        <p:sp>
          <p:nvSpPr>
            <p:cNvPr id="29708" name="TextBox 70"/>
            <p:cNvSpPr txBox="1"/>
            <p:nvPr/>
          </p:nvSpPr>
          <p:spPr>
            <a:xfrm>
              <a:off x="5000628" y="1214422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cxnSp>
          <p:nvCxnSpPr>
            <p:cNvPr id="29709" name="直接箭头连接符 71"/>
            <p:cNvCxnSpPr/>
            <p:nvPr/>
          </p:nvCxnSpPr>
          <p:spPr>
            <a:xfrm>
              <a:off x="4929190" y="1571612"/>
              <a:ext cx="571504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75" name="右箭头 74"/>
          <p:cNvSpPr/>
          <p:nvPr/>
        </p:nvSpPr>
        <p:spPr>
          <a:xfrm>
            <a:off x="3714750" y="3500438"/>
            <a:ext cx="1000125" cy="285750"/>
          </a:xfrm>
          <a:prstGeom prst="rightArrow">
            <a:avLst>
              <a:gd name="adj1" fmla="val 50000"/>
              <a:gd name="adj2" fmla="val 50004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29063" y="3286125"/>
            <a:ext cx="428625" cy="350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宋体" panose="02010600030101010101" pitchFamily="2" charset="-122"/>
              </a:rPr>
              <a:t>β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79" name="云形标注 78"/>
          <p:cNvSpPr/>
          <p:nvPr/>
        </p:nvSpPr>
        <p:spPr bwMode="auto">
          <a:xfrm>
            <a:off x="357188" y="4643438"/>
            <a:ext cx="3571875" cy="1827213"/>
          </a:xfrm>
          <a:prstGeom prst="cloudCallout">
            <a:avLst>
              <a:gd name="adj1" fmla="val 20251"/>
              <a:gd name="adj2" fmla="val -95583"/>
            </a:avLst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可以被自动机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所接受，即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L(A)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的句子。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5" grpId="0" animBg="1"/>
      <p:bldP spid="77" grpId="0"/>
      <p:bldP spid="7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215900" y="493713"/>
            <a:ext cx="6858000" cy="569753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确定有限自动机的实现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1、利用状态转换表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state=Initstate;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sym typeface="+mn-ea"/>
              </a:rPr>
              <a:t>CurrentChar=</a:t>
            </a:r>
            <a:r>
              <a:rPr lang="en-US" altLang="zh-CN" sz="2800" dirty="0">
                <a:latin typeface="宋体" panose="02010600030101010101" pitchFamily="2" charset="-122"/>
              </a:rPr>
              <a:t>read();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latin typeface="宋体" panose="02010600030101010101" pitchFamily="2" charset="-122"/>
              </a:rPr>
              <a:t>while(T(state,CurrentChar)≠error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         &amp;&amp; CurrentChar≠Eof)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    state=T(state,CurrentChar);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  <a:r>
              <a:rPr lang="en-US" altLang="zh-CN" sz="2800" dirty="0">
                <a:sym typeface="+mn-ea"/>
              </a:rPr>
              <a:t>CurrentChar=</a:t>
            </a:r>
            <a:r>
              <a:rPr lang="en-US" altLang="zh-CN" sz="2800" dirty="0">
                <a:sym typeface="+mn-ea"/>
              </a:rPr>
              <a:t>read()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if (state∈Finalstate) Accept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   else error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30723" name="表格 30722"/>
          <p:cNvGraphicFramePr/>
          <p:nvPr/>
        </p:nvGraphicFramePr>
        <p:xfrm>
          <a:off x="7315200" y="914400"/>
          <a:ext cx="1600200" cy="2601913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en-US" altLang="zh-CN" sz="2800" b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en-US" altLang="zh-CN" sz="2800" b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baseline="30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800" b="0" baseline="30000" dirty="0">
                          <a:latin typeface="Times New Roman" panose="02020603050405020304" pitchFamily="18" charset="0"/>
                        </a:rPr>
                        <a:t>*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buNone/>
                      </a:pPr>
                      <a:r>
                        <a:rPr lang="zh-CN" altLang="en-US" sz="2800" b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107315" y="2204720"/>
            <a:ext cx="3456940" cy="2160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Text Box 2"/>
          <p:cNvSpPr txBox="1"/>
          <p:nvPr/>
        </p:nvSpPr>
        <p:spPr>
          <a:xfrm>
            <a:off x="107315" y="225425"/>
            <a:ext cx="8128000" cy="831215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tIns="46800" rIns="90000" bIns="46800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2、直接转态转换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   依据当前的状态和当前读入的符号进行状态转换。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1212" name="Text Box 12"/>
          <p:cNvSpPr txBox="1"/>
          <p:nvPr/>
        </p:nvSpPr>
        <p:spPr>
          <a:xfrm>
            <a:off x="3326765" y="1146175"/>
            <a:ext cx="5673090" cy="5441950"/>
          </a:xfrm>
          <a:prstGeom prst="rect">
            <a:avLst/>
          </a:prstGeom>
          <a:solidFill>
            <a:srgbClr val="ADD0EB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252095" rIns="90000" bIns="46800">
            <a:noAutofit/>
          </a:bodyPr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switch(state)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 case </a:t>
            </a:r>
            <a:r>
              <a:rPr lang="en-US" altLang="zh-CN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:switch(currentchar)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{ 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case‘a’: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state=j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 break;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case‘b’: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state=k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 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break;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    default: Error()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} break;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case </a:t>
            </a:r>
            <a:r>
              <a:rPr lang="en-US" altLang="zh-CN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:switch(currentchar)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{ 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case‘a’:state=k; break;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</a:t>
            </a:r>
            <a:r>
              <a:rPr lang="en-US" altLang="zh-CN" dirty="0">
                <a:solidFill>
                  <a:srgbClr val="7030A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case eof 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:accept;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...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}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case </a:t>
            </a:r>
            <a:r>
              <a:rPr lang="en-US" altLang="zh-CN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 ...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070" y="2493010"/>
            <a:ext cx="3830955" cy="1703388"/>
            <a:chOff x="1303" y="1545"/>
            <a:chExt cx="6033" cy="2683"/>
          </a:xfrm>
        </p:grpSpPr>
        <p:sp>
          <p:nvSpPr>
            <p:cNvPr id="31752" name="Oval 24"/>
            <p:cNvSpPr/>
            <p:nvPr/>
          </p:nvSpPr>
          <p:spPr>
            <a:xfrm>
              <a:off x="3210" y="1658"/>
              <a:ext cx="1140" cy="105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03" y="1545"/>
              <a:ext cx="6033" cy="2683"/>
              <a:chOff x="1303" y="1545"/>
              <a:chExt cx="6033" cy="2683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1303" y="1545"/>
                <a:ext cx="2865" cy="2683"/>
                <a:chOff x="822" y="1128"/>
                <a:chExt cx="1146" cy="1073"/>
              </a:xfrm>
            </p:grpSpPr>
            <p:sp>
              <p:nvSpPr>
                <p:cNvPr id="31761" name="Oval 4"/>
                <p:cNvSpPr/>
                <p:nvPr/>
              </p:nvSpPr>
              <p:spPr>
                <a:xfrm>
                  <a:off x="822" y="1238"/>
                  <a:ext cx="329" cy="32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179705" rIns="90000" bIns="36195" anchor="ctr" anchorCtr="1">
                  <a:noAutofit/>
                </a:bodyPr>
                <a:p>
                  <a:r>
                    <a:rPr lang="en-US" altLang="zh-CN" sz="2800" dirty="0">
                      <a:latin typeface="宋体" panose="02010600030101010101" pitchFamily="2" charset="-122"/>
                    </a:rPr>
                    <a:t>i</a:t>
                  </a:r>
                  <a:endParaRPr lang="en-US" altLang="zh-CN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762" name="Oval 5"/>
                <p:cNvSpPr/>
                <p:nvPr/>
              </p:nvSpPr>
              <p:spPr>
                <a:xfrm>
                  <a:off x="1633" y="1247"/>
                  <a:ext cx="335" cy="305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215900" rIns="90000" bIns="46800" anchor="ctr" anchorCtr="0">
                  <a:noAutofit/>
                </a:bodyPr>
                <a:p>
                  <a:r>
                    <a:rPr lang="en-US" altLang="zh-CN" sz="2800" dirty="0">
                      <a:latin typeface="宋体" panose="02010600030101010101" pitchFamily="2" charset="-122"/>
                    </a:rPr>
                    <a:t>j</a:t>
                  </a:r>
                  <a:endParaRPr lang="en-US" altLang="zh-CN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763" name="Oval 6"/>
                <p:cNvSpPr/>
                <p:nvPr/>
              </p:nvSpPr>
              <p:spPr>
                <a:xfrm>
                  <a:off x="1632" y="1846"/>
                  <a:ext cx="335" cy="355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215900" rIns="90000" bIns="46800" anchor="ctr" anchorCtr="0">
                  <a:noAutofit/>
                </a:bodyPr>
                <a:p>
                  <a:r>
                    <a:rPr lang="en-US" altLang="zh-CN" sz="2800" dirty="0">
                      <a:latin typeface="宋体" panose="02010600030101010101" pitchFamily="2" charset="-122"/>
                    </a:rPr>
                    <a:t>k</a:t>
                  </a:r>
                  <a:endParaRPr lang="en-US" altLang="zh-CN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764" name="Line 7"/>
                <p:cNvSpPr/>
                <p:nvPr/>
              </p:nvSpPr>
              <p:spPr>
                <a:xfrm flipV="1">
                  <a:off x="1152" y="1385"/>
                  <a:ext cx="438" cy="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  <p:sp>
              <p:nvSpPr>
                <p:cNvPr id="31765" name="Line 8"/>
                <p:cNvSpPr/>
                <p:nvPr/>
              </p:nvSpPr>
              <p:spPr>
                <a:xfrm>
                  <a:off x="1008" y="2016"/>
                  <a:ext cx="624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  <p:sp>
              <p:nvSpPr>
                <p:cNvPr id="31766" name="Line 9"/>
                <p:cNvSpPr/>
                <p:nvPr/>
              </p:nvSpPr>
              <p:spPr>
                <a:xfrm>
                  <a:off x="1008" y="1536"/>
                  <a:ext cx="0" cy="48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767" name="Text Box 10"/>
                <p:cNvSpPr txBox="1"/>
                <p:nvPr/>
              </p:nvSpPr>
              <p:spPr>
                <a:xfrm>
                  <a:off x="1224" y="1128"/>
                  <a:ext cx="336" cy="2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en-US" altLang="zh-CN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768" name="Text Box 11"/>
                <p:cNvSpPr txBox="1"/>
                <p:nvPr/>
              </p:nvSpPr>
              <p:spPr>
                <a:xfrm>
                  <a:off x="1131" y="1791"/>
                  <a:ext cx="336" cy="2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b</a:t>
                  </a:r>
                  <a:endParaRPr lang="en-US" altLang="zh-CN" dirty="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813" y="1843"/>
                <a:ext cx="3523" cy="1941"/>
                <a:chOff x="3813" y="1843"/>
                <a:chExt cx="3523" cy="1941"/>
              </a:xfrm>
            </p:grpSpPr>
            <p:cxnSp>
              <p:nvCxnSpPr>
                <p:cNvPr id="4" name="直接箭头连接符 3"/>
                <p:cNvCxnSpPr>
                  <a:stCxn id="31752" idx="4"/>
                </p:cNvCxnSpPr>
                <p:nvPr/>
              </p:nvCxnSpPr>
              <p:spPr>
                <a:xfrm>
                  <a:off x="3813" y="2716"/>
                  <a:ext cx="28" cy="53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5" name="Text Box 10"/>
                <p:cNvSpPr txBox="1"/>
                <p:nvPr/>
              </p:nvSpPr>
              <p:spPr>
                <a:xfrm>
                  <a:off x="3911" y="2679"/>
                  <a:ext cx="840" cy="60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r>
                    <a:rPr lang="en-US" altLang="zh-CN" dirty="0">
                      <a:latin typeface="宋体" panose="02010600030101010101" pitchFamily="2" charset="-122"/>
                    </a:rPr>
                    <a:t>a</a:t>
                  </a:r>
                  <a:endParaRPr lang="en-US" altLang="zh-CN" dirty="0">
                    <a:latin typeface="宋体" panose="02010600030101010101" pitchFamily="2" charset="-122"/>
                  </a:endParaRPr>
                </a:p>
              </p:txBody>
            </p:sp>
            <p:cxnSp>
              <p:nvCxnSpPr>
                <p:cNvPr id="6" name="直接箭头连接符 5"/>
                <p:cNvCxnSpPr>
                  <a:stCxn id="31752" idx="6"/>
                </p:cNvCxnSpPr>
                <p:nvPr/>
              </p:nvCxnSpPr>
              <p:spPr>
                <a:xfrm>
                  <a:off x="4350" y="2187"/>
                  <a:ext cx="67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7" name="直接箭头连接符 6"/>
                <p:cNvCxnSpPr>
                  <a:stCxn id="31763" idx="6"/>
                </p:cNvCxnSpPr>
                <p:nvPr/>
              </p:nvCxnSpPr>
              <p:spPr>
                <a:xfrm>
                  <a:off x="4166" y="3784"/>
                  <a:ext cx="7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8" name="文本框 7"/>
                <p:cNvSpPr txBox="1"/>
                <p:nvPr/>
              </p:nvSpPr>
              <p:spPr>
                <a:xfrm>
                  <a:off x="5272" y="1843"/>
                  <a:ext cx="2064" cy="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...</a:t>
                  </a:r>
                  <a:endParaRPr lang="en-US" altLang="zh-CN" sz="2800"/>
                </a:p>
              </p:txBody>
            </p:sp>
          </p:grp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0"/>
          <p:cNvSpPr txBox="1"/>
          <p:nvPr/>
        </p:nvSpPr>
        <p:spPr>
          <a:xfrm>
            <a:off x="285750" y="214313"/>
            <a:ext cx="5572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3.4.2 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非确定有限自动机（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NFA）</a:t>
            </a:r>
            <a:endParaRPr lang="en-US" altLang="zh-CN" sz="2800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52245" name="Text Box 21"/>
          <p:cNvSpPr txBox="1"/>
          <p:nvPr/>
        </p:nvSpPr>
        <p:spPr>
          <a:xfrm>
            <a:off x="1571625" y="928688"/>
            <a:ext cx="4405313" cy="39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A(S, ∑,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宋体" panose="02010600030101010101" pitchFamily="2" charset="-122"/>
              </a:rPr>
              <a:t>, S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,Z)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52246" name="Text Box 22"/>
          <p:cNvSpPr txBox="1"/>
          <p:nvPr/>
        </p:nvSpPr>
        <p:spPr>
          <a:xfrm>
            <a:off x="1714500" y="15716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不要求单值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2247" name="Text Box 23"/>
          <p:cNvSpPr txBox="1"/>
          <p:nvPr/>
        </p:nvSpPr>
        <p:spPr>
          <a:xfrm>
            <a:off x="3786188" y="15716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初始状态集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2248" name="Line 24"/>
          <p:cNvSpPr/>
          <p:nvPr/>
        </p:nvSpPr>
        <p:spPr>
          <a:xfrm flipH="1">
            <a:off x="2928938" y="1285875"/>
            <a:ext cx="3810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49" name="Line 25"/>
          <p:cNvSpPr/>
          <p:nvPr/>
        </p:nvSpPr>
        <p:spPr>
          <a:xfrm>
            <a:off x="3929063" y="1285875"/>
            <a:ext cx="144462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50" name="Text Box 26"/>
          <p:cNvSpPr txBox="1"/>
          <p:nvPr/>
        </p:nvSpPr>
        <p:spPr>
          <a:xfrm>
            <a:off x="285750" y="2214563"/>
            <a:ext cx="7786688" cy="903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定义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      </a:t>
            </a:r>
            <a:r>
              <a:rPr lang="en-US" altLang="zh-CN" sz="2800" dirty="0">
                <a:latin typeface="宋体" panose="02010600030101010101" pitchFamily="2" charset="-122"/>
              </a:rPr>
              <a:t>L(A)=｛β| S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       S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，S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∈S，S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∈Z｝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52254" name="Text Box 30"/>
          <p:cNvSpPr txBox="1"/>
          <p:nvPr/>
        </p:nvSpPr>
        <p:spPr>
          <a:xfrm>
            <a:off x="214313" y="3286125"/>
            <a:ext cx="8429625" cy="911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定义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   若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,A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为自动机，</a:t>
            </a:r>
            <a:r>
              <a:rPr lang="en-US" altLang="zh-CN" sz="2800" dirty="0">
                <a:latin typeface="宋体" panose="02010600030101010101" pitchFamily="2" charset="-122"/>
              </a:rPr>
              <a:t>L(A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)=L(A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，则称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等价。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2260" name="Text Box 36"/>
          <p:cNvSpPr txBox="1"/>
          <p:nvPr/>
        </p:nvSpPr>
        <p:spPr>
          <a:xfrm>
            <a:off x="428625" y="4500563"/>
            <a:ext cx="164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</a:rPr>
              <a:t>a|b)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</a:rPr>
              <a:t>abb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3786188" y="2357438"/>
            <a:ext cx="1008062" cy="644525"/>
            <a:chOff x="3786182" y="2357430"/>
            <a:chExt cx="1008062" cy="644528"/>
          </a:xfrm>
        </p:grpSpPr>
        <p:sp>
          <p:nvSpPr>
            <p:cNvPr id="32796" name="Text Box 27"/>
            <p:cNvSpPr txBox="1"/>
            <p:nvPr/>
          </p:nvSpPr>
          <p:spPr>
            <a:xfrm>
              <a:off x="4000496" y="2357430"/>
              <a:ext cx="5397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 sz="2800" dirty="0">
                  <a:latin typeface="宋体" panose="02010600030101010101" pitchFamily="2" charset="-122"/>
                </a:rPr>
                <a:t>β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  <p:sp>
          <p:nvSpPr>
            <p:cNvPr id="32797" name="AutoShape 42"/>
            <p:cNvSpPr/>
            <p:nvPr/>
          </p:nvSpPr>
          <p:spPr>
            <a:xfrm>
              <a:off x="3786182" y="2786058"/>
              <a:ext cx="1008062" cy="215900"/>
            </a:xfrm>
            <a:prstGeom prst="rightArrow">
              <a:avLst>
                <a:gd name="adj1" fmla="val 50000"/>
                <a:gd name="adj2" fmla="val 11672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组合 54"/>
          <p:cNvGrpSpPr/>
          <p:nvPr/>
        </p:nvGrpSpPr>
        <p:grpSpPr>
          <a:xfrm>
            <a:off x="2786063" y="4714875"/>
            <a:ext cx="3500437" cy="1457325"/>
            <a:chOff x="2357422" y="5143512"/>
            <a:chExt cx="3500462" cy="1456940"/>
          </a:xfrm>
        </p:grpSpPr>
        <p:cxnSp>
          <p:nvCxnSpPr>
            <p:cNvPr id="32781" name="直接箭头连接符 36"/>
            <p:cNvCxnSpPr/>
            <p:nvPr/>
          </p:nvCxnSpPr>
          <p:spPr>
            <a:xfrm>
              <a:off x="2357422" y="5786454"/>
              <a:ext cx="500066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2782" name="椭圆 38"/>
            <p:cNvSpPr/>
            <p:nvPr/>
          </p:nvSpPr>
          <p:spPr>
            <a:xfrm>
              <a:off x="2878126" y="5676916"/>
              <a:ext cx="214314" cy="21431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cxnSp>
          <p:nvCxnSpPr>
            <p:cNvPr id="32783" name="直接箭头连接符 40"/>
            <p:cNvCxnSpPr/>
            <p:nvPr/>
          </p:nvCxnSpPr>
          <p:spPr>
            <a:xfrm>
              <a:off x="3143240" y="5786454"/>
              <a:ext cx="642942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2784" name="椭圆 41"/>
            <p:cNvSpPr/>
            <p:nvPr/>
          </p:nvSpPr>
          <p:spPr>
            <a:xfrm>
              <a:off x="3773482" y="5681678"/>
              <a:ext cx="214314" cy="21431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32785" name="椭圆 42"/>
            <p:cNvSpPr/>
            <p:nvPr/>
          </p:nvSpPr>
          <p:spPr>
            <a:xfrm>
              <a:off x="4643438" y="5676916"/>
              <a:ext cx="214314" cy="21431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cxnSp>
          <p:nvCxnSpPr>
            <p:cNvPr id="32786" name="直接箭头连接符 44"/>
            <p:cNvCxnSpPr/>
            <p:nvPr/>
          </p:nvCxnSpPr>
          <p:spPr>
            <a:xfrm>
              <a:off x="4000496" y="5786454"/>
              <a:ext cx="642942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2787" name="直接箭头连接符 45"/>
            <p:cNvCxnSpPr/>
            <p:nvPr/>
          </p:nvCxnSpPr>
          <p:spPr>
            <a:xfrm>
              <a:off x="4903790" y="5786454"/>
              <a:ext cx="642942" cy="15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7" name="同心圆 46"/>
            <p:cNvSpPr/>
            <p:nvPr/>
          </p:nvSpPr>
          <p:spPr bwMode="auto">
            <a:xfrm>
              <a:off x="5572132" y="5643443"/>
              <a:ext cx="285752" cy="285675"/>
            </a:xfrm>
            <a:prstGeom prst="donu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9" name="TextBox 47"/>
            <p:cNvSpPr txBox="1"/>
            <p:nvPr/>
          </p:nvSpPr>
          <p:spPr>
            <a:xfrm>
              <a:off x="3214678" y="5521340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32790" name="TextBox 48"/>
            <p:cNvSpPr txBox="1"/>
            <p:nvPr/>
          </p:nvSpPr>
          <p:spPr>
            <a:xfrm>
              <a:off x="2714612" y="5143512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32791" name="TextBox 49"/>
            <p:cNvSpPr txBox="1"/>
            <p:nvPr/>
          </p:nvSpPr>
          <p:spPr>
            <a:xfrm>
              <a:off x="4143372" y="5534040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32792" name="TextBox 50"/>
            <p:cNvSpPr txBox="1"/>
            <p:nvPr/>
          </p:nvSpPr>
          <p:spPr>
            <a:xfrm>
              <a:off x="2857488" y="6286520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32793" name="TextBox 51"/>
            <p:cNvSpPr txBox="1"/>
            <p:nvPr/>
          </p:nvSpPr>
          <p:spPr>
            <a:xfrm>
              <a:off x="5000628" y="5526102"/>
              <a:ext cx="35719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b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32794" name="任意多边形 52"/>
            <p:cNvSpPr/>
            <p:nvPr/>
          </p:nvSpPr>
          <p:spPr>
            <a:xfrm>
              <a:off x="2717800" y="5384800"/>
              <a:ext cx="474782" cy="355600"/>
            </a:xfrm>
            <a:custGeom>
              <a:avLst/>
              <a:gdLst>
                <a:gd name="txL" fmla="*/ 0 w 474782"/>
                <a:gd name="txT" fmla="*/ 0 h 355600"/>
                <a:gd name="txR" fmla="*/ 474782 w 474782"/>
                <a:gd name="txB" fmla="*/ 355600 h 355600"/>
              </a:gdLst>
              <a:ahLst/>
              <a:cxnLst>
                <a:cxn ang="0">
                  <a:pos x="152400" y="355600"/>
                </a:cxn>
                <a:cxn ang="0">
                  <a:pos x="88900" y="342900"/>
                </a:cxn>
                <a:cxn ang="0">
                  <a:pos x="76200" y="304800"/>
                </a:cxn>
                <a:cxn ang="0">
                  <a:pos x="50800" y="266700"/>
                </a:cxn>
                <a:cxn ang="0">
                  <a:pos x="25400" y="190500"/>
                </a:cxn>
                <a:cxn ang="0">
                  <a:pos x="12700" y="152400"/>
                </a:cxn>
                <a:cxn ang="0">
                  <a:pos x="0" y="114300"/>
                </a:cxn>
                <a:cxn ang="0">
                  <a:pos x="12700" y="63500"/>
                </a:cxn>
                <a:cxn ang="0">
                  <a:pos x="25400" y="25400"/>
                </a:cxn>
                <a:cxn ang="0">
                  <a:pos x="101600" y="0"/>
                </a:cxn>
                <a:cxn ang="0">
                  <a:pos x="279400" y="12700"/>
                </a:cxn>
                <a:cxn ang="0">
                  <a:pos x="355600" y="38100"/>
                </a:cxn>
                <a:cxn ang="0">
                  <a:pos x="444500" y="139700"/>
                </a:cxn>
                <a:cxn ang="0">
                  <a:pos x="444500" y="254000"/>
                </a:cxn>
                <a:cxn ang="0">
                  <a:pos x="368300" y="304800"/>
                </a:cxn>
                <a:cxn ang="0">
                  <a:pos x="330200" y="330200"/>
                </a:cxn>
              </a:cxnLst>
              <a:rect l="txL" t="txT" r="txR" b="txB"/>
              <a:pathLst>
                <a:path w="474782" h="355600">
                  <a:moveTo>
                    <a:pt x="152400" y="355600"/>
                  </a:moveTo>
                  <a:cubicBezTo>
                    <a:pt x="131233" y="351367"/>
                    <a:pt x="106861" y="354874"/>
                    <a:pt x="88900" y="342900"/>
                  </a:cubicBezTo>
                  <a:cubicBezTo>
                    <a:pt x="77761" y="335474"/>
                    <a:pt x="82187" y="316774"/>
                    <a:pt x="76200" y="304800"/>
                  </a:cubicBezTo>
                  <a:cubicBezTo>
                    <a:pt x="69374" y="291148"/>
                    <a:pt x="56999" y="280648"/>
                    <a:pt x="50800" y="266700"/>
                  </a:cubicBezTo>
                  <a:cubicBezTo>
                    <a:pt x="39926" y="242234"/>
                    <a:pt x="33867" y="215900"/>
                    <a:pt x="25400" y="190500"/>
                  </a:cubicBezTo>
                  <a:lnTo>
                    <a:pt x="12700" y="152400"/>
                  </a:lnTo>
                  <a:lnTo>
                    <a:pt x="0" y="114300"/>
                  </a:lnTo>
                  <a:cubicBezTo>
                    <a:pt x="4233" y="97367"/>
                    <a:pt x="7905" y="80283"/>
                    <a:pt x="12700" y="63500"/>
                  </a:cubicBezTo>
                  <a:cubicBezTo>
                    <a:pt x="16378" y="50628"/>
                    <a:pt x="14507" y="33181"/>
                    <a:pt x="25400" y="25400"/>
                  </a:cubicBezTo>
                  <a:cubicBezTo>
                    <a:pt x="47187" y="9838"/>
                    <a:pt x="101600" y="0"/>
                    <a:pt x="101600" y="0"/>
                  </a:cubicBezTo>
                  <a:cubicBezTo>
                    <a:pt x="160867" y="4233"/>
                    <a:pt x="220640" y="3886"/>
                    <a:pt x="279400" y="12700"/>
                  </a:cubicBezTo>
                  <a:cubicBezTo>
                    <a:pt x="305878" y="16672"/>
                    <a:pt x="355600" y="38100"/>
                    <a:pt x="355600" y="38100"/>
                  </a:cubicBezTo>
                  <a:cubicBezTo>
                    <a:pt x="414867" y="127000"/>
                    <a:pt x="381000" y="97367"/>
                    <a:pt x="444500" y="139700"/>
                  </a:cubicBezTo>
                  <a:cubicBezTo>
                    <a:pt x="457347" y="178240"/>
                    <a:pt x="474782" y="210740"/>
                    <a:pt x="444500" y="254000"/>
                  </a:cubicBezTo>
                  <a:cubicBezTo>
                    <a:pt x="426994" y="279009"/>
                    <a:pt x="397260" y="295147"/>
                    <a:pt x="368300" y="304800"/>
                  </a:cubicBezTo>
                  <a:cubicBezTo>
                    <a:pt x="326184" y="318839"/>
                    <a:pt x="330200" y="304113"/>
                    <a:pt x="330200" y="33020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32795" name="任意多边形 53"/>
            <p:cNvSpPr/>
            <p:nvPr/>
          </p:nvSpPr>
          <p:spPr>
            <a:xfrm>
              <a:off x="2765412" y="5880100"/>
              <a:ext cx="434988" cy="425421"/>
            </a:xfrm>
            <a:custGeom>
              <a:avLst/>
              <a:gdLst>
                <a:gd name="txL" fmla="*/ 0 w 434988"/>
                <a:gd name="txT" fmla="*/ 0 h 425421"/>
                <a:gd name="txR" fmla="*/ 434988 w 434988"/>
                <a:gd name="txB" fmla="*/ 425421 h 425421"/>
              </a:gdLst>
              <a:ahLst/>
              <a:cxnLst>
                <a:cxn ang="0">
                  <a:pos x="295288" y="0"/>
                </a:cxn>
                <a:cxn ang="0">
                  <a:pos x="358788" y="114300"/>
                </a:cxn>
                <a:cxn ang="0">
                  <a:pos x="384188" y="152400"/>
                </a:cxn>
                <a:cxn ang="0">
                  <a:pos x="409588" y="228600"/>
                </a:cxn>
                <a:cxn ang="0">
                  <a:pos x="434988" y="317500"/>
                </a:cxn>
                <a:cxn ang="0">
                  <a:pos x="422288" y="381000"/>
                </a:cxn>
                <a:cxn ang="0">
                  <a:pos x="346088" y="419100"/>
                </a:cxn>
                <a:cxn ang="0">
                  <a:pos x="104788" y="393700"/>
                </a:cxn>
                <a:cxn ang="0">
                  <a:pos x="66688" y="368300"/>
                </a:cxn>
                <a:cxn ang="0">
                  <a:pos x="28588" y="165100"/>
                </a:cxn>
                <a:cxn ang="0">
                  <a:pos x="53988" y="88900"/>
                </a:cxn>
                <a:cxn ang="0">
                  <a:pos x="117488" y="50800"/>
                </a:cxn>
              </a:cxnLst>
              <a:rect l="txL" t="txT" r="txR" b="txB"/>
              <a:pathLst>
                <a:path w="434988" h="425421">
                  <a:moveTo>
                    <a:pt x="295288" y="0"/>
                  </a:moveTo>
                  <a:cubicBezTo>
                    <a:pt x="317641" y="67060"/>
                    <a:pt x="300562" y="26961"/>
                    <a:pt x="358788" y="114300"/>
                  </a:cubicBezTo>
                  <a:cubicBezTo>
                    <a:pt x="367255" y="127000"/>
                    <a:pt x="379361" y="137920"/>
                    <a:pt x="384188" y="152400"/>
                  </a:cubicBezTo>
                  <a:cubicBezTo>
                    <a:pt x="392655" y="177800"/>
                    <a:pt x="403094" y="202625"/>
                    <a:pt x="409588" y="228600"/>
                  </a:cubicBezTo>
                  <a:cubicBezTo>
                    <a:pt x="425535" y="292387"/>
                    <a:pt x="416768" y="262841"/>
                    <a:pt x="434988" y="317500"/>
                  </a:cubicBezTo>
                  <a:cubicBezTo>
                    <a:pt x="430755" y="338667"/>
                    <a:pt x="432998" y="362258"/>
                    <a:pt x="422288" y="381000"/>
                  </a:cubicBezTo>
                  <a:cubicBezTo>
                    <a:pt x="410702" y="401275"/>
                    <a:pt x="365644" y="412581"/>
                    <a:pt x="346088" y="419100"/>
                  </a:cubicBezTo>
                  <a:cubicBezTo>
                    <a:pt x="327447" y="417935"/>
                    <a:pt x="168230" y="425421"/>
                    <a:pt x="104788" y="393700"/>
                  </a:cubicBezTo>
                  <a:cubicBezTo>
                    <a:pt x="91136" y="386874"/>
                    <a:pt x="79388" y="376767"/>
                    <a:pt x="66688" y="368300"/>
                  </a:cubicBezTo>
                  <a:cubicBezTo>
                    <a:pt x="0" y="268268"/>
                    <a:pt x="2103" y="306354"/>
                    <a:pt x="28588" y="165100"/>
                  </a:cubicBezTo>
                  <a:cubicBezTo>
                    <a:pt x="33522" y="138785"/>
                    <a:pt x="28588" y="97367"/>
                    <a:pt x="53988" y="88900"/>
                  </a:cubicBezTo>
                  <a:cubicBezTo>
                    <a:pt x="103447" y="72414"/>
                    <a:pt x="82622" y="85666"/>
                    <a:pt x="117488" y="5080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5" grpId="0"/>
      <p:bldP spid="52246" grpId="0"/>
      <p:bldP spid="52247" grpId="0"/>
      <p:bldP spid="52250" grpId="0"/>
      <p:bldP spid="52254" grpId="0"/>
      <p:bldP spid="522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0"/>
          <p:cNvSpPr txBox="1"/>
          <p:nvPr/>
        </p:nvSpPr>
        <p:spPr>
          <a:xfrm>
            <a:off x="285750" y="357188"/>
            <a:ext cx="6786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3.4.3 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转换为等价的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DFA---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子集法</a:t>
            </a:r>
            <a:endParaRPr lang="en-US" altLang="zh-CN" sz="2800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04788" y="1285875"/>
            <a:ext cx="8786812" cy="1838325"/>
            <a:chOff x="204788" y="1285875"/>
            <a:chExt cx="8786812" cy="1838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799" name="圆角矩形 2"/>
            <p:cNvSpPr/>
            <p:nvPr/>
          </p:nvSpPr>
          <p:spPr>
            <a:xfrm>
              <a:off x="204788" y="1285875"/>
              <a:ext cx="8786812" cy="1838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l-GR" altLang="zh-CN" sz="3600" dirty="0">
                  <a:latin typeface="Arial" panose="020B0604020202020204" pitchFamily="34" charset="0"/>
                </a:rPr>
                <a:t>ε</a:t>
              </a:r>
              <a:r>
                <a:rPr lang="en-US" altLang="zh-CN" sz="3600" dirty="0">
                  <a:latin typeface="Arial" panose="020B0604020202020204" pitchFamily="34" charset="0"/>
                </a:rPr>
                <a:t>-closure(</a:t>
              </a:r>
              <a:r>
                <a:rPr lang="en-US" altLang="zh-CN" sz="3600" dirty="0">
                  <a:latin typeface="宋体" panose="02010600030101010101" pitchFamily="2" charset="-122"/>
                </a:rPr>
                <a:t>I</a:t>
              </a:r>
              <a:r>
                <a:rPr lang="en-US" altLang="zh-CN" sz="3600" dirty="0">
                  <a:latin typeface="Arial" panose="020B0604020202020204" pitchFamily="34" charset="0"/>
                </a:rPr>
                <a:t>)={ X| S→X,S</a:t>
              </a:r>
              <a:r>
                <a:rPr lang="en-US" altLang="zh-CN" sz="3600" dirty="0">
                  <a:latin typeface="宋体" panose="02010600030101010101" pitchFamily="2" charset="-122"/>
                </a:rPr>
                <a:t>∈</a:t>
              </a:r>
              <a:r>
                <a:rPr lang="el-GR" altLang="zh-CN" sz="3600" dirty="0">
                  <a:latin typeface="Arial" panose="020B0604020202020204" pitchFamily="34" charset="0"/>
                </a:rPr>
                <a:t>ε</a:t>
              </a:r>
              <a:r>
                <a:rPr lang="en-US" altLang="zh-CN" sz="3600" dirty="0">
                  <a:latin typeface="Arial" panose="020B0604020202020204" pitchFamily="34" charset="0"/>
                </a:rPr>
                <a:t>-closure(</a:t>
              </a:r>
              <a:r>
                <a:rPr lang="en-US" altLang="zh-CN" sz="3600" dirty="0">
                  <a:latin typeface="宋体" panose="02010600030101010101" pitchFamily="2" charset="-122"/>
                </a:rPr>
                <a:t>I</a:t>
              </a:r>
              <a:r>
                <a:rPr lang="en-US" altLang="zh-CN" sz="3600" dirty="0">
                  <a:latin typeface="Arial" panose="020B0604020202020204" pitchFamily="34" charset="0"/>
                </a:rPr>
                <a:t>) }</a:t>
              </a:r>
              <a:endParaRPr lang="en-US" altLang="zh-CN" sz="36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600" dirty="0">
                  <a:latin typeface="Arial" panose="020B0604020202020204" pitchFamily="34" charset="0"/>
                </a:rPr>
                <a:t>  </a:t>
              </a:r>
              <a:r>
                <a:rPr lang="zh-CN" altLang="en-US" sz="2800" dirty="0">
                  <a:latin typeface="Arial" panose="020B0604020202020204" pitchFamily="34" charset="0"/>
                </a:rPr>
                <a:t>状态集</a:t>
              </a:r>
              <a:r>
                <a:rPr lang="en-US" altLang="zh-CN" sz="2800" dirty="0">
                  <a:latin typeface="宋体" panose="02010600030101010101" pitchFamily="2" charset="-122"/>
                </a:rPr>
                <a:t>I</a:t>
              </a:r>
              <a:r>
                <a:rPr lang="zh-CN" altLang="en-US" sz="2800" dirty="0">
                  <a:latin typeface="Arial" panose="020B0604020202020204" pitchFamily="34" charset="0"/>
                </a:rPr>
                <a:t>中的任何状态</a:t>
              </a:r>
              <a:r>
                <a:rPr lang="en-US" altLang="zh-CN" sz="2800" dirty="0">
                  <a:latin typeface="Arial" panose="020B0604020202020204" pitchFamily="34" charset="0"/>
                </a:rPr>
                <a:t>S</a:t>
              </a:r>
              <a:r>
                <a:rPr lang="zh-CN" altLang="en-US" sz="2800" dirty="0">
                  <a:latin typeface="Arial" panose="020B0604020202020204" pitchFamily="34" charset="0"/>
                </a:rPr>
                <a:t>经任意条</a:t>
              </a:r>
              <a:r>
                <a:rPr lang="el-GR" altLang="zh-CN" sz="2800" dirty="0">
                  <a:latin typeface="Arial" panose="020B0604020202020204" pitchFamily="34" charset="0"/>
                </a:rPr>
                <a:t>ε</a:t>
              </a:r>
              <a:r>
                <a:rPr lang="zh-CN" altLang="en-US" sz="2800" dirty="0">
                  <a:latin typeface="Arial" panose="020B0604020202020204" pitchFamily="34" charset="0"/>
                </a:rPr>
                <a:t>边而到达的状态集合。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33800" name="TextBox 4"/>
            <p:cNvSpPr txBox="1"/>
            <p:nvPr/>
          </p:nvSpPr>
          <p:spPr>
            <a:xfrm>
              <a:off x="4286250" y="1517650"/>
              <a:ext cx="428625" cy="31432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l-GR" altLang="zh-CN" dirty="0">
                  <a:latin typeface="宋体" panose="02010600030101010101" pitchFamily="2" charset="-122"/>
                </a:rPr>
                <a:t>ε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组合 7"/>
          <p:cNvGrpSpPr/>
          <p:nvPr/>
        </p:nvGrpSpPr>
        <p:grpSpPr>
          <a:xfrm>
            <a:off x="214313" y="3714750"/>
            <a:ext cx="8715375" cy="1928813"/>
            <a:chOff x="214313" y="3714750"/>
            <a:chExt cx="8715375" cy="1928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797" name="圆角矩形 5"/>
            <p:cNvSpPr/>
            <p:nvPr/>
          </p:nvSpPr>
          <p:spPr>
            <a:xfrm>
              <a:off x="214313" y="3714750"/>
              <a:ext cx="8715375" cy="19288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0"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3600" dirty="0">
                  <a:latin typeface="Arial" panose="020B0604020202020204" pitchFamily="34" charset="0"/>
                </a:rPr>
                <a:t>Move(</a:t>
              </a:r>
              <a:r>
                <a:rPr lang="en-US" altLang="zh-CN" sz="3600" dirty="0">
                  <a:latin typeface="宋体" panose="02010600030101010101" pitchFamily="2" charset="-122"/>
                </a:rPr>
                <a:t>I</a:t>
              </a:r>
              <a:r>
                <a:rPr lang="en-US" altLang="zh-CN" sz="3600" dirty="0">
                  <a:latin typeface="Arial" panose="020B0604020202020204" pitchFamily="34" charset="0"/>
                </a:rPr>
                <a:t>,a)={ X| S→X,S</a:t>
              </a:r>
              <a:r>
                <a:rPr lang="en-US" altLang="zh-CN" sz="3600" dirty="0">
                  <a:latin typeface="宋体" panose="02010600030101010101" pitchFamily="2" charset="-122"/>
                </a:rPr>
                <a:t>∈I</a:t>
              </a:r>
              <a:r>
                <a:rPr lang="en-US" altLang="zh-CN" sz="3600" dirty="0">
                  <a:latin typeface="Arial" panose="020B0604020202020204" pitchFamily="34" charset="0"/>
                </a:rPr>
                <a:t>}</a:t>
              </a:r>
              <a:endParaRPr lang="en-US" altLang="zh-CN" sz="36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800" dirty="0">
                  <a:latin typeface="Arial" panose="020B0604020202020204" pitchFamily="34" charset="0"/>
                </a:rPr>
                <a:t>   状态集</a:t>
              </a:r>
              <a:r>
                <a:rPr lang="en-US" altLang="zh-CN" sz="2800" dirty="0">
                  <a:latin typeface="宋体" panose="02010600030101010101" pitchFamily="2" charset="-122"/>
                </a:rPr>
                <a:t>I</a:t>
              </a:r>
              <a:r>
                <a:rPr lang="zh-CN" altLang="en-US" sz="2800" dirty="0">
                  <a:latin typeface="Arial" panose="020B0604020202020204" pitchFamily="34" charset="0"/>
                </a:rPr>
                <a:t>中的任何状态</a:t>
              </a:r>
              <a:r>
                <a:rPr lang="en-US" altLang="zh-CN" sz="2800" dirty="0">
                  <a:latin typeface="Arial" panose="020B0604020202020204" pitchFamily="34" charset="0"/>
                </a:rPr>
                <a:t>S</a:t>
              </a:r>
              <a:r>
                <a:rPr lang="zh-CN" altLang="en-US" sz="2800" dirty="0">
                  <a:latin typeface="Arial" panose="020B0604020202020204" pitchFamily="34" charset="0"/>
                </a:rPr>
                <a:t>经一条</a:t>
              </a:r>
              <a:r>
                <a:rPr lang="en-US" altLang="zh-CN" sz="2800" dirty="0">
                  <a:latin typeface="Arial" panose="020B0604020202020204" pitchFamily="34" charset="0"/>
                </a:rPr>
                <a:t>a</a:t>
              </a:r>
              <a:r>
                <a:rPr lang="zh-CN" altLang="en-US" sz="2800" dirty="0">
                  <a:latin typeface="Arial" panose="020B0604020202020204" pitchFamily="34" charset="0"/>
                </a:rPr>
                <a:t>边而到达的状态集合。</a:t>
              </a:r>
              <a:r>
                <a:rPr lang="en-US" altLang="zh-CN" sz="2800" dirty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33798" name="TextBox 6"/>
            <p:cNvSpPr txBox="1"/>
            <p:nvPr/>
          </p:nvSpPr>
          <p:spPr>
            <a:xfrm>
              <a:off x="3857625" y="4214813"/>
              <a:ext cx="428625" cy="31432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4300" y="428625"/>
            <a:ext cx="8858250" cy="5353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① 设</a:t>
            </a:r>
            <a:r>
              <a:rPr lang="en-US" altLang="zh-CN" sz="2800" dirty="0">
                <a:latin typeface="宋体" panose="02010600030101010101" pitchFamily="2" charset="-122"/>
              </a:rPr>
              <a:t>NFA </a:t>
            </a:r>
            <a:r>
              <a:rPr lang="en-US" altLang="zh-CN" sz="2800" i="1" dirty="0">
                <a:latin typeface="宋体" panose="02010600030101010101" pitchFamily="2" charset="-122"/>
              </a:rPr>
              <a:t>N </a:t>
            </a:r>
            <a:r>
              <a:rPr lang="zh-CN" altLang="en-US" sz="2800" dirty="0">
                <a:latin typeface="宋体" panose="02010600030101010101" pitchFamily="2" charset="-122"/>
              </a:rPr>
              <a:t>的初始状态集为</a:t>
            </a:r>
            <a:r>
              <a:rPr lang="en-US" altLang="zh-CN" sz="2800" dirty="0">
                <a:latin typeface="宋体" panose="02010600030101010101" pitchFamily="2" charset="-122"/>
              </a:rPr>
              <a:t>K,</a:t>
            </a:r>
            <a:r>
              <a:rPr lang="zh-CN" altLang="en-US" sz="2800" dirty="0">
                <a:latin typeface="宋体" panose="02010600030101010101" pitchFamily="2" charset="-122"/>
              </a:rPr>
              <a:t>令</a:t>
            </a:r>
            <a:r>
              <a:rPr lang="el-GR" altLang="zh-CN" sz="2800" dirty="0">
                <a:latin typeface="Arial" panose="020B0604020202020204" pitchFamily="34" charset="0"/>
              </a:rPr>
              <a:t>ε</a:t>
            </a:r>
            <a:r>
              <a:rPr lang="en-US" altLang="zh-CN" sz="2800" dirty="0">
                <a:latin typeface="Arial" panose="020B0604020202020204" pitchFamily="34" charset="0"/>
              </a:rPr>
              <a:t>-closure(</a:t>
            </a:r>
            <a:r>
              <a:rPr lang="en-US" altLang="zh-CN" sz="2800" dirty="0">
                <a:latin typeface="宋体" panose="02010600030101010101" pitchFamily="2" charset="-122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r>
              <a:rPr lang="zh-CN" altLang="en-US" sz="2800" dirty="0">
                <a:latin typeface="Arial" panose="020B0604020202020204" pitchFamily="34" charset="0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</a:rPr>
              <a:t>DFA</a:t>
            </a:r>
            <a:r>
              <a:rPr lang="en-US" altLang="zh-CN" sz="2800" i="1" dirty="0">
                <a:latin typeface="宋体" panose="02010600030101010101" pitchFamily="2" charset="-122"/>
              </a:rPr>
              <a:t> M </a:t>
            </a:r>
            <a:r>
              <a:rPr lang="zh-CN" altLang="en-US" sz="2800" dirty="0">
                <a:latin typeface="宋体" panose="02010600030101010101" pitchFamily="2" charset="-122"/>
              </a:rPr>
              <a:t>的状态集合</a:t>
            </a:r>
            <a:r>
              <a:rPr lang="en-US" altLang="zh-CN" sz="2800" dirty="0"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</a:rPr>
              <a:t>中第一个成员（初始状态），且是未标记的</a:t>
            </a:r>
            <a:r>
              <a:rPr lang="zh-CN" altLang="en-US" sz="2800" i="1" dirty="0">
                <a:latin typeface="宋体" panose="02010600030101010101" pitchFamily="2" charset="-122"/>
              </a:rPr>
              <a:t>。</a:t>
            </a:r>
            <a:endParaRPr lang="zh-CN" altLang="en-US" sz="2800" i="1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② </a:t>
            </a:r>
            <a:r>
              <a:rPr lang="en-US" altLang="zh-CN" sz="2800" dirty="0">
                <a:latin typeface="宋体" panose="02010600030101010101" pitchFamily="2" charset="-122"/>
              </a:rPr>
              <a:t>while(C</a:t>
            </a:r>
            <a:r>
              <a:rPr lang="zh-CN" altLang="en-US" sz="2800" dirty="0">
                <a:latin typeface="宋体" panose="02010600030101010101" pitchFamily="2" charset="-122"/>
              </a:rPr>
              <a:t>中存在未标记的子集</a:t>
            </a:r>
            <a:r>
              <a:rPr lang="en-US" altLang="zh-CN" sz="2800" dirty="0">
                <a:latin typeface="宋体" panose="02010600030101010101" pitchFamily="2" charset="-122"/>
              </a:rPr>
              <a:t>t)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{  </a:t>
            </a:r>
            <a:r>
              <a:rPr lang="zh-CN" altLang="en-US" sz="2800" dirty="0">
                <a:latin typeface="Arial" panose="020B0604020202020204" pitchFamily="34" charset="0"/>
              </a:rPr>
              <a:t>标记</a:t>
            </a:r>
            <a:r>
              <a:rPr lang="en-US" altLang="zh-CN" sz="2800" dirty="0">
                <a:latin typeface="Arial" panose="020B0604020202020204" pitchFamily="34" charset="0"/>
              </a:rPr>
              <a:t>t 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for </a:t>
            </a:r>
            <a:r>
              <a:rPr lang="zh-CN" altLang="en-US" sz="2800" dirty="0">
                <a:latin typeface="Arial" panose="020B0604020202020204" pitchFamily="34" charset="0"/>
              </a:rPr>
              <a:t>每个输入字母</a:t>
            </a:r>
            <a:r>
              <a:rPr lang="en-US" altLang="zh-CN" sz="2800" dirty="0">
                <a:latin typeface="Arial" panose="020B0604020202020204" pitchFamily="34" charset="0"/>
              </a:rPr>
              <a:t>a do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   {  u=</a:t>
            </a:r>
            <a:r>
              <a:rPr lang="el-GR" altLang="zh-CN" sz="2800" dirty="0">
                <a:latin typeface="Arial" panose="020B0604020202020204" pitchFamily="34" charset="0"/>
              </a:rPr>
              <a:t> ε</a:t>
            </a:r>
            <a:r>
              <a:rPr lang="en-US" altLang="zh-CN" sz="2800" dirty="0">
                <a:latin typeface="Arial" panose="020B0604020202020204" pitchFamily="34" charset="0"/>
              </a:rPr>
              <a:t>-closure(</a:t>
            </a:r>
            <a:r>
              <a:rPr lang="en-US" altLang="zh-CN" sz="2800" dirty="0">
                <a:latin typeface="宋体" panose="02010600030101010101" pitchFamily="2" charset="-122"/>
              </a:rPr>
              <a:t>move(t,a));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       if  u </a:t>
            </a:r>
            <a:r>
              <a:rPr lang="zh-CN" altLang="en-US" sz="2800" dirty="0">
                <a:latin typeface="Arial" panose="020B0604020202020204" pitchFamily="34" charset="0"/>
              </a:rPr>
              <a:t>不在</a:t>
            </a:r>
            <a:r>
              <a:rPr lang="en-US" altLang="zh-CN" sz="2800" dirty="0"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latin typeface="Arial" panose="020B0604020202020204" pitchFamily="34" charset="0"/>
              </a:rPr>
              <a:t>中  </a:t>
            </a:r>
            <a:r>
              <a:rPr lang="en-US" altLang="zh-CN" sz="2800" dirty="0">
                <a:latin typeface="Arial" panose="020B0604020202020204" pitchFamily="34" charset="0"/>
              </a:rPr>
              <a:t>then 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           </a:t>
            </a:r>
            <a:r>
              <a:rPr lang="zh-CN" altLang="en-US" sz="2800" dirty="0">
                <a:latin typeface="Arial" panose="020B0604020202020204" pitchFamily="34" charset="0"/>
              </a:rPr>
              <a:t>将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zh-CN" altLang="en-US" sz="2800" dirty="0">
                <a:latin typeface="Arial" panose="020B0604020202020204" pitchFamily="34" charset="0"/>
              </a:rPr>
              <a:t>作为未标记的子集加入</a:t>
            </a:r>
            <a:r>
              <a:rPr lang="en-US" altLang="zh-CN" sz="2800" dirty="0"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latin typeface="Arial" panose="020B0604020202020204" pitchFamily="34" charset="0"/>
              </a:rPr>
              <a:t>中；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   }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}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3188" y="5929313"/>
            <a:ext cx="3286125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NFA </a:t>
            </a:r>
            <a:r>
              <a:rPr lang="en-US" altLang="zh-CN" i="1" dirty="0">
                <a:latin typeface="宋体" panose="02010600030101010101" pitchFamily="2" charset="-122"/>
              </a:rPr>
              <a:t>N </a:t>
            </a:r>
            <a:r>
              <a:rPr lang="zh-CN" altLang="en-US" dirty="0">
                <a:latin typeface="宋体" panose="02010600030101010101" pitchFamily="2" charset="-122"/>
              </a:rPr>
              <a:t>转换为</a:t>
            </a:r>
            <a:r>
              <a:rPr lang="en-US" altLang="zh-CN" dirty="0">
                <a:latin typeface="宋体" panose="02010600030101010101" pitchFamily="2" charset="-122"/>
              </a:rPr>
              <a:t>DFA</a:t>
            </a:r>
            <a:r>
              <a:rPr lang="en-US" altLang="zh-CN" i="1" dirty="0">
                <a:latin typeface="宋体" panose="02010600030101010101" pitchFamily="2" charset="-122"/>
              </a:rPr>
              <a:t> M</a:t>
            </a:r>
            <a:endParaRPr lang="zh-CN" altLang="en-US" i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0"/>
          <p:cNvSpPr txBox="1"/>
          <p:nvPr/>
        </p:nvSpPr>
        <p:spPr>
          <a:xfrm>
            <a:off x="285750" y="214313"/>
            <a:ext cx="5000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3.4.4 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的化简</a:t>
            </a:r>
            <a:r>
              <a:rPr lang="en-US" altLang="zh-CN" sz="2800" dirty="0">
                <a:solidFill>
                  <a:srgbClr val="7030A0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2800" dirty="0">
                <a:solidFill>
                  <a:srgbClr val="7030A0"/>
                </a:solidFill>
                <a:latin typeface="宋体" panose="02010600030101010101" pitchFamily="2" charset="-122"/>
              </a:rPr>
              <a:t>分割法</a:t>
            </a:r>
            <a:endParaRPr lang="en-US" altLang="zh-CN" sz="2800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4313" y="1285875"/>
            <a:ext cx="8715375" cy="919163"/>
          </a:xfrm>
          <a:prstGeom prst="roundRect">
            <a:avLst>
              <a:gd name="adj" fmla="val 16667"/>
            </a:avLst>
          </a:prstGeom>
          <a:solidFill>
            <a:srgbClr val="A7EAF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</a:rPr>
              <a:t>1)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DFA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的最小化定义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是指构造一个与</a:t>
            </a:r>
            <a:r>
              <a:rPr lang="en-US" altLang="zh-CN" dirty="0">
                <a:latin typeface="宋体" panose="02010600030101010101" pitchFamily="2" charset="-122"/>
              </a:rPr>
              <a:t>DFA M</a:t>
            </a:r>
            <a:r>
              <a:rPr lang="zh-CN" altLang="en-US" dirty="0">
                <a:latin typeface="宋体" panose="02010600030101010101" pitchFamily="2" charset="-122"/>
              </a:rPr>
              <a:t>等价且状态个数最少的</a:t>
            </a:r>
            <a:r>
              <a:rPr lang="en-US" altLang="zh-CN" dirty="0">
                <a:latin typeface="宋体" panose="02010600030101010101" pitchFamily="2" charset="-122"/>
              </a:rPr>
              <a:t>DFA M′,</a:t>
            </a:r>
            <a:r>
              <a:rPr lang="zh-CN" altLang="en-US" dirty="0">
                <a:latin typeface="宋体" panose="02010600030101010101" pitchFamily="2" charset="-122"/>
              </a:rPr>
              <a:t>即等价最小</a:t>
            </a:r>
            <a:r>
              <a:rPr lang="en-US" altLang="zh-CN" dirty="0">
                <a:latin typeface="宋体" panose="02010600030101010101" pitchFamily="2" charset="-122"/>
              </a:rPr>
              <a:t>DFA M′,</a:t>
            </a:r>
            <a:r>
              <a:rPr lang="zh-CN" altLang="en-US" dirty="0">
                <a:latin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</a:rPr>
              <a:t>L(M)=L(M´)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4950" y="2714625"/>
            <a:ext cx="8715375" cy="919163"/>
          </a:xfrm>
          <a:prstGeom prst="roundRect">
            <a:avLst>
              <a:gd name="adj" fmla="val 16667"/>
            </a:avLst>
          </a:prstGeom>
          <a:solidFill>
            <a:srgbClr val="A7EAF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</a:rPr>
              <a:t>2)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等价状态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若从状态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出发能读出某个串</a:t>
            </a:r>
            <a:r>
              <a:rPr lang="en-US" altLang="zh-CN" dirty="0">
                <a:latin typeface="宋体" panose="02010600030101010101" pitchFamily="2" charset="-122"/>
              </a:rPr>
              <a:t>α</a:t>
            </a:r>
            <a:r>
              <a:rPr lang="zh-CN" altLang="en-US" dirty="0">
                <a:latin typeface="宋体" panose="02010600030101010101" pitchFamily="2" charset="-122"/>
              </a:rPr>
              <a:t>而停于终态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从状态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出发也能读出同一个串</a:t>
            </a:r>
            <a:r>
              <a:rPr lang="en-US" altLang="zh-CN" dirty="0">
                <a:latin typeface="宋体" panose="02010600030101010101" pitchFamily="2" charset="-122"/>
              </a:rPr>
              <a:t>α</a:t>
            </a:r>
            <a:r>
              <a:rPr lang="zh-CN" altLang="en-US" dirty="0">
                <a:latin typeface="宋体" panose="02010600030101010101" pitchFamily="2" charset="-122"/>
              </a:rPr>
              <a:t>而停于终态，则称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为等价状态。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313" y="4071938"/>
            <a:ext cx="8715375" cy="1328737"/>
          </a:xfrm>
          <a:prstGeom prst="roundRect">
            <a:avLst>
              <a:gd name="adj" fmla="val 16667"/>
            </a:avLst>
          </a:prstGeom>
          <a:solidFill>
            <a:srgbClr val="A7EAF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</a:rPr>
              <a:t>3)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可区别状态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en-US" altLang="zh-CN" dirty="0">
                <a:latin typeface="宋体" panose="02010600030101010101" pitchFamily="2" charset="-122"/>
              </a:rPr>
              <a:t>DFA M</a:t>
            </a:r>
            <a:r>
              <a:rPr lang="zh-CN" altLang="en-US" dirty="0">
                <a:latin typeface="宋体" panose="02010600030101010101" pitchFamily="2" charset="-122"/>
              </a:rPr>
              <a:t>中的两个状态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不等价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则称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是可区别状态。即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为始点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到达终态所识别串的串集不相等。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4" grpId="0" animBg="1"/>
      <p:bldP spid="5" grpId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357188" y="285750"/>
            <a:ext cx="6858000" cy="642938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noFill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单词符号（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</a:rPr>
              <a:t> token 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）的一般形式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1962150" y="1643063"/>
            <a:ext cx="2214563" cy="4143375"/>
          </a:xfrm>
          <a:prstGeom prst="can">
            <a:avLst>
              <a:gd name="adj" fmla="val 35319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b" anchorCtr="0"/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</a:rPr>
              <a:t>关键字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</a:rPr>
              <a:t>标识符</a:t>
            </a:r>
            <a:endParaRPr lang="en-US" altLang="zh-CN" sz="36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</a:rPr>
              <a:t>常数</a:t>
            </a:r>
            <a:endParaRPr lang="en-US" altLang="zh-CN" sz="36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</a:rPr>
              <a:t>运算符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</a:rPr>
              <a:t>界限符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43063" y="1285875"/>
            <a:ext cx="2865437" cy="1214438"/>
          </a:xfrm>
          <a:prstGeom prst="ellipse">
            <a:avLst/>
          </a:prstGeom>
          <a:solidFill>
            <a:srgbClr val="A7EAF1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单词种别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4454525" y="1814513"/>
            <a:ext cx="2500313" cy="3971925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lIns="0" tIns="0" rIns="0" bIns="0" anchor="ctr" anchorCtr="0"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标识符在符号表的地址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常数在常量表的地址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14813" y="1243013"/>
            <a:ext cx="2928937" cy="1285875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txBody>
          <a:bodyPr wrap="none"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单词自身的值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243388" y="2665413"/>
            <a:ext cx="3079750" cy="1495425"/>
          </a:xfrm>
          <a:custGeom>
            <a:avLst/>
            <a:gdLst>
              <a:gd name="txL" fmla="*/ 0 w 3079750"/>
              <a:gd name="txT" fmla="*/ 0 h 1496484"/>
              <a:gd name="txR" fmla="*/ 3079750 w 3079750"/>
              <a:gd name="txB" fmla="*/ 1496484 h 1496484"/>
            </a:gdLst>
            <a:ahLst/>
            <a:cxnLst>
              <a:cxn ang="0">
                <a:pos x="391583" y="179409"/>
              </a:cxn>
              <a:cxn ang="0">
                <a:pos x="2715682" y="230065"/>
              </a:cxn>
              <a:cxn ang="0">
                <a:pos x="2575982" y="1293849"/>
              </a:cxn>
              <a:cxn ang="0">
                <a:pos x="2575982" y="1293849"/>
              </a:cxn>
              <a:cxn ang="0">
                <a:pos x="429683" y="1306513"/>
              </a:cxn>
              <a:cxn ang="0">
                <a:pos x="366183" y="1306513"/>
              </a:cxn>
              <a:cxn ang="0">
                <a:pos x="391583" y="179409"/>
              </a:cxn>
            </a:cxnLst>
            <a:rect l="txL" t="txT" r="txR" b="txB"/>
            <a:pathLst>
              <a:path w="3079750" h="1496484">
                <a:moveTo>
                  <a:pt x="391583" y="179917"/>
                </a:moveTo>
                <a:cubicBezTo>
                  <a:pt x="783166" y="0"/>
                  <a:pt x="2351616" y="44450"/>
                  <a:pt x="2715683" y="230717"/>
                </a:cubicBezTo>
                <a:cubicBezTo>
                  <a:pt x="3079750" y="416984"/>
                  <a:pt x="2575983" y="1297517"/>
                  <a:pt x="2575983" y="1297517"/>
                </a:cubicBezTo>
                <a:lnTo>
                  <a:pt x="429683" y="1310217"/>
                </a:lnTo>
                <a:cubicBezTo>
                  <a:pt x="61383" y="1312334"/>
                  <a:pt x="372533" y="1496484"/>
                  <a:pt x="366183" y="1310217"/>
                </a:cubicBezTo>
                <a:cubicBezTo>
                  <a:pt x="359833" y="1123950"/>
                  <a:pt x="0" y="359834"/>
                  <a:pt x="391583" y="179917"/>
                </a:cubicBezTo>
                <a:close/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214813" y="3949700"/>
            <a:ext cx="3079750" cy="1497013"/>
          </a:xfrm>
          <a:custGeom>
            <a:avLst/>
            <a:gdLst>
              <a:gd name="txL" fmla="*/ 0 w 3079750"/>
              <a:gd name="txT" fmla="*/ 0 h 1496484"/>
              <a:gd name="txR" fmla="*/ 3079750 w 3079750"/>
              <a:gd name="txB" fmla="*/ 1496484 h 1496484"/>
            </a:gdLst>
            <a:ahLst/>
            <a:cxnLst>
              <a:cxn ang="0">
                <a:pos x="391583" y="180173"/>
              </a:cxn>
              <a:cxn ang="0">
                <a:pos x="2715682" y="231045"/>
              </a:cxn>
              <a:cxn ang="0">
                <a:pos x="2575982" y="1299353"/>
              </a:cxn>
              <a:cxn ang="0">
                <a:pos x="2575982" y="1299353"/>
              </a:cxn>
              <a:cxn ang="0">
                <a:pos x="429683" y="1312071"/>
              </a:cxn>
              <a:cxn ang="0">
                <a:pos x="366183" y="1312071"/>
              </a:cxn>
              <a:cxn ang="0">
                <a:pos x="391583" y="180173"/>
              </a:cxn>
            </a:cxnLst>
            <a:rect l="txL" t="txT" r="txR" b="txB"/>
            <a:pathLst>
              <a:path w="3079750" h="1496484">
                <a:moveTo>
                  <a:pt x="391583" y="179917"/>
                </a:moveTo>
                <a:cubicBezTo>
                  <a:pt x="783166" y="0"/>
                  <a:pt x="2351616" y="44450"/>
                  <a:pt x="2715683" y="230717"/>
                </a:cubicBezTo>
                <a:cubicBezTo>
                  <a:pt x="3079750" y="416984"/>
                  <a:pt x="2575983" y="1297517"/>
                  <a:pt x="2575983" y="1297517"/>
                </a:cubicBezTo>
                <a:lnTo>
                  <a:pt x="429683" y="1310217"/>
                </a:lnTo>
                <a:cubicBezTo>
                  <a:pt x="61383" y="1312334"/>
                  <a:pt x="372533" y="1496484"/>
                  <a:pt x="366183" y="1310217"/>
                </a:cubicBezTo>
                <a:cubicBezTo>
                  <a:pt x="359833" y="1123950"/>
                  <a:pt x="0" y="359834"/>
                  <a:pt x="391583" y="179917"/>
                </a:cubicBezTo>
                <a:close/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3600" dirty="0">
              <a:latin typeface="Arial" panose="020B0604020202020204" pitchFamily="34" charset="0"/>
            </a:endParaRPr>
          </a:p>
        </p:txBody>
      </p:sp>
      <p:cxnSp>
        <p:nvCxnSpPr>
          <p:cNvPr id="32" name="曲线连接符 31"/>
          <p:cNvCxnSpPr/>
          <p:nvPr/>
        </p:nvCxnSpPr>
        <p:spPr>
          <a:xfrm flipV="1">
            <a:off x="3643313" y="3357563"/>
            <a:ext cx="785812" cy="71437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5" name="曲线连接符 34"/>
          <p:cNvCxnSpPr/>
          <p:nvPr/>
        </p:nvCxnSpPr>
        <p:spPr>
          <a:xfrm>
            <a:off x="3214688" y="4000500"/>
            <a:ext cx="1214437" cy="785813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6" name="椭圆形标注 35"/>
          <p:cNvSpPr/>
          <p:nvPr/>
        </p:nvSpPr>
        <p:spPr>
          <a:xfrm>
            <a:off x="142875" y="2357438"/>
            <a:ext cx="1785938" cy="1947862"/>
          </a:xfrm>
          <a:prstGeom prst="wedgeEllipseCallout">
            <a:avLst>
              <a:gd name="adj1" fmla="val 44977"/>
              <a:gd name="adj2" fmla="val -58065"/>
            </a:avLst>
          </a:prstGeom>
          <a:solidFill>
            <a:srgbClr val="7030A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一般用自然数表示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 animBg="1"/>
      <p:bldP spid="20" grpId="0" animBg="1"/>
      <p:bldP spid="28" grpId="0" animBg="1"/>
      <p:bldP spid="30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1428750" y="928688"/>
            <a:ext cx="6357938" cy="646113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可区别状态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5813" y="1571625"/>
            <a:ext cx="2286000" cy="434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●</a:t>
            </a:r>
            <a:r>
              <a:rPr lang="zh-CN" altLang="en-US" sz="2800" dirty="0">
                <a:latin typeface="宋体" panose="02010600030101010101" pitchFamily="2" charset="-122"/>
              </a:rPr>
              <a:t>非终态和终态是可区别的：因为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终态识别的串集中一定有</a:t>
            </a:r>
            <a:r>
              <a:rPr lang="en-US" altLang="zh-CN" sz="2800" dirty="0">
                <a:latin typeface="宋体" panose="02010600030101010101" pitchFamily="2" charset="-122"/>
              </a:rPr>
              <a:t>ε</a:t>
            </a:r>
            <a:r>
              <a:rPr lang="zh-CN" altLang="en-US" sz="2800" dirty="0">
                <a:latin typeface="宋体" panose="02010600030101010101" pitchFamily="2" charset="-122"/>
              </a:rPr>
              <a:t>，而</a:t>
            </a:r>
            <a:r>
              <a:rPr lang="en-US" altLang="zh-CN" sz="2800" dirty="0">
                <a:latin typeface="宋体" panose="02010600030101010101" pitchFamily="2" charset="-122"/>
              </a:rPr>
              <a:t>DFA M</a:t>
            </a:r>
            <a:r>
              <a:rPr lang="zh-CN" altLang="en-US" sz="2800" dirty="0">
                <a:latin typeface="宋体" panose="02010600030101010101" pitchFamily="2" charset="-122"/>
              </a:rPr>
              <a:t>中的非初态识别的串集中不可能有</a:t>
            </a:r>
            <a:r>
              <a:rPr lang="en-US" altLang="zh-CN" sz="2800" dirty="0">
                <a:latin typeface="宋体" panose="02010600030101010101" pitchFamily="2" charset="-122"/>
              </a:rPr>
              <a:t>ε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71813" y="1571625"/>
            <a:ext cx="2357437" cy="428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●</a:t>
            </a:r>
            <a:r>
              <a:rPr lang="zh-CN" altLang="en-US" sz="2800" dirty="0">
                <a:latin typeface="宋体" panose="02010600030101010101" pitchFamily="2" charset="-122"/>
              </a:rPr>
              <a:t>对同一个串</a:t>
            </a:r>
            <a:r>
              <a:rPr lang="en-US" altLang="zh-CN" sz="2800" dirty="0">
                <a:latin typeface="宋体" panose="02010600030101010101" pitchFamily="2" charset="-122"/>
              </a:rPr>
              <a:t>w,s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</a:rPr>
              <a:t>两个状态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一个到达终态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另一个到达非终态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则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</a:rPr>
              <a:t>可区别。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29250" y="1585913"/>
            <a:ext cx="2714625" cy="428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●s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</a:rPr>
              <a:t>两个状态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一个有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字符后继</a:t>
            </a:r>
            <a:r>
              <a:rPr lang="en-US" altLang="zh-CN" sz="2800" dirty="0">
                <a:latin typeface="宋体" panose="02010600030101010101" pitchFamily="2" charset="-122"/>
              </a:rPr>
              <a:t>(a</a:t>
            </a:r>
            <a:r>
              <a:rPr lang="zh-CN" altLang="zh-CN" sz="2800" dirty="0">
                <a:latin typeface="宋体" panose="02010600030101010101" pitchFamily="2" charset="-122"/>
              </a:rPr>
              <a:t>∈</a:t>
            </a:r>
            <a:r>
              <a:rPr lang="en-US" altLang="zh-CN" sz="2800" dirty="0">
                <a:latin typeface="宋体" panose="02010600030101010101" pitchFamily="2" charset="-122"/>
              </a:rPr>
              <a:t>Σ),</a:t>
            </a:r>
            <a:r>
              <a:rPr lang="zh-CN" altLang="en-US" sz="2800" dirty="0">
                <a:latin typeface="宋体" panose="02010600030101010101" pitchFamily="2" charset="-122"/>
              </a:rPr>
              <a:t>另一个无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字符后继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则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</a:rPr>
              <a:t>可区别；即一个有识别字符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的输出边，而另一个没有。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bldLvl="0" animBg="1"/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14313" y="1071563"/>
            <a:ext cx="8715375" cy="2043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   一个</a:t>
            </a:r>
            <a:r>
              <a:rPr lang="en-US" altLang="zh-CN" dirty="0">
                <a:latin typeface="宋体" panose="02010600030101010101" pitchFamily="2" charset="-122"/>
              </a:rPr>
              <a:t>DFA M</a:t>
            </a:r>
            <a:r>
              <a:rPr lang="zh-CN" altLang="en-US" dirty="0">
                <a:latin typeface="宋体" panose="02010600030101010101" pitchFamily="2" charset="-122"/>
              </a:rPr>
              <a:t>最小化过程是：把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</a:rPr>
              <a:t>的状态集分割成一些不相交的子集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使得任何不同的两子集的状态都是可区别的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而同一子集的中的任何两个状态都是等价的。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最后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让每个子集选出一个代表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同时消除其他等价状态或者为每一个子集重新命名。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500063"/>
            <a:ext cx="1643063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7030A0"/>
                </a:solidFill>
                <a:latin typeface="宋体" panose="02010600030101010101" pitchFamily="2" charset="-122"/>
              </a:rPr>
              <a:t>分割法：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4313" y="3571875"/>
            <a:ext cx="8643937" cy="21796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</a:rPr>
              <a:t>状态集合初始分为两个子集</a:t>
            </a:r>
            <a:r>
              <a:rPr lang="en-US" altLang="zh-CN" sz="3200" dirty="0">
                <a:latin typeface="宋体" panose="02010600030101010101" pitchFamily="2" charset="-122"/>
              </a:rPr>
              <a:t>:</a:t>
            </a:r>
            <a:r>
              <a:rPr lang="zh-CN" altLang="en-US" sz="3200" dirty="0">
                <a:latin typeface="宋体" panose="02010600030101010101" pitchFamily="2" charset="-122"/>
              </a:rPr>
              <a:t>终态组和非终态组。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</a:rPr>
              <a:t>不断对形成的每个子集按照等价状态和可区别状态再进一步划分，直到不能划分为止。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85750" y="642938"/>
            <a:ext cx="8572500" cy="10890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难题：</a:t>
            </a:r>
            <a:r>
              <a:rPr lang="zh-CN" altLang="en-US" sz="3200" dirty="0">
                <a:latin typeface="宋体" panose="02010600030101010101" pitchFamily="2" charset="-122"/>
              </a:rPr>
              <a:t>对后继状态集中的</a:t>
            </a:r>
            <a:r>
              <a:rPr lang="en-US" altLang="zh-CN" sz="3200" dirty="0">
                <a:latin typeface="宋体" panose="02010600030101010101" pitchFamily="2" charset="-122"/>
              </a:rPr>
              <a:t>{ø}</a:t>
            </a:r>
            <a:r>
              <a:rPr lang="zh-CN" altLang="en-US" sz="3200" dirty="0">
                <a:latin typeface="宋体" panose="02010600030101010101" pitchFamily="2" charset="-122"/>
              </a:rPr>
              <a:t>算法要特殊处理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因为它不属于任何已划分子集。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4313" y="3357563"/>
            <a:ext cx="8643937" cy="2281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设想在</a:t>
            </a:r>
            <a:r>
              <a:rPr lang="en-US" altLang="zh-CN" sz="3200" dirty="0">
                <a:latin typeface="宋体" panose="02010600030101010101" pitchFamily="2" charset="-122"/>
              </a:rPr>
              <a:t>DFA M</a:t>
            </a:r>
            <a:r>
              <a:rPr lang="zh-CN" altLang="en-US" sz="3200" dirty="0">
                <a:latin typeface="宋体" panose="02010600030101010101" pitchFamily="2" charset="-122"/>
              </a:rPr>
              <a:t>状态转换中有一个出错状态</a:t>
            </a:r>
            <a:r>
              <a:rPr lang="en-US" altLang="zh-CN" sz="3200" dirty="0">
                <a:latin typeface="宋体" panose="02010600030101010101" pitchFamily="2" charset="-122"/>
              </a:rPr>
              <a:t>e,</a:t>
            </a:r>
            <a:r>
              <a:rPr lang="zh-CN" altLang="en-US" sz="3200" dirty="0">
                <a:latin typeface="宋体" panose="02010600030101010101" pitchFamily="2" charset="-122"/>
              </a:rPr>
              <a:t>该状态为非终止状态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对于每个状态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若没有对应字符为弧的后继状态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均引一条弧到达出错状态</a:t>
            </a:r>
            <a:r>
              <a:rPr lang="en-US" altLang="zh-CN" sz="3200" dirty="0">
                <a:latin typeface="宋体" panose="02010600030101010101" pitchFamily="2" charset="-122"/>
              </a:rPr>
              <a:t>e,</a:t>
            </a:r>
            <a:r>
              <a:rPr lang="zh-CN" altLang="en-US" sz="3200" dirty="0">
                <a:latin typeface="宋体" panose="02010600030101010101" pitchFamily="2" charset="-122"/>
              </a:rPr>
              <a:t>并在弧上标注对应字符。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857625" y="1928813"/>
            <a:ext cx="1143000" cy="1357312"/>
          </a:xfrm>
          <a:prstGeom prst="downArrow">
            <a:avLst>
              <a:gd name="adj1" fmla="val 50000"/>
              <a:gd name="adj2" fmla="val 50001"/>
            </a:avLst>
          </a:prstGeom>
          <a:solidFill>
            <a:srgbClr val="A7EAF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解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决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9" name="Picture 5" descr="http://leaverimage.b0.upaiyun.com/20920_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785813"/>
            <a:ext cx="8001000" cy="4929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AutoShape 2"/>
          <p:cNvSpPr/>
          <p:nvPr/>
        </p:nvSpPr>
        <p:spPr>
          <a:xfrm>
            <a:off x="571500" y="642938"/>
            <a:ext cx="7929563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7188" y="214313"/>
            <a:ext cx="8072438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3.5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正规式和有穷自动机的等价性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25" y="5286375"/>
            <a:ext cx="4812665" cy="8191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144145" rIns="0" bIns="0" anchor="ctr" anchorCtr="1"/>
          <a:p>
            <a:r>
              <a:rPr lang="zh-CN" altLang="en-US" dirty="0">
                <a:latin typeface="宋体" panose="02010600030101010101" pitchFamily="2" charset="-122"/>
              </a:rPr>
              <a:t>正规式和有穷自动机的转换规则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AutoShape 2"/>
          <p:cNvSpPr/>
          <p:nvPr/>
        </p:nvSpPr>
        <p:spPr>
          <a:xfrm>
            <a:off x="571500" y="571500"/>
            <a:ext cx="8358188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57188" y="214313"/>
            <a:ext cx="8429625" cy="684213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3.6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正规文法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和有穷自动机的等价性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500" y="1785938"/>
            <a:ext cx="4214813" cy="423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的字母表和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的终结符集相同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的每个非终结符对应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的一个状态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增加一个新状态</a:t>
            </a:r>
            <a:r>
              <a:rPr lang="en-US" altLang="zh-CN" dirty="0">
                <a:latin typeface="Arial" panose="020B0604020202020204" pitchFamily="34" charset="0"/>
              </a:rPr>
              <a:t>Z</a:t>
            </a:r>
            <a:r>
              <a:rPr lang="zh-CN" altLang="en-US" dirty="0">
                <a:latin typeface="Arial" panose="020B0604020202020204" pitchFamily="34" charset="0"/>
              </a:rPr>
              <a:t>作为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的终态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中</a:t>
            </a:r>
            <a:r>
              <a:rPr lang="en-US" altLang="zh-CN" dirty="0">
                <a:latin typeface="Arial" panose="020B0604020202020204" pitchFamily="34" charset="0"/>
              </a:rPr>
              <a:t>A→tB</a:t>
            </a:r>
            <a:r>
              <a:rPr lang="zh-CN" altLang="en-US" dirty="0">
                <a:latin typeface="Arial" panose="020B0604020202020204" pitchFamily="34" charset="0"/>
              </a:rPr>
              <a:t>的规则，构造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的一个转换函数</a:t>
            </a:r>
            <a:r>
              <a:rPr lang="en-US" altLang="zh-CN" dirty="0">
                <a:latin typeface="Arial" panose="020B0604020202020204" pitchFamily="34" charset="0"/>
              </a:rPr>
              <a:t>f(A,t)=B;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中</a:t>
            </a:r>
            <a:r>
              <a:rPr lang="en-US" altLang="zh-CN" dirty="0">
                <a:latin typeface="Arial" panose="020B0604020202020204" pitchFamily="34" charset="0"/>
              </a:rPr>
              <a:t>A→t</a:t>
            </a:r>
            <a:r>
              <a:rPr lang="zh-CN" altLang="en-US" dirty="0">
                <a:latin typeface="Arial" panose="020B0604020202020204" pitchFamily="34" charset="0"/>
              </a:rPr>
              <a:t>的规则，构造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的一个转换函数</a:t>
            </a:r>
            <a:r>
              <a:rPr lang="en-US" altLang="zh-CN" dirty="0">
                <a:latin typeface="Arial" panose="020B0604020202020204" pitchFamily="34" charset="0"/>
              </a:rPr>
              <a:t>f(A,t)=Z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642938" y="1214438"/>
            <a:ext cx="4071937" cy="612775"/>
            <a:chOff x="642910" y="1214422"/>
            <a:chExt cx="4071966" cy="612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968" name="圆角矩形 5"/>
            <p:cNvSpPr/>
            <p:nvPr/>
          </p:nvSpPr>
          <p:spPr>
            <a:xfrm>
              <a:off x="642910" y="1214422"/>
              <a:ext cx="4071966" cy="6129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  <p:txBody>
            <a:bodyPr lIns="0" tIns="0" rIns="0" bIns="0" anchor="ctr" anchorCtr="1"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latin typeface="Arial" panose="020B0604020202020204" pitchFamily="34" charset="0"/>
                </a:rPr>
                <a:t>正规文法</a:t>
              </a:r>
              <a:r>
                <a:rPr lang="en-US" altLang="zh-CN" sz="2800" dirty="0">
                  <a:latin typeface="Arial" panose="020B0604020202020204" pitchFamily="34" charset="0"/>
                </a:rPr>
                <a:t>G        NFA M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40969" name="右箭头 8"/>
            <p:cNvSpPr/>
            <p:nvPr/>
          </p:nvSpPr>
          <p:spPr>
            <a:xfrm>
              <a:off x="2714612" y="1428736"/>
              <a:ext cx="571504" cy="21431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072034" y="1214422"/>
            <a:ext cx="3857684" cy="612934"/>
            <a:chOff x="5072034" y="1214422"/>
            <a:chExt cx="3857684" cy="612934"/>
          </a:xfr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圆角矩形 10"/>
            <p:cNvSpPr/>
            <p:nvPr/>
          </p:nvSpPr>
          <p:spPr bwMode="auto">
            <a:xfrm>
              <a:off x="5072034" y="1214422"/>
              <a:ext cx="3857684" cy="612934"/>
            </a:xfrm>
            <a:prstGeom prst="round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NFA M  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正规文法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6429388" y="1428736"/>
              <a:ext cx="571504" cy="214314"/>
            </a:xfrm>
            <a:prstGeom prst="rightArrow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圆角矩形 12"/>
          <p:cNvSpPr/>
          <p:nvPr/>
        </p:nvSpPr>
        <p:spPr bwMode="auto">
          <a:xfrm>
            <a:off x="5715000" y="1785938"/>
            <a:ext cx="2643188" cy="42148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f(A,t)=B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对应规则：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A→tB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终态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增加规则：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Z→</a:t>
            </a:r>
            <a:r>
              <a:rPr kumimoji="0" lang="el-GR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ε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bldLvl="0" animBg="1"/>
      <p:bldP spid="13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6840"/>
            <a:ext cx="2307590" cy="771525"/>
          </a:xfrm>
        </p:spPr>
        <p:txBody>
          <a:bodyPr/>
          <a:p>
            <a:r>
              <a: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本章要点</a:t>
            </a:r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899680" y="620979"/>
            <a:ext cx="5228642" cy="5228642"/>
          </a:xfrm>
          <a:prstGeom prst="ellipse">
            <a:avLst/>
          </a:prstGeom>
          <a:gradFill>
            <a:gsLst>
              <a:gs pos="0">
                <a:srgbClr val="000000">
                  <a:lumMod val="75000"/>
                  <a:lumOff val="25000"/>
                  <a:alpha val="0"/>
                </a:srgbClr>
              </a:gs>
              <a:gs pos="50000">
                <a:srgbClr val="000000">
                  <a:lumMod val="75000"/>
                  <a:lumOff val="25000"/>
                  <a:alpha val="3000"/>
                </a:srgbClr>
              </a:gs>
            </a:gsLst>
            <a:lin ang="0" scaled="1"/>
          </a:gradFill>
          <a:ln w="12700" cap="flat" cmpd="sng" algn="ctr">
            <a:gradFill flip="none" rotWithShape="1">
              <a:gsLst>
                <a:gs pos="80000">
                  <a:srgbClr val="000000">
                    <a:lumMod val="75000"/>
                    <a:lumOff val="25000"/>
                    <a:alpha val="0"/>
                  </a:srgbClr>
                </a:gs>
                <a:gs pos="20000">
                  <a:srgbClr val="3498DB">
                    <a:alpha val="0"/>
                  </a:srgbClr>
                </a:gs>
                <a:gs pos="0">
                  <a:srgbClr val="3498DB"/>
                </a:gs>
                <a:gs pos="100000">
                  <a:srgbClr val="000000">
                    <a:lumMod val="75000"/>
                    <a:lumOff val="25000"/>
                    <a:alpha val="0"/>
                  </a:srgb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 flipH="1">
            <a:off x="3043619" y="632409"/>
            <a:ext cx="5228642" cy="5228642"/>
          </a:xfrm>
          <a:prstGeom prst="ellipse">
            <a:avLst/>
          </a:prstGeom>
          <a:gradFill>
            <a:gsLst>
              <a:gs pos="0">
                <a:srgbClr val="000000">
                  <a:lumMod val="75000"/>
                  <a:lumOff val="25000"/>
                  <a:alpha val="0"/>
                </a:srgbClr>
              </a:gs>
              <a:gs pos="50000">
                <a:srgbClr val="000000">
                  <a:lumMod val="75000"/>
                  <a:lumOff val="25000"/>
                  <a:alpha val="3000"/>
                </a:srgbClr>
              </a:gs>
            </a:gsLst>
            <a:lin ang="0" scaled="1"/>
          </a:gradFill>
          <a:ln w="12700" cap="flat" cmpd="sng" algn="ctr">
            <a:gradFill flip="none" rotWithShape="1">
              <a:gsLst>
                <a:gs pos="75000">
                  <a:srgbClr val="000000">
                    <a:lumMod val="75000"/>
                    <a:lumOff val="25000"/>
                    <a:alpha val="0"/>
                  </a:srgbClr>
                </a:gs>
                <a:gs pos="20000">
                  <a:srgbClr val="FFC000">
                    <a:alpha val="0"/>
                  </a:srgbClr>
                </a:gs>
                <a:gs pos="0">
                  <a:srgbClr val="FFC000"/>
                </a:gs>
                <a:gs pos="100000">
                  <a:srgbClr val="000000">
                    <a:lumMod val="75000"/>
                    <a:lumOff val="25000"/>
                    <a:alpha val="0"/>
                  </a:srgb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48" name="椭圆 47"/>
          <p:cNvSpPr/>
          <p:nvPr>
            <p:custDataLst>
              <p:tags r:id="rId3"/>
            </p:custDataLst>
          </p:nvPr>
        </p:nvSpPr>
        <p:spPr>
          <a:xfrm>
            <a:off x="2562657" y="2307164"/>
            <a:ext cx="2193638" cy="2193638"/>
          </a:xfrm>
          <a:prstGeom prst="ellipse">
            <a:avLst/>
          </a:prstGeom>
          <a:gradFill flip="none" rotWithShape="1">
            <a:gsLst>
              <a:gs pos="0">
                <a:srgbClr val="3498DB">
                  <a:alpha val="35000"/>
                </a:srgbClr>
              </a:gs>
              <a:gs pos="100000">
                <a:srgbClr val="3498DB">
                  <a:alpha val="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49" name="椭圆 48"/>
          <p:cNvSpPr/>
          <p:nvPr>
            <p:custDataLst>
              <p:tags r:id="rId4"/>
            </p:custDataLst>
          </p:nvPr>
        </p:nvSpPr>
        <p:spPr>
          <a:xfrm>
            <a:off x="4369896" y="2307164"/>
            <a:ext cx="2193638" cy="2193638"/>
          </a:xfrm>
          <a:prstGeom prst="ellipse">
            <a:avLst/>
          </a:prstGeom>
          <a:gradFill flip="none" rotWithShape="1">
            <a:gsLst>
              <a:gs pos="100000">
                <a:srgbClr val="FFC000">
                  <a:alpha val="35000"/>
                </a:srgbClr>
              </a:gs>
              <a:gs pos="0">
                <a:srgbClr val="FFC000">
                  <a:alpha val="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138930" y="2014220"/>
            <a:ext cx="2715260" cy="2715260"/>
          </a:xfrm>
          <a:prstGeom prst="ellipse">
            <a:avLst/>
          </a:prstGeom>
          <a:gradFill flip="none" rotWithShape="1">
            <a:gsLst>
              <a:gs pos="100000">
                <a:srgbClr val="FFC000"/>
              </a:gs>
              <a:gs pos="0">
                <a:srgbClr val="FFC000">
                  <a:alpha val="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4" name="椭圆 3"/>
          <p:cNvSpPr/>
          <p:nvPr>
            <p:custDataLst>
              <p:tags r:id="rId6"/>
            </p:custDataLst>
          </p:nvPr>
        </p:nvSpPr>
        <p:spPr>
          <a:xfrm>
            <a:off x="2331720" y="2014220"/>
            <a:ext cx="2715260" cy="2715260"/>
          </a:xfrm>
          <a:prstGeom prst="ellipse">
            <a:avLst/>
          </a:prstGeom>
          <a:gradFill flip="none" rotWithShape="1">
            <a:gsLst>
              <a:gs pos="0">
                <a:srgbClr val="3498DB"/>
              </a:gs>
              <a:gs pos="100000">
                <a:srgbClr val="3498DB">
                  <a:alpha val="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2810510" y="2699385"/>
            <a:ext cx="1506855" cy="1361440"/>
          </a:xfrm>
          <a:prstGeom prst="rect">
            <a:avLst/>
          </a:prstGeom>
          <a:noFill/>
        </p:spPr>
        <p:txBody>
          <a:bodyPr wrap="square" rtlCol="0" anchor="ctr"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表示符号串集工具</a:t>
            </a:r>
            <a:endParaRPr lang="zh-CN" altLang="en-US" sz="28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椭圆 39"/>
          <p:cNvSpPr/>
          <p:nvPr>
            <p:custDataLst>
              <p:tags r:id="rId8"/>
            </p:custDataLst>
          </p:nvPr>
        </p:nvSpPr>
        <p:spPr>
          <a:xfrm>
            <a:off x="1381125" y="1537335"/>
            <a:ext cx="139065" cy="149860"/>
          </a:xfrm>
          <a:prstGeom prst="ellipse">
            <a:avLst/>
          </a:prstGeom>
          <a:gradFill>
            <a:gsLst>
              <a:gs pos="0">
                <a:srgbClr val="3498DB"/>
              </a:gs>
              <a:gs pos="100000">
                <a:srgbClr val="3498DB">
                  <a:alpha val="39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9"/>
            </p:custDataLst>
          </p:nvPr>
        </p:nvSpPr>
        <p:spPr>
          <a:xfrm>
            <a:off x="1115632" y="2936129"/>
            <a:ext cx="1338462" cy="44031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正则式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椭圆 54"/>
          <p:cNvSpPr/>
          <p:nvPr>
            <p:custDataLst>
              <p:tags r:id="rId10"/>
            </p:custDataLst>
          </p:nvPr>
        </p:nvSpPr>
        <p:spPr>
          <a:xfrm>
            <a:off x="845082" y="3176972"/>
            <a:ext cx="138896" cy="138896"/>
          </a:xfrm>
          <a:prstGeom prst="ellipse">
            <a:avLst/>
          </a:prstGeom>
          <a:gradFill>
            <a:gsLst>
              <a:gs pos="0">
                <a:srgbClr val="3498DB"/>
              </a:gs>
              <a:gs pos="100000">
                <a:srgbClr val="3498DB">
                  <a:alpha val="39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1614805" y="1341120"/>
            <a:ext cx="169418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正则文法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椭圆 58"/>
          <p:cNvSpPr/>
          <p:nvPr>
            <p:custDataLst>
              <p:tags r:id="rId12"/>
            </p:custDataLst>
          </p:nvPr>
        </p:nvSpPr>
        <p:spPr>
          <a:xfrm flipH="1">
            <a:off x="7411370" y="1341223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6" name="文本框 65"/>
          <p:cNvSpPr txBox="1"/>
          <p:nvPr>
            <p:custDataLst>
              <p:tags r:id="rId13"/>
            </p:custDataLst>
          </p:nvPr>
        </p:nvSpPr>
        <p:spPr>
          <a:xfrm>
            <a:off x="5579110" y="1196975"/>
            <a:ext cx="175895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正则式到</a:t>
            </a: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FA</a:t>
            </a:r>
            <a:endParaRPr lang="en-US" altLang="zh-CN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14"/>
            </p:custDataLst>
          </p:nvPr>
        </p:nvSpPr>
        <p:spPr>
          <a:xfrm flipH="1">
            <a:off x="7975250" y="2100012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5868035" y="1945640"/>
            <a:ext cx="205232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正规文法到</a:t>
            </a: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FA</a:t>
            </a:r>
            <a:endParaRPr lang="en-US" altLang="zh-CN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>
            <p:custDataLst>
              <p:tags r:id="rId16"/>
            </p:custDataLst>
          </p:nvPr>
        </p:nvSpPr>
        <p:spPr>
          <a:xfrm>
            <a:off x="4809993" y="3037570"/>
            <a:ext cx="1331254" cy="732827"/>
          </a:xfrm>
          <a:prstGeom prst="rect">
            <a:avLst/>
          </a:prstGeom>
          <a:noFill/>
        </p:spPr>
        <p:txBody>
          <a:bodyPr wrap="square" rtlCol="0" anchor="ctr"/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各种算法</a:t>
            </a:r>
            <a:endParaRPr lang="zh-CN" altLang="en-US" sz="4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7"/>
            </p:custDataLst>
          </p:nvPr>
        </p:nvSpPr>
        <p:spPr>
          <a:xfrm>
            <a:off x="1475637" y="4869247"/>
            <a:ext cx="138896" cy="138896"/>
          </a:xfrm>
          <a:prstGeom prst="ellipse">
            <a:avLst/>
          </a:prstGeom>
          <a:gradFill>
            <a:gsLst>
              <a:gs pos="0">
                <a:srgbClr val="3498DB"/>
              </a:gs>
              <a:gs pos="100000">
                <a:srgbClr val="3498DB">
                  <a:alpha val="39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1692275" y="4653280"/>
            <a:ext cx="2422525" cy="474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有限自动机</a:t>
            </a: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FA</a:t>
            </a:r>
            <a:endParaRPr lang="en-US" altLang="zh-CN" spc="150">
              <a:solidFill>
                <a:srgbClr val="000000">
                  <a:lumMod val="75000"/>
                  <a:lumOff val="2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19"/>
            </p:custDataLst>
          </p:nvPr>
        </p:nvSpPr>
        <p:spPr>
          <a:xfrm flipH="1">
            <a:off x="8187340" y="2882967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6117590" y="2694305"/>
            <a:ext cx="205232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FA</a:t>
            </a: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到</a:t>
            </a: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正规文法</a:t>
            </a:r>
            <a:endParaRPr lang="zh-CN" altLang="en-US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21"/>
            </p:custDataLst>
          </p:nvPr>
        </p:nvSpPr>
        <p:spPr>
          <a:xfrm flipH="1">
            <a:off x="8152415" y="3616392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2"/>
            </p:custDataLst>
          </p:nvPr>
        </p:nvSpPr>
        <p:spPr>
          <a:xfrm>
            <a:off x="6069330" y="3442970"/>
            <a:ext cx="205232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NFA</a:t>
            </a: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到</a:t>
            </a: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DFA</a:t>
            </a:r>
            <a:endParaRPr lang="en-US" altLang="zh-CN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23"/>
            </p:custDataLst>
          </p:nvPr>
        </p:nvSpPr>
        <p:spPr>
          <a:xfrm flipH="1">
            <a:off x="7897145" y="4373947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24"/>
            </p:custDataLst>
          </p:nvPr>
        </p:nvSpPr>
        <p:spPr>
          <a:xfrm>
            <a:off x="5785485" y="4191635"/>
            <a:ext cx="2052320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DFA</a:t>
            </a: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的最小化</a:t>
            </a:r>
            <a:endParaRPr lang="zh-CN" altLang="en-US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25"/>
            </p:custDataLst>
          </p:nvPr>
        </p:nvSpPr>
        <p:spPr>
          <a:xfrm flipH="1">
            <a:off x="7375175" y="5120072"/>
            <a:ext cx="138896" cy="138896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>
                  <a:alpha val="4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>
            <p:custDataLst>
              <p:tags r:id="rId26"/>
            </p:custDataLst>
          </p:nvPr>
        </p:nvSpPr>
        <p:spPr>
          <a:xfrm>
            <a:off x="5047615" y="4940300"/>
            <a:ext cx="2296795" cy="44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20000"/>
              </a:lnSpc>
            </a:pPr>
            <a:r>
              <a:rPr lang="en-US" altLang="zh-CN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DFA</a:t>
            </a:r>
            <a:r>
              <a:rPr lang="zh-CN" altLang="en-US" sz="2000" spc="15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识别符号串</a:t>
            </a:r>
            <a:endParaRPr lang="zh-CN" altLang="en-US" sz="2000" spc="15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Line 2"/>
          <p:cNvSpPr/>
          <p:nvPr/>
        </p:nvSpPr>
        <p:spPr>
          <a:xfrm>
            <a:off x="2286000" y="1597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19" name="Line 3"/>
          <p:cNvSpPr/>
          <p:nvPr/>
        </p:nvSpPr>
        <p:spPr>
          <a:xfrm>
            <a:off x="3733800" y="1597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0" name="Line 4"/>
          <p:cNvSpPr/>
          <p:nvPr/>
        </p:nvSpPr>
        <p:spPr>
          <a:xfrm>
            <a:off x="2971800" y="1597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1" name="Line 5"/>
          <p:cNvSpPr/>
          <p:nvPr/>
        </p:nvSpPr>
        <p:spPr>
          <a:xfrm>
            <a:off x="2286000" y="1597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Line 6"/>
          <p:cNvSpPr/>
          <p:nvPr/>
        </p:nvSpPr>
        <p:spPr>
          <a:xfrm>
            <a:off x="2286000" y="20542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3" name="Line 7"/>
          <p:cNvSpPr/>
          <p:nvPr/>
        </p:nvSpPr>
        <p:spPr>
          <a:xfrm>
            <a:off x="2286000" y="228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4" name="Line 8"/>
          <p:cNvSpPr/>
          <p:nvPr/>
        </p:nvSpPr>
        <p:spPr>
          <a:xfrm>
            <a:off x="3733800" y="228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5" name="Line 9"/>
          <p:cNvSpPr/>
          <p:nvPr/>
        </p:nvSpPr>
        <p:spPr>
          <a:xfrm>
            <a:off x="2971800" y="228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6" name="Line 10"/>
          <p:cNvSpPr/>
          <p:nvPr/>
        </p:nvSpPr>
        <p:spPr>
          <a:xfrm>
            <a:off x="2286000" y="22828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7" name="Line 11"/>
          <p:cNvSpPr/>
          <p:nvPr/>
        </p:nvSpPr>
        <p:spPr>
          <a:xfrm>
            <a:off x="2286000" y="2740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8" name="Line 12"/>
          <p:cNvSpPr/>
          <p:nvPr/>
        </p:nvSpPr>
        <p:spPr>
          <a:xfrm>
            <a:off x="2286000" y="3044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9" name="Line 13"/>
          <p:cNvSpPr/>
          <p:nvPr/>
        </p:nvSpPr>
        <p:spPr>
          <a:xfrm>
            <a:off x="3733800" y="3044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0" name="Line 14"/>
          <p:cNvSpPr/>
          <p:nvPr/>
        </p:nvSpPr>
        <p:spPr>
          <a:xfrm>
            <a:off x="2971800" y="3044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1" name="Line 15"/>
          <p:cNvSpPr/>
          <p:nvPr/>
        </p:nvSpPr>
        <p:spPr>
          <a:xfrm>
            <a:off x="2286000" y="30448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2" name="Line 16"/>
          <p:cNvSpPr/>
          <p:nvPr/>
        </p:nvSpPr>
        <p:spPr>
          <a:xfrm>
            <a:off x="2286000" y="3502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3" name="Line 17"/>
          <p:cNvSpPr/>
          <p:nvPr/>
        </p:nvSpPr>
        <p:spPr>
          <a:xfrm>
            <a:off x="2286000" y="3806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4" name="Line 18"/>
          <p:cNvSpPr/>
          <p:nvPr/>
        </p:nvSpPr>
        <p:spPr>
          <a:xfrm>
            <a:off x="3733800" y="3806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5" name="Line 19"/>
          <p:cNvSpPr/>
          <p:nvPr/>
        </p:nvSpPr>
        <p:spPr>
          <a:xfrm>
            <a:off x="2971800" y="3806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6" name="Line 20"/>
          <p:cNvSpPr/>
          <p:nvPr/>
        </p:nvSpPr>
        <p:spPr>
          <a:xfrm>
            <a:off x="2286000" y="38068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7" name="Line 21"/>
          <p:cNvSpPr/>
          <p:nvPr/>
        </p:nvSpPr>
        <p:spPr>
          <a:xfrm>
            <a:off x="2286000" y="4264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8" name="Line 22"/>
          <p:cNvSpPr/>
          <p:nvPr/>
        </p:nvSpPr>
        <p:spPr>
          <a:xfrm>
            <a:off x="2286000" y="464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9" name="Line 23"/>
          <p:cNvSpPr/>
          <p:nvPr/>
        </p:nvSpPr>
        <p:spPr>
          <a:xfrm>
            <a:off x="3733800" y="464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0" name="Line 24"/>
          <p:cNvSpPr/>
          <p:nvPr/>
        </p:nvSpPr>
        <p:spPr>
          <a:xfrm>
            <a:off x="2971800" y="464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1" name="Line 25"/>
          <p:cNvSpPr/>
          <p:nvPr/>
        </p:nvSpPr>
        <p:spPr>
          <a:xfrm>
            <a:off x="2286000" y="4645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2" name="Line 26"/>
          <p:cNvSpPr/>
          <p:nvPr/>
        </p:nvSpPr>
        <p:spPr>
          <a:xfrm>
            <a:off x="2286000" y="51022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3" name="Line 27"/>
          <p:cNvSpPr/>
          <p:nvPr/>
        </p:nvSpPr>
        <p:spPr>
          <a:xfrm>
            <a:off x="2286000" y="609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4" name="Line 28"/>
          <p:cNvSpPr/>
          <p:nvPr/>
        </p:nvSpPr>
        <p:spPr>
          <a:xfrm>
            <a:off x="3733800" y="609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5" name="Line 29"/>
          <p:cNvSpPr/>
          <p:nvPr/>
        </p:nvSpPr>
        <p:spPr>
          <a:xfrm>
            <a:off x="2971800" y="6092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6" name="Line 30"/>
          <p:cNvSpPr/>
          <p:nvPr/>
        </p:nvSpPr>
        <p:spPr>
          <a:xfrm>
            <a:off x="2286000" y="60928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7" name="Line 31"/>
          <p:cNvSpPr/>
          <p:nvPr/>
        </p:nvSpPr>
        <p:spPr>
          <a:xfrm>
            <a:off x="2286000" y="6550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8" name="Line 32"/>
          <p:cNvSpPr/>
          <p:nvPr/>
        </p:nvSpPr>
        <p:spPr>
          <a:xfrm>
            <a:off x="2286000" y="5330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9" name="Line 33"/>
          <p:cNvSpPr/>
          <p:nvPr/>
        </p:nvSpPr>
        <p:spPr>
          <a:xfrm>
            <a:off x="3733800" y="5330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0" name="Line 34"/>
          <p:cNvSpPr/>
          <p:nvPr/>
        </p:nvSpPr>
        <p:spPr>
          <a:xfrm>
            <a:off x="2971800" y="53308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1" name="Line 35"/>
          <p:cNvSpPr/>
          <p:nvPr/>
        </p:nvSpPr>
        <p:spPr>
          <a:xfrm>
            <a:off x="2286000" y="53308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2" name="Line 36"/>
          <p:cNvSpPr/>
          <p:nvPr/>
        </p:nvSpPr>
        <p:spPr>
          <a:xfrm>
            <a:off x="2286000" y="5788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3" name="Line 37"/>
          <p:cNvSpPr/>
          <p:nvPr/>
        </p:nvSpPr>
        <p:spPr>
          <a:xfrm>
            <a:off x="2286000" y="83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4" name="Line 38"/>
          <p:cNvSpPr/>
          <p:nvPr/>
        </p:nvSpPr>
        <p:spPr>
          <a:xfrm>
            <a:off x="3733800" y="83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5" name="Line 39"/>
          <p:cNvSpPr/>
          <p:nvPr/>
        </p:nvSpPr>
        <p:spPr>
          <a:xfrm>
            <a:off x="2971800" y="83502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6" name="Line 40"/>
          <p:cNvSpPr/>
          <p:nvPr/>
        </p:nvSpPr>
        <p:spPr>
          <a:xfrm>
            <a:off x="2286000" y="8350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7" name="Line 41"/>
          <p:cNvSpPr/>
          <p:nvPr/>
        </p:nvSpPr>
        <p:spPr>
          <a:xfrm>
            <a:off x="2286000" y="1292225"/>
            <a:ext cx="1447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8" name="Line 42"/>
          <p:cNvSpPr/>
          <p:nvPr/>
        </p:nvSpPr>
        <p:spPr>
          <a:xfrm>
            <a:off x="5334000" y="1368425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9" name="Line 43"/>
          <p:cNvSpPr/>
          <p:nvPr/>
        </p:nvSpPr>
        <p:spPr>
          <a:xfrm>
            <a:off x="5334000" y="1901825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0" name="Line 44"/>
          <p:cNvSpPr/>
          <p:nvPr/>
        </p:nvSpPr>
        <p:spPr>
          <a:xfrm>
            <a:off x="5334000" y="2435225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1" name="Line 45"/>
          <p:cNvSpPr/>
          <p:nvPr/>
        </p:nvSpPr>
        <p:spPr>
          <a:xfrm>
            <a:off x="5334000" y="1368425"/>
            <a:ext cx="0" cy="1676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2" name="Line 46"/>
          <p:cNvSpPr/>
          <p:nvPr/>
        </p:nvSpPr>
        <p:spPr>
          <a:xfrm>
            <a:off x="8001000" y="1368425"/>
            <a:ext cx="0" cy="1676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3" name="Line 47"/>
          <p:cNvSpPr/>
          <p:nvPr/>
        </p:nvSpPr>
        <p:spPr>
          <a:xfrm>
            <a:off x="6629400" y="1368425"/>
            <a:ext cx="0" cy="1676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4" name="Line 48"/>
          <p:cNvSpPr/>
          <p:nvPr/>
        </p:nvSpPr>
        <p:spPr>
          <a:xfrm>
            <a:off x="5334000" y="4267200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5" name="Line 49"/>
          <p:cNvSpPr/>
          <p:nvPr/>
        </p:nvSpPr>
        <p:spPr>
          <a:xfrm>
            <a:off x="5334000" y="4873625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6" name="Line 50"/>
          <p:cNvSpPr/>
          <p:nvPr/>
        </p:nvSpPr>
        <p:spPr>
          <a:xfrm>
            <a:off x="5334000" y="5483225"/>
            <a:ext cx="2667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7" name="Line 51"/>
          <p:cNvSpPr/>
          <p:nvPr/>
        </p:nvSpPr>
        <p:spPr>
          <a:xfrm>
            <a:off x="8001000" y="4267200"/>
            <a:ext cx="0" cy="174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8" name="Line 52"/>
          <p:cNvSpPr/>
          <p:nvPr/>
        </p:nvSpPr>
        <p:spPr>
          <a:xfrm>
            <a:off x="6629400" y="4267200"/>
            <a:ext cx="0" cy="174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9" name="Line 53"/>
          <p:cNvSpPr/>
          <p:nvPr/>
        </p:nvSpPr>
        <p:spPr>
          <a:xfrm>
            <a:off x="5334000" y="4267200"/>
            <a:ext cx="0" cy="174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4" name="Text Box 54"/>
          <p:cNvSpPr txBox="1"/>
          <p:nvPr/>
        </p:nvSpPr>
        <p:spPr>
          <a:xfrm>
            <a:off x="533400" y="301625"/>
            <a:ext cx="45720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>
                <a:latin typeface="宋体" panose="02010600030101010101" pitchFamily="2" charset="-122"/>
              </a:rPr>
              <a:t>aa</a:t>
            </a:r>
            <a:r>
              <a:rPr lang="en-US" altLang="zh-CN" u="sng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=bcd</a:t>
            </a:r>
            <a:r>
              <a:rPr lang="en-US" altLang="zh-CN" u="sng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+0.6*90；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4871" name="Text Box 55"/>
          <p:cNvSpPr txBox="1"/>
          <p:nvPr/>
        </p:nvSpPr>
        <p:spPr>
          <a:xfrm>
            <a:off x="762000" y="984250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标识符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2" name="Text Box 56"/>
          <p:cNvSpPr txBox="1"/>
          <p:nvPr/>
        </p:nvSpPr>
        <p:spPr>
          <a:xfrm>
            <a:off x="2362200" y="911225"/>
            <a:ext cx="457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3" name="Text Box 57"/>
          <p:cNvSpPr txBox="1"/>
          <p:nvPr/>
        </p:nvSpPr>
        <p:spPr>
          <a:xfrm>
            <a:off x="5562600" y="1419225"/>
            <a:ext cx="762000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aa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4874" name="Text Box 58"/>
          <p:cNvSpPr txBox="1"/>
          <p:nvPr/>
        </p:nvSpPr>
        <p:spPr>
          <a:xfrm>
            <a:off x="762000" y="16732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特殊符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5" name="Text Box 59"/>
          <p:cNvSpPr txBox="1"/>
          <p:nvPr/>
        </p:nvSpPr>
        <p:spPr>
          <a:xfrm>
            <a:off x="2362200" y="1673225"/>
            <a:ext cx="457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4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6" name="Text Box 60"/>
          <p:cNvSpPr txBox="1"/>
          <p:nvPr/>
        </p:nvSpPr>
        <p:spPr>
          <a:xfrm>
            <a:off x="3048000" y="1673225"/>
            <a:ext cx="7620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=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7" name="Text Box 61"/>
          <p:cNvSpPr txBox="1"/>
          <p:nvPr/>
        </p:nvSpPr>
        <p:spPr>
          <a:xfrm>
            <a:off x="5486400" y="2054225"/>
            <a:ext cx="1143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bcd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4878" name="Text Box 62"/>
          <p:cNvSpPr txBox="1"/>
          <p:nvPr/>
        </p:nvSpPr>
        <p:spPr>
          <a:xfrm>
            <a:off x="5334000" y="781050"/>
            <a:ext cx="2895600" cy="534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en-US" altLang="zh-CN" sz="3600" baseline="-25000" dirty="0">
                <a:latin typeface="宋体" panose="02010600030101010101" pitchFamily="2" charset="-122"/>
              </a:rPr>
              <a:t>NAMEL(</a:t>
            </a:r>
            <a:r>
              <a:rPr lang="zh-CN" altLang="en-US" sz="3600" baseline="-25000" dirty="0">
                <a:latin typeface="宋体" panose="02010600030101010101" pitchFamily="2" charset="-122"/>
              </a:rPr>
              <a:t>或符号表)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79" name="Text Box 63"/>
          <p:cNvSpPr txBox="1"/>
          <p:nvPr/>
        </p:nvSpPr>
        <p:spPr>
          <a:xfrm>
            <a:off x="762000" y="2359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标识符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0" name="Text Box 64"/>
          <p:cNvSpPr txBox="1"/>
          <p:nvPr/>
        </p:nvSpPr>
        <p:spPr>
          <a:xfrm>
            <a:off x="2362200" y="2355850"/>
            <a:ext cx="609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1" name="Text Box 65"/>
          <p:cNvSpPr txBox="1"/>
          <p:nvPr/>
        </p:nvSpPr>
        <p:spPr>
          <a:xfrm>
            <a:off x="762000" y="3121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特殊符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2" name="Text Box 66"/>
          <p:cNvSpPr txBox="1"/>
          <p:nvPr/>
        </p:nvSpPr>
        <p:spPr>
          <a:xfrm>
            <a:off x="2362200" y="3117850"/>
            <a:ext cx="5334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5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3" name="Text Box 67"/>
          <p:cNvSpPr txBox="1"/>
          <p:nvPr/>
        </p:nvSpPr>
        <p:spPr>
          <a:xfrm>
            <a:off x="3124200" y="3121025"/>
            <a:ext cx="609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+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4" name="Text Box 68"/>
          <p:cNvSpPr txBox="1"/>
          <p:nvPr/>
        </p:nvSpPr>
        <p:spPr>
          <a:xfrm>
            <a:off x="762000" y="3883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实常数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5" name="Text Box 69"/>
          <p:cNvSpPr txBox="1"/>
          <p:nvPr/>
        </p:nvSpPr>
        <p:spPr>
          <a:xfrm>
            <a:off x="2362200" y="3883025"/>
            <a:ext cx="609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3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6" name="Text Box 70"/>
          <p:cNvSpPr txBox="1"/>
          <p:nvPr/>
        </p:nvSpPr>
        <p:spPr>
          <a:xfrm>
            <a:off x="5334000" y="3654425"/>
            <a:ext cx="32004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en-US" altLang="zh-CN" sz="3600" baseline="-25000" dirty="0">
                <a:latin typeface="宋体" panose="02010600030101010101" pitchFamily="2" charset="-122"/>
              </a:rPr>
              <a:t>CONSL（</a:t>
            </a:r>
            <a:r>
              <a:rPr lang="zh-CN" altLang="en-US" sz="3600" baseline="-25000" dirty="0">
                <a:latin typeface="宋体" panose="02010600030101010101" pitchFamily="2" charset="-122"/>
              </a:rPr>
              <a:t>常数表）</a:t>
            </a:r>
            <a:endParaRPr lang="zh-CN" altLang="en-US" baseline="-25000" dirty="0">
              <a:latin typeface="宋体" panose="02010600030101010101" pitchFamily="2" charset="-122"/>
            </a:endParaRPr>
          </a:p>
        </p:txBody>
      </p:sp>
      <p:sp>
        <p:nvSpPr>
          <p:cNvPr id="34887" name="Text Box 71"/>
          <p:cNvSpPr txBox="1"/>
          <p:nvPr/>
        </p:nvSpPr>
        <p:spPr>
          <a:xfrm>
            <a:off x="5562600" y="4492625"/>
            <a:ext cx="1066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0.6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8" name="Text Box 72"/>
          <p:cNvSpPr txBox="1"/>
          <p:nvPr/>
        </p:nvSpPr>
        <p:spPr>
          <a:xfrm>
            <a:off x="5638800" y="5102225"/>
            <a:ext cx="838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90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89" name="Text Box 73"/>
          <p:cNvSpPr txBox="1"/>
          <p:nvPr/>
        </p:nvSpPr>
        <p:spPr>
          <a:xfrm>
            <a:off x="838200" y="4645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特殊符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0" name="Text Box 74"/>
          <p:cNvSpPr txBox="1"/>
          <p:nvPr/>
        </p:nvSpPr>
        <p:spPr>
          <a:xfrm>
            <a:off x="2362200" y="4721225"/>
            <a:ext cx="609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6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1" name="Text Box 75"/>
          <p:cNvSpPr txBox="1"/>
          <p:nvPr/>
        </p:nvSpPr>
        <p:spPr>
          <a:xfrm>
            <a:off x="3124200" y="4797425"/>
            <a:ext cx="5334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*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2" name="Text Box 76"/>
          <p:cNvSpPr txBox="1"/>
          <p:nvPr/>
        </p:nvSpPr>
        <p:spPr>
          <a:xfrm>
            <a:off x="838200" y="5407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整常数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3" name="Text Box 77"/>
          <p:cNvSpPr txBox="1"/>
          <p:nvPr/>
        </p:nvSpPr>
        <p:spPr>
          <a:xfrm>
            <a:off x="2362200" y="5407025"/>
            <a:ext cx="457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2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4" name="Text Box 78"/>
          <p:cNvSpPr txBox="1"/>
          <p:nvPr/>
        </p:nvSpPr>
        <p:spPr>
          <a:xfrm>
            <a:off x="838200" y="6169025"/>
            <a:ext cx="1447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特殊符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5" name="Text Box 79"/>
          <p:cNvSpPr txBox="1"/>
          <p:nvPr/>
        </p:nvSpPr>
        <p:spPr>
          <a:xfrm>
            <a:off x="2362200" y="6169025"/>
            <a:ext cx="5334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7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896" name="Text Box 80"/>
          <p:cNvSpPr txBox="1"/>
          <p:nvPr/>
        </p:nvSpPr>
        <p:spPr>
          <a:xfrm>
            <a:off x="3124200" y="6092825"/>
            <a:ext cx="762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cxnSp>
        <p:nvCxnSpPr>
          <p:cNvPr id="34897" name="AutoShape 81"/>
          <p:cNvCxnSpPr/>
          <p:nvPr/>
        </p:nvCxnSpPr>
        <p:spPr>
          <a:xfrm>
            <a:off x="3352800" y="1063625"/>
            <a:ext cx="1981200" cy="60960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34898" name="AutoShape 82"/>
          <p:cNvCxnSpPr/>
          <p:nvPr/>
        </p:nvCxnSpPr>
        <p:spPr>
          <a:xfrm flipV="1">
            <a:off x="3429000" y="2282825"/>
            <a:ext cx="1905000" cy="30480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34899" name="AutoShape 83"/>
          <p:cNvCxnSpPr/>
          <p:nvPr/>
        </p:nvCxnSpPr>
        <p:spPr>
          <a:xfrm>
            <a:off x="3352800" y="4035425"/>
            <a:ext cx="1981200" cy="60960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34900" name="AutoShape 84"/>
          <p:cNvCxnSpPr/>
          <p:nvPr/>
        </p:nvCxnSpPr>
        <p:spPr>
          <a:xfrm flipV="1">
            <a:off x="3352800" y="5254625"/>
            <a:ext cx="1981200" cy="30480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34901" name="Text Box 85"/>
          <p:cNvSpPr txBox="1"/>
          <p:nvPr/>
        </p:nvSpPr>
        <p:spPr>
          <a:xfrm>
            <a:off x="5410200" y="2435225"/>
            <a:ext cx="762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dirty="0">
                <a:latin typeface="Times New Roman" panose="02020603050405020304" pitchFamily="18" charset="0"/>
              </a:rPr>
              <a:t>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2" name="Text Box 86"/>
          <p:cNvSpPr txBox="1"/>
          <p:nvPr/>
        </p:nvSpPr>
        <p:spPr>
          <a:xfrm>
            <a:off x="5410200" y="5483225"/>
            <a:ext cx="762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dirty="0">
                <a:latin typeface="Times New Roman" panose="02020603050405020304" pitchFamily="18" charset="0"/>
              </a:rPr>
              <a:t>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3" name="Text Box 87"/>
          <p:cNvSpPr txBox="1"/>
          <p:nvPr/>
        </p:nvSpPr>
        <p:spPr>
          <a:xfrm>
            <a:off x="6781800" y="2435225"/>
            <a:ext cx="762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dirty="0">
                <a:latin typeface="Times New Roman" panose="02020603050405020304" pitchFamily="18" charset="0"/>
              </a:rPr>
              <a:t>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4" name="Text Box 88"/>
          <p:cNvSpPr txBox="1"/>
          <p:nvPr/>
        </p:nvSpPr>
        <p:spPr>
          <a:xfrm>
            <a:off x="6781800" y="5483225"/>
            <a:ext cx="7620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dirty="0">
                <a:latin typeface="Times New Roman" panose="02020603050405020304" pitchFamily="18" charset="0"/>
              </a:rPr>
              <a:t>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5" name="AutoShape 89"/>
          <p:cNvSpPr/>
          <p:nvPr/>
        </p:nvSpPr>
        <p:spPr>
          <a:xfrm>
            <a:off x="533400" y="1143000"/>
            <a:ext cx="304800" cy="5181600"/>
          </a:xfrm>
          <a:prstGeom prst="leftBrace">
            <a:avLst>
              <a:gd name="adj1" fmla="val 14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6" name="AutoShape 90"/>
          <p:cNvSpPr/>
          <p:nvPr/>
        </p:nvSpPr>
        <p:spPr>
          <a:xfrm>
            <a:off x="8153400" y="1828800"/>
            <a:ext cx="304800" cy="35052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7" name="Text Box 91"/>
          <p:cNvSpPr txBox="1"/>
          <p:nvPr/>
        </p:nvSpPr>
        <p:spPr>
          <a:xfrm>
            <a:off x="57150" y="2362200"/>
            <a:ext cx="476250" cy="2514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r"/>
            <a:r>
              <a:rPr lang="zh-CN" altLang="en-US" dirty="0">
                <a:latin typeface="宋体" panose="02010600030101010101" pitchFamily="2" charset="-122"/>
              </a:rPr>
              <a:t>语 法 信 息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4908" name="Text Box 92"/>
          <p:cNvSpPr txBox="1"/>
          <p:nvPr/>
        </p:nvSpPr>
        <p:spPr>
          <a:xfrm>
            <a:off x="8382000" y="2209800"/>
            <a:ext cx="476250" cy="2514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r"/>
            <a:r>
              <a:rPr lang="zh-CN" altLang="en-US" dirty="0">
                <a:latin typeface="宋体" panose="02010600030101010101" pitchFamily="2" charset="-122"/>
              </a:rPr>
              <a:t>语 义 信 息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1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500"/>
                            </p:stCondLst>
                            <p:childTnLst>
                              <p:par>
                                <p:cTn id="20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5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3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8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3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8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6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4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8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"/>
                            </p:stCondLst>
                            <p:childTnLst>
                              <p:par>
                                <p:cTn id="2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500"/>
                            </p:stCondLst>
                            <p:childTnLst>
                              <p:par>
                                <p:cTn id="2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1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5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9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3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1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00"/>
                            </p:stCondLst>
                            <p:childTnLst>
                              <p:par>
                                <p:cTn id="3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5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0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5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0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4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8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6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0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000"/>
                            </p:stCondLst>
                            <p:childTnLst>
                              <p:par>
                                <p:cTn id="3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4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500"/>
                            </p:stCondLst>
                            <p:childTnLst>
                              <p:par>
                                <p:cTn id="3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8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3" dur="5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7" dur="500"/>
                                        <p:tgtEl>
                                          <p:spTgt spid="3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1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500"/>
                            </p:stCondLst>
                            <p:childTnLst>
                              <p:par>
                                <p:cTn id="3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5" dur="500"/>
                                        <p:tgtEl>
                                          <p:spTgt spid="3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0" dur="500"/>
                                        <p:tgtEl>
                                          <p:spTgt spid="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9" dur="500"/>
                                        <p:tgtEl>
                                          <p:spTgt spid="3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3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1" grpId="0"/>
      <p:bldP spid="34872" grpId="0"/>
      <p:bldP spid="34873" grpId="0"/>
      <p:bldP spid="34874" grpId="0"/>
      <p:bldP spid="34875" grpId="0"/>
      <p:bldP spid="34876" grpId="0"/>
      <p:bldP spid="34877" grpId="0"/>
      <p:bldP spid="34878" grpId="0"/>
      <p:bldP spid="34879" grpId="0"/>
      <p:bldP spid="34880" grpId="0"/>
      <p:bldP spid="34881" grpId="0"/>
      <p:bldP spid="34882" grpId="0"/>
      <p:bldP spid="34883" grpId="0"/>
      <p:bldP spid="34884" grpId="0"/>
      <p:bldP spid="34885" grpId="0"/>
      <p:bldP spid="34886" grpId="0"/>
      <p:bldP spid="34887" grpId="0"/>
      <p:bldP spid="34888" grpId="0"/>
      <p:bldP spid="34889" grpId="0"/>
      <p:bldP spid="34890" grpId="0"/>
      <p:bldP spid="34891" grpId="0"/>
      <p:bldP spid="34892" grpId="0"/>
      <p:bldP spid="34893" grpId="0"/>
      <p:bldP spid="34894" grpId="0"/>
      <p:bldP spid="34895" grpId="0"/>
      <p:bldP spid="34896" grpId="0"/>
      <p:bldP spid="34901" grpId="0"/>
      <p:bldP spid="34902" grpId="0"/>
      <p:bldP spid="34903" grpId="0"/>
      <p:bldP spid="34904" grpId="0"/>
      <p:bldP spid="34905" grpId="0" animBg="1"/>
      <p:bldP spid="34906" grpId="0" animBg="1"/>
      <p:bldP spid="34907" grpId="0"/>
      <p:bldP spid="349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文档 4"/>
          <p:cNvSpPr/>
          <p:nvPr/>
        </p:nvSpPr>
        <p:spPr bwMode="auto">
          <a:xfrm>
            <a:off x="357188" y="214313"/>
            <a:ext cx="6215063" cy="1285875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空格符、制表符的处理：删除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流程图: 文档 2"/>
          <p:cNvSpPr/>
          <p:nvPr/>
        </p:nvSpPr>
        <p:spPr bwMode="auto">
          <a:xfrm>
            <a:off x="714375" y="1025525"/>
            <a:ext cx="6429375" cy="1903413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 anchor="ctr" anchorCtr="1"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保留字的处理：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建立保留字表或识别单词时进行判断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流程图: 文档 7"/>
          <p:cNvSpPr/>
          <p:nvPr/>
        </p:nvSpPr>
        <p:spPr bwMode="auto">
          <a:xfrm>
            <a:off x="1071563" y="1866900"/>
            <a:ext cx="6643688" cy="1285875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字符串空间：确保不重复存放相同的字符串。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流程图: 文档 8"/>
          <p:cNvSpPr/>
          <p:nvPr/>
        </p:nvSpPr>
        <p:spPr bwMode="auto">
          <a:xfrm>
            <a:off x="1428750" y="2673350"/>
            <a:ext cx="6786563" cy="1857375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 anchor="ctr" anchorCtr="1"/>
          <a:lstStyle/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词法分析的独立化：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便于实现自动化、便于移植、提高效率。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流程图: 文档 6"/>
          <p:cNvSpPr/>
          <p:nvPr/>
        </p:nvSpPr>
        <p:spPr bwMode="auto">
          <a:xfrm>
            <a:off x="1785938" y="3548063"/>
            <a:ext cx="6858000" cy="1785938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 anchor="ctr" anchorCtr="1"/>
          <a:lstStyle/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词法错误修正：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采取一定的补救措施让词法分析过程继续进行  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流程图: 文档 14"/>
          <p:cNvSpPr/>
          <p:nvPr/>
        </p:nvSpPr>
        <p:spPr bwMode="auto">
          <a:xfrm>
            <a:off x="2071688" y="4572000"/>
            <a:ext cx="6786563" cy="1500188"/>
          </a:xfrm>
          <a:prstGeom prst="flowChartDocumen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 anchor="ctr" anchorCtr="1"/>
          <a:lstStyle/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6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换行符的处理：建议保留，方便提供出错代码的行信息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8" grpId="0" animBg="1"/>
      <p:bldP spid="9" grpId="0" animBg="1"/>
      <p:bldP spid="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2"/>
          <p:cNvSpPr/>
          <p:nvPr/>
        </p:nvSpPr>
        <p:spPr>
          <a:xfrm>
            <a:off x="571500" y="642938"/>
            <a:ext cx="7715250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7188" y="214313"/>
            <a:ext cx="7858125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3.2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一个微小的词法分析程序设计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215" y="1124585"/>
            <a:ext cx="8645525" cy="5590540"/>
            <a:chOff x="452" y="1763"/>
            <a:chExt cx="13615" cy="8804"/>
          </a:xfrm>
        </p:grpSpPr>
        <p:sp>
          <p:nvSpPr>
            <p:cNvPr id="131" name="圆角矩形 130"/>
            <p:cNvSpPr/>
            <p:nvPr/>
          </p:nvSpPr>
          <p:spPr bwMode="auto">
            <a:xfrm>
              <a:off x="452" y="1763"/>
              <a:ext cx="13615" cy="8804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10" y="2452"/>
              <a:ext cx="13162" cy="7930"/>
              <a:chOff x="510" y="2452"/>
              <a:chExt cx="13162" cy="7930"/>
            </a:xfrm>
          </p:grpSpPr>
          <p:sp>
            <p:nvSpPr>
              <p:cNvPr id="22534" name="TextBox 84"/>
              <p:cNvSpPr txBox="1"/>
              <p:nvPr/>
            </p:nvSpPr>
            <p:spPr>
              <a:xfrm>
                <a:off x="3477" y="4261"/>
                <a:ext cx="1462" cy="4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000" dirty="0">
                    <a:latin typeface="宋体" panose="02010600030101010101" pitchFamily="2" charset="-122"/>
                  </a:rPr>
                  <a:t>数字</a:t>
                </a:r>
                <a:endParaRPr lang="zh-CN" altLang="en-US" sz="2000" dirty="0">
                  <a:latin typeface="宋体" panose="02010600030101010101" pitchFamily="2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10" y="2452"/>
                <a:ext cx="13162" cy="7930"/>
                <a:chOff x="450" y="2475"/>
                <a:chExt cx="13162" cy="7930"/>
              </a:xfrm>
            </p:grpSpPr>
            <p:grpSp>
              <p:nvGrpSpPr>
                <p:cNvPr id="22536" name="组合 150"/>
                <p:cNvGrpSpPr/>
                <p:nvPr/>
              </p:nvGrpSpPr>
              <p:grpSpPr>
                <a:xfrm>
                  <a:off x="450" y="2475"/>
                  <a:ext cx="13163" cy="7930"/>
                  <a:chOff x="0" y="1428736"/>
                  <a:chExt cx="8358214" cy="5035584"/>
                </a:xfrm>
              </p:grpSpPr>
              <p:sp>
                <p:nvSpPr>
                  <p:cNvPr id="22537" name="Oval 21"/>
                  <p:cNvSpPr/>
                  <p:nvPr/>
                </p:nvSpPr>
                <p:spPr>
                  <a:xfrm>
                    <a:off x="1390628" y="1989126"/>
                    <a:ext cx="214314" cy="214314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54000" tIns="90000" rIns="54000" bIns="54000" anchor="ctr" anchorCtr="1"/>
                  <a:p>
                    <a:endParaRPr lang="zh-CN" altLang="en-US" sz="28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42" name="同心圆 41"/>
                  <p:cNvSpPr/>
                  <p:nvPr/>
                </p:nvSpPr>
                <p:spPr bwMode="auto">
                  <a:xfrm>
                    <a:off x="5643581" y="1857364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539" name="Oval 21"/>
                  <p:cNvSpPr/>
                  <p:nvPr/>
                </p:nvSpPr>
                <p:spPr>
                  <a:xfrm>
                    <a:off x="3248016" y="1993888"/>
                    <a:ext cx="214314" cy="214314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54000" tIns="90000" rIns="54000" bIns="54000" anchor="ctr" anchorCtr="1"/>
                  <a:p>
                    <a:endParaRPr lang="zh-CN" altLang="en-US" sz="28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同心圆 48"/>
                  <p:cNvSpPr/>
                  <p:nvPr/>
                </p:nvSpPr>
                <p:spPr bwMode="auto">
                  <a:xfrm>
                    <a:off x="5681681" y="2630482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0" name="同心圆 49"/>
                  <p:cNvSpPr/>
                  <p:nvPr/>
                </p:nvSpPr>
                <p:spPr bwMode="auto">
                  <a:xfrm>
                    <a:off x="5676918" y="3171823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同心圆 53"/>
                  <p:cNvSpPr/>
                  <p:nvPr/>
                </p:nvSpPr>
                <p:spPr bwMode="auto">
                  <a:xfrm>
                    <a:off x="5694381" y="6035692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22543" name="直接箭头连接符 58"/>
                  <p:cNvCxnSpPr/>
                  <p:nvPr/>
                </p:nvCxnSpPr>
                <p:spPr>
                  <a:xfrm>
                    <a:off x="382558" y="2093902"/>
                    <a:ext cx="1000132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44" name="TextBox 60"/>
                  <p:cNvSpPr txBox="1"/>
                  <p:nvPr/>
                </p:nvSpPr>
                <p:spPr>
                  <a:xfrm>
                    <a:off x="0" y="1785926"/>
                    <a:ext cx="1000132" cy="3139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dirty="0">
                        <a:latin typeface="宋体" panose="02010600030101010101" pitchFamily="2" charset="-122"/>
                      </a:rPr>
                      <a:t>start</a:t>
                    </a:r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  <p:cxnSp>
                <p:nvCxnSpPr>
                  <p:cNvPr id="22545" name="直接箭头连接符 62"/>
                  <p:cNvCxnSpPr/>
                  <p:nvPr/>
                </p:nvCxnSpPr>
                <p:spPr>
                  <a:xfrm>
                    <a:off x="1668442" y="2111364"/>
                    <a:ext cx="1571636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46" name="TextBox 63"/>
                  <p:cNvSpPr txBox="1"/>
                  <p:nvPr/>
                </p:nvSpPr>
                <p:spPr>
                  <a:xfrm>
                    <a:off x="2000232" y="1785926"/>
                    <a:ext cx="928694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字母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cxnSp>
                <p:nvCxnSpPr>
                  <p:cNvPr id="22547" name="直接箭头连接符 68"/>
                  <p:cNvCxnSpPr/>
                  <p:nvPr/>
                </p:nvCxnSpPr>
                <p:spPr>
                  <a:xfrm>
                    <a:off x="3500430" y="2098664"/>
                    <a:ext cx="2143140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48" name="TextBox 69"/>
                  <p:cNvSpPr txBox="1"/>
                  <p:nvPr/>
                </p:nvSpPr>
                <p:spPr>
                  <a:xfrm>
                    <a:off x="3714744" y="1785926"/>
                    <a:ext cx="1571636" cy="28575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非字母数字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cxnSp>
                <p:nvCxnSpPr>
                  <p:cNvPr id="22549" name="直接连接符 76"/>
                  <p:cNvCxnSpPr/>
                  <p:nvPr/>
                </p:nvCxnSpPr>
                <p:spPr>
                  <a:xfrm rot="5400000">
                    <a:off x="-535817" y="4250539"/>
                    <a:ext cx="4071966" cy="1588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0" name="直接箭头连接符 80"/>
                  <p:cNvCxnSpPr/>
                  <p:nvPr/>
                </p:nvCxnSpPr>
                <p:spPr>
                  <a:xfrm>
                    <a:off x="1500166" y="2857496"/>
                    <a:ext cx="1731974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51" name="直接箭头连接符 85"/>
                  <p:cNvCxnSpPr/>
                  <p:nvPr/>
                </p:nvCxnSpPr>
                <p:spPr>
                  <a:xfrm>
                    <a:off x="3525830" y="2847964"/>
                    <a:ext cx="2143140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52" name="TextBox 86"/>
                  <p:cNvSpPr txBox="1"/>
                  <p:nvPr/>
                </p:nvSpPr>
                <p:spPr>
                  <a:xfrm>
                    <a:off x="4000496" y="2566982"/>
                    <a:ext cx="1217622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非数字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cxnSp>
                <p:nvCxnSpPr>
                  <p:cNvPr id="22553" name="直接箭头连接符 87"/>
                  <p:cNvCxnSpPr/>
                  <p:nvPr/>
                </p:nvCxnSpPr>
                <p:spPr>
                  <a:xfrm>
                    <a:off x="1500166" y="3386138"/>
                    <a:ext cx="4160866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54" name="TextBox 89"/>
                  <p:cNvSpPr txBox="1"/>
                  <p:nvPr/>
                </p:nvSpPr>
                <p:spPr>
                  <a:xfrm>
                    <a:off x="2285984" y="3706814"/>
                    <a:ext cx="50006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anose="02010600030101010101" pitchFamily="2" charset="-122"/>
                      </a:rPr>
                      <a:t>&lt;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55" name="TextBox 91"/>
                  <p:cNvSpPr txBox="1"/>
                  <p:nvPr/>
                </p:nvSpPr>
                <p:spPr>
                  <a:xfrm>
                    <a:off x="3571868" y="3138486"/>
                    <a:ext cx="500066" cy="3139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dirty="0">
                        <a:latin typeface="宋体" panose="02010600030101010101" pitchFamily="2" charset="-122"/>
                      </a:rPr>
                      <a:t>=</a:t>
                    </a:r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56" name="TextBox 93"/>
                  <p:cNvSpPr txBox="1"/>
                  <p:nvPr/>
                </p:nvSpPr>
                <p:spPr>
                  <a:xfrm>
                    <a:off x="4286248" y="3714752"/>
                    <a:ext cx="500066" cy="3139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dirty="0">
                        <a:latin typeface="宋体" panose="02010600030101010101" pitchFamily="2" charset="-122"/>
                      </a:rPr>
                      <a:t>=</a:t>
                    </a:r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51" name="同心圆 50"/>
                  <p:cNvSpPr/>
                  <p:nvPr/>
                </p:nvSpPr>
                <p:spPr bwMode="auto">
                  <a:xfrm>
                    <a:off x="5664218" y="3733802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2" name="同心圆 51"/>
                  <p:cNvSpPr/>
                  <p:nvPr/>
                </p:nvSpPr>
                <p:spPr bwMode="auto">
                  <a:xfrm>
                    <a:off x="5702318" y="4376744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22559" name="直接箭头连接符 88"/>
                  <p:cNvCxnSpPr/>
                  <p:nvPr/>
                </p:nvCxnSpPr>
                <p:spPr>
                  <a:xfrm>
                    <a:off x="1520804" y="3960818"/>
                    <a:ext cx="1731974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60" name="直接箭头连接符 92"/>
                  <p:cNvCxnSpPr/>
                  <p:nvPr/>
                </p:nvCxnSpPr>
                <p:spPr>
                  <a:xfrm>
                    <a:off x="3533768" y="3935418"/>
                    <a:ext cx="2143140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61" name="直接箭头连接符 100"/>
                  <p:cNvCxnSpPr/>
                  <p:nvPr/>
                </p:nvCxnSpPr>
                <p:spPr>
                  <a:xfrm>
                    <a:off x="3403592" y="4591060"/>
                    <a:ext cx="2281254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22562" name="Oval 21"/>
                  <p:cNvSpPr/>
                  <p:nvPr/>
                </p:nvSpPr>
                <p:spPr>
                  <a:xfrm>
                    <a:off x="3311516" y="4972060"/>
                    <a:ext cx="214314" cy="214314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54000" tIns="90000" rIns="54000" bIns="54000" anchor="ctr" anchorCtr="1"/>
                  <a:p>
                    <a:endParaRPr lang="zh-CN" altLang="en-US" sz="28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109" name="同心圆 108"/>
                  <p:cNvSpPr/>
                  <p:nvPr/>
                </p:nvSpPr>
                <p:spPr bwMode="auto">
                  <a:xfrm>
                    <a:off x="5681681" y="4887922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0" name="同心圆 109"/>
                  <p:cNvSpPr/>
                  <p:nvPr/>
                </p:nvSpPr>
                <p:spPr bwMode="auto">
                  <a:xfrm>
                    <a:off x="5719781" y="5530864"/>
                    <a:ext cx="428626" cy="428628"/>
                  </a:xfrm>
                  <a:prstGeom prst="donu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22565" name="直接箭头连接符 110"/>
                  <p:cNvCxnSpPr/>
                  <p:nvPr/>
                </p:nvCxnSpPr>
                <p:spPr>
                  <a:xfrm>
                    <a:off x="1538266" y="5114936"/>
                    <a:ext cx="1731974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66" name="直接箭头连接符 111"/>
                  <p:cNvCxnSpPr/>
                  <p:nvPr/>
                </p:nvCxnSpPr>
                <p:spPr>
                  <a:xfrm>
                    <a:off x="3551230" y="5089536"/>
                    <a:ext cx="2143140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67" name="直接箭头连接符 112"/>
                  <p:cNvCxnSpPr/>
                  <p:nvPr/>
                </p:nvCxnSpPr>
                <p:spPr>
                  <a:xfrm>
                    <a:off x="3421054" y="5732478"/>
                    <a:ext cx="2281254" cy="1588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22568" name="直接连接符 115"/>
                  <p:cNvCxnSpPr/>
                  <p:nvPr/>
                </p:nvCxnSpPr>
                <p:spPr>
                  <a:xfrm>
                    <a:off x="1500166" y="6286520"/>
                    <a:ext cx="4143404" cy="1588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2569" name="TextBox 117"/>
                  <p:cNvSpPr txBox="1"/>
                  <p:nvPr/>
                </p:nvSpPr>
                <p:spPr>
                  <a:xfrm>
                    <a:off x="4286248" y="4286256"/>
                    <a:ext cx="85725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非 </a:t>
                    </a:r>
                    <a:r>
                      <a:rPr lang="en-US" altLang="zh-CN" sz="2000" dirty="0">
                        <a:latin typeface="宋体" panose="02010600030101010101" pitchFamily="2" charset="-122"/>
                      </a:rPr>
                      <a:t>=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0" name="TextBox 118"/>
                  <p:cNvSpPr txBox="1"/>
                  <p:nvPr/>
                </p:nvSpPr>
                <p:spPr>
                  <a:xfrm>
                    <a:off x="2244708" y="4875222"/>
                    <a:ext cx="571504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anose="02010600030101010101" pitchFamily="2" charset="-122"/>
                      </a:rPr>
                      <a:t>&gt;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1" name="TextBox 119"/>
                  <p:cNvSpPr txBox="1"/>
                  <p:nvPr/>
                </p:nvSpPr>
                <p:spPr>
                  <a:xfrm>
                    <a:off x="4429124" y="4786322"/>
                    <a:ext cx="500066" cy="3139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dirty="0">
                        <a:latin typeface="宋体" panose="02010600030101010101" pitchFamily="2" charset="-122"/>
                      </a:rPr>
                      <a:t>=</a:t>
                    </a:r>
                    <a:endParaRPr lang="zh-CN" altLang="en-US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2" name="TextBox 120"/>
                  <p:cNvSpPr txBox="1"/>
                  <p:nvPr/>
                </p:nvSpPr>
                <p:spPr>
                  <a:xfrm>
                    <a:off x="4278310" y="5434026"/>
                    <a:ext cx="85725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非 </a:t>
                    </a:r>
                    <a:r>
                      <a:rPr lang="en-US" altLang="zh-CN" sz="2000" dirty="0">
                        <a:latin typeface="宋体" panose="02010600030101010101" pitchFamily="2" charset="-122"/>
                      </a:rPr>
                      <a:t>=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3" name="TextBox 121"/>
                  <p:cNvSpPr txBox="1"/>
                  <p:nvPr/>
                </p:nvSpPr>
                <p:spPr>
                  <a:xfrm>
                    <a:off x="2643174" y="5929330"/>
                    <a:ext cx="192882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anose="02010600030101010101" pitchFamily="2" charset="-122"/>
                      </a:rPr>
                      <a:t>, + - ( ...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4" name="TextBox 122"/>
                  <p:cNvSpPr txBox="1"/>
                  <p:nvPr/>
                </p:nvSpPr>
                <p:spPr>
                  <a:xfrm>
                    <a:off x="6072198" y="2000240"/>
                    <a:ext cx="228601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标识符</a:t>
                    </a:r>
                    <a:r>
                      <a:rPr lang="en-US" altLang="zh-CN" sz="2000" dirty="0">
                        <a:latin typeface="宋体" panose="02010600030101010101" pitchFamily="2" charset="-122"/>
                      </a:rPr>
                      <a:t>/</a:t>
                    </a:r>
                    <a:r>
                      <a:rPr lang="zh-CN" altLang="en-US" sz="2000" dirty="0">
                        <a:latin typeface="宋体" panose="02010600030101010101" pitchFamily="2" charset="-122"/>
                      </a:rPr>
                      <a:t>保留字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5" name="TextBox 123"/>
                  <p:cNvSpPr txBox="1"/>
                  <p:nvPr/>
                </p:nvSpPr>
                <p:spPr>
                  <a:xfrm>
                    <a:off x="6143636" y="2714620"/>
                    <a:ext cx="1857388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无符号整数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6" name="TextBox 124"/>
                  <p:cNvSpPr txBox="1"/>
                  <p:nvPr/>
                </p:nvSpPr>
                <p:spPr>
                  <a:xfrm>
                    <a:off x="6143636" y="3286124"/>
                    <a:ext cx="1571636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赋值号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7" name="TextBox 125"/>
                  <p:cNvSpPr txBox="1"/>
                  <p:nvPr/>
                </p:nvSpPr>
                <p:spPr>
                  <a:xfrm>
                    <a:off x="6143636" y="3857628"/>
                    <a:ext cx="1857388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小于等于号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8" name="TextBox 126"/>
                  <p:cNvSpPr txBox="1"/>
                  <p:nvPr/>
                </p:nvSpPr>
                <p:spPr>
                  <a:xfrm>
                    <a:off x="6215074" y="4500570"/>
                    <a:ext cx="1143008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小于号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79" name="TextBox 127"/>
                  <p:cNvSpPr txBox="1"/>
                  <p:nvPr/>
                </p:nvSpPr>
                <p:spPr>
                  <a:xfrm>
                    <a:off x="6143636" y="5000636"/>
                    <a:ext cx="1785950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大于等于号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80" name="TextBox 128"/>
                  <p:cNvSpPr txBox="1"/>
                  <p:nvPr/>
                </p:nvSpPr>
                <p:spPr>
                  <a:xfrm>
                    <a:off x="6143636" y="5643578"/>
                    <a:ext cx="1428760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大于号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81" name="TextBox 129"/>
                  <p:cNvSpPr txBox="1"/>
                  <p:nvPr/>
                </p:nvSpPr>
                <p:spPr>
                  <a:xfrm>
                    <a:off x="6143636" y="6143644"/>
                    <a:ext cx="1714512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其他符号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82" name="任意多边形 131"/>
                  <p:cNvSpPr/>
                  <p:nvPr/>
                </p:nvSpPr>
                <p:spPr>
                  <a:xfrm>
                    <a:off x="3175000" y="2527300"/>
                    <a:ext cx="389141" cy="279400"/>
                  </a:xfrm>
                  <a:custGeom>
                    <a:avLst/>
                    <a:gdLst>
                      <a:gd name="txL" fmla="*/ 0 w 389141"/>
                      <a:gd name="txT" fmla="*/ 0 h 279400"/>
                      <a:gd name="txR" fmla="*/ 389141 w 389141"/>
                      <a:gd name="txB" fmla="*/ 279400 h 279400"/>
                    </a:gdLst>
                    <a:ahLst/>
                    <a:cxnLst>
                      <a:cxn ang="0">
                        <a:pos x="88900" y="279400"/>
                      </a:cxn>
                      <a:cxn ang="0">
                        <a:pos x="12700" y="241300"/>
                      </a:cxn>
                      <a:cxn ang="0">
                        <a:pos x="0" y="203200"/>
                      </a:cxn>
                      <a:cxn ang="0">
                        <a:pos x="12700" y="101600"/>
                      </a:cxn>
                      <a:cxn ang="0">
                        <a:pos x="25400" y="63500"/>
                      </a:cxn>
                      <a:cxn ang="0">
                        <a:pos x="101600" y="25400"/>
                      </a:cxn>
                      <a:cxn ang="0">
                        <a:pos x="139700" y="0"/>
                      </a:cxn>
                      <a:cxn ang="0">
                        <a:pos x="266700" y="25400"/>
                      </a:cxn>
                      <a:cxn ang="0">
                        <a:pos x="342900" y="76200"/>
                      </a:cxn>
                      <a:cxn ang="0">
                        <a:pos x="368300" y="114300"/>
                      </a:cxn>
                      <a:cxn ang="0">
                        <a:pos x="368300" y="190500"/>
                      </a:cxn>
                      <a:cxn ang="0">
                        <a:pos x="330200" y="215900"/>
                      </a:cxn>
                      <a:cxn ang="0">
                        <a:pos x="304800" y="241300"/>
                      </a:cxn>
                    </a:cxnLst>
                    <a:rect l="txL" t="txT" r="txR" b="txB"/>
                    <a:pathLst>
                      <a:path w="389141" h="279400">
                        <a:moveTo>
                          <a:pt x="88900" y="279400"/>
                        </a:moveTo>
                        <a:cubicBezTo>
                          <a:pt x="63801" y="271034"/>
                          <a:pt x="30605" y="263681"/>
                          <a:pt x="12700" y="241300"/>
                        </a:cubicBezTo>
                        <a:cubicBezTo>
                          <a:pt x="4337" y="230847"/>
                          <a:pt x="4233" y="215900"/>
                          <a:pt x="0" y="203200"/>
                        </a:cubicBezTo>
                        <a:cubicBezTo>
                          <a:pt x="4233" y="169333"/>
                          <a:pt x="6595" y="135180"/>
                          <a:pt x="12700" y="101600"/>
                        </a:cubicBezTo>
                        <a:cubicBezTo>
                          <a:pt x="15095" y="88429"/>
                          <a:pt x="17037" y="73953"/>
                          <a:pt x="25400" y="63500"/>
                        </a:cubicBezTo>
                        <a:cubicBezTo>
                          <a:pt x="49664" y="33170"/>
                          <a:pt x="70924" y="40738"/>
                          <a:pt x="101600" y="25400"/>
                        </a:cubicBezTo>
                        <a:cubicBezTo>
                          <a:pt x="115252" y="18574"/>
                          <a:pt x="127000" y="8467"/>
                          <a:pt x="139700" y="0"/>
                        </a:cubicBezTo>
                        <a:cubicBezTo>
                          <a:pt x="161786" y="3155"/>
                          <a:pt x="236009" y="8349"/>
                          <a:pt x="266700" y="25400"/>
                        </a:cubicBezTo>
                        <a:cubicBezTo>
                          <a:pt x="293385" y="40225"/>
                          <a:pt x="342900" y="76200"/>
                          <a:pt x="342900" y="76200"/>
                        </a:cubicBezTo>
                        <a:cubicBezTo>
                          <a:pt x="351367" y="88900"/>
                          <a:pt x="361474" y="100648"/>
                          <a:pt x="368300" y="114300"/>
                        </a:cubicBezTo>
                        <a:cubicBezTo>
                          <a:pt x="381326" y="140351"/>
                          <a:pt x="389141" y="164449"/>
                          <a:pt x="368300" y="190500"/>
                        </a:cubicBezTo>
                        <a:cubicBezTo>
                          <a:pt x="358765" y="202419"/>
                          <a:pt x="342119" y="206365"/>
                          <a:pt x="330200" y="215900"/>
                        </a:cubicBezTo>
                        <a:cubicBezTo>
                          <a:pt x="320850" y="223380"/>
                          <a:pt x="313267" y="232833"/>
                          <a:pt x="304800" y="24130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</a:pPr>
                    <a:endParaRPr lang="zh-CN" altLang="en-US" sz="3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583" name="任意多边形 132"/>
                  <p:cNvSpPr/>
                  <p:nvPr/>
                </p:nvSpPr>
                <p:spPr>
                  <a:xfrm>
                    <a:off x="1285852" y="1714488"/>
                    <a:ext cx="389141" cy="279400"/>
                  </a:xfrm>
                  <a:custGeom>
                    <a:avLst/>
                    <a:gdLst>
                      <a:gd name="txL" fmla="*/ 0 w 389141"/>
                      <a:gd name="txT" fmla="*/ 0 h 279400"/>
                      <a:gd name="txR" fmla="*/ 389141 w 389141"/>
                      <a:gd name="txB" fmla="*/ 279400 h 279400"/>
                    </a:gdLst>
                    <a:ahLst/>
                    <a:cxnLst>
                      <a:cxn ang="0">
                        <a:pos x="88900" y="279400"/>
                      </a:cxn>
                      <a:cxn ang="0">
                        <a:pos x="12700" y="241300"/>
                      </a:cxn>
                      <a:cxn ang="0">
                        <a:pos x="0" y="203200"/>
                      </a:cxn>
                      <a:cxn ang="0">
                        <a:pos x="12700" y="101600"/>
                      </a:cxn>
                      <a:cxn ang="0">
                        <a:pos x="25400" y="63500"/>
                      </a:cxn>
                      <a:cxn ang="0">
                        <a:pos x="101600" y="25400"/>
                      </a:cxn>
                      <a:cxn ang="0">
                        <a:pos x="139700" y="0"/>
                      </a:cxn>
                      <a:cxn ang="0">
                        <a:pos x="266700" y="25400"/>
                      </a:cxn>
                      <a:cxn ang="0">
                        <a:pos x="342900" y="76200"/>
                      </a:cxn>
                      <a:cxn ang="0">
                        <a:pos x="368300" y="114300"/>
                      </a:cxn>
                      <a:cxn ang="0">
                        <a:pos x="368300" y="190500"/>
                      </a:cxn>
                      <a:cxn ang="0">
                        <a:pos x="330200" y="215900"/>
                      </a:cxn>
                      <a:cxn ang="0">
                        <a:pos x="304800" y="241300"/>
                      </a:cxn>
                    </a:cxnLst>
                    <a:rect l="txL" t="txT" r="txR" b="txB"/>
                    <a:pathLst>
                      <a:path w="389141" h="279400">
                        <a:moveTo>
                          <a:pt x="88900" y="279400"/>
                        </a:moveTo>
                        <a:cubicBezTo>
                          <a:pt x="63801" y="271034"/>
                          <a:pt x="30605" y="263681"/>
                          <a:pt x="12700" y="241300"/>
                        </a:cubicBezTo>
                        <a:cubicBezTo>
                          <a:pt x="4337" y="230847"/>
                          <a:pt x="4233" y="215900"/>
                          <a:pt x="0" y="203200"/>
                        </a:cubicBezTo>
                        <a:cubicBezTo>
                          <a:pt x="4233" y="169333"/>
                          <a:pt x="6595" y="135180"/>
                          <a:pt x="12700" y="101600"/>
                        </a:cubicBezTo>
                        <a:cubicBezTo>
                          <a:pt x="15095" y="88429"/>
                          <a:pt x="17037" y="73953"/>
                          <a:pt x="25400" y="63500"/>
                        </a:cubicBezTo>
                        <a:cubicBezTo>
                          <a:pt x="49664" y="33170"/>
                          <a:pt x="70924" y="40738"/>
                          <a:pt x="101600" y="25400"/>
                        </a:cubicBezTo>
                        <a:cubicBezTo>
                          <a:pt x="115252" y="18574"/>
                          <a:pt x="127000" y="8467"/>
                          <a:pt x="139700" y="0"/>
                        </a:cubicBezTo>
                        <a:cubicBezTo>
                          <a:pt x="161786" y="3155"/>
                          <a:pt x="236009" y="8349"/>
                          <a:pt x="266700" y="25400"/>
                        </a:cubicBezTo>
                        <a:cubicBezTo>
                          <a:pt x="293385" y="40225"/>
                          <a:pt x="342900" y="76200"/>
                          <a:pt x="342900" y="76200"/>
                        </a:cubicBezTo>
                        <a:cubicBezTo>
                          <a:pt x="351367" y="88900"/>
                          <a:pt x="361474" y="100648"/>
                          <a:pt x="368300" y="114300"/>
                        </a:cubicBezTo>
                        <a:cubicBezTo>
                          <a:pt x="381326" y="140351"/>
                          <a:pt x="389141" y="164449"/>
                          <a:pt x="368300" y="190500"/>
                        </a:cubicBezTo>
                        <a:cubicBezTo>
                          <a:pt x="358765" y="202419"/>
                          <a:pt x="342119" y="206365"/>
                          <a:pt x="330200" y="215900"/>
                        </a:cubicBezTo>
                        <a:cubicBezTo>
                          <a:pt x="320850" y="223380"/>
                          <a:pt x="313267" y="232833"/>
                          <a:pt x="304800" y="24130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</a:pPr>
                    <a:endParaRPr lang="zh-CN" altLang="en-US" sz="3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584" name="任意多边形 133"/>
                  <p:cNvSpPr/>
                  <p:nvPr/>
                </p:nvSpPr>
                <p:spPr>
                  <a:xfrm>
                    <a:off x="3143240" y="1747826"/>
                    <a:ext cx="389141" cy="279400"/>
                  </a:xfrm>
                  <a:custGeom>
                    <a:avLst/>
                    <a:gdLst>
                      <a:gd name="txL" fmla="*/ 0 w 389141"/>
                      <a:gd name="txT" fmla="*/ 0 h 279400"/>
                      <a:gd name="txR" fmla="*/ 389141 w 389141"/>
                      <a:gd name="txB" fmla="*/ 279400 h 279400"/>
                    </a:gdLst>
                    <a:ahLst/>
                    <a:cxnLst>
                      <a:cxn ang="0">
                        <a:pos x="88900" y="279400"/>
                      </a:cxn>
                      <a:cxn ang="0">
                        <a:pos x="12700" y="241300"/>
                      </a:cxn>
                      <a:cxn ang="0">
                        <a:pos x="0" y="203200"/>
                      </a:cxn>
                      <a:cxn ang="0">
                        <a:pos x="12700" y="101600"/>
                      </a:cxn>
                      <a:cxn ang="0">
                        <a:pos x="25400" y="63500"/>
                      </a:cxn>
                      <a:cxn ang="0">
                        <a:pos x="101600" y="25400"/>
                      </a:cxn>
                      <a:cxn ang="0">
                        <a:pos x="139700" y="0"/>
                      </a:cxn>
                      <a:cxn ang="0">
                        <a:pos x="266700" y="25400"/>
                      </a:cxn>
                      <a:cxn ang="0">
                        <a:pos x="342900" y="76200"/>
                      </a:cxn>
                      <a:cxn ang="0">
                        <a:pos x="368300" y="114300"/>
                      </a:cxn>
                      <a:cxn ang="0">
                        <a:pos x="368300" y="190500"/>
                      </a:cxn>
                      <a:cxn ang="0">
                        <a:pos x="330200" y="215900"/>
                      </a:cxn>
                      <a:cxn ang="0">
                        <a:pos x="304800" y="241300"/>
                      </a:cxn>
                    </a:cxnLst>
                    <a:rect l="txL" t="txT" r="txR" b="txB"/>
                    <a:pathLst>
                      <a:path w="389141" h="279400">
                        <a:moveTo>
                          <a:pt x="88900" y="279400"/>
                        </a:moveTo>
                        <a:cubicBezTo>
                          <a:pt x="63801" y="271034"/>
                          <a:pt x="30605" y="263681"/>
                          <a:pt x="12700" y="241300"/>
                        </a:cubicBezTo>
                        <a:cubicBezTo>
                          <a:pt x="4337" y="230847"/>
                          <a:pt x="4233" y="215900"/>
                          <a:pt x="0" y="203200"/>
                        </a:cubicBezTo>
                        <a:cubicBezTo>
                          <a:pt x="4233" y="169333"/>
                          <a:pt x="6595" y="135180"/>
                          <a:pt x="12700" y="101600"/>
                        </a:cubicBezTo>
                        <a:cubicBezTo>
                          <a:pt x="15095" y="88429"/>
                          <a:pt x="17037" y="73953"/>
                          <a:pt x="25400" y="63500"/>
                        </a:cubicBezTo>
                        <a:cubicBezTo>
                          <a:pt x="49664" y="33170"/>
                          <a:pt x="70924" y="40738"/>
                          <a:pt x="101600" y="25400"/>
                        </a:cubicBezTo>
                        <a:cubicBezTo>
                          <a:pt x="115252" y="18574"/>
                          <a:pt x="127000" y="8467"/>
                          <a:pt x="139700" y="0"/>
                        </a:cubicBezTo>
                        <a:cubicBezTo>
                          <a:pt x="161786" y="3155"/>
                          <a:pt x="236009" y="8349"/>
                          <a:pt x="266700" y="25400"/>
                        </a:cubicBezTo>
                        <a:cubicBezTo>
                          <a:pt x="293385" y="40225"/>
                          <a:pt x="342900" y="76200"/>
                          <a:pt x="342900" y="76200"/>
                        </a:cubicBezTo>
                        <a:cubicBezTo>
                          <a:pt x="351367" y="88900"/>
                          <a:pt x="361474" y="100648"/>
                          <a:pt x="368300" y="114300"/>
                        </a:cubicBezTo>
                        <a:cubicBezTo>
                          <a:pt x="381326" y="140351"/>
                          <a:pt x="389141" y="164449"/>
                          <a:pt x="368300" y="190500"/>
                        </a:cubicBezTo>
                        <a:cubicBezTo>
                          <a:pt x="358765" y="202419"/>
                          <a:pt x="342119" y="206365"/>
                          <a:pt x="330200" y="215900"/>
                        </a:cubicBezTo>
                        <a:cubicBezTo>
                          <a:pt x="320850" y="223380"/>
                          <a:pt x="313267" y="232833"/>
                          <a:pt x="304800" y="24130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</a:pPr>
                    <a:endParaRPr lang="zh-CN" altLang="en-US" sz="3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585" name="TextBox 135"/>
                  <p:cNvSpPr txBox="1"/>
                  <p:nvPr/>
                </p:nvSpPr>
                <p:spPr>
                  <a:xfrm>
                    <a:off x="3071802" y="2285992"/>
                    <a:ext cx="714380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数字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86" name="TextBox 138"/>
                  <p:cNvSpPr txBox="1"/>
                  <p:nvPr/>
                </p:nvSpPr>
                <p:spPr>
                  <a:xfrm>
                    <a:off x="1142976" y="1428736"/>
                    <a:ext cx="785818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空格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22587" name="TextBox 139"/>
                  <p:cNvSpPr txBox="1"/>
                  <p:nvPr/>
                </p:nvSpPr>
                <p:spPr>
                  <a:xfrm>
                    <a:off x="2714612" y="1500174"/>
                    <a:ext cx="1500198" cy="27699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dirty="0">
                        <a:latin typeface="宋体" panose="02010600030101010101" pitchFamily="2" charset="-122"/>
                      </a:rPr>
                      <a:t>字母或数字</a:t>
                    </a:r>
                    <a:endParaRPr lang="zh-CN" altLang="en-US" sz="2000" dirty="0">
                      <a:latin typeface="宋体" panose="02010600030101010101" pitchFamily="2" charset="-122"/>
                    </a:endParaRPr>
                  </a:p>
                </p:txBody>
              </p:sp>
              <p:cxnSp>
                <p:nvCxnSpPr>
                  <p:cNvPr id="22588" name="直接连接符 147"/>
                  <p:cNvCxnSpPr/>
                  <p:nvPr/>
                </p:nvCxnSpPr>
                <p:spPr>
                  <a:xfrm rot="5400000">
                    <a:off x="3109902" y="4319594"/>
                    <a:ext cx="571504" cy="1588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89" name="直接连接符 149"/>
                  <p:cNvCxnSpPr/>
                  <p:nvPr/>
                </p:nvCxnSpPr>
                <p:spPr>
                  <a:xfrm rot="5400000">
                    <a:off x="3178959" y="5464983"/>
                    <a:ext cx="500066" cy="1588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5" name="Oval 21"/>
                <p:cNvSpPr/>
                <p:nvPr/>
              </p:nvSpPr>
              <p:spPr>
                <a:xfrm>
                  <a:off x="5539" y="4463"/>
                  <a:ext cx="337" cy="338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54000" tIns="90000" rIns="54000" bIns="54000" anchor="ctr" anchorCtr="1"/>
                <a:p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6" name="Oval 21"/>
                <p:cNvSpPr/>
                <p:nvPr/>
              </p:nvSpPr>
              <p:spPr>
                <a:xfrm>
                  <a:off x="5588" y="6162"/>
                  <a:ext cx="337" cy="337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54000" tIns="90000" rIns="54000" bIns="54000" anchor="ctr" anchorCtr="1"/>
                <a:p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2"/>
          <p:cNvSpPr/>
          <p:nvPr/>
        </p:nvSpPr>
        <p:spPr>
          <a:xfrm>
            <a:off x="571500" y="642938"/>
            <a:ext cx="6715125" cy="555625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>
              <a:lnSpc>
                <a:spcPct val="95000"/>
              </a:lnSpc>
            </a:pP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57188" y="214313"/>
            <a:ext cx="6786563" cy="7493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57150">
            <a:solidFill>
              <a:schemeClr val="bg1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3.3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单词的形式化描述工具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TextBox 6"/>
          <p:cNvSpPr txBox="1"/>
          <p:nvPr/>
        </p:nvSpPr>
        <p:spPr>
          <a:xfrm>
            <a:off x="214313" y="1357313"/>
            <a:ext cx="5715000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一、正规式：也称正则表达式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214313" y="1928813"/>
            <a:ext cx="8610600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</a:rPr>
              <a:t>e — </a:t>
            </a:r>
            <a:r>
              <a:rPr lang="zh-CN" altLang="en-US" dirty="0">
                <a:latin typeface="宋体" panose="02010600030101010101" pitchFamily="2" charset="-122"/>
              </a:rPr>
              <a:t>正则表达式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</a:rPr>
              <a:t>L(e) —e</a:t>
            </a:r>
            <a:r>
              <a:rPr lang="zh-CN" altLang="en-US" dirty="0">
                <a:latin typeface="宋体" panose="02010600030101010101" pitchFamily="2" charset="-122"/>
              </a:rPr>
              <a:t>所表示的语言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</a:rPr>
              <a:t>RE —</a:t>
            </a:r>
            <a:r>
              <a:rPr lang="zh-CN" altLang="en-US" dirty="0">
                <a:latin typeface="宋体" panose="02010600030101010101" pitchFamily="2" charset="-122"/>
              </a:rPr>
              <a:t>字母表∑上正则表达式的集合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714375" y="3357563"/>
            <a:ext cx="6215063" cy="947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1. </a:t>
            </a:r>
            <a:r>
              <a:rPr lang="en-US" altLang="zh-CN" sz="3600" dirty="0">
                <a:latin typeface="宋体" panose="02010600030101010101" pitchFamily="2" charset="-122"/>
              </a:rPr>
              <a:t>ε</a:t>
            </a:r>
            <a:r>
              <a:rPr lang="en-US" altLang="zh-CN" dirty="0">
                <a:latin typeface="宋体" panose="02010600030101010101" pitchFamily="2" charset="-122"/>
              </a:rPr>
              <a:t>∈RE，L(</a:t>
            </a:r>
            <a:r>
              <a:rPr lang="en-US" altLang="zh-CN" sz="3600" dirty="0">
                <a:latin typeface="宋体" panose="02010600030101010101" pitchFamily="2" charset="-122"/>
              </a:rPr>
              <a:t>ε</a:t>
            </a:r>
            <a:r>
              <a:rPr lang="en-US" altLang="zh-CN" dirty="0">
                <a:latin typeface="宋体" panose="02010600030101010101" pitchFamily="2" charset="-122"/>
              </a:rPr>
              <a:t>)＝｛</a:t>
            </a:r>
            <a:r>
              <a:rPr lang="en-US" altLang="zh-CN" sz="3600" dirty="0">
                <a:latin typeface="宋体" panose="02010600030101010101" pitchFamily="2" charset="-122"/>
              </a:rPr>
              <a:t>ε</a:t>
            </a:r>
            <a:r>
              <a:rPr lang="en-US" altLang="zh-CN" dirty="0">
                <a:latin typeface="宋体" panose="02010600030101010101" pitchFamily="2" charset="-122"/>
              </a:rPr>
              <a:t>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sz="2800" dirty="0">
                <a:latin typeface="宋体" panose="02010600030101010101" pitchFamily="2" charset="-122"/>
              </a:rPr>
              <a:t>∧</a:t>
            </a:r>
            <a:r>
              <a:rPr lang="en-US" altLang="zh-CN" dirty="0">
                <a:latin typeface="宋体" panose="02010600030101010101" pitchFamily="2" charset="-122"/>
              </a:rPr>
              <a:t>∈RE，L(</a:t>
            </a:r>
            <a:r>
              <a:rPr lang="en-US" altLang="zh-CN" sz="2800" dirty="0">
                <a:latin typeface="宋体" panose="02010600030101010101" pitchFamily="2" charset="-122"/>
              </a:rPr>
              <a:t>∧</a:t>
            </a:r>
            <a:r>
              <a:rPr lang="en-US" altLang="zh-CN" dirty="0">
                <a:latin typeface="宋体" panose="02010600030101010101" pitchFamily="2" charset="-122"/>
              </a:rPr>
              <a:t>)＝｛｝，</a:t>
            </a:r>
            <a:r>
              <a:rPr lang="zh-CN" altLang="en-US" dirty="0">
                <a:latin typeface="宋体" panose="02010600030101010101" pitchFamily="2" charset="-122"/>
              </a:rPr>
              <a:t>即</a:t>
            </a:r>
            <a:r>
              <a:rPr lang="en-US" altLang="zh-CN" dirty="0">
                <a:latin typeface="宋体" panose="02010600030101010101" pitchFamily="2" charset="-122"/>
              </a:rPr>
              <a:t>Φ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0" name="Text Box 2"/>
          <p:cNvSpPr txBox="1"/>
          <p:nvPr/>
        </p:nvSpPr>
        <p:spPr>
          <a:xfrm>
            <a:off x="714375" y="4572000"/>
            <a:ext cx="7215188" cy="331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2 .若</a:t>
            </a:r>
            <a:r>
              <a:rPr lang="en-US" altLang="zh-CN" dirty="0">
                <a:latin typeface="宋体" panose="02010600030101010101" pitchFamily="2" charset="-122"/>
              </a:rPr>
              <a:t>a∈∑，</a:t>
            </a:r>
            <a:r>
              <a:rPr lang="zh-CN" altLang="en-US" dirty="0">
                <a:latin typeface="宋体" panose="02010600030101010101" pitchFamily="2" charset="-122"/>
              </a:rPr>
              <a:t>则 </a:t>
            </a:r>
            <a:r>
              <a:rPr lang="en-US" altLang="zh-CN" dirty="0">
                <a:latin typeface="宋体" panose="02010600030101010101" pitchFamily="2" charset="-122"/>
              </a:rPr>
              <a:t>a∈RE，   L(a)=｛a｝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57313" y="5000625"/>
            <a:ext cx="1066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符号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714625" y="5000625"/>
            <a:ext cx="1981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3A28BC"/>
                </a:solidFill>
                <a:latin typeface="宋体" panose="02010600030101010101" pitchFamily="2" charset="-122"/>
              </a:rPr>
              <a:t>正则表达式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57813" y="5000625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符号串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4" name="Line 7"/>
          <p:cNvSpPr/>
          <p:nvPr/>
        </p:nvSpPr>
        <p:spPr>
          <a:xfrm>
            <a:off x="1500188" y="4929188"/>
            <a:ext cx="381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8"/>
          <p:cNvSpPr/>
          <p:nvPr/>
        </p:nvSpPr>
        <p:spPr>
          <a:xfrm>
            <a:off x="3000375" y="4929188"/>
            <a:ext cx="381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9"/>
          <p:cNvSpPr/>
          <p:nvPr/>
        </p:nvSpPr>
        <p:spPr>
          <a:xfrm>
            <a:off x="5643563" y="4949825"/>
            <a:ext cx="381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55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7"/>
          <p:cNvSpPr txBox="1"/>
          <p:nvPr/>
        </p:nvSpPr>
        <p:spPr>
          <a:xfrm>
            <a:off x="785813" y="428625"/>
            <a:ext cx="78486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3.若</a:t>
            </a:r>
            <a:r>
              <a:rPr lang="en-US" altLang="zh-CN" dirty="0">
                <a:latin typeface="宋体" panose="02010600030101010101" pitchFamily="2" charset="-122"/>
              </a:rPr>
              <a:t>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，e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∈RE，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⑴ </a:t>
            </a:r>
            <a:r>
              <a:rPr lang="en-US" altLang="zh-CN" dirty="0">
                <a:latin typeface="宋体" panose="02010600030101010101" pitchFamily="2" charset="-122"/>
              </a:rPr>
              <a:t>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 |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 ∈RE，L(e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 |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 ）=L(e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)∪L(e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 ）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⑵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 ∈RE，L(e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)=L(e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)L(e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⑶ 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</a:rPr>
              <a:t>∈RE，L(e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</a:rPr>
              <a:t>）=（L(e</a:t>
            </a:r>
            <a:r>
              <a:rPr lang="en-US" altLang="zh-CN" sz="3600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))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(4)e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baseline="30000" dirty="0">
                <a:sym typeface="+mn-ea"/>
              </a:rPr>
              <a:t>+</a:t>
            </a:r>
            <a:r>
              <a:rPr lang="en-US" altLang="zh-CN" dirty="0">
                <a:sym typeface="+mn-ea"/>
              </a:rPr>
              <a:t>∈RE，L(e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baseline="30000" dirty="0">
                <a:sym typeface="+mn-ea"/>
              </a:rPr>
              <a:t>+</a:t>
            </a:r>
            <a:r>
              <a:rPr lang="en-US" altLang="zh-CN" dirty="0">
                <a:sym typeface="+mn-ea"/>
              </a:rPr>
              <a:t>）=（L(e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))</a:t>
            </a:r>
            <a:r>
              <a:rPr lang="en-US" altLang="zh-CN" baseline="30000" dirty="0">
                <a:sym typeface="+mn-ea"/>
              </a:rPr>
              <a:t>+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9402" name="Text Box 10"/>
          <p:cNvSpPr txBox="1"/>
          <p:nvPr/>
        </p:nvSpPr>
        <p:spPr>
          <a:xfrm>
            <a:off x="971550" y="3284855"/>
            <a:ext cx="4338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优先级 ⑴ *和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</a:rPr>
              <a:t> ⑵ . ⑶ |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1187768" y="4653280"/>
            <a:ext cx="556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4330" y="4149090"/>
            <a:ext cx="8712200" cy="1149985"/>
          </a:xfrm>
          <a:prstGeom prst="round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algn="l">
              <a:lnSpc>
                <a:spcPct val="100000"/>
              </a:lnSpc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运算符</a:t>
            </a:r>
            <a:r>
              <a:rPr lang="en-US" altLang="zh-CN" sz="4000" dirty="0">
                <a:sym typeface="+mn-ea"/>
              </a:rPr>
              <a:t> </a:t>
            </a:r>
            <a:r>
              <a:rPr lang="en-US" altLang="zh-CN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+  </a:t>
            </a:r>
            <a:r>
              <a:rPr lang="zh-CN" altLang="en-US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* </a:t>
            </a:r>
            <a:r>
              <a:rPr lang="en-US" altLang="zh-CN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.</a:t>
            </a:r>
            <a:r>
              <a:rPr lang="en-US" altLang="zh-CN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|</a:t>
            </a:r>
            <a:r>
              <a:rPr lang="en-US" altLang="zh-CN" sz="4000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的计算规则是什么？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59402" grpId="0"/>
      <p:bldP spid="2" grpId="0"/>
      <p:bldP spid="3" grpId="0" animBg="1"/>
      <p:bldP spid="3" grpId="1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6"/>
  <p:tag name="KSO_WM_UNIT_ID" val="diagram20203482_2*r_i*1_6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5"/>
  <p:tag name="KSO_WM_UNIT_ID" val="diagram20203482_2*r_i*1_5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</p:tagLst>
</file>

<file path=ppt/tags/tag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3482_2*r_t*1_1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添加标题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7"/>
  <p:tag name="KSO_WM_UNIT_ID" val="diagram20203482_2*r_i*1_7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3482_2*r_v*1_1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3482_2*r_i*1_8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3"/>
  <p:tag name="KSO_WM_UNIT_ID" val="diagram20203482_2*r_v*1_3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9"/>
  <p:tag name="KSO_WM_UNIT_ID" val="diagram20203482_2*r_i*1_9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3482_2*r_v*1_2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3482_2*r_i*1_10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3482_2*r_v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3482_2*r_t*1_2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添加标题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3482_2*r_i*1_8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3"/>
  <p:tag name="KSO_WM_UNIT_ID" val="diagram20203482_2*r_v*1_3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3482_2*r_i*1_10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3482_2*r_v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3482_2*r_i*1_10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3482_2*r_v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3482_2*r_i*1_10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3482_2*r_v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3482_2*r_i*1_10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3482_2*r_v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正文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"/>
  <p:tag name="KSO_WM_UNIT_ID" val="diagram20203482_2*r_i*1_1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3"/>
  <p:tag name="KSO_WM_UNIT_FILL_TYPE" val="1"/>
  <p:tag name="KSO_WM_UNIT_LINE_FORE_SCHEMECOLOR_INDEX" val="13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3482_2*r_i*1_2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3"/>
  <p:tag name="KSO_WM_UNIT_FILL_TYPE" val="1"/>
  <p:tag name="KSO_WM_UNIT_LINE_FORE_SCHEMECOLOR_INDEX" val="13"/>
  <p:tag name="KSO_WM_UNIT_LINE_FILL_TYPE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3482_2*r_i*1_3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3482_2*r_i*1_4"/>
  <p:tag name="KSO_WM_TEMPLATE_CATEGORY" val="diagram"/>
  <p:tag name="KSO_WM_TEMPLATE_INDEX" val="20203482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</p:tagLst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默认设计模板">
  <a:themeElements>
    <a:clrScheme name="7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7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8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默认设计模板">
  <a:themeElements>
    <a:clrScheme name="9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9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默认设计模板">
  <a:themeElements>
    <a:clrScheme name="11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1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默认设计模板">
  <a:themeElements>
    <a:clrScheme name="10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0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2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3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4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默认设计模板">
  <a:themeElements>
    <a:clrScheme name="5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5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默认设计模板">
  <a:themeElements>
    <a:clrScheme name="6_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6_默认设计模板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第6讲 有穷自动机的定义</Template>
  <TotalTime>0</TotalTime>
  <Words>6115</Words>
  <Application>WPS 演示</Application>
  <PresentationFormat>全屏显示(4:3)</PresentationFormat>
  <Paragraphs>885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Arial Black</vt:lpstr>
      <vt:lpstr>黑体</vt:lpstr>
      <vt:lpstr>华文琥珀</vt:lpstr>
      <vt:lpstr>微软雅黑</vt:lpstr>
      <vt:lpstr>Arial Unicode MS</vt:lpstr>
      <vt:lpstr>Calibri</vt:lpstr>
      <vt:lpstr>华文楷体</vt:lpstr>
      <vt:lpstr>Wingdings</vt:lpstr>
      <vt:lpstr>Monotype Sorts</vt:lpstr>
      <vt:lpstr>微软雅黑 Light</vt:lpstr>
      <vt:lpstr>Pixel</vt:lpstr>
      <vt:lpstr>10_默认设计模板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11_默认设计模板</vt:lpstr>
      <vt:lpstr>第3章 词法分析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本章要点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第一章编译程序概述</dc:title>
  <dc:creator>WANG LAN</dc:creator>
  <cp:lastModifiedBy>qzq</cp:lastModifiedBy>
  <cp:revision>1216</cp:revision>
  <dcterms:created xsi:type="dcterms:W3CDTF">2002-01-29T03:51:00Z</dcterms:created>
  <dcterms:modified xsi:type="dcterms:W3CDTF">2023-09-27T00:43:40Z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AE8526E6DC54426D8556D89117E1EB50</vt:lpwstr>
  </property>
  <property fmtid="{D5CDD505-2E9C-101B-9397-08002B2CF9AE}" pid="3" name="KSOProductBuildVer">
    <vt:lpwstr>2052-11.1.0.11751</vt:lpwstr>
  </property>
</Properties>
</file>