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7" r:id="rId2"/>
    <p:sldId id="278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6" r:id="rId12"/>
    <p:sldId id="357" r:id="rId13"/>
    <p:sldId id="351" r:id="rId14"/>
    <p:sldId id="352" r:id="rId15"/>
    <p:sldId id="353" r:id="rId16"/>
    <p:sldId id="354" r:id="rId17"/>
    <p:sldId id="355" r:id="rId18"/>
    <p:sldId id="366" r:id="rId19"/>
    <p:sldId id="358" r:id="rId20"/>
    <p:sldId id="359" r:id="rId21"/>
    <p:sldId id="360" r:id="rId22"/>
    <p:sldId id="361" r:id="rId23"/>
    <p:sldId id="367" r:id="rId24"/>
    <p:sldId id="365" r:id="rId25"/>
    <p:sldId id="368" r:id="rId26"/>
    <p:sldId id="369" r:id="rId27"/>
    <p:sldId id="370" r:id="rId28"/>
  </p:sldIdLst>
  <p:sldSz cx="9144000" cy="6858000" type="screen4x3"/>
  <p:notesSz cx="6858000" cy="9144000"/>
  <p:embeddedFontLst>
    <p:embeddedFont>
      <p:font typeface="나눔스퀘어 Bold" pitchFamily="50" charset="-127"/>
      <p:bold r:id="rId30"/>
    </p:embeddedFont>
    <p:embeddedFont>
      <p:font typeface="나눔고딕" pitchFamily="50" charset="-127"/>
      <p:regular r:id="rId31"/>
      <p:bold r:id="rId32"/>
    </p:embeddedFont>
    <p:embeddedFont>
      <p:font typeface="맑은 고딕" pitchFamily="50" charset="-127"/>
      <p:regular r:id="rId33"/>
      <p:bold r:id="rId34"/>
    </p:embeddedFont>
    <p:embeddedFont>
      <p:font typeface="나눔스퀘어라운드 Bold" pitchFamily="50" charset="-127"/>
      <p:bold r:id="rId35"/>
    </p:embeddedFont>
    <p:embeddedFont>
      <p:font typeface="나눔스퀘어라운드 ExtraBold" pitchFamily="50" charset="-127"/>
      <p:bold r:id="rId36"/>
    </p:embeddedFont>
    <p:embeddedFont>
      <p:font typeface="나눔명조 ExtraBold" pitchFamily="18" charset="-127"/>
      <p:bold r:id="rId37"/>
    </p:embeddedFont>
    <p:embeddedFont>
      <p:font typeface="나눔스퀘어 ExtraBold" pitchFamily="50" charset="-12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5047" autoAdjust="0"/>
  </p:normalViewPr>
  <p:slideViewPr>
    <p:cSldViewPr>
      <p:cViewPr varScale="1">
        <p:scale>
          <a:sx n="52" d="100"/>
          <a:sy n="52" d="100"/>
        </p:scale>
        <p:origin x="-60" y="-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132856"/>
            <a:ext cx="3744415" cy="2367118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71781"/>
            <a:ext cx="331369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6600" dirty="0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자료구조</a:t>
            </a:r>
            <a:endParaRPr lang="ko-KR" altLang="en-US" sz="66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326780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914489" y="4002757"/>
            <a:ext cx="33136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vl="0" algn="dist"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Structure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23728" y="1720840"/>
            <a:ext cx="4824536" cy="2800767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#include&lt;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main() {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[10];</a:t>
            </a:r>
          </a:p>
          <a:p>
            <a:pPr lvl="1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("%s",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</a:t>
            </a:r>
          </a:p>
          <a:p>
            <a:pPr lvl="1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 (int i = 0; i &lt; 10; i++) {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[%d] = %c\n",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]);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pPr lvl="1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("\n\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n%s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\n",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648" y="5373216"/>
            <a:ext cx="62646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문자열을 입력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받을때는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반복문으로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하나씩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입력받아도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되고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시작주소부터 다 입력 받고 출력하는 방법이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마지막에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‘\0’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들어간다는 것을 기억하자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진법변환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23728" y="1720840"/>
            <a:ext cx="4824536" cy="3539430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card_convr</a:t>
            </a:r>
            <a:r>
              <a:rPr lang="en-US" altLang="ko-KR" sz="1600" dirty="0"/>
              <a:t>(unsigned x,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n, char *d){</a:t>
            </a:r>
          </a:p>
          <a:p>
            <a:pPr lvl="1"/>
            <a:r>
              <a:rPr lang="en-US" altLang="ko-KR" sz="1600" dirty="0"/>
              <a:t>char </a:t>
            </a:r>
            <a:r>
              <a:rPr lang="en-US" altLang="ko-KR" sz="1600" dirty="0" err="1"/>
              <a:t>dchar</a:t>
            </a:r>
            <a:r>
              <a:rPr lang="en-US" altLang="ko-KR" sz="1600" dirty="0"/>
              <a:t>[] = "0123456789ABCDEF";</a:t>
            </a:r>
          </a:p>
          <a:p>
            <a:pPr lvl="1"/>
            <a:r>
              <a:rPr lang="en-US" altLang="ko-KR" sz="1600" dirty="0" err="1"/>
              <a:t>int</a:t>
            </a:r>
            <a:r>
              <a:rPr lang="ko-KR" altLang="en-US" sz="1600" dirty="0"/>
              <a:t> </a:t>
            </a:r>
            <a:r>
              <a:rPr lang="en-US" altLang="ko-KR" sz="1600" dirty="0"/>
              <a:t>digits = 0; </a:t>
            </a:r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if (x == 0</a:t>
            </a:r>
            <a:r>
              <a:rPr lang="en-US" altLang="ko-KR" sz="1600" dirty="0" smtClean="0"/>
              <a:t>)</a:t>
            </a:r>
            <a:endParaRPr lang="ko-KR" altLang="en-US" sz="1600" dirty="0"/>
          </a:p>
          <a:p>
            <a:pPr lvl="2"/>
            <a:r>
              <a:rPr lang="en-US" altLang="ko-KR" sz="1600" dirty="0"/>
              <a:t>d[digits++] = </a:t>
            </a:r>
            <a:r>
              <a:rPr lang="en-US" altLang="ko-KR" sz="1600" dirty="0" err="1"/>
              <a:t>dchar</a:t>
            </a:r>
            <a:r>
              <a:rPr lang="en-US" altLang="ko-KR" sz="1600" dirty="0"/>
              <a:t>[0]; </a:t>
            </a:r>
            <a:endParaRPr lang="ko-KR" altLang="en-US" sz="1600" dirty="0"/>
          </a:p>
          <a:p>
            <a:pPr lvl="1"/>
            <a:r>
              <a:rPr lang="en-US" altLang="ko-KR" sz="1600" dirty="0" smtClean="0"/>
              <a:t>else{</a:t>
            </a:r>
            <a:endParaRPr lang="en-US" altLang="ko-KR" sz="1600" dirty="0"/>
          </a:p>
          <a:p>
            <a:pPr lvl="2"/>
            <a:r>
              <a:rPr lang="en-US" altLang="ko-KR" sz="1600" dirty="0"/>
              <a:t>while (x) {</a:t>
            </a:r>
          </a:p>
          <a:p>
            <a:pPr lvl="3"/>
            <a:r>
              <a:rPr lang="en-US" altLang="ko-KR" sz="1600" dirty="0"/>
              <a:t>d[digits++] = </a:t>
            </a:r>
            <a:r>
              <a:rPr lang="en-US" altLang="ko-KR" sz="1600" dirty="0" err="1"/>
              <a:t>dchar</a:t>
            </a:r>
            <a:r>
              <a:rPr lang="en-US" altLang="ko-KR" sz="1600" dirty="0"/>
              <a:t>[x</a:t>
            </a:r>
            <a:r>
              <a:rPr lang="ko-KR" altLang="en-US" sz="1600" dirty="0"/>
              <a:t> </a:t>
            </a:r>
            <a:r>
              <a:rPr lang="en-US" altLang="ko-KR" sz="1600" dirty="0"/>
              <a:t>% n]; </a:t>
            </a:r>
            <a:endParaRPr lang="ko-KR" altLang="en-US" sz="1600" dirty="0"/>
          </a:p>
          <a:p>
            <a:pPr lvl="3"/>
            <a:r>
              <a:rPr lang="en-US" altLang="ko-KR" sz="1600" dirty="0"/>
              <a:t>x /= n;</a:t>
            </a:r>
          </a:p>
          <a:p>
            <a:pPr lvl="2"/>
            <a:r>
              <a:rPr lang="en-US" altLang="ko-KR" sz="1600" dirty="0" smtClean="0"/>
              <a:t>}</a:t>
            </a:r>
          </a:p>
          <a:p>
            <a:pPr lvl="1"/>
            <a:r>
              <a:rPr lang="en-US" altLang="ko-KR" sz="1600" dirty="0"/>
              <a:t>}</a:t>
            </a:r>
            <a:endParaRPr lang="ko-KR" altLang="en-US" sz="1600" dirty="0"/>
          </a:p>
          <a:p>
            <a:pPr lvl="1"/>
            <a:r>
              <a:rPr lang="en-US" altLang="ko-KR" sz="1600" dirty="0"/>
              <a:t>return digits;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719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진법변환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23728" y="1412775"/>
            <a:ext cx="4824536" cy="4708981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void main</a:t>
            </a:r>
            <a:r>
              <a:rPr lang="en-US" altLang="ko-KR" sz="1200" dirty="0" smtClean="0"/>
              <a:t>(){</a:t>
            </a:r>
            <a:endParaRPr lang="en-US" altLang="ko-KR" sz="1200" dirty="0"/>
          </a:p>
          <a:p>
            <a:pPr lvl="1"/>
            <a:r>
              <a:rPr lang="en-US" altLang="ko-KR" sz="1200" dirty="0"/>
              <a:t>unsigned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no; </a:t>
            </a:r>
            <a:endParaRPr lang="ko-KR" altLang="en-US" sz="1200" dirty="0"/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cd, </a:t>
            </a:r>
            <a:r>
              <a:rPr lang="en-US" altLang="ko-KR" sz="1200" dirty="0" err="1" smtClean="0"/>
              <a:t>dno</a:t>
            </a:r>
            <a:r>
              <a:rPr lang="en-US" altLang="ko-KR" sz="1200" dirty="0" smtClean="0"/>
              <a:t>, </a:t>
            </a:r>
            <a:r>
              <a:rPr lang="en-US" altLang="ko-KR" sz="1200" dirty="0"/>
              <a:t>select; 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char</a:t>
            </a:r>
            <a:r>
              <a:rPr lang="ko-KR" altLang="en-US" sz="1200" dirty="0" smtClean="0"/>
              <a:t> </a:t>
            </a:r>
            <a:r>
              <a:rPr lang="en-US" altLang="ko-KR" sz="1200" dirty="0" err="1"/>
              <a:t>cno</a:t>
            </a:r>
            <a:r>
              <a:rPr lang="en-US" altLang="ko-KR" sz="1200" dirty="0"/>
              <a:t>[50</a:t>
            </a:r>
            <a:r>
              <a:rPr lang="en-US" altLang="ko-KR" sz="1200" dirty="0" smtClean="0"/>
              <a:t>];</a:t>
            </a:r>
            <a:endParaRPr lang="ko-KR" altLang="en-US" sz="1200" dirty="0"/>
          </a:p>
          <a:p>
            <a:pPr lvl="1"/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("</a:t>
            </a:r>
            <a:r>
              <a:rPr lang="en-US" altLang="ko-KR" sz="1200" dirty="0"/>
              <a:t>10</a:t>
            </a:r>
            <a:r>
              <a:rPr lang="ko-KR" altLang="en-US" sz="1200" dirty="0"/>
              <a:t>진수를 기수 변환합니다</a:t>
            </a:r>
            <a:r>
              <a:rPr lang="en-US" altLang="ko-KR" sz="1200" dirty="0"/>
              <a:t>.");</a:t>
            </a:r>
          </a:p>
          <a:p>
            <a:pPr lvl="1"/>
            <a:r>
              <a:rPr lang="en-US" altLang="ko-KR" sz="1200" dirty="0"/>
              <a:t>while(1){</a:t>
            </a:r>
          </a:p>
          <a:p>
            <a:pPr lvl="2"/>
            <a:r>
              <a:rPr lang="en-US" altLang="ko-KR" sz="1200" dirty="0" err="1"/>
              <a:t>printf</a:t>
            </a:r>
            <a:r>
              <a:rPr lang="en-US" altLang="ko-KR" sz="1200" dirty="0"/>
              <a:t>("</a:t>
            </a:r>
            <a:r>
              <a:rPr lang="ko-KR" altLang="en-US" sz="1200" dirty="0"/>
              <a:t>변환하는 양의 정수 </a:t>
            </a:r>
            <a:r>
              <a:rPr lang="en-US" altLang="ko-KR" sz="1200" dirty="0"/>
              <a:t>: ");</a:t>
            </a:r>
          </a:p>
          <a:p>
            <a:pPr lvl="2"/>
            <a:r>
              <a:rPr lang="en-US" altLang="ko-KR" sz="1200" dirty="0" err="1"/>
              <a:t>scanf</a:t>
            </a:r>
            <a:r>
              <a:rPr lang="en-US" altLang="ko-KR" sz="1200" dirty="0"/>
              <a:t>("%u", &amp;no</a:t>
            </a:r>
            <a:r>
              <a:rPr lang="en-US" altLang="ko-KR" sz="1200" dirty="0" smtClean="0"/>
              <a:t>);</a:t>
            </a:r>
            <a:endParaRPr lang="ko-KR" altLang="en-US" sz="1200" dirty="0"/>
          </a:p>
          <a:p>
            <a:pPr lvl="2"/>
            <a:r>
              <a:rPr lang="en-US" altLang="ko-KR" sz="1200" dirty="0"/>
              <a:t>do {</a:t>
            </a:r>
          </a:p>
          <a:p>
            <a:pPr lvl="3"/>
            <a:r>
              <a:rPr lang="en-US" altLang="ko-KR" sz="1200" dirty="0" err="1"/>
              <a:t>printf</a:t>
            </a:r>
            <a:r>
              <a:rPr lang="en-US" altLang="ko-KR" sz="1200" dirty="0"/>
              <a:t>("</a:t>
            </a:r>
            <a:r>
              <a:rPr lang="ko-KR" altLang="en-US" sz="1200" dirty="0"/>
              <a:t>어떤 진수로 변환할까요</a:t>
            </a:r>
            <a:r>
              <a:rPr lang="en-US" altLang="ko-KR" sz="1200" dirty="0"/>
              <a:t>? (2, 8, 16) : ");</a:t>
            </a:r>
          </a:p>
          <a:p>
            <a:pPr lvl="3"/>
            <a:r>
              <a:rPr lang="en-US" altLang="ko-KR" sz="1200" dirty="0" err="1"/>
              <a:t>scanf</a:t>
            </a:r>
            <a:r>
              <a:rPr lang="en-US" altLang="ko-KR" sz="1200" dirty="0"/>
              <a:t>("%d", &amp;cd);</a:t>
            </a:r>
          </a:p>
          <a:p>
            <a:pPr lvl="2"/>
            <a:r>
              <a:rPr lang="en-US" altLang="ko-KR" sz="1200" dirty="0"/>
              <a:t>} while (cd &lt; 2 || cd&gt; 16);</a:t>
            </a:r>
          </a:p>
          <a:p>
            <a:pPr lvl="2"/>
            <a:endParaRPr lang="ko-KR" altLang="en-US" sz="1200" dirty="0"/>
          </a:p>
          <a:p>
            <a:pPr lvl="2"/>
            <a:r>
              <a:rPr lang="en-US" altLang="ko-KR" sz="1200" dirty="0" err="1"/>
              <a:t>dno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card_convr</a:t>
            </a:r>
            <a:r>
              <a:rPr lang="en-US" altLang="ko-KR" sz="1200" dirty="0"/>
              <a:t>(no, cd, </a:t>
            </a:r>
            <a:r>
              <a:rPr lang="en-US" altLang="ko-KR" sz="1200" dirty="0" err="1"/>
              <a:t>cno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lvl="2"/>
            <a:endParaRPr lang="ko-KR" altLang="en-US" sz="1200" dirty="0"/>
          </a:p>
          <a:p>
            <a:pPr lvl="2"/>
            <a:r>
              <a:rPr lang="en-US" altLang="ko-KR" sz="1200" dirty="0" err="1"/>
              <a:t>printf</a:t>
            </a:r>
            <a:r>
              <a:rPr lang="en-US" altLang="ko-KR" sz="1200" dirty="0"/>
              <a:t>("%d</a:t>
            </a:r>
            <a:r>
              <a:rPr lang="ko-KR" altLang="en-US" sz="1200" dirty="0"/>
              <a:t>진수로는</a:t>
            </a:r>
            <a:r>
              <a:rPr lang="en-US" altLang="ko-KR" sz="1200" dirty="0"/>
              <a:t>", cd);</a:t>
            </a:r>
          </a:p>
          <a:p>
            <a:pPr lvl="2"/>
            <a:r>
              <a:rPr lang="en-US" altLang="ko-KR" sz="1200" dirty="0"/>
              <a:t>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 = </a:t>
            </a:r>
            <a:r>
              <a:rPr lang="en-US" altLang="ko-KR" sz="1200" dirty="0" err="1"/>
              <a:t>dno</a:t>
            </a:r>
            <a:r>
              <a:rPr lang="en-US" altLang="ko-KR" sz="1200" dirty="0"/>
              <a:t> - 1; i &gt;= 0; i-</a:t>
            </a:r>
            <a:r>
              <a:rPr lang="en-US" altLang="ko-KR" sz="1200" dirty="0" smtClean="0"/>
              <a:t>-)</a:t>
            </a:r>
            <a:endParaRPr lang="ko-KR" altLang="en-US" sz="1200" dirty="0"/>
          </a:p>
          <a:p>
            <a:pPr lvl="3"/>
            <a:r>
              <a:rPr lang="en-US" altLang="ko-KR" sz="1200" dirty="0" err="1"/>
              <a:t>printf</a:t>
            </a:r>
            <a:r>
              <a:rPr lang="en-US" altLang="ko-KR" sz="1200" dirty="0"/>
              <a:t>("%c", </a:t>
            </a:r>
            <a:r>
              <a:rPr lang="en-US" altLang="ko-KR" sz="1200" dirty="0" err="1"/>
              <a:t>cno</a:t>
            </a:r>
            <a:r>
              <a:rPr lang="en-US" altLang="ko-KR" sz="1200" dirty="0"/>
              <a:t>[i]);</a:t>
            </a:r>
          </a:p>
          <a:p>
            <a:pPr lvl="2"/>
            <a:r>
              <a:rPr lang="en-US" altLang="ko-KR" sz="1200" dirty="0" err="1"/>
              <a:t>printf</a:t>
            </a:r>
            <a:r>
              <a:rPr lang="en-US" altLang="ko-KR" sz="1200" dirty="0"/>
              <a:t>("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.\n");</a:t>
            </a:r>
          </a:p>
          <a:p>
            <a:pPr lvl="2"/>
            <a:endParaRPr lang="ko-KR" altLang="en-US" sz="1200" dirty="0"/>
          </a:p>
          <a:p>
            <a:pPr lvl="2"/>
            <a:r>
              <a:rPr lang="en-US" altLang="ko-KR" sz="1200" dirty="0" err="1"/>
              <a:t>printf</a:t>
            </a:r>
            <a:r>
              <a:rPr lang="en-US" altLang="ko-KR" sz="1200" dirty="0"/>
              <a:t>("</a:t>
            </a:r>
            <a:r>
              <a:rPr lang="ko-KR" altLang="en-US" sz="1200" dirty="0"/>
              <a:t>한 번 더 할까요</a:t>
            </a:r>
            <a:r>
              <a:rPr lang="en-US" altLang="ko-KR" sz="1200" dirty="0"/>
              <a:t>? (1 … </a:t>
            </a:r>
            <a:r>
              <a:rPr lang="ko-KR" altLang="en-US" sz="1200" dirty="0"/>
              <a:t>예 </a:t>
            </a:r>
            <a:r>
              <a:rPr lang="en-US" altLang="ko-KR" sz="1200" dirty="0"/>
              <a:t>/0 … </a:t>
            </a:r>
            <a:r>
              <a:rPr lang="ko-KR" altLang="en-US" sz="1200" dirty="0"/>
              <a:t>아니오</a:t>
            </a:r>
            <a:r>
              <a:rPr lang="en-US" altLang="ko-KR" sz="1200" dirty="0"/>
              <a:t>) : ");</a:t>
            </a:r>
          </a:p>
          <a:p>
            <a:pPr lvl="2"/>
            <a:r>
              <a:rPr lang="en-US" altLang="ko-KR" sz="1200" dirty="0" err="1"/>
              <a:t>scanf</a:t>
            </a:r>
            <a:r>
              <a:rPr lang="en-US" altLang="ko-KR" sz="1200" dirty="0"/>
              <a:t>("%d", &amp;select);</a:t>
            </a:r>
          </a:p>
          <a:p>
            <a:pPr lvl="2"/>
            <a:r>
              <a:rPr lang="en-US" altLang="ko-KR" sz="1200" dirty="0"/>
              <a:t>if (select == 0) break;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4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선택정렬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선택정렬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208370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 선택 정렬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43296"/>
            <a:ext cx="6753622" cy="470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8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선택정렬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" y="1247358"/>
            <a:ext cx="74295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33975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53398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67044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8831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9692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40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선택정렬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" y="1225649"/>
            <a:ext cx="75723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3975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53398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67044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8831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9692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7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선택정렬</a:t>
            </a:r>
            <a:endParaRPr lang="ko-KR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18" y="1196434"/>
            <a:ext cx="77343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3975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53398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67044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8831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9692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0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46" y="1217072"/>
            <a:ext cx="75628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선택정렬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3975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53398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67044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8831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9692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2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삽입정</a:t>
            </a:r>
            <a:r>
              <a:rPr lang="ko-KR" altLang="en-US" sz="2800" dirty="0"/>
              <a:t>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25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삽입정</a:t>
            </a:r>
            <a:r>
              <a:rPr lang="ko-KR" altLang="en-US" dirty="0"/>
              <a:t>렬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26260"/>
              </p:ext>
            </p:extLst>
          </p:nvPr>
        </p:nvGraphicFramePr>
        <p:xfrm>
          <a:off x="2267742" y="1340768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77899"/>
              </p:ext>
            </p:extLst>
          </p:nvPr>
        </p:nvGraphicFramePr>
        <p:xfrm>
          <a:off x="2267742" y="2060848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99592" y="134076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정렬전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06084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0312" y="134076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80312" y="206084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4&gt;8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67744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139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95036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1630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2491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9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en-US" altLang="ko-KR" sz="2800" dirty="0" smtClean="0"/>
              <a:t>C</a:t>
            </a:r>
            <a:r>
              <a:rPr lang="ko-KR" altLang="en-US" sz="2800" dirty="0" smtClean="0"/>
              <a:t>언어 알고리즘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삽입정</a:t>
            </a:r>
            <a:r>
              <a:rPr lang="ko-KR" altLang="en-US" dirty="0"/>
              <a:t>렬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64964"/>
              </p:ext>
            </p:extLst>
          </p:nvPr>
        </p:nvGraphicFramePr>
        <p:xfrm>
          <a:off x="2267742" y="1340768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35483"/>
              </p:ext>
            </p:extLst>
          </p:nvPr>
        </p:nvGraphicFramePr>
        <p:xfrm>
          <a:off x="2267742" y="2060848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06189"/>
              </p:ext>
            </p:extLst>
          </p:nvPr>
        </p:nvGraphicFramePr>
        <p:xfrm>
          <a:off x="2267742" y="2708920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29092"/>
              </p:ext>
            </p:extLst>
          </p:nvPr>
        </p:nvGraphicFramePr>
        <p:xfrm>
          <a:off x="2267742" y="3356992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99592" y="134076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정렬전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06084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270892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3356992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0312" y="134076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80312" y="206084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4&gt;2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80312" y="270892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80312" y="3356992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8&gt;4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67744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18139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95036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1630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2491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5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삽입정</a:t>
            </a:r>
            <a:r>
              <a:rPr lang="ko-KR" altLang="en-US" dirty="0"/>
              <a:t>렬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88531"/>
              </p:ext>
            </p:extLst>
          </p:nvPr>
        </p:nvGraphicFramePr>
        <p:xfrm>
          <a:off x="2267742" y="1340768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823168"/>
              </p:ext>
            </p:extLst>
          </p:nvPr>
        </p:nvGraphicFramePr>
        <p:xfrm>
          <a:off x="2267742" y="2060848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35986"/>
              </p:ext>
            </p:extLst>
          </p:nvPr>
        </p:nvGraphicFramePr>
        <p:xfrm>
          <a:off x="2267742" y="2708920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79604"/>
              </p:ext>
            </p:extLst>
          </p:nvPr>
        </p:nvGraphicFramePr>
        <p:xfrm>
          <a:off x="2267742" y="3356992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99592" y="134076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정렬전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06084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270892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3356992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0312" y="134076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80312" y="206084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2&gt;7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80312" y="270892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4&gt;7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7250"/>
              </p:ext>
            </p:extLst>
          </p:nvPr>
        </p:nvGraphicFramePr>
        <p:xfrm>
          <a:off x="2267742" y="4005064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99592" y="4005064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80312" y="3356992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4&gt;7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80312" y="4005064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67744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8139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95036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1630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2491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4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삽입정</a:t>
            </a:r>
            <a:r>
              <a:rPr lang="ko-KR" altLang="en-US" dirty="0"/>
              <a:t>렬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081071"/>
              </p:ext>
            </p:extLst>
          </p:nvPr>
        </p:nvGraphicFramePr>
        <p:xfrm>
          <a:off x="2267742" y="1340768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00445"/>
              </p:ext>
            </p:extLst>
          </p:nvPr>
        </p:nvGraphicFramePr>
        <p:xfrm>
          <a:off x="2267742" y="2060848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23837"/>
              </p:ext>
            </p:extLst>
          </p:nvPr>
        </p:nvGraphicFramePr>
        <p:xfrm>
          <a:off x="2267742" y="2708920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448"/>
              </p:ext>
            </p:extLst>
          </p:nvPr>
        </p:nvGraphicFramePr>
        <p:xfrm>
          <a:off x="2267742" y="3356992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99592" y="134076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정렬전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06084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270892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3356992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0312" y="134076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80312" y="206084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2&gt;6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80312" y="270892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4&gt;6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05915"/>
              </p:ext>
            </p:extLst>
          </p:nvPr>
        </p:nvGraphicFramePr>
        <p:xfrm>
          <a:off x="2267742" y="4005064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99592" y="4005064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80312" y="3356992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7&gt;6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36240"/>
              </p:ext>
            </p:extLst>
          </p:nvPr>
        </p:nvGraphicFramePr>
        <p:xfrm>
          <a:off x="2267742" y="4652360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899592" y="465236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80312" y="400428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77444"/>
              </p:ext>
            </p:extLst>
          </p:nvPr>
        </p:nvGraphicFramePr>
        <p:xfrm>
          <a:off x="2267742" y="5300432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899592" y="5300432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80312" y="465236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7&gt;8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80312" y="5300432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67744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8139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95036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1630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2491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9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버블정렬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4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버블정렬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44893"/>
              </p:ext>
            </p:extLst>
          </p:nvPr>
        </p:nvGraphicFramePr>
        <p:xfrm>
          <a:off x="2267742" y="1340768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66388"/>
              </p:ext>
            </p:extLst>
          </p:nvPr>
        </p:nvGraphicFramePr>
        <p:xfrm>
          <a:off x="2267742" y="2060848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96123"/>
              </p:ext>
            </p:extLst>
          </p:nvPr>
        </p:nvGraphicFramePr>
        <p:xfrm>
          <a:off x="2267742" y="2708920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20573"/>
              </p:ext>
            </p:extLst>
          </p:nvPr>
        </p:nvGraphicFramePr>
        <p:xfrm>
          <a:off x="2267742" y="3356992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99592" y="134076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정렬전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06084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270892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3356992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0312" y="134076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80312" y="206084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4&gt;8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80312" y="270892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8&gt;2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99534"/>
              </p:ext>
            </p:extLst>
          </p:nvPr>
        </p:nvGraphicFramePr>
        <p:xfrm>
          <a:off x="2267742" y="4005064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99592" y="4005064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80312" y="3356992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81561"/>
              </p:ext>
            </p:extLst>
          </p:nvPr>
        </p:nvGraphicFramePr>
        <p:xfrm>
          <a:off x="2267742" y="4652360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899592" y="465236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80312" y="400428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76708"/>
              </p:ext>
            </p:extLst>
          </p:nvPr>
        </p:nvGraphicFramePr>
        <p:xfrm>
          <a:off x="2267742" y="5300432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899592" y="5300432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80312" y="465236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67744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8139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95036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1630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2491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90328"/>
              </p:ext>
            </p:extLst>
          </p:nvPr>
        </p:nvGraphicFramePr>
        <p:xfrm>
          <a:off x="2267742" y="5929424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899592" y="5929424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80312" y="5281352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80312" y="5929424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2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버블정렬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07350"/>
              </p:ext>
            </p:extLst>
          </p:nvPr>
        </p:nvGraphicFramePr>
        <p:xfrm>
          <a:off x="2267742" y="1340768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83689"/>
              </p:ext>
            </p:extLst>
          </p:nvPr>
        </p:nvGraphicFramePr>
        <p:xfrm>
          <a:off x="2267742" y="2060848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75713"/>
              </p:ext>
            </p:extLst>
          </p:nvPr>
        </p:nvGraphicFramePr>
        <p:xfrm>
          <a:off x="2267742" y="2708920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81331"/>
              </p:ext>
            </p:extLst>
          </p:nvPr>
        </p:nvGraphicFramePr>
        <p:xfrm>
          <a:off x="2267742" y="3356992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99592" y="134076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정렬전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06084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270892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3356992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0312" y="134076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80312" y="206084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4&gt;2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80312" y="270892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13226"/>
              </p:ext>
            </p:extLst>
          </p:nvPr>
        </p:nvGraphicFramePr>
        <p:xfrm>
          <a:off x="2267742" y="4005064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99592" y="4005064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80312" y="3356992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4&gt;7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82278"/>
              </p:ext>
            </p:extLst>
          </p:nvPr>
        </p:nvGraphicFramePr>
        <p:xfrm>
          <a:off x="2267742" y="4652360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899592" y="465236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80312" y="400428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7&gt;6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80312" y="465236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67744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8139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95036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1630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2491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3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버블정렬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14893"/>
              </p:ext>
            </p:extLst>
          </p:nvPr>
        </p:nvGraphicFramePr>
        <p:xfrm>
          <a:off x="2267742" y="1340768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8313"/>
              </p:ext>
            </p:extLst>
          </p:nvPr>
        </p:nvGraphicFramePr>
        <p:xfrm>
          <a:off x="2267742" y="2060848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81158"/>
              </p:ext>
            </p:extLst>
          </p:nvPr>
        </p:nvGraphicFramePr>
        <p:xfrm>
          <a:off x="2267742" y="2708920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99592" y="134076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정렬전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06084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270892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0312" y="134076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80312" y="206084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2&gt;4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80312" y="2708920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4&gt;6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67744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8139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95036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1630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2491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2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버블정렬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03613"/>
              </p:ext>
            </p:extLst>
          </p:nvPr>
        </p:nvGraphicFramePr>
        <p:xfrm>
          <a:off x="2267742" y="1340768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51265"/>
              </p:ext>
            </p:extLst>
          </p:nvPr>
        </p:nvGraphicFramePr>
        <p:xfrm>
          <a:off x="2267742" y="2060848"/>
          <a:ext cx="45365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4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6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7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  <a:cs typeface="+mn-cs"/>
                        </a:rPr>
                        <a:t>8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99592" y="134076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정렬전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06084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차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0312" y="134076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80312" y="2060848"/>
            <a:ext cx="86409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2&gt;4</a:t>
            </a:r>
            <a:endParaRPr lang="ko-KR" altLang="en-US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67744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8139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95036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1630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2491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9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094848"/>
            <a:ext cx="7200800" cy="535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27687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[5] = {1, 2, 3, 4, 5};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66275"/>
              </p:ext>
            </p:extLst>
          </p:nvPr>
        </p:nvGraphicFramePr>
        <p:xfrm>
          <a:off x="899592" y="3356992"/>
          <a:ext cx="6480720" cy="691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</a:tblGrid>
              <a:tr h="691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99592" y="4077072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4byte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95736" y="4077072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4byte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91880" y="4077072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4byte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88024" y="4077072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4byte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4168" y="4077072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4byte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99592" y="3458617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195736" y="3458617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91880" y="3458617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788024" y="3458617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084168" y="3458617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99592" y="2924944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195736" y="2924944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91880" y="2924944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88024" y="2924944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84168" y="2924944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9592" y="5301208"/>
            <a:ext cx="648072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 변수 한 칸의 크기는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4byte</a:t>
            </a: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공간을 할당하면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4byte * 5 = 20byte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39552" y="119675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 배열 선언과 동시에 초기화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3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072605"/>
            <a:ext cx="194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[5];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561187"/>
              </p:ext>
            </p:extLst>
          </p:nvPr>
        </p:nvGraphicFramePr>
        <p:xfrm>
          <a:off x="899592" y="2607295"/>
          <a:ext cx="6480720" cy="691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</a:tblGrid>
              <a:tr h="691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99592" y="3284984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4byte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95736" y="3284984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4byte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91880" y="3284984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4byte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88024" y="3284984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4byte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4168" y="3284984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4byte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9592" y="4119463"/>
            <a:ext cx="6624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[5];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 = 1;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 = 2;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 = 3;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112418"/>
              </p:ext>
            </p:extLst>
          </p:nvPr>
        </p:nvGraphicFramePr>
        <p:xfrm>
          <a:off x="899592" y="4640870"/>
          <a:ext cx="6480720" cy="6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</a:tblGrid>
              <a:tr h="6914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899592" y="5318559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5736" y="5318559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91880" y="5318559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8024" y="5318559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84168" y="5318559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9592" y="4769619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95736" y="4769619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91880" y="4769619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39552" y="119675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 배열 선언 후 한 칸씩 초기화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79818" y="4769619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067756" y="4769619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99592" y="5949280"/>
            <a:ext cx="646430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초기화 후 남은 공간은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쓰레기값으로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채워짐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1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533746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char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[10] = “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CLanguage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39552" y="119675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 문자형 배열선언과 초기화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366534"/>
              </p:ext>
            </p:extLst>
          </p:nvPr>
        </p:nvGraphicFramePr>
        <p:xfrm>
          <a:off x="971596" y="3170061"/>
          <a:ext cx="7416830" cy="70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3"/>
                <a:gridCol w="741683"/>
                <a:gridCol w="741683"/>
                <a:gridCol w="741683"/>
                <a:gridCol w="741683"/>
                <a:gridCol w="741683"/>
                <a:gridCol w="741683"/>
                <a:gridCol w="741683"/>
                <a:gridCol w="741683"/>
                <a:gridCol w="741683"/>
              </a:tblGrid>
              <a:tr h="7052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971600" y="3282709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711316" y="3282709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451032" y="3282709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190748" y="3282709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930464" y="3282709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</a:t>
            </a:r>
            <a:endParaRPr lang="en-US" altLang="ko-KR" sz="24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70180" y="3282709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409896" y="3282709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149612" y="3282709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89328" y="3282709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629044" y="3282709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\0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71600" y="4725144"/>
            <a:ext cx="7387684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char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1byte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공간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칸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10byte</a:t>
            </a:r>
          </a:p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남은 공간의 처음에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\0(null)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값이 들어감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여기까지 문자열로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인식함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입력할 글자수보다 한 칸 더 공간을 설정해야 한다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채우고도 남는 공간은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쓰레기값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(Garbage Value)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들어감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099604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char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[] = “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CLanguage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39552" y="119675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 배열의 크기를 설정 안하고 초기화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21467"/>
              </p:ext>
            </p:extLst>
          </p:nvPr>
        </p:nvGraphicFramePr>
        <p:xfrm>
          <a:off x="971596" y="2735919"/>
          <a:ext cx="7416830" cy="70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3"/>
                <a:gridCol w="741683"/>
                <a:gridCol w="741683"/>
                <a:gridCol w="741683"/>
                <a:gridCol w="741683"/>
                <a:gridCol w="741683"/>
                <a:gridCol w="741683"/>
                <a:gridCol w="741683"/>
                <a:gridCol w="741683"/>
                <a:gridCol w="741683"/>
              </a:tblGrid>
              <a:tr h="7052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971600" y="2848567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711316" y="2848567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451032" y="2848567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190748" y="2848567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930464" y="2848567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</a:t>
            </a:r>
            <a:endParaRPr lang="en-US" altLang="ko-KR" sz="24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70180" y="2848567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409896" y="2848567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149612" y="2848567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89328" y="2848567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629044" y="2848567"/>
            <a:ext cx="73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\0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71600" y="3695529"/>
            <a:ext cx="738768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배열의 크기를 정하지 않고 바로 초기화 시키면 자동으로 크기를 설정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4653136"/>
            <a:ext cx="4536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char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[];</a:t>
            </a:r>
          </a:p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[] = “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CLanguage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71600" y="5546550"/>
            <a:ext cx="738768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배열의 크기를 정하지 않고 바로 초기화를 안 시키면 컴파일 에러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39552" y="119675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 배열의 메모리 할당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43608" y="5229200"/>
            <a:ext cx="705678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 선언 시 메모리에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아무곳이나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공간을 할당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 선언 시  배열의 이름이 시작 주소가 되고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자료형의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크기만큼 공간이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할당되고 한 공간이 끝나면 다음 공간이 그 뒤에 붙어서 지역을 이룬다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7584" y="1868016"/>
            <a:ext cx="2376264" cy="24482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1326" y="4365104"/>
            <a:ext cx="2362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num1;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2650486"/>
            <a:ext cx="2376264" cy="6120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num1</a:t>
            </a:r>
            <a:endParaRPr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59832" y="2760893"/>
            <a:ext cx="115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4byte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508104" y="1868016"/>
            <a:ext cx="2376264" cy="24482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508104" y="2366344"/>
            <a:ext cx="2376264" cy="6120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arr</a:t>
            </a: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[0]</a:t>
            </a:r>
            <a:endParaRPr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08104" y="3037608"/>
            <a:ext cx="2376264" cy="6120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arr</a:t>
            </a: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[1]</a:t>
            </a:r>
            <a:endParaRPr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08104" y="3704220"/>
            <a:ext cx="2376264" cy="6120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arr</a:t>
            </a: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[2]</a:t>
            </a:r>
            <a:endParaRPr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08104" y="4365104"/>
            <a:ext cx="2362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[3];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83785" y="2454859"/>
            <a:ext cx="115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4byte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783785" y="3126123"/>
            <a:ext cx="115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4byte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783785" y="3797387"/>
            <a:ext cx="115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4byte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26843" y="2454859"/>
            <a:ext cx="118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1000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26843" y="3165794"/>
            <a:ext cx="118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1004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26843" y="3876729"/>
            <a:ext cx="118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1008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2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51720" y="1720840"/>
            <a:ext cx="4968552" cy="3046988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#include&lt;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main() {</a:t>
            </a:r>
          </a:p>
          <a:p>
            <a:pPr lvl="1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[10];</a:t>
            </a:r>
          </a:p>
          <a:p>
            <a:pPr lvl="1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 (int i = 0; i &lt; 10; i++) {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("%d", &amp;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]);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pPr lvl="1"/>
            <a:r>
              <a:rPr lang="nn-N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 (int i = 0; i &lt; 10; i++) {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[%d] = %d\n",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]);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2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1095</Words>
  <Application>Microsoft Office PowerPoint</Application>
  <PresentationFormat>화면 슬라이드 쇼(4:3)</PresentationFormat>
  <Paragraphs>513</Paragraphs>
  <Slides>27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굴림</vt:lpstr>
      <vt:lpstr>Arial</vt:lpstr>
      <vt:lpstr>나눔스퀘어 Bold</vt:lpstr>
      <vt:lpstr>나눔고딕</vt:lpstr>
      <vt:lpstr>맑은 고딕</vt:lpstr>
      <vt:lpstr>나눔스퀘어라운드 Bold</vt:lpstr>
      <vt:lpstr>나눔스퀘어라운드 ExtraBold</vt:lpstr>
      <vt:lpstr>나눔명조 ExtraBold</vt:lpstr>
      <vt:lpstr>나눔스퀘어 ExtraBold</vt:lpstr>
      <vt:lpstr>Office 테마</vt:lpstr>
      <vt:lpstr>PowerPoint 프레젠테이션</vt:lpstr>
      <vt:lpstr>C언어 알고리즘</vt:lpstr>
      <vt:lpstr>배열(Array)</vt:lpstr>
      <vt:lpstr>배열(Array)</vt:lpstr>
      <vt:lpstr>배열(Array)</vt:lpstr>
      <vt:lpstr>배열(Array)</vt:lpstr>
      <vt:lpstr>배열(Array)</vt:lpstr>
      <vt:lpstr>배열(Array)</vt:lpstr>
      <vt:lpstr>배열</vt:lpstr>
      <vt:lpstr>배열</vt:lpstr>
      <vt:lpstr>배열</vt:lpstr>
      <vt:lpstr>배열</vt:lpstr>
      <vt:lpstr>선택정렬</vt:lpstr>
      <vt:lpstr>선택정렬</vt:lpstr>
      <vt:lpstr>선택정렬</vt:lpstr>
      <vt:lpstr>선택정렬</vt:lpstr>
      <vt:lpstr>선택정렬</vt:lpstr>
      <vt:lpstr>삽입정렬</vt:lpstr>
      <vt:lpstr>삽입정렬</vt:lpstr>
      <vt:lpstr>삽입정렬</vt:lpstr>
      <vt:lpstr>삽입정렬</vt:lpstr>
      <vt:lpstr>삽입정렬</vt:lpstr>
      <vt:lpstr>버블정렬</vt:lpstr>
      <vt:lpstr>버블정렬</vt:lpstr>
      <vt:lpstr>버블정렬</vt:lpstr>
      <vt:lpstr>버블정렬</vt:lpstr>
      <vt:lpstr>버블정렬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사용자</cp:lastModifiedBy>
  <cp:revision>1254</cp:revision>
  <dcterms:created xsi:type="dcterms:W3CDTF">2018-01-27T18:13:24Z</dcterms:created>
  <dcterms:modified xsi:type="dcterms:W3CDTF">2019-02-18T09:59:46Z</dcterms:modified>
</cp:coreProperties>
</file>