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471" r:id="rId2"/>
    <p:sldId id="592" r:id="rId3"/>
    <p:sldId id="528" r:id="rId4"/>
    <p:sldId id="531" r:id="rId5"/>
    <p:sldId id="569" r:id="rId6"/>
    <p:sldId id="529" r:id="rId7"/>
    <p:sldId id="570" r:id="rId8"/>
    <p:sldId id="571" r:id="rId9"/>
    <p:sldId id="530" r:id="rId10"/>
    <p:sldId id="572" r:id="rId11"/>
    <p:sldId id="532" r:id="rId12"/>
    <p:sldId id="573" r:id="rId13"/>
    <p:sldId id="533" r:id="rId14"/>
    <p:sldId id="534" r:id="rId15"/>
    <p:sldId id="535" r:id="rId16"/>
    <p:sldId id="536" r:id="rId17"/>
    <p:sldId id="575" r:id="rId18"/>
    <p:sldId id="593" r:id="rId19"/>
    <p:sldId id="596" r:id="rId20"/>
    <p:sldId id="597" r:id="rId21"/>
    <p:sldId id="574" r:id="rId22"/>
    <p:sldId id="576" r:id="rId23"/>
    <p:sldId id="540" r:id="rId24"/>
    <p:sldId id="541" r:id="rId25"/>
    <p:sldId id="598" r:id="rId26"/>
    <p:sldId id="577" r:id="rId27"/>
    <p:sldId id="542" r:id="rId28"/>
    <p:sldId id="580" r:id="rId29"/>
    <p:sldId id="543" r:id="rId30"/>
    <p:sldId id="578" r:id="rId31"/>
    <p:sldId id="544" r:id="rId32"/>
    <p:sldId id="581" r:id="rId33"/>
    <p:sldId id="545" r:id="rId34"/>
    <p:sldId id="582" r:id="rId35"/>
    <p:sldId id="546" r:id="rId36"/>
    <p:sldId id="548" r:id="rId37"/>
    <p:sldId id="599" r:id="rId38"/>
    <p:sldId id="549" r:id="rId39"/>
    <p:sldId id="583" r:id="rId40"/>
    <p:sldId id="594" r:id="rId41"/>
    <p:sldId id="550" r:id="rId42"/>
    <p:sldId id="551" r:id="rId43"/>
    <p:sldId id="584" r:id="rId44"/>
    <p:sldId id="552" r:id="rId45"/>
    <p:sldId id="585" r:id="rId46"/>
    <p:sldId id="553" r:id="rId47"/>
    <p:sldId id="586" r:id="rId48"/>
    <p:sldId id="554" r:id="rId49"/>
    <p:sldId id="555" r:id="rId50"/>
    <p:sldId id="556" r:id="rId51"/>
    <p:sldId id="557" r:id="rId52"/>
    <p:sldId id="587" r:id="rId53"/>
    <p:sldId id="558" r:id="rId54"/>
    <p:sldId id="588" r:id="rId55"/>
    <p:sldId id="589" r:id="rId56"/>
    <p:sldId id="595" r:id="rId57"/>
    <p:sldId id="559" r:id="rId58"/>
    <p:sldId id="560" r:id="rId59"/>
    <p:sldId id="561" r:id="rId60"/>
    <p:sldId id="590" r:id="rId61"/>
    <p:sldId id="562" r:id="rId62"/>
    <p:sldId id="591" r:id="rId63"/>
    <p:sldId id="563" r:id="rId64"/>
    <p:sldId id="564" r:id="rId65"/>
    <p:sldId id="565" r:id="rId66"/>
    <p:sldId id="566" r:id="rId67"/>
    <p:sldId id="567" r:id="rId68"/>
    <p:sldId id="568" r:id="rId69"/>
    <p:sldId id="385" r:id="rId7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33"/>
    <a:srgbClr val="F3F8E6"/>
    <a:srgbClr val="DA6EAB"/>
    <a:srgbClr val="0067B3"/>
    <a:srgbClr val="EE7D6A"/>
    <a:srgbClr val="43AC81"/>
    <a:srgbClr val="2A5CAA"/>
    <a:srgbClr val="ED7C7F"/>
    <a:srgbClr val="3C479D"/>
    <a:srgbClr val="EF3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 autoAdjust="0"/>
    <p:restoredTop sz="94213" autoAdjust="0"/>
  </p:normalViewPr>
  <p:slideViewPr>
    <p:cSldViewPr>
      <p:cViewPr>
        <p:scale>
          <a:sx n="100" d="100"/>
          <a:sy n="100" d="100"/>
        </p:scale>
        <p:origin x="-2220" y="-28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2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2023-03-24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666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666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2023-03-24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166697" y="6309320"/>
            <a:ext cx="26693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2019 </a:t>
            </a:r>
            <a:r>
              <a:rPr lang="en-US" altLang="ko-KR" sz="1100" dirty="0" err="1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dirty="0" smtClean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97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2023-03-24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8" r:id="rId2"/>
    <p:sldLayoutId id="2147483689" r:id="rId3"/>
    <p:sldLayoutId id="2147483678" r:id="rId4"/>
    <p:sldLayoutId id="2147483692" r:id="rId5"/>
    <p:sldLayoutId id="2147483679" r:id="rId6"/>
    <p:sldLayoutId id="2147483680" r:id="rId7"/>
    <p:sldLayoutId id="2147483686" r:id="rId8"/>
    <p:sldLayoutId id="2147483685" r:id="rId9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1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429000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함수 </a:t>
            </a:r>
            <a:r>
              <a:rPr lang="ko-KR" altLang="en-US" sz="2000" b="1" dirty="0" smtClean="0">
                <a:latin typeface="+mj-ea"/>
                <a:ea typeface="+mj-ea"/>
              </a:rPr>
              <a:t>기초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함수 </a:t>
            </a:r>
            <a:r>
              <a:rPr lang="ko-KR" altLang="en-US" sz="2000" b="1" dirty="0" smtClean="0">
                <a:latin typeface="+mj-ea"/>
                <a:ea typeface="+mj-ea"/>
              </a:rPr>
              <a:t>심화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함수의 </a:t>
            </a:r>
            <a:r>
              <a:rPr lang="ko-KR" altLang="en-US" sz="2000" b="1" dirty="0" smtClean="0">
                <a:latin typeface="+mj-ea"/>
                <a:ea typeface="+mj-ea"/>
              </a:rPr>
              <a:t>인수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좋은 코드를 작성하는 방법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실행 </a:t>
            </a:r>
            <a:r>
              <a:rPr lang="ko-KR" altLang="en-US" sz="2000" dirty="0" smtClean="0"/>
              <a:t>순서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5-1]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611560" y="1772816"/>
            <a:ext cx="7704856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1</a:t>
            </a:r>
            <a:r>
              <a:rPr lang="ko-KR" altLang="en-US" sz="1400" b="0" dirty="0"/>
              <a:t>행의 함수가 정의된 </a:t>
            </a:r>
            <a:r>
              <a:rPr lang="en-US" altLang="ko-KR" sz="1400" b="0" dirty="0" err="1"/>
              <a:t>def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부분은 실행하지 않는다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실행되지 </a:t>
            </a:r>
            <a:r>
              <a:rPr lang="ko-KR" altLang="en-US" sz="1400" b="0" dirty="0"/>
              <a:t>않는 것처럼 보일 뿐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코드를 메모리에 </a:t>
            </a:r>
            <a:r>
              <a:rPr lang="ko-KR" altLang="en-US" sz="1400" b="0" dirty="0" err="1"/>
              <a:t>업로드하여</a:t>
            </a:r>
            <a:r>
              <a:rPr lang="ko-KR" altLang="en-US" sz="1400" b="0" dirty="0"/>
              <a:t> 다른 </a:t>
            </a:r>
            <a:r>
              <a:rPr lang="ko-KR" altLang="en-US" sz="1400" b="0" dirty="0" smtClean="0"/>
              <a:t>코드를 호출해 </a:t>
            </a:r>
            <a:r>
              <a:rPr lang="ko-KR" altLang="en-US" sz="1400" b="0" dirty="0"/>
              <a:t>사용할 수 있도록 준비 과정을 거친다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만약 함수의 선언 부분을 코드의 맨 끝에 </a:t>
            </a:r>
            <a:r>
              <a:rPr lang="ko-KR" altLang="en-US" sz="1400" b="0" dirty="0" smtClean="0"/>
              <a:t>둔다면 </a:t>
            </a:r>
            <a:r>
              <a:rPr lang="ko-KR" altLang="en-US" sz="1400" b="0" dirty="0"/>
              <a:t>해당 코드 호출에 오류가 발생할 것이다</a:t>
            </a:r>
            <a:r>
              <a:rPr lang="en-US" altLang="ko-KR" sz="1400" b="0" dirty="0" smtClean="0"/>
              <a:t>. 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 smtClean="0"/>
              <a:t>다음으로 </a:t>
            </a:r>
            <a:r>
              <a:rPr lang="ko-KR" altLang="en-US" sz="1400" b="0" dirty="0"/>
              <a:t>함수 다음의 코드를 실행한다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정확히는 </a:t>
            </a:r>
            <a:r>
              <a:rPr lang="en-US" altLang="ko-KR" sz="1400" b="0" dirty="0" err="1"/>
              <a:t>rectangle_x</a:t>
            </a:r>
            <a:r>
              <a:rPr lang="en-US" altLang="ko-KR" sz="1400" b="0" dirty="0"/>
              <a:t> = 10</a:t>
            </a:r>
            <a:r>
              <a:rPr lang="ko-KR" altLang="en-US" sz="1400" b="0" dirty="0"/>
              <a:t>과 </a:t>
            </a:r>
            <a:r>
              <a:rPr lang="en-US" altLang="ko-KR" sz="1400" b="0" dirty="0" err="1"/>
              <a:t>rectangle_y</a:t>
            </a:r>
            <a:r>
              <a:rPr lang="en-US" altLang="ko-KR" sz="1400" b="0" dirty="0"/>
              <a:t> </a:t>
            </a:r>
            <a:r>
              <a:rPr lang="en-US" altLang="ko-KR" sz="1400" b="0" dirty="0" smtClean="0"/>
              <a:t>=20</a:t>
            </a:r>
            <a:r>
              <a:rPr lang="en-US" altLang="ko-KR" sz="1400" b="0" dirty="0"/>
              <a:t>, 2</a:t>
            </a:r>
            <a:r>
              <a:rPr lang="ko-KR" altLang="en-US" sz="1400" b="0" dirty="0"/>
              <a:t>개의 변수에 값이 할당되고 그 값이 출력된다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다음 </a:t>
            </a:r>
            <a:r>
              <a:rPr lang="ko-KR" altLang="en-US" sz="1400" b="0" dirty="0"/>
              <a:t>코드인 </a:t>
            </a:r>
            <a:r>
              <a:rPr lang="en-US" altLang="ko-KR" sz="1400" b="0" dirty="0"/>
              <a:t>print("</a:t>
            </a:r>
            <a:r>
              <a:rPr lang="ko-KR" altLang="en-US" sz="1400" b="0" dirty="0"/>
              <a:t>사각형의 넓이</a:t>
            </a:r>
            <a:r>
              <a:rPr lang="en-US" altLang="ko-KR" sz="1400" b="0" dirty="0" smtClean="0"/>
              <a:t>:", </a:t>
            </a:r>
            <a:r>
              <a:rPr lang="en-US" altLang="ko-KR" sz="1400" b="0" dirty="0" err="1" smtClean="0"/>
              <a:t>calculate_rectangle_area</a:t>
            </a:r>
            <a:r>
              <a:rPr lang="en-US" altLang="ko-KR" sz="1400" b="0" dirty="0" smtClean="0"/>
              <a:t>(</a:t>
            </a:r>
            <a:r>
              <a:rPr lang="en-US" altLang="ko-KR" sz="1400" b="0" dirty="0" err="1" smtClean="0"/>
              <a:t>rectangle_x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rectangle_y</a:t>
            </a:r>
            <a:r>
              <a:rPr lang="en-US" altLang="ko-KR" sz="1400" b="0" dirty="0"/>
              <a:t>))</a:t>
            </a:r>
            <a:r>
              <a:rPr lang="ko-KR" altLang="en-US" sz="1400" b="0" dirty="0"/>
              <a:t>를 호출한다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해당 함수를 </a:t>
            </a:r>
            <a:r>
              <a:rPr lang="ko-KR" altLang="en-US" sz="1400" b="0" dirty="0"/>
              <a:t>호출하고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rectangle_x</a:t>
            </a:r>
            <a:r>
              <a:rPr lang="ko-KR" altLang="en-US" sz="1400" b="0" dirty="0"/>
              <a:t>와 </a:t>
            </a:r>
            <a:r>
              <a:rPr lang="en-US" altLang="ko-KR" sz="1400" b="0" dirty="0" err="1"/>
              <a:t>rectangle_y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변수에 할당된 값이 </a:t>
            </a:r>
            <a:r>
              <a:rPr lang="en-US" altLang="ko-KR" sz="1400" b="0" dirty="0" err="1" smtClean="0"/>
              <a:t>calculate_rectangle_area</a:t>
            </a:r>
            <a:r>
              <a:rPr lang="ko-KR" altLang="en-US" sz="1400" b="0" dirty="0"/>
              <a:t>에 입력된다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그러면 </a:t>
            </a:r>
            <a:r>
              <a:rPr lang="ko-KR" altLang="en-US" sz="1400" b="0" dirty="0"/>
              <a:t>함수 코드 </a:t>
            </a:r>
            <a:r>
              <a:rPr lang="en-US" altLang="ko-KR" sz="1400" b="0" dirty="0"/>
              <a:t>return x * y </a:t>
            </a:r>
            <a:r>
              <a:rPr lang="ko-KR" altLang="en-US" sz="1400" b="0" dirty="0"/>
              <a:t>에 의해 </a:t>
            </a:r>
            <a:r>
              <a:rPr lang="ko-KR" altLang="en-US" sz="1400" b="0" dirty="0" err="1"/>
              <a:t>반환값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200</a:t>
            </a:r>
            <a:r>
              <a:rPr lang="ko-KR" altLang="en-US" sz="1400" b="0" dirty="0"/>
              <a:t>이 반환된다</a:t>
            </a:r>
            <a:r>
              <a:rPr lang="en-US" altLang="ko-KR" sz="14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5088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프로그래밍의 함수와 수학의 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간단히 </a:t>
            </a:r>
            <a:r>
              <a:rPr lang="en-US" altLang="ko-KR" sz="1400" b="0" dirty="0"/>
              <a:t>f(x) = x + 1</a:t>
            </a:r>
            <a:r>
              <a:rPr lang="ko-KR" altLang="en-US" sz="1400" b="0" dirty="0"/>
              <a:t>을 </a:t>
            </a:r>
            <a:r>
              <a:rPr lang="ko-KR" altLang="en-US" sz="1400" b="0" dirty="0" smtClean="0"/>
              <a:t>코드로 나타낸다면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다음과 </a:t>
            </a:r>
            <a:r>
              <a:rPr lang="ko-KR" altLang="en-US" sz="1400" b="0" dirty="0"/>
              <a:t>같은 형태로 표현할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3960000" cy="2165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1599" y="4365104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수학에서의 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함수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형태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88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프로그래밍의 함수와 수학의 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실제로 다음과 같은 문제가 있다면 프로그래밍에서 코드의 함수로 어떻게 표현할 수 있을까</a:t>
            </a:r>
            <a:r>
              <a:rPr lang="en-US" altLang="ko-KR" sz="1400" b="0" dirty="0" smtClean="0"/>
              <a:t>?</a:t>
            </a:r>
            <a:br>
              <a:rPr lang="en-US" altLang="ko-KR" sz="1400" b="0" dirty="0" smtClean="0"/>
            </a:br>
            <a:r>
              <a:rPr lang="ko-KR" altLang="en-US" sz="1400" b="0" dirty="0" smtClean="0"/>
              <a:t>→ </a:t>
            </a:r>
            <a:r>
              <a:rPr lang="en-US" altLang="ko-KR" sz="1400" b="0" dirty="0" smtClean="0"/>
              <a:t>[</a:t>
            </a:r>
            <a:r>
              <a:rPr lang="ko-KR" altLang="en-US" sz="1400" b="0" dirty="0" smtClean="0"/>
              <a:t>코드 </a:t>
            </a:r>
            <a:r>
              <a:rPr lang="en-US" altLang="ko-KR" sz="1400" b="0" dirty="0" smtClean="0"/>
              <a:t>5-2] </a:t>
            </a:r>
            <a:r>
              <a:rPr lang="ko-KR" altLang="en-US" sz="1400" b="0" dirty="0" smtClean="0"/>
              <a:t>확인</a:t>
            </a:r>
            <a:endParaRPr lang="en-US" altLang="ko-KR" sz="1400" b="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80928"/>
            <a:ext cx="7200000" cy="17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59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실행 순서</a:t>
            </a:r>
            <a:endParaRPr lang="en-US" altLang="ko-KR" sz="2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317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5373216"/>
            <a:ext cx="806489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6</a:t>
            </a:r>
            <a:r>
              <a:rPr lang="ko-KR" altLang="en-US" sz="1400" b="0" dirty="0"/>
              <a:t>행의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함수의 코드인 </a:t>
            </a:r>
            <a:r>
              <a:rPr lang="en-US" altLang="ko-KR" sz="1400" b="0" dirty="0"/>
              <a:t>f(x), g(x), f(g(x)), g(f(x))</a:t>
            </a:r>
            <a:r>
              <a:rPr lang="ko-KR" altLang="en-US" sz="1400" b="0" dirty="0"/>
              <a:t>가 각각 </a:t>
            </a:r>
            <a:r>
              <a:rPr lang="en-US" altLang="ko-KR" sz="1400" b="0" dirty="0"/>
              <a:t>11, 4, 15, 121</a:t>
            </a:r>
            <a:r>
              <a:rPr lang="ko-KR" altLang="en-US" sz="1400" b="0" dirty="0"/>
              <a:t>로 </a:t>
            </a:r>
            <a:r>
              <a:rPr lang="ko-KR" altLang="en-US" sz="1400" b="0" dirty="0" smtClean="0"/>
              <a:t>치환되어 결과가 </a:t>
            </a:r>
            <a:r>
              <a:rPr lang="ko-KR" altLang="en-US" sz="1400" b="0" dirty="0"/>
              <a:t>나오는 것을 확인할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634352" y="55172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15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675284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459607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매개변수와 인수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714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매개변수는 함수의 인터페이스 정의에 있어 어떤 변수를 사용하는지를 정의하는 것이다</a:t>
            </a:r>
            <a:r>
              <a:rPr lang="en-US" altLang="ko-KR" sz="1200" b="0" dirty="0"/>
              <a:t>. </a:t>
            </a:r>
            <a:r>
              <a:rPr lang="ko-KR" altLang="en-US" sz="1200" b="0" dirty="0" smtClean="0"/>
              <a:t>그에 반해 </a:t>
            </a:r>
            <a:r>
              <a:rPr lang="ko-KR" altLang="en-US" sz="1200" b="0" dirty="0"/>
              <a:t>인수는 실제 매개변수에 대입되는 값을 뜻한다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86" y="2636912"/>
            <a:ext cx="4871758" cy="1888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043608" y="4725144"/>
            <a:ext cx="720080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1200" b="0" dirty="0"/>
              <a:t>[</a:t>
            </a:r>
            <a:r>
              <a:rPr lang="ko-KR" altLang="en-US" sz="1200" b="0" dirty="0" smtClean="0"/>
              <a:t>코드 </a:t>
            </a:r>
            <a:r>
              <a:rPr lang="en-US" altLang="ko-KR" sz="1200" b="0" dirty="0" smtClean="0"/>
              <a:t>5-3]</a:t>
            </a:r>
            <a:r>
              <a:rPr lang="ko-KR" altLang="en-US" sz="1200" b="0" dirty="0" smtClean="0"/>
              <a:t>에서 </a:t>
            </a:r>
            <a:r>
              <a:rPr lang="ko-KR" altLang="en-US" sz="1200" b="0" dirty="0"/>
              <a:t>‘</a:t>
            </a:r>
            <a:r>
              <a:rPr lang="en-US" altLang="ko-KR" sz="1200" b="0" dirty="0" err="1"/>
              <a:t>def</a:t>
            </a:r>
            <a:r>
              <a:rPr lang="en-US" altLang="ko-KR" sz="1200" b="0" dirty="0"/>
              <a:t> f(x):’</a:t>
            </a:r>
            <a:r>
              <a:rPr lang="ko-KR" altLang="en-US" sz="1200" b="0" dirty="0"/>
              <a:t>의 </a:t>
            </a:r>
            <a:r>
              <a:rPr lang="en-US" altLang="ko-KR" sz="1200" b="0" dirty="0"/>
              <a:t>x</a:t>
            </a:r>
            <a:r>
              <a:rPr lang="ko-KR" altLang="en-US" sz="1200" b="0" dirty="0"/>
              <a:t>를 매개변수라고 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일반적으로 함수의 </a:t>
            </a:r>
            <a:r>
              <a:rPr lang="ko-KR" altLang="en-US" sz="1200" b="0" dirty="0" err="1"/>
              <a:t>입력값에</a:t>
            </a:r>
            <a:r>
              <a:rPr lang="ko-KR" altLang="en-US" sz="1200" b="0" dirty="0"/>
              <a:t> 대한 정의를 함수 사용에 있어 </a:t>
            </a:r>
            <a:r>
              <a:rPr lang="ko-KR" altLang="en-US" sz="1200" b="0" dirty="0" smtClean="0"/>
              <a:t>인터페이스를 </a:t>
            </a:r>
            <a:r>
              <a:rPr lang="ko-KR" altLang="en-US" sz="1200" b="0" dirty="0"/>
              <a:t>정의한다고 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매개변수는 함수의 인터페이스 정의에 있어 어떤 변수를 사용하는지를 정의하는 </a:t>
            </a:r>
            <a:r>
              <a:rPr lang="ko-KR" altLang="en-US" sz="1200" b="0" dirty="0" smtClean="0"/>
              <a:t>것이다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즉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위 함수에서는 </a:t>
            </a:r>
            <a:r>
              <a:rPr lang="en-US" altLang="ko-KR" sz="1200" b="0" dirty="0"/>
              <a:t>x</a:t>
            </a:r>
            <a:r>
              <a:rPr lang="ko-KR" altLang="en-US" sz="1200" b="0" dirty="0"/>
              <a:t>가 해당 함수의 매개변수이다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그에 반해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인수는 실제 매개변수에 대입되는 값을 </a:t>
            </a:r>
            <a:r>
              <a:rPr lang="ko-KR" altLang="en-US" sz="1200" b="0" dirty="0" smtClean="0"/>
              <a:t>뜻한다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매개변수가 설계도라면 인수는 그 설계도로 지은 건물 같은 것이다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위 코드에서는 </a:t>
            </a:r>
            <a:r>
              <a:rPr lang="en-US" altLang="ko-KR" sz="1200" b="0" dirty="0"/>
              <a:t>f(2)</a:t>
            </a:r>
            <a:r>
              <a:rPr lang="ko-KR" altLang="en-US" sz="1200" b="0" dirty="0"/>
              <a:t>에서 </a:t>
            </a:r>
            <a:r>
              <a:rPr lang="en-US" altLang="ko-KR" sz="1200" b="0" dirty="0"/>
              <a:t>2</a:t>
            </a:r>
            <a:r>
              <a:rPr lang="ko-KR" altLang="en-US" sz="1200" b="0" dirty="0"/>
              <a:t>가 인수에 </a:t>
            </a:r>
            <a:r>
              <a:rPr lang="ko-KR" altLang="en-US" sz="1200" b="0" dirty="0" smtClean="0"/>
              <a:t>해당한다</a:t>
            </a:r>
            <a:r>
              <a:rPr lang="en-US" altLang="ko-KR" sz="1200" b="0" dirty="0" smtClean="0"/>
              <a:t>.</a:t>
            </a:r>
            <a:endParaRPr lang="en-US" altLang="ko-KR" sz="1200" b="0" dirty="0"/>
          </a:p>
        </p:txBody>
      </p:sp>
      <p:sp>
        <p:nvSpPr>
          <p:cNvPr id="10" name="오른쪽 화살표 9"/>
          <p:cNvSpPr/>
          <p:nvPr/>
        </p:nvSpPr>
        <p:spPr>
          <a:xfrm>
            <a:off x="791068" y="4854399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22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형태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599" y="3717032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함수의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j-ea"/>
                <a:ea typeface="+mj-ea"/>
              </a:rPr>
              <a:t>형태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162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5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형태</a:t>
            </a:r>
            <a:endParaRPr lang="en-US" altLang="ko-KR" sz="20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6048672" cy="353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64"/>
          <a:stretch/>
        </p:blipFill>
        <p:spPr bwMode="auto">
          <a:xfrm>
            <a:off x="4571601" y="5157192"/>
            <a:ext cx="3528792" cy="1412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588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</a:t>
            </a:r>
            <a:r>
              <a:rPr lang="ko-KR" altLang="en-US" sz="2000" dirty="0" smtClean="0"/>
              <a:t>형태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5-4]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611560" y="1772816"/>
            <a:ext cx="8136904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첫 번째 함수는 매개변수와 </a:t>
            </a:r>
            <a:r>
              <a:rPr lang="ko-KR" altLang="en-US" sz="1400" b="0" dirty="0" err="1"/>
              <a:t>반환값이</a:t>
            </a:r>
            <a:r>
              <a:rPr lang="ko-KR" altLang="en-US" sz="1400" b="0" dirty="0"/>
              <a:t> 모두 없는 경우이다</a:t>
            </a:r>
            <a:r>
              <a:rPr lang="en-US" altLang="ko-KR" sz="1400" b="0" dirty="0"/>
              <a:t>. </a:t>
            </a:r>
            <a:r>
              <a:rPr lang="ko-KR" altLang="en-US" sz="1400" b="0" dirty="0" err="1"/>
              <a:t>입력값도</a:t>
            </a:r>
            <a:r>
              <a:rPr lang="ko-KR" altLang="en-US" sz="1400" b="0" dirty="0"/>
              <a:t> 없고 반환되는 변수도 </a:t>
            </a:r>
            <a:r>
              <a:rPr lang="ko-KR" altLang="en-US" sz="1400" b="0" dirty="0" smtClean="0"/>
              <a:t>없지만</a:t>
            </a:r>
            <a:r>
              <a:rPr lang="en-US" altLang="ko-KR" sz="1400" b="0" dirty="0"/>
              <a:t>, print(5 * 7)</a:t>
            </a:r>
            <a:r>
              <a:rPr lang="ko-KR" altLang="en-US" sz="1400" b="0" dirty="0"/>
              <a:t>로 인해 </a:t>
            </a:r>
            <a:r>
              <a:rPr lang="en-US" altLang="ko-KR" sz="1400" b="0" dirty="0"/>
              <a:t>35</a:t>
            </a:r>
            <a:r>
              <a:rPr lang="ko-KR" altLang="en-US" sz="1400" b="0" dirty="0"/>
              <a:t>가 출력된다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경우에는 </a:t>
            </a:r>
            <a:r>
              <a:rPr lang="en-US" altLang="ko-KR" sz="1400" b="0" dirty="0" err="1"/>
              <a:t>a_rectangle_area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가 </a:t>
            </a:r>
            <a:r>
              <a:rPr lang="en-US" altLang="ko-KR" sz="1400" b="0" dirty="0"/>
              <a:t>35</a:t>
            </a:r>
            <a:r>
              <a:rPr lang="ko-KR" altLang="en-US" sz="1400" b="0" dirty="0"/>
              <a:t>로 </a:t>
            </a:r>
            <a:r>
              <a:rPr lang="ko-KR" altLang="en-US" sz="1400" b="0" dirty="0" smtClean="0"/>
              <a:t>치환되는 </a:t>
            </a:r>
            <a:r>
              <a:rPr lang="ko-KR" altLang="en-US" sz="1400" b="0" dirty="0"/>
              <a:t>것이 아니고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반환값이</a:t>
            </a:r>
            <a:r>
              <a:rPr lang="ko-KR" altLang="en-US" sz="1400" b="0" dirty="0"/>
              <a:t> 없기 때문에 함수 자체는 </a:t>
            </a:r>
            <a:r>
              <a:rPr lang="en-US" altLang="ko-KR" sz="1400" b="0" dirty="0"/>
              <a:t>none </a:t>
            </a:r>
            <a:r>
              <a:rPr lang="ko-KR" altLang="en-US" sz="1400" b="0" dirty="0"/>
              <a:t>값을 가진다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대신 함수 안에 </a:t>
            </a:r>
            <a:r>
              <a:rPr lang="ko-KR" altLang="en-US" sz="1400" b="0" dirty="0" smtClean="0"/>
              <a:t>있는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함수로 인해 </a:t>
            </a:r>
            <a:r>
              <a:rPr lang="en-US" altLang="ko-KR" sz="1400" b="0" dirty="0"/>
              <a:t>35</a:t>
            </a:r>
            <a:r>
              <a:rPr lang="ko-KR" altLang="en-US" sz="1400" b="0" dirty="0"/>
              <a:t>만 출력하는 것이다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두 번째 함수는 </a:t>
            </a:r>
            <a:r>
              <a:rPr lang="en-US" altLang="ko-KR" sz="1400" b="0" dirty="0" err="1"/>
              <a:t>b_rectangle_area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가 매개변수로 </a:t>
            </a:r>
            <a:r>
              <a:rPr lang="en-US" altLang="ko-KR" sz="1400" b="0" dirty="0"/>
              <a:t>x, y</a:t>
            </a:r>
            <a:r>
              <a:rPr lang="ko-KR" altLang="en-US" sz="1400" b="0" dirty="0"/>
              <a:t>를 받고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 값을 계산하여 화면에 </a:t>
            </a:r>
            <a:r>
              <a:rPr lang="ko-KR" altLang="en-US" sz="1400" b="0" dirty="0" smtClean="0"/>
              <a:t>출력하는 </a:t>
            </a:r>
            <a:r>
              <a:rPr lang="ko-KR" altLang="en-US" sz="1400" b="0" dirty="0"/>
              <a:t>함수이다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역시 </a:t>
            </a:r>
            <a:r>
              <a:rPr lang="ko-KR" altLang="en-US" sz="1400" b="0" dirty="0" err="1"/>
              <a:t>반환값이</a:t>
            </a:r>
            <a:r>
              <a:rPr lang="ko-KR" altLang="en-US" sz="1400" b="0" dirty="0"/>
              <a:t> 없으므로 </a:t>
            </a:r>
            <a:r>
              <a:rPr lang="en-US" altLang="ko-KR" sz="1400" b="0" dirty="0"/>
              <a:t>11</a:t>
            </a:r>
            <a:r>
              <a:rPr lang="ko-KR" altLang="en-US" sz="1400" b="0" dirty="0"/>
              <a:t>행에서 </a:t>
            </a:r>
            <a:r>
              <a:rPr lang="en-US" altLang="ko-KR" sz="1400" b="0" dirty="0" err="1"/>
              <a:t>b_rectangleArea</a:t>
            </a:r>
            <a:r>
              <a:rPr lang="en-US" altLang="ko-KR" sz="1400" b="0" dirty="0"/>
              <a:t>(5, 7)</a:t>
            </a:r>
            <a:r>
              <a:rPr lang="ko-KR" altLang="en-US" sz="1400" b="0" dirty="0"/>
              <a:t>을 실행하면 </a:t>
            </a:r>
            <a:r>
              <a:rPr lang="en-US" altLang="ko-KR" sz="1400" b="0" dirty="0" smtClean="0"/>
              <a:t>35</a:t>
            </a:r>
            <a:r>
              <a:rPr lang="ko-KR" altLang="en-US" sz="1400" b="0" dirty="0" smtClean="0"/>
              <a:t>가 </a:t>
            </a:r>
            <a:r>
              <a:rPr lang="ko-KR" altLang="en-US" sz="1400" b="0" dirty="0"/>
              <a:t>출력되지만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b_rectangleArea</a:t>
            </a:r>
            <a:r>
              <a:rPr lang="en-US" altLang="ko-KR" sz="1400" b="0" dirty="0"/>
              <a:t>(5, 7) </a:t>
            </a:r>
            <a:r>
              <a:rPr lang="ko-KR" altLang="en-US" sz="1400" b="0" dirty="0"/>
              <a:t>자체가 </a:t>
            </a:r>
            <a:r>
              <a:rPr lang="en-US" altLang="ko-KR" sz="1400" b="0" dirty="0"/>
              <a:t>35</a:t>
            </a:r>
            <a:r>
              <a:rPr lang="ko-KR" altLang="en-US" sz="1400" b="0" dirty="0"/>
              <a:t>로 치환되지는 않는다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반환이 </a:t>
            </a:r>
            <a:r>
              <a:rPr lang="ko-KR" altLang="en-US" sz="1400" b="0" dirty="0"/>
              <a:t>없으면 해당 함수는 </a:t>
            </a:r>
            <a:r>
              <a:rPr lang="en-US" altLang="ko-KR" sz="1400" b="0" dirty="0"/>
              <a:t>none</a:t>
            </a:r>
            <a:r>
              <a:rPr lang="ko-KR" altLang="en-US" sz="1400" b="0" dirty="0"/>
              <a:t>으로 치환된다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 smtClean="0"/>
              <a:t>세 번째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네 번째 함수는 </a:t>
            </a:r>
            <a:r>
              <a:rPr lang="ko-KR" altLang="en-US" sz="1400" b="0" dirty="0" err="1"/>
              <a:t>반환값이</a:t>
            </a:r>
            <a:r>
              <a:rPr lang="ko-KR" altLang="en-US" sz="1400" b="0" dirty="0"/>
              <a:t> 있는 경우이다</a:t>
            </a:r>
            <a:r>
              <a:rPr lang="en-US" altLang="ko-KR" sz="1400" b="0" dirty="0"/>
              <a:t>. </a:t>
            </a:r>
            <a:r>
              <a:rPr lang="en-US" altLang="ko-KR" sz="1400" b="0" dirty="0" err="1"/>
              <a:t>c_rectangle_area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와 </a:t>
            </a:r>
            <a:r>
              <a:rPr lang="en-US" altLang="ko-KR" sz="1400" b="0" dirty="0" err="1" smtClean="0"/>
              <a:t>d_rectangle_area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 모두 함수 안에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함수가 있는 것이 아니라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함수를 호출한 곳에 </a:t>
            </a:r>
            <a:r>
              <a:rPr lang="en-US" altLang="ko-KR" sz="1400" b="0" dirty="0"/>
              <a:t>print( </a:t>
            </a:r>
            <a:r>
              <a:rPr lang="en-US" altLang="ko-KR" sz="1400" b="0" dirty="0" smtClean="0"/>
              <a:t>)</a:t>
            </a:r>
            <a:r>
              <a:rPr lang="ko-KR" altLang="en-US" sz="1400" b="0" dirty="0" smtClean="0"/>
              <a:t>함수가 </a:t>
            </a:r>
            <a:r>
              <a:rPr lang="ko-KR" altLang="en-US" sz="1400" b="0" dirty="0"/>
              <a:t>있는 것을 확인할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이는 두 함수 모두</a:t>
            </a:r>
            <a:r>
              <a:rPr lang="en-US" altLang="ko-KR" sz="1400" b="0" dirty="0" smtClean="0"/>
              <a:t>return </a:t>
            </a:r>
            <a:r>
              <a:rPr lang="ko-KR" altLang="en-US" sz="1400" b="0" dirty="0"/>
              <a:t>구문으로 인해 </a:t>
            </a:r>
            <a:r>
              <a:rPr lang="en-US" altLang="ko-KR" sz="1400" b="0" dirty="0"/>
              <a:t>35</a:t>
            </a:r>
            <a:r>
              <a:rPr lang="ko-KR" altLang="en-US" sz="1400" b="0" dirty="0"/>
              <a:t>로 치환되기 </a:t>
            </a:r>
            <a:r>
              <a:rPr lang="ko-KR" altLang="en-US" sz="1400" b="0" dirty="0" smtClean="0"/>
              <a:t>때문이다</a:t>
            </a:r>
            <a:r>
              <a:rPr lang="en-US" altLang="ko-KR" sz="1400" b="0" dirty="0"/>
              <a:t>. </a:t>
            </a:r>
            <a:r>
              <a:rPr lang="en-US" altLang="ko-KR" sz="1400" b="0" dirty="0" smtClean="0"/>
              <a:t/>
            </a:r>
            <a:br>
              <a:rPr lang="en-US" altLang="ko-KR" sz="1400" b="0" dirty="0" smtClean="0"/>
            </a:br>
            <a:r>
              <a:rPr lang="ko-KR" altLang="en-US" sz="1400" b="0" dirty="0" smtClean="0"/>
              <a:t>이렇게 </a:t>
            </a:r>
            <a:r>
              <a:rPr lang="en-US" altLang="ko-KR" sz="1400" b="0" dirty="0"/>
              <a:t>return</a:t>
            </a:r>
            <a:r>
              <a:rPr lang="ko-KR" altLang="en-US" sz="1400" b="0" dirty="0"/>
              <a:t>이 있는 경우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함수의 </a:t>
            </a:r>
            <a:r>
              <a:rPr lang="ko-KR" altLang="en-US" sz="1400" b="0" dirty="0" err="1"/>
              <a:t>출력값이</a:t>
            </a:r>
            <a:r>
              <a:rPr lang="ko-KR" altLang="en-US" sz="1400" b="0" dirty="0"/>
              <a:t> 있는 경우에는 그 함수를 호출한 </a:t>
            </a:r>
            <a:r>
              <a:rPr lang="ko-KR" altLang="en-US" sz="1400" b="0" dirty="0" smtClean="0"/>
              <a:t>곳에서 </a:t>
            </a:r>
            <a:r>
              <a:rPr lang="ko-KR" altLang="en-US" sz="1400" b="0" dirty="0"/>
              <a:t>함수의 </a:t>
            </a:r>
            <a:r>
              <a:rPr lang="ko-KR" altLang="en-US" sz="1400" b="0" dirty="0" err="1"/>
              <a:t>반환값을</a:t>
            </a:r>
            <a:r>
              <a:rPr lang="ko-KR" altLang="en-US" sz="1400" b="0" dirty="0"/>
              <a:t> 변수에 할당하여 사용할 수 있다</a:t>
            </a:r>
            <a:r>
              <a:rPr lang="en-US" altLang="ko-KR" sz="14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8702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함수 심화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766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43608" y="1484784"/>
            <a:ext cx="108012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124744"/>
            <a:ext cx="864096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32500" lnSpcReduction="20000"/>
          </a:bodyPr>
          <a:lstStyle/>
          <a:p>
            <a:r>
              <a:rPr lang="ko-KR" altLang="en-US" sz="3600" dirty="0" smtClean="0"/>
              <a:t>일반변수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56176" y="1484784"/>
            <a:ext cx="108012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56176" y="1124744"/>
            <a:ext cx="864096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25000" lnSpcReduction="20000"/>
          </a:bodyPr>
          <a:lstStyle/>
          <a:p>
            <a:r>
              <a:rPr lang="ko-KR" altLang="en-US" sz="3600" dirty="0" smtClean="0"/>
              <a:t>함수용 변수</a:t>
            </a:r>
          </a:p>
        </p:txBody>
      </p:sp>
      <p:cxnSp>
        <p:nvCxnSpPr>
          <p:cNvPr id="9" name="직선 화살표 연결선 8"/>
          <p:cNvCxnSpPr>
            <a:stCxn id="4" idx="3"/>
          </p:cNvCxnSpPr>
          <p:nvPr/>
        </p:nvCxnSpPr>
        <p:spPr>
          <a:xfrm>
            <a:off x="2123728" y="1916832"/>
            <a:ext cx="38884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91880" y="1484784"/>
            <a:ext cx="792088" cy="4320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62500" lnSpcReduction="20000"/>
          </a:bodyPr>
          <a:lstStyle/>
          <a:p>
            <a:r>
              <a:rPr lang="ko-KR" altLang="en-US" sz="3600" dirty="0" smtClean="0"/>
              <a:t>복사</a:t>
            </a:r>
          </a:p>
        </p:txBody>
      </p:sp>
      <p:sp>
        <p:nvSpPr>
          <p:cNvPr id="11" name="타원 10"/>
          <p:cNvSpPr/>
          <p:nvPr/>
        </p:nvSpPr>
        <p:spPr>
          <a:xfrm>
            <a:off x="1259632" y="692696"/>
            <a:ext cx="64807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346329" y="699592"/>
            <a:ext cx="64807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15616" y="3140968"/>
            <a:ext cx="10081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123456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15616" y="2780928"/>
            <a:ext cx="864096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r>
              <a:rPr lang="en-US" altLang="ko-KR" sz="3600" dirty="0" smtClean="0"/>
              <a:t>list1</a:t>
            </a:r>
            <a:endParaRPr lang="ko-KR" altLang="en-US" sz="3600" dirty="0" smtClean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183992"/>
              </p:ext>
            </p:extLst>
          </p:nvPr>
        </p:nvGraphicFramePr>
        <p:xfrm>
          <a:off x="4692351" y="3315588"/>
          <a:ext cx="37917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349"/>
                <a:gridCol w="758349"/>
                <a:gridCol w="758349"/>
                <a:gridCol w="758349"/>
                <a:gridCol w="75834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996477"/>
              </p:ext>
            </p:extLst>
          </p:nvPr>
        </p:nvGraphicFramePr>
        <p:xfrm>
          <a:off x="4692351" y="2960948"/>
          <a:ext cx="37917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349"/>
                <a:gridCol w="758349"/>
                <a:gridCol w="758349"/>
                <a:gridCol w="758349"/>
                <a:gridCol w="75834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[3]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[4]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44008" y="2600908"/>
            <a:ext cx="1584176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r>
              <a:rPr lang="ko-KR" altLang="en-US" sz="3600" dirty="0" err="1" smtClean="0"/>
              <a:t>주소값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123456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267744" y="3501008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43808" y="3212976"/>
            <a:ext cx="720080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r>
              <a:rPr lang="ko-KR" altLang="en-US" sz="3600" dirty="0" smtClean="0"/>
              <a:t>참</a:t>
            </a:r>
            <a:r>
              <a:rPr lang="ko-KR" altLang="en-US" sz="3600" dirty="0"/>
              <a:t>조</a:t>
            </a:r>
            <a:endParaRPr lang="ko-KR" altLang="en-US" sz="36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259632" y="4149080"/>
            <a:ext cx="3600400" cy="64807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3600" dirty="0" smtClean="0"/>
              <a:t>List2 = list1</a:t>
            </a:r>
            <a:endParaRPr lang="ko-KR" altLang="en-US" sz="36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1151620" y="5373216"/>
            <a:ext cx="10081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123456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51620" y="5013176"/>
            <a:ext cx="864096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r>
              <a:rPr lang="en-US" altLang="ko-KR" sz="3600" dirty="0" smtClean="0"/>
              <a:t>list2</a:t>
            </a:r>
            <a:endParaRPr lang="ko-KR" altLang="en-US" sz="3600" dirty="0" smtClean="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2483768" y="3933056"/>
            <a:ext cx="2304256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93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함수 기초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09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115616" y="1025497"/>
            <a:ext cx="1008112" cy="54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123456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15616" y="620688"/>
            <a:ext cx="864096" cy="270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r>
              <a:rPr lang="en-US" altLang="ko-KR" sz="3600" dirty="0" smtClean="0"/>
              <a:t>list1</a:t>
            </a:r>
            <a:endParaRPr lang="ko-KR" altLang="en-US" sz="3600" dirty="0" smtClean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791683"/>
              </p:ext>
            </p:extLst>
          </p:nvPr>
        </p:nvGraphicFramePr>
        <p:xfrm>
          <a:off x="4692351" y="1159466"/>
          <a:ext cx="37917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349"/>
                <a:gridCol w="758349"/>
                <a:gridCol w="758349"/>
                <a:gridCol w="758349"/>
                <a:gridCol w="75834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470251"/>
              </p:ext>
            </p:extLst>
          </p:nvPr>
        </p:nvGraphicFramePr>
        <p:xfrm>
          <a:off x="4692351" y="804826"/>
          <a:ext cx="37917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349"/>
                <a:gridCol w="758349"/>
                <a:gridCol w="758349"/>
                <a:gridCol w="758349"/>
                <a:gridCol w="75834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[3]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[4]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44008" y="548680"/>
            <a:ext cx="1584176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r>
              <a:rPr lang="ko-KR" altLang="en-US" sz="3600" dirty="0" err="1" smtClean="0"/>
              <a:t>주소값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123456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267744" y="1296000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43808" y="1043783"/>
            <a:ext cx="720080" cy="21640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25000" lnSpcReduction="20000"/>
          </a:bodyPr>
          <a:lstStyle/>
          <a:p>
            <a:r>
              <a:rPr lang="ko-KR" altLang="en-US" sz="3600" dirty="0" smtClean="0"/>
              <a:t>참</a:t>
            </a:r>
            <a:r>
              <a:rPr lang="ko-KR" altLang="en-US" sz="3600" dirty="0"/>
              <a:t>조</a:t>
            </a:r>
            <a:endParaRPr lang="ko-KR" altLang="en-US" sz="36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259632" y="1700808"/>
            <a:ext cx="3600400" cy="48690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en-US" altLang="ko-KR" sz="3600" dirty="0" smtClean="0"/>
              <a:t>List2 = list1</a:t>
            </a:r>
            <a:endParaRPr lang="ko-KR" altLang="en-US" sz="36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1259632" y="2609673"/>
            <a:ext cx="1008112" cy="54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123456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59632" y="2204864"/>
            <a:ext cx="864096" cy="270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r>
              <a:rPr lang="en-US" altLang="ko-KR" sz="3600" dirty="0" smtClean="0"/>
              <a:t>list2</a:t>
            </a:r>
            <a:endParaRPr lang="ko-KR" altLang="en-US" sz="3600" dirty="0" smtClean="0"/>
          </a:p>
        </p:txBody>
      </p:sp>
      <p:cxnSp>
        <p:nvCxnSpPr>
          <p:cNvPr id="3" name="직선 연결선 2"/>
          <p:cNvCxnSpPr/>
          <p:nvPr/>
        </p:nvCxnSpPr>
        <p:spPr>
          <a:xfrm>
            <a:off x="611560" y="358917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219673" y="4113076"/>
            <a:ext cx="10081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123456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219673" y="3753036"/>
            <a:ext cx="864096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r>
              <a:rPr lang="en-US" altLang="ko-KR" sz="3600" dirty="0" smtClean="0"/>
              <a:t>list1</a:t>
            </a:r>
            <a:endParaRPr lang="ko-KR" altLang="en-US" sz="3600" dirty="0" smtClean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933865"/>
              </p:ext>
            </p:extLst>
          </p:nvPr>
        </p:nvGraphicFramePr>
        <p:xfrm>
          <a:off x="4796408" y="4287696"/>
          <a:ext cx="37917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349"/>
                <a:gridCol w="758349"/>
                <a:gridCol w="758349"/>
                <a:gridCol w="758349"/>
                <a:gridCol w="75834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21098"/>
              </p:ext>
            </p:extLst>
          </p:nvPr>
        </p:nvGraphicFramePr>
        <p:xfrm>
          <a:off x="4796408" y="3933056"/>
          <a:ext cx="37917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349"/>
                <a:gridCol w="758349"/>
                <a:gridCol w="758349"/>
                <a:gridCol w="758349"/>
                <a:gridCol w="75834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[3]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[4]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748065" y="3573016"/>
            <a:ext cx="1584176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r>
              <a:rPr lang="ko-KR" altLang="en-US" sz="3600" dirty="0" err="1" smtClean="0"/>
              <a:t>주소값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123456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2371801" y="4473116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47865" y="4185084"/>
            <a:ext cx="720080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r>
              <a:rPr lang="ko-KR" altLang="en-US" sz="3600" dirty="0" smtClean="0"/>
              <a:t>참</a:t>
            </a:r>
            <a:r>
              <a:rPr lang="ko-KR" altLang="en-US" sz="3600" dirty="0"/>
              <a:t>조</a:t>
            </a:r>
            <a:endParaRPr lang="ko-KR" altLang="en-US" sz="3600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1234903" y="5209356"/>
            <a:ext cx="10081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999999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234903" y="4849316"/>
            <a:ext cx="864096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r>
              <a:rPr lang="en-US" altLang="ko-KR" sz="3600" dirty="0" smtClean="0"/>
              <a:t>list2</a:t>
            </a:r>
            <a:endParaRPr lang="ko-KR" altLang="en-US" sz="3600" dirty="0" smtClean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896355"/>
              </p:ext>
            </p:extLst>
          </p:nvPr>
        </p:nvGraphicFramePr>
        <p:xfrm>
          <a:off x="4811638" y="5383976"/>
          <a:ext cx="37917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349"/>
                <a:gridCol w="758349"/>
                <a:gridCol w="758349"/>
                <a:gridCol w="758349"/>
                <a:gridCol w="75834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949061"/>
              </p:ext>
            </p:extLst>
          </p:nvPr>
        </p:nvGraphicFramePr>
        <p:xfrm>
          <a:off x="4811638" y="5029336"/>
          <a:ext cx="37917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349"/>
                <a:gridCol w="758349"/>
                <a:gridCol w="758349"/>
                <a:gridCol w="758349"/>
                <a:gridCol w="75834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[3]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[4]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763295" y="4669296"/>
            <a:ext cx="1584176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r>
              <a:rPr lang="ko-KR" altLang="en-US" sz="3600" dirty="0" err="1" smtClean="0"/>
              <a:t>주소값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999999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387031" y="5569396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63095" y="5281364"/>
            <a:ext cx="720080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r>
              <a:rPr lang="ko-KR" altLang="en-US" sz="3600" dirty="0" smtClean="0"/>
              <a:t>참</a:t>
            </a:r>
            <a:r>
              <a:rPr lang="ko-KR" altLang="en-US" sz="3600" dirty="0"/>
              <a:t>조</a:t>
            </a:r>
            <a:endParaRPr lang="ko-KR" altLang="en-US" sz="3600" dirty="0" smtClean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2387031" y="1566503"/>
            <a:ext cx="2016224" cy="1313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53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호출 방식</a:t>
            </a:r>
            <a:endParaRPr lang="en-US" altLang="ko-KR" sz="20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1"/>
            <a:ext cx="6192688" cy="3447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32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호출 </a:t>
            </a:r>
            <a:r>
              <a:rPr lang="ko-KR" altLang="en-US" sz="2000" dirty="0" smtClean="0"/>
              <a:t>방식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5-5]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함수 밖에 있는 변수 </a:t>
            </a:r>
            <a:r>
              <a:rPr lang="en-US" altLang="ko-KR" sz="1400" b="0" dirty="0" smtClean="0"/>
              <a:t>x</a:t>
            </a:r>
            <a:r>
              <a:rPr lang="ko-KR" altLang="en-US" sz="1400" b="0" dirty="0" smtClean="0"/>
              <a:t>의 메모리 주소와 </a:t>
            </a:r>
            <a:r>
              <a:rPr lang="ko-KR" altLang="en-US" sz="1400" b="0" dirty="0"/>
              <a:t>함수 안에 있는 변수 </a:t>
            </a:r>
            <a:r>
              <a:rPr lang="en-US" altLang="ko-KR" sz="1400" b="0" dirty="0"/>
              <a:t>x</a:t>
            </a:r>
            <a:r>
              <a:rPr lang="ko-KR" altLang="en-US" sz="1400" b="0" dirty="0"/>
              <a:t>의 메모리 주소가 같은지 다른지 확인할 필요가 있다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함수 안에 </a:t>
            </a:r>
            <a:r>
              <a:rPr lang="ko-KR" altLang="en-US" sz="1400" b="0" dirty="0"/>
              <a:t>변수가 인수로 들어가 사용될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변수를 호출하는 방식을 전통적인 </a:t>
            </a:r>
            <a:r>
              <a:rPr lang="ko-KR" altLang="en-US" sz="1400" b="0" dirty="0" smtClean="0"/>
              <a:t>프로그래밍에서는 다음과 </a:t>
            </a:r>
            <a:r>
              <a:rPr lang="ko-KR" altLang="en-US" sz="1400" b="0" dirty="0"/>
              <a:t>같이 크게 두 가지로 나눈다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429000"/>
            <a:ext cx="7200000" cy="160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71599" y="5157192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함수가 변수를 호출하는 방식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297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호출 방식</a:t>
            </a:r>
            <a:endParaRPr lang="en-US" altLang="ko-KR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71599" y="4797152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파이썬에서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변수를 호출하는 방식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988840"/>
            <a:ext cx="3403023" cy="2796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53732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파이썬은</a:t>
            </a:r>
            <a:r>
              <a:rPr lang="ko-KR" altLang="en-US" sz="1400" b="0" dirty="0"/>
              <a:t> 객체의 주소가 함수로 넘어간다는 뜻으로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객체 </a:t>
            </a:r>
            <a:r>
              <a:rPr lang="ko-KR" altLang="en-US" sz="1400" b="0" dirty="0" smtClean="0"/>
              <a:t>호출</a:t>
            </a:r>
            <a:r>
              <a:rPr lang="en-US" altLang="ko-KR" sz="1400" b="0" dirty="0" smtClean="0"/>
              <a:t>(call </a:t>
            </a:r>
            <a:r>
              <a:rPr lang="en-US" altLang="ko-KR" sz="1400" b="0" dirty="0"/>
              <a:t>by object </a:t>
            </a:r>
            <a:r>
              <a:rPr lang="en-US" altLang="ko-KR" sz="1400" b="0" dirty="0" smtClean="0"/>
              <a:t>reference) </a:t>
            </a:r>
            <a:r>
              <a:rPr lang="ko-KR" altLang="en-US" sz="1400" b="0" dirty="0"/>
              <a:t>로 </a:t>
            </a:r>
            <a:r>
              <a:rPr lang="ko-KR" altLang="en-US" sz="1400" b="0" dirty="0" smtClean="0"/>
              <a:t>명명되는 방식을 </a:t>
            </a:r>
            <a:r>
              <a:rPr lang="ko-KR" altLang="en-US" sz="1400" b="0" dirty="0"/>
              <a:t>사용한다</a:t>
            </a:r>
            <a:r>
              <a:rPr lang="en-US" altLang="ko-KR" sz="1400" b="0" dirty="0"/>
              <a:t>. </a:t>
            </a:r>
            <a:r>
              <a:rPr lang="ko-KR" altLang="en-US" sz="1400" b="0" dirty="0" err="1"/>
              <a:t>파이썬에서는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새로운 </a:t>
            </a:r>
            <a:r>
              <a:rPr lang="ko-KR" altLang="en-US" sz="1400" b="0" dirty="0"/>
              <a:t>값을 할당하거나 해당 객체를 지울 때는 영향을 주지 않고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단순히 해당 </a:t>
            </a:r>
            <a:r>
              <a:rPr lang="ko-KR" altLang="en-US" sz="1400" b="0" dirty="0" smtClean="0"/>
              <a:t>객체에 </a:t>
            </a:r>
            <a:r>
              <a:rPr lang="ko-KR" altLang="en-US" sz="1400" b="0" dirty="0"/>
              <a:t>값을 추가할 때는 영향을 준다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637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호출 방식</a:t>
            </a:r>
            <a:endParaRPr lang="en-US" altLang="ko-KR" sz="20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988840"/>
            <a:ext cx="7200000" cy="113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095593"/>
            <a:ext cx="7200000" cy="262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41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1152128" cy="79208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endParaRPr lang="ko-KR" altLang="en-US" sz="3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95536" y="1628800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0xffa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24744"/>
            <a:ext cx="936104" cy="5040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en-US" altLang="ko-KR" sz="3600" dirty="0" smtClean="0"/>
              <a:t>list1</a:t>
            </a:r>
            <a:endParaRPr lang="ko-KR" altLang="en-US" sz="36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644008" y="1628800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27984" y="1268760"/>
            <a:ext cx="864096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r>
              <a:rPr lang="en-US" altLang="ko-KR" sz="3600" dirty="0" smtClean="0"/>
              <a:t>100</a:t>
            </a:r>
            <a:endParaRPr lang="ko-KR" altLang="en-US" sz="3600" dirty="0" smtClean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475656" y="1916832"/>
            <a:ext cx="2952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88024" y="2276872"/>
            <a:ext cx="648072" cy="5040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20000"/>
          </a:bodyPr>
          <a:lstStyle/>
          <a:p>
            <a:r>
              <a:rPr lang="en-US" altLang="ko-KR" sz="3600" dirty="0" smtClean="0"/>
              <a:t>[0]</a:t>
            </a:r>
            <a:endParaRPr lang="ko-KR" altLang="en-US" sz="36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7235105" y="3789040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oxffa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36296" y="3284984"/>
            <a:ext cx="936104" cy="5040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en-US" altLang="ko-KR" sz="3600" dirty="0" smtClean="0"/>
              <a:t>list2</a:t>
            </a:r>
            <a:endParaRPr lang="ko-KR" altLang="en-US" sz="3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539552" y="4941168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5357" y="4365104"/>
            <a:ext cx="936104" cy="5040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en-US" altLang="ko-KR" sz="3600" dirty="0" smtClean="0"/>
              <a:t>a</a:t>
            </a:r>
            <a:endParaRPr lang="ko-KR" altLang="en-US" sz="3600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7230491" y="5589240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36296" y="5013176"/>
            <a:ext cx="936104" cy="5040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en-US" altLang="ko-KR" sz="3600" dirty="0" smtClean="0"/>
              <a:t>b</a:t>
            </a:r>
            <a:endParaRPr lang="ko-KR" altLang="en-US" sz="3600" dirty="0" smtClean="0"/>
          </a:p>
        </p:txBody>
      </p:sp>
      <p:cxnSp>
        <p:nvCxnSpPr>
          <p:cNvPr id="32" name="직선 화살표 연결선 31"/>
          <p:cNvCxnSpPr/>
          <p:nvPr/>
        </p:nvCxnSpPr>
        <p:spPr>
          <a:xfrm flipH="1" flipV="1">
            <a:off x="5580112" y="2528900"/>
            <a:ext cx="1512168" cy="169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2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호출 </a:t>
            </a:r>
            <a:r>
              <a:rPr lang="ko-KR" altLang="en-US" sz="2000" dirty="0" smtClean="0"/>
              <a:t>방식 </a:t>
            </a:r>
            <a:r>
              <a:rPr lang="en-US" altLang="ko-KR" sz="2000" b="0" dirty="0" smtClean="0"/>
              <a:t>: 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5-6]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11560" y="1772816"/>
            <a:ext cx="792088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 smtClean="0"/>
              <a:t>5-6]</a:t>
            </a:r>
            <a:r>
              <a:rPr lang="ko-KR" altLang="en-US" sz="1400" b="0" dirty="0" smtClean="0"/>
              <a:t>에서 먼저 </a:t>
            </a:r>
            <a:r>
              <a:rPr lang="en-US" altLang="ko-KR" sz="1400" b="0" dirty="0"/>
              <a:t>ham</a:t>
            </a:r>
            <a:r>
              <a:rPr lang="ko-KR" altLang="en-US" sz="1400" b="0" dirty="0"/>
              <a:t>이라는 리스트를 만들고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함수 </a:t>
            </a:r>
            <a:r>
              <a:rPr lang="en-US" altLang="ko-KR" sz="1400" b="0" dirty="0"/>
              <a:t>spam</a:t>
            </a:r>
            <a:r>
              <a:rPr lang="ko-KR" altLang="en-US" sz="1400" b="0" dirty="0"/>
              <a:t>에 </a:t>
            </a:r>
            <a:r>
              <a:rPr lang="en-US" altLang="ko-KR" sz="1400" b="0" dirty="0"/>
              <a:t>ham</a:t>
            </a:r>
            <a:r>
              <a:rPr lang="ko-KR" altLang="en-US" sz="1400" b="0" dirty="0"/>
              <a:t>을 인수로 넣었다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이때 함수 </a:t>
            </a:r>
            <a:r>
              <a:rPr lang="ko-KR" altLang="en-US" sz="1400" b="0" dirty="0" smtClean="0"/>
              <a:t>안에서는 </a:t>
            </a:r>
            <a:r>
              <a:rPr lang="ko-KR" altLang="en-US" sz="1400" b="0" dirty="0"/>
              <a:t>이름이 </a:t>
            </a:r>
            <a:r>
              <a:rPr lang="en-US" altLang="ko-KR" sz="1400" b="0" dirty="0"/>
              <a:t>ham</a:t>
            </a:r>
            <a:r>
              <a:rPr lang="ko-KR" altLang="en-US" sz="1400" b="0" dirty="0"/>
              <a:t>에서 </a:t>
            </a:r>
            <a:r>
              <a:rPr lang="en-US" altLang="ko-KR" sz="1400" b="0" dirty="0"/>
              <a:t>eggs</a:t>
            </a:r>
            <a:r>
              <a:rPr lang="ko-KR" altLang="en-US" sz="1400" b="0" dirty="0"/>
              <a:t>로 </a:t>
            </a:r>
            <a:r>
              <a:rPr lang="ko-KR" altLang="en-US" sz="1400" b="0" dirty="0" smtClean="0"/>
              <a:t>바뀐다</a:t>
            </a:r>
            <a:r>
              <a:rPr lang="en-US" altLang="ko-KR" sz="1400" b="0" dirty="0" smtClean="0"/>
              <a:t>. ham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eggs</a:t>
            </a:r>
            <a:r>
              <a:rPr lang="ko-KR" altLang="en-US" sz="1400" b="0" dirty="0"/>
              <a:t>는 함수의 </a:t>
            </a:r>
            <a:r>
              <a:rPr lang="ko-KR" altLang="en-US" sz="1400" b="0" dirty="0" smtClean="0"/>
              <a:t>호출 방식 </a:t>
            </a:r>
            <a:r>
              <a:rPr lang="ko-KR" altLang="en-US" sz="1400" b="0" dirty="0"/>
              <a:t>객체 호출이므로 같은 주소를 공유한다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따라서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행의 </a:t>
            </a:r>
            <a:r>
              <a:rPr lang="en-US" altLang="ko-KR" sz="1400" b="0" dirty="0" err="1"/>
              <a:t>eggs.append</a:t>
            </a:r>
            <a:r>
              <a:rPr lang="en-US" altLang="ko-KR" sz="1400" b="0" dirty="0"/>
              <a:t>(1)</a:t>
            </a:r>
            <a:r>
              <a:rPr lang="ko-KR" altLang="en-US" sz="1400" b="0" dirty="0"/>
              <a:t>에 의해 해당 </a:t>
            </a:r>
            <a:r>
              <a:rPr lang="ko-KR" altLang="en-US" sz="1400" b="0" dirty="0" smtClean="0"/>
              <a:t>리스트에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이 추가되면</a:t>
            </a:r>
            <a:r>
              <a:rPr lang="en-US" altLang="ko-KR" sz="1400" b="0" dirty="0"/>
              <a:t>, ham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eggs </a:t>
            </a:r>
            <a:r>
              <a:rPr lang="ko-KR" altLang="en-US" sz="1400" b="0" dirty="0"/>
              <a:t>모두의 영향을 받는다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3</a:t>
            </a:r>
            <a:r>
              <a:rPr lang="ko-KR" altLang="en-US" sz="1400" b="0" dirty="0"/>
              <a:t>행의 </a:t>
            </a:r>
            <a:r>
              <a:rPr lang="en-US" altLang="ko-KR" sz="1400" b="0" dirty="0"/>
              <a:t>eggs = [2, 3]</a:t>
            </a:r>
            <a:r>
              <a:rPr lang="ko-KR" altLang="en-US" sz="1400" b="0" dirty="0"/>
              <a:t>은 새로운 리스트를 만드는 코드이다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그래서 이 경우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더는 </a:t>
            </a:r>
            <a:r>
              <a:rPr lang="en-US" altLang="ko-KR" sz="1400" b="0" dirty="0"/>
              <a:t>ham</a:t>
            </a:r>
            <a:r>
              <a:rPr lang="ko-KR" altLang="en-US" sz="1400" b="0" dirty="0" smtClean="0"/>
              <a:t>과 </a:t>
            </a:r>
            <a:r>
              <a:rPr lang="en-US" altLang="ko-KR" sz="1400" b="0" dirty="0" smtClean="0"/>
              <a:t>eggs</a:t>
            </a:r>
            <a:r>
              <a:rPr lang="ko-KR" altLang="en-US" sz="1400" b="0" dirty="0"/>
              <a:t>와 같은 메모리 주소를 가리키지 않고 </a:t>
            </a:r>
            <a:r>
              <a:rPr lang="en-US" altLang="ko-KR" sz="1400" b="0" dirty="0"/>
              <a:t>eggs</a:t>
            </a:r>
            <a:r>
              <a:rPr lang="ko-KR" altLang="en-US" sz="1400" b="0" dirty="0"/>
              <a:t>는 자기만의 메모리 주소를 가지게 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그리고 </a:t>
            </a:r>
            <a:r>
              <a:rPr lang="ko-KR" altLang="en-US" sz="1400" b="0" dirty="0"/>
              <a:t>함수를 빠져나가 </a:t>
            </a:r>
            <a:r>
              <a:rPr lang="en-US" altLang="ko-KR" sz="1400" b="0" dirty="0"/>
              <a:t>7</a:t>
            </a:r>
            <a:r>
              <a:rPr lang="ko-KR" altLang="en-US" sz="1400" b="0" dirty="0"/>
              <a:t>행의 </a:t>
            </a:r>
            <a:r>
              <a:rPr lang="en-US" altLang="ko-KR" sz="1400" b="0" dirty="0"/>
              <a:t>print(ham)</a:t>
            </a:r>
            <a:r>
              <a:rPr lang="ko-KR" altLang="en-US" sz="1400" b="0" dirty="0"/>
              <a:t>이 실행되면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행의 </a:t>
            </a:r>
            <a:r>
              <a:rPr lang="en-US" altLang="ko-KR" sz="1400" b="0" dirty="0" err="1"/>
              <a:t>eggs.append</a:t>
            </a:r>
            <a:r>
              <a:rPr lang="en-US" altLang="ko-KR" sz="1400" b="0" dirty="0"/>
              <a:t>(1)</a:t>
            </a:r>
            <a:r>
              <a:rPr lang="ko-KR" altLang="en-US" sz="1400" b="0" dirty="0"/>
              <a:t>에 의해 </a:t>
            </a:r>
            <a:r>
              <a:rPr lang="en-US" altLang="ko-KR" sz="1400" b="0" dirty="0"/>
              <a:t>[0, 1]</a:t>
            </a:r>
            <a:r>
              <a:rPr lang="ko-KR" altLang="en-US" sz="1400" b="0" dirty="0" smtClean="0"/>
              <a:t>이 화면에 </a:t>
            </a:r>
            <a:r>
              <a:rPr lang="ko-KR" altLang="en-US" sz="1400" b="0" dirty="0"/>
              <a:t>출력된다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이것이 바로 객체 </a:t>
            </a:r>
            <a:r>
              <a:rPr lang="ko-KR" altLang="en-US" sz="1400" b="0" dirty="0" smtClean="0"/>
              <a:t>호출</a:t>
            </a:r>
            <a:r>
              <a:rPr lang="en-US" altLang="ko-KR" sz="1400" b="0" dirty="0" smtClean="0"/>
              <a:t>(call </a:t>
            </a:r>
            <a:r>
              <a:rPr lang="en-US" altLang="ko-KR" sz="1400" b="0" dirty="0"/>
              <a:t>by object </a:t>
            </a:r>
            <a:r>
              <a:rPr lang="en-US" altLang="ko-KR" sz="1400" b="0" dirty="0" smtClean="0"/>
              <a:t>reference)</a:t>
            </a:r>
            <a:r>
              <a:rPr lang="ko-KR" altLang="en-US" sz="1400" b="0" dirty="0" smtClean="0"/>
              <a:t>이라는 </a:t>
            </a: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함수 안 변수 </a:t>
            </a:r>
            <a:r>
              <a:rPr lang="ko-KR" altLang="en-US" sz="1400" b="0" dirty="0" smtClean="0"/>
              <a:t>호출 </a:t>
            </a:r>
            <a:r>
              <a:rPr lang="ko-KR" altLang="en-US" sz="1400" b="0" dirty="0"/>
              <a:t>방식이다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새로운 값을 할당하기 전까지는 기존에 넘어온 인수 객체의 </a:t>
            </a:r>
            <a:r>
              <a:rPr lang="ko-KR" altLang="en-US" sz="1400" b="0" dirty="0" err="1"/>
              <a:t>주소값을</a:t>
            </a:r>
            <a:r>
              <a:rPr lang="ko-KR" altLang="en-US" sz="1400" b="0" dirty="0"/>
              <a:t> 쓰는 방식이라고 </a:t>
            </a:r>
            <a:r>
              <a:rPr lang="ko-KR" altLang="en-US" sz="1400" b="0" dirty="0" smtClean="0"/>
              <a:t>이해하면 </a:t>
            </a:r>
            <a:r>
              <a:rPr lang="ko-KR" altLang="en-US" sz="1400" b="0" dirty="0"/>
              <a:t>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내용을 알아야 하는 가장 큰 이유는 다른 사람의 코드를 이해하기 위함이다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229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호출 방식</a:t>
            </a:r>
            <a:endParaRPr lang="en-US" altLang="ko-KR" sz="200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18" y="1916832"/>
            <a:ext cx="5943285" cy="2511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71599" y="4581128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객체 호출 방식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52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변수의 사용 범위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변수의 사용 </a:t>
            </a:r>
            <a:r>
              <a:rPr lang="ko-KR" altLang="en-US" sz="1400" dirty="0" smtClean="0"/>
              <a:t>범위</a:t>
            </a:r>
            <a:r>
              <a:rPr lang="en-US" altLang="ko-KR" sz="1400" dirty="0" smtClean="0"/>
              <a:t>(scoping rule)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b="0" dirty="0"/>
              <a:t>변수가 코드에서 사용되는 </a:t>
            </a:r>
            <a:r>
              <a:rPr lang="ko-KR" altLang="en-US" sz="1400" b="0" dirty="0" smtClean="0"/>
              <a:t>범위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지역 변수</a:t>
            </a:r>
            <a:r>
              <a:rPr lang="en-US" altLang="ko-KR" sz="1400" dirty="0"/>
              <a:t>(local variable</a:t>
            </a:r>
            <a:r>
              <a:rPr lang="en-US" altLang="ko-KR" sz="1400" dirty="0" smtClean="0"/>
              <a:t>) : </a:t>
            </a:r>
            <a:r>
              <a:rPr lang="ko-KR" altLang="en-US" sz="1400" b="0" dirty="0"/>
              <a:t>함수 안에서만 사용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전역 </a:t>
            </a:r>
            <a:r>
              <a:rPr lang="ko-KR" altLang="en-US" sz="1400" dirty="0"/>
              <a:t>변수</a:t>
            </a:r>
            <a:r>
              <a:rPr lang="en-US" altLang="ko-KR" sz="1400" dirty="0"/>
              <a:t>(global variable</a:t>
            </a:r>
            <a:r>
              <a:rPr lang="en-US" altLang="ko-KR" sz="1400" dirty="0" smtClean="0"/>
              <a:t>) : </a:t>
            </a:r>
            <a:r>
              <a:rPr lang="ko-KR" altLang="en-US" sz="1400" b="0" dirty="0"/>
              <a:t>프로그램 전체에서 사용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42096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변수의 사용 범위</a:t>
            </a:r>
            <a:endParaRPr lang="en-US" altLang="ko-KR" sz="20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7"/>
          <a:stretch/>
        </p:blipFill>
        <p:spPr bwMode="auto">
          <a:xfrm>
            <a:off x="972000" y="1844824"/>
            <a:ext cx="6336304" cy="262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59"/>
          <a:stretch/>
        </p:blipFill>
        <p:spPr bwMode="auto">
          <a:xfrm>
            <a:off x="3347864" y="4154413"/>
            <a:ext cx="4680520" cy="2243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56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2132856"/>
            <a:ext cx="777686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 smtClean="0"/>
              <a:t>다 </a:t>
            </a:r>
            <a:r>
              <a:rPr lang="ko-KR" altLang="en-US" sz="1400" b="0" dirty="0"/>
              <a:t>같이 모여 토론하며 한 줄 한 줄 작성하기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 smtClean="0"/>
              <a:t>가장 </a:t>
            </a:r>
            <a:r>
              <a:rPr lang="ko-KR" altLang="en-US" sz="1400" b="0" dirty="0"/>
              <a:t>잘하는 사람이 혼자 작성하기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dirty="0" smtClean="0"/>
              <a:t>필요한 </a:t>
            </a:r>
            <a:r>
              <a:rPr lang="ko-KR" altLang="en-US" sz="1400" dirty="0"/>
              <a:t>부분을 나누어 작성한 후 </a:t>
            </a:r>
            <a:r>
              <a:rPr lang="ko-KR" altLang="en-US" sz="1400" dirty="0" smtClean="0"/>
              <a:t>합치기 → </a:t>
            </a:r>
            <a:r>
              <a:rPr lang="ko-KR" altLang="en-US" sz="1400" b="0" dirty="0" smtClean="0"/>
              <a:t>가장 일반적이고 </a:t>
            </a:r>
            <a:r>
              <a:rPr lang="ko-KR" altLang="en-US" sz="1400" b="0" dirty="0"/>
              <a:t>많이 </a:t>
            </a:r>
            <a:r>
              <a:rPr lang="ko-KR" altLang="en-US" sz="1400" b="0" dirty="0" smtClean="0"/>
              <a:t>사용하는 방법</a:t>
            </a:r>
            <a:endParaRPr lang="en-US" altLang="ko-KR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268760"/>
            <a:ext cx="7200000" cy="598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변수의 </a:t>
            </a:r>
            <a:r>
              <a:rPr lang="ko-KR" altLang="en-US" sz="2000" dirty="0"/>
              <a:t>사용 </a:t>
            </a:r>
            <a:r>
              <a:rPr lang="ko-KR" altLang="en-US" sz="2000" dirty="0" smtClean="0"/>
              <a:t>범위 </a:t>
            </a:r>
            <a:r>
              <a:rPr lang="en-US" altLang="ko-KR" sz="2000" b="0" dirty="0"/>
              <a:t>: [</a:t>
            </a:r>
            <a:r>
              <a:rPr lang="ko-KR" altLang="en-US" sz="2000" b="0" dirty="0"/>
              <a:t>코드 </a:t>
            </a:r>
            <a:r>
              <a:rPr lang="en-US" altLang="ko-KR" sz="2000" b="0" dirty="0" smtClean="0"/>
              <a:t>5-7] </a:t>
            </a:r>
            <a:r>
              <a:rPr lang="ko-KR" altLang="en-US" sz="2000" b="0" dirty="0"/>
              <a:t>해석</a:t>
            </a:r>
            <a:endParaRPr lang="en-US" altLang="ko-KR" sz="2000" b="0" dirty="0"/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634352" y="1772816"/>
            <a:ext cx="7682064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 smtClean="0"/>
              <a:t>관심을 두어야 할 변수는 </a:t>
            </a:r>
            <a:r>
              <a:rPr lang="en-US" altLang="ko-KR" sz="1400" b="0" dirty="0" smtClean="0"/>
              <a:t>x</a:t>
            </a:r>
            <a:r>
              <a:rPr lang="ko-KR" altLang="en-US" sz="1400" b="0" dirty="0" smtClean="0"/>
              <a:t>와 </a:t>
            </a:r>
            <a:r>
              <a:rPr lang="en-US" altLang="ko-KR" sz="1400" b="0" dirty="0" smtClean="0"/>
              <a:t>t</a:t>
            </a:r>
            <a:r>
              <a:rPr lang="ko-KR" altLang="en-US" sz="1400" b="0" dirty="0" smtClean="0"/>
              <a:t>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프로그램이 가장 먼저 시작되는 지점은 </a:t>
            </a:r>
            <a:r>
              <a:rPr lang="en-US" altLang="ko-KR" sz="1400" b="0" dirty="0" smtClean="0"/>
              <a:t>6</a:t>
            </a:r>
            <a:r>
              <a:rPr lang="ko-KR" altLang="en-US" sz="1400" b="0" dirty="0" smtClean="0"/>
              <a:t>행의 </a:t>
            </a:r>
            <a:r>
              <a:rPr lang="en-US" altLang="ko-KR" sz="1400" b="0" dirty="0" smtClean="0"/>
              <a:t>x = 10</a:t>
            </a:r>
            <a:r>
              <a:rPr lang="ko-KR" altLang="en-US" sz="1400" b="0" dirty="0" smtClean="0"/>
              <a:t>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그리고 </a:t>
            </a:r>
            <a:r>
              <a:rPr lang="en-US" altLang="ko-KR" sz="1400" b="0" dirty="0" smtClean="0"/>
              <a:t>7</a:t>
            </a:r>
            <a:r>
              <a:rPr lang="ko-KR" altLang="en-US" sz="1400" b="0" dirty="0" smtClean="0"/>
              <a:t>행에서 </a:t>
            </a:r>
            <a:r>
              <a:rPr lang="en-US" altLang="ko-KR" sz="1400" b="0" dirty="0" smtClean="0"/>
              <a:t>x</a:t>
            </a:r>
            <a:r>
              <a:rPr lang="ko-KR" altLang="en-US" sz="1400" b="0" dirty="0" smtClean="0"/>
              <a:t>는 </a:t>
            </a:r>
            <a:r>
              <a:rPr lang="en-US" altLang="ko-KR" sz="1400" b="0" dirty="0" smtClean="0"/>
              <a:t>test(x) </a:t>
            </a:r>
            <a:r>
              <a:rPr lang="ko-KR" altLang="en-US" sz="1400" b="0" dirty="0" smtClean="0"/>
              <a:t>함수로 변수를 넘기게 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그렇다면 함수 안에서 처음 만나는 </a:t>
            </a:r>
            <a:r>
              <a:rPr lang="en-US" altLang="ko-KR" sz="1400" b="0" dirty="0" smtClean="0"/>
              <a:t>2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print(x)</a:t>
            </a:r>
            <a:r>
              <a:rPr lang="ko-KR" altLang="en-US" sz="1400" b="0" dirty="0" smtClean="0"/>
              <a:t>의 </a:t>
            </a:r>
            <a:r>
              <a:rPr lang="en-US" altLang="ko-KR" sz="1400" b="0" dirty="0" smtClean="0"/>
              <a:t>x</a:t>
            </a:r>
            <a:r>
              <a:rPr lang="ko-KR" altLang="en-US" sz="1400" b="0" dirty="0" smtClean="0"/>
              <a:t>는 어떤 변수일까</a:t>
            </a:r>
            <a:r>
              <a:rPr lang="en-US" altLang="ko-KR" sz="1400" b="0" dirty="0" smtClean="0"/>
              <a:t>? </a:t>
            </a:r>
            <a:r>
              <a:rPr lang="ko-KR" altLang="en-US" sz="1400" b="0" dirty="0" smtClean="0"/>
              <a:t>이때의 </a:t>
            </a:r>
            <a:r>
              <a:rPr lang="en-US" altLang="ko-KR" sz="1400" b="0" dirty="0" smtClean="0"/>
              <a:t>x</a:t>
            </a:r>
            <a:r>
              <a:rPr lang="ko-KR" altLang="en-US" sz="1400" b="0" dirty="0" smtClean="0"/>
              <a:t>는 함수 안에서 재정의되지 않았으므로 함수를 호출한 메인 프로그램의 </a:t>
            </a:r>
            <a:r>
              <a:rPr lang="en-US" altLang="ko-KR" sz="1400" b="0" dirty="0" smtClean="0"/>
              <a:t>x = 10</a:t>
            </a:r>
            <a:r>
              <a:rPr lang="ko-KR" altLang="en-US" sz="1400" b="0" dirty="0" smtClean="0"/>
              <a:t>의 </a:t>
            </a:r>
            <a:r>
              <a:rPr lang="en-US" altLang="ko-KR" sz="1400" b="0" dirty="0" smtClean="0"/>
              <a:t>x</a:t>
            </a:r>
            <a:r>
              <a:rPr lang="ko-KR" altLang="en-US" sz="1400" b="0" dirty="0" smtClean="0"/>
              <a:t>를 뜻한다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즉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프로그램 전체에서 사용할 수 있는 전역 변수이다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함수 안의 </a:t>
            </a:r>
            <a:r>
              <a:rPr lang="en-US" altLang="ko-KR" sz="1400" b="0" dirty="0"/>
              <a:t>t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test(x) </a:t>
            </a:r>
            <a:r>
              <a:rPr lang="ko-KR" altLang="en-US" sz="1400" b="0" dirty="0"/>
              <a:t>함수의 </a:t>
            </a:r>
            <a:r>
              <a:rPr lang="en-US" altLang="ko-KR" sz="1400" b="0" dirty="0"/>
              <a:t>x</a:t>
            </a:r>
            <a:r>
              <a:rPr lang="ko-KR" altLang="en-US" sz="1400" b="0" dirty="0"/>
              <a:t>를 </a:t>
            </a:r>
            <a:r>
              <a:rPr lang="en-US" altLang="ko-KR" sz="1400" b="0" dirty="0"/>
              <a:t>t</a:t>
            </a:r>
            <a:r>
              <a:rPr lang="ko-KR" altLang="en-US" sz="1400" b="0" dirty="0"/>
              <a:t>로 치환하여 사용한다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함수 안에서는 </a:t>
            </a:r>
            <a:r>
              <a:rPr lang="en-US" altLang="ko-KR" sz="1400" b="0" dirty="0"/>
              <a:t>x</a:t>
            </a:r>
            <a:r>
              <a:rPr lang="ko-KR" altLang="en-US" sz="1400" b="0" dirty="0"/>
              <a:t>를 따로 선언한 적은 없고</a:t>
            </a:r>
            <a:r>
              <a:rPr lang="en-US" altLang="ko-KR" sz="1400" b="0" dirty="0"/>
              <a:t>, t</a:t>
            </a:r>
            <a:r>
              <a:rPr lang="ko-KR" altLang="en-US" sz="1400" b="0" dirty="0"/>
              <a:t>를 선언하여 사용하는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행의 </a:t>
            </a:r>
            <a:r>
              <a:rPr lang="en-US" altLang="ko-KR" sz="1400" b="0" dirty="0"/>
              <a:t>t = 20</a:t>
            </a:r>
            <a:r>
              <a:rPr lang="ko-KR" altLang="en-US" sz="1400" b="0" dirty="0"/>
              <a:t>에 의해 </a:t>
            </a:r>
            <a:r>
              <a:rPr lang="en-US" altLang="ko-KR" sz="1400" b="0" dirty="0"/>
              <a:t>t</a:t>
            </a:r>
            <a:r>
              <a:rPr lang="ko-KR" altLang="en-US" sz="1400" b="0" dirty="0"/>
              <a:t>에 </a:t>
            </a:r>
            <a:r>
              <a:rPr lang="en-US" altLang="ko-KR" sz="1400" b="0" dirty="0"/>
              <a:t>20</a:t>
            </a:r>
            <a:r>
              <a:rPr lang="ko-KR" altLang="en-US" sz="1400" b="0" dirty="0"/>
              <a:t>이 할당되고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실제로 </a:t>
            </a:r>
            <a:r>
              <a:rPr lang="en-US" altLang="ko-KR" sz="1400" b="0" dirty="0"/>
              <a:t>4</a:t>
            </a:r>
            <a:r>
              <a:rPr lang="ko-KR" altLang="en-US" sz="1400" b="0" dirty="0"/>
              <a:t>행 </a:t>
            </a:r>
            <a:r>
              <a:rPr lang="en-US" altLang="ko-KR" sz="1400" b="0" dirty="0"/>
              <a:t>print("In Function:", t)</a:t>
            </a:r>
            <a:r>
              <a:rPr lang="ko-KR" altLang="en-US" sz="1400" b="0" dirty="0"/>
              <a:t>문의 결과에 의해 </a:t>
            </a:r>
            <a:r>
              <a:rPr lang="en-US" altLang="ko-KR" sz="1400" b="0" dirty="0"/>
              <a:t>In Function: 20</a:t>
            </a:r>
            <a:r>
              <a:rPr lang="ko-KR" altLang="en-US" sz="1400" b="0" dirty="0" err="1"/>
              <a:t>이화면에</a:t>
            </a:r>
            <a:r>
              <a:rPr lang="ko-KR" altLang="en-US" sz="1400" b="0" dirty="0"/>
              <a:t> 출력되는 것으로 예상할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함수가 종료되고 코드에 </a:t>
            </a:r>
            <a:r>
              <a:rPr lang="en-US" altLang="ko-KR" sz="1400" b="0" dirty="0"/>
              <a:t>9</a:t>
            </a:r>
            <a:r>
              <a:rPr lang="ko-KR" altLang="en-US" sz="1400" b="0" dirty="0"/>
              <a:t>행의 </a:t>
            </a:r>
            <a:r>
              <a:rPr lang="en-US" altLang="ko-KR" sz="1400" b="0" dirty="0"/>
              <a:t>print("</a:t>
            </a:r>
            <a:r>
              <a:rPr lang="en-US" altLang="ko-KR" sz="1400" b="0" dirty="0" err="1"/>
              <a:t>InMain</a:t>
            </a:r>
            <a:r>
              <a:rPr lang="en-US" altLang="ko-KR" sz="1400" b="0" dirty="0"/>
              <a:t>:", t)</a:t>
            </a:r>
            <a:r>
              <a:rPr lang="ko-KR" altLang="en-US" sz="1400" b="0" dirty="0"/>
              <a:t>가 실행되면 오류가 출력된다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왜냐하면 </a:t>
            </a:r>
            <a:r>
              <a:rPr lang="en-US" altLang="ko-KR" sz="1400" b="0" dirty="0"/>
              <a:t>t</a:t>
            </a:r>
            <a:r>
              <a:rPr lang="ko-KR" altLang="en-US" sz="1400" b="0" dirty="0"/>
              <a:t>가 함수 안에서만 사용할 수 있는 지역변수이기 때문이다</a:t>
            </a:r>
            <a:r>
              <a:rPr lang="en-US" altLang="ko-KR" sz="1400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218083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변수의 사용 범위</a:t>
            </a:r>
            <a:endParaRPr lang="en-US" altLang="ko-KR" sz="2000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373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2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변수의 사용 </a:t>
            </a:r>
            <a:r>
              <a:rPr lang="ko-KR" altLang="en-US" sz="2000" dirty="0" smtClean="0"/>
              <a:t>범위 </a:t>
            </a:r>
            <a:r>
              <a:rPr lang="en-US" altLang="ko-KR" sz="2000" b="0" dirty="0" smtClean="0"/>
              <a:t>: </a:t>
            </a:r>
            <a:r>
              <a:rPr lang="en-US" altLang="ko-KR" sz="2000" b="0" dirty="0"/>
              <a:t>[</a:t>
            </a:r>
            <a:r>
              <a:rPr lang="ko-KR" altLang="en-US" sz="2000" b="0" dirty="0"/>
              <a:t>코드 </a:t>
            </a:r>
            <a:r>
              <a:rPr lang="en-US" altLang="ko-KR" sz="2000" b="0" dirty="0" smtClean="0"/>
              <a:t>5-8] </a:t>
            </a:r>
            <a:r>
              <a:rPr lang="ko-KR" altLang="en-US" sz="2000" b="0" dirty="0"/>
              <a:t>해석</a:t>
            </a:r>
            <a:endParaRPr lang="en-US" altLang="ko-KR" sz="2000" b="0" dirty="0"/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4352" y="1772816"/>
            <a:ext cx="768206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5-8]</a:t>
            </a:r>
            <a:r>
              <a:rPr lang="ko-KR" altLang="en-US" sz="1400" b="0" dirty="0"/>
              <a:t>에서 변수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는 함수 </a:t>
            </a:r>
            <a:r>
              <a:rPr lang="en-US" altLang="ko-KR" sz="1400" b="0" dirty="0"/>
              <a:t>f( )</a:t>
            </a:r>
            <a:r>
              <a:rPr lang="ko-KR" altLang="en-US" sz="1400" b="0" dirty="0"/>
              <a:t>의 안에서도 사용되고 밖에서도 사용된다</a:t>
            </a:r>
            <a:r>
              <a:rPr lang="en-US" altLang="ko-KR" sz="1400" b="0" dirty="0"/>
              <a:t>. s</a:t>
            </a:r>
            <a:r>
              <a:rPr lang="ko-KR" altLang="en-US" sz="1400" b="0" dirty="0"/>
              <a:t>의 값은 </a:t>
            </a:r>
            <a:r>
              <a:rPr lang="ko-KR" altLang="en-US" sz="1400" b="0" dirty="0" smtClean="0"/>
              <a:t>어떻게 바뀔까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프로그램이 시작되자마자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에는 ‘</a:t>
            </a:r>
            <a:r>
              <a:rPr lang="en-US" altLang="ko-KR" sz="1400" b="0" dirty="0"/>
              <a:t>I love Paris!’</a:t>
            </a:r>
            <a:r>
              <a:rPr lang="ko-KR" altLang="en-US" sz="1400" b="0" dirty="0"/>
              <a:t>라는 값이 할당된다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그 후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함수 </a:t>
            </a:r>
            <a:r>
              <a:rPr lang="ko-KR" altLang="en-US" sz="1400" b="0" dirty="0"/>
              <a:t>안으로 코드의 실행이 옮겨가 다시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에 ‘</a:t>
            </a:r>
            <a:r>
              <a:rPr lang="en-US" altLang="ko-KR" sz="1400" b="0" dirty="0"/>
              <a:t>I love London!’ </a:t>
            </a:r>
            <a:r>
              <a:rPr lang="ko-KR" altLang="en-US" sz="1400" b="0" dirty="0"/>
              <a:t>값이 저장되고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 값이 먼저 </a:t>
            </a:r>
            <a:r>
              <a:rPr lang="ko-KR" altLang="en-US" sz="1400" b="0" dirty="0" smtClean="0"/>
              <a:t>출력된다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 smtClean="0"/>
              <a:t>그렇다면 </a:t>
            </a:r>
            <a:r>
              <a:rPr lang="ko-KR" altLang="en-US" sz="1400" b="0" dirty="0"/>
              <a:t>함수 밖 변수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의 값은 변경되었을까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함수가 종료된 후 </a:t>
            </a:r>
            <a:r>
              <a:rPr lang="en-US" altLang="ko-KR" sz="1400" b="0" dirty="0"/>
              <a:t>7</a:t>
            </a:r>
            <a:r>
              <a:rPr lang="ko-KR" altLang="en-US" sz="1400" b="0" dirty="0"/>
              <a:t>행 </a:t>
            </a:r>
            <a:r>
              <a:rPr lang="en-US" altLang="ko-KR" sz="1400" b="0" dirty="0"/>
              <a:t>print(s)</a:t>
            </a:r>
            <a:r>
              <a:rPr lang="ko-KR" altLang="en-US" sz="1400" b="0" dirty="0"/>
              <a:t>의 </a:t>
            </a:r>
            <a:r>
              <a:rPr lang="ko-KR" altLang="en-US" sz="1400" b="0" dirty="0" smtClean="0"/>
              <a:t>실행 </a:t>
            </a:r>
            <a:r>
              <a:rPr lang="ko-KR" altLang="en-US" sz="1400" b="0" dirty="0"/>
              <a:t>결과는 ‘</a:t>
            </a:r>
            <a:r>
              <a:rPr lang="en-US" altLang="ko-KR" sz="1400" b="0" dirty="0"/>
              <a:t>I love Paris!’</a:t>
            </a:r>
            <a:r>
              <a:rPr lang="ko-KR" altLang="en-US" sz="1400" b="0" dirty="0"/>
              <a:t>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왜 이런 일이 발생했을까</a:t>
            </a:r>
            <a:r>
              <a:rPr lang="en-US" altLang="ko-KR" sz="1400" b="0" dirty="0"/>
              <a:t>? </a:t>
            </a:r>
            <a:r>
              <a:rPr lang="ko-KR" altLang="en-US" sz="1400" b="0" dirty="0" smtClean="0"/>
              <a:t>함수 </a:t>
            </a:r>
            <a:r>
              <a:rPr lang="ko-KR" altLang="en-US" sz="1400" b="0" dirty="0"/>
              <a:t>안과 밖의 </a:t>
            </a:r>
            <a:r>
              <a:rPr lang="en-US" altLang="ko-KR" sz="1400" b="0" dirty="0" smtClean="0"/>
              <a:t>s</a:t>
            </a:r>
            <a:r>
              <a:rPr lang="ko-KR" altLang="en-US" sz="1400" b="0" dirty="0" smtClean="0"/>
              <a:t>는 </a:t>
            </a:r>
            <a:r>
              <a:rPr lang="ko-KR" altLang="en-US" sz="1400" b="0" dirty="0"/>
              <a:t>같은 이름을 가졌지만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사실 다른 메모리 주소를 가진 전혀 다른 변수이기 때문이다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따라서 </a:t>
            </a:r>
            <a:r>
              <a:rPr lang="ko-KR" altLang="en-US" sz="1400" b="0" dirty="0"/>
              <a:t>함수 안의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는 해당 함수가 실행되는 동안에만 메모리에 있다가 함수가 종료되는 순간 </a:t>
            </a:r>
            <a:r>
              <a:rPr lang="ko-KR" altLang="en-US" sz="1400" b="0" dirty="0" smtClean="0"/>
              <a:t>사라진다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당연히 함수 밖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와는 메모리 주소가 달라 서로 영향을 주지 않는다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변수의 </a:t>
            </a:r>
            <a:r>
              <a:rPr lang="ko-KR" altLang="en-US" sz="1400" b="0" dirty="0"/>
              <a:t>이름이 같다고 다 같은 함수가 </a:t>
            </a:r>
            <a:r>
              <a:rPr lang="ko-KR" altLang="en-US" sz="1400" b="0" dirty="0" smtClean="0"/>
              <a:t>아니다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28015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변수의 사용 범위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그렇다면 함수 안의 변수와 함수 밖의 함수가 같은 이름을 사용하기 위해서는 어떻게 해야 </a:t>
            </a:r>
            <a:r>
              <a:rPr lang="ko-KR" altLang="en-US" sz="1400" b="0" dirty="0" smtClean="0"/>
              <a:t>할까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함수 내에서 전역 변수로 선언된 변수를 사용하기 위해서는 </a:t>
            </a:r>
            <a:r>
              <a:rPr lang="en-US" altLang="ko-KR" sz="1400" b="0" dirty="0"/>
              <a:t>global</a:t>
            </a:r>
            <a:r>
              <a:rPr lang="ko-KR" altLang="en-US" sz="1400" b="0" dirty="0"/>
              <a:t>이라는 </a:t>
            </a:r>
            <a:r>
              <a:rPr lang="ko-KR" altLang="en-US" sz="1400" b="0" dirty="0" err="1"/>
              <a:t>파이썬에서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제공하는 </a:t>
            </a:r>
            <a:r>
              <a:rPr lang="ko-KR" altLang="en-US" sz="1400" b="0" dirty="0"/>
              <a:t>키워드를 사용해야 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05100"/>
            <a:ext cx="5976264" cy="332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02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변수의 사용 </a:t>
            </a:r>
            <a:r>
              <a:rPr lang="ko-KR" altLang="en-US" sz="2000" dirty="0" smtClean="0"/>
              <a:t>범위 </a:t>
            </a:r>
            <a:r>
              <a:rPr lang="en-US" altLang="ko-KR" sz="2000" b="0" dirty="0"/>
              <a:t>: [</a:t>
            </a:r>
            <a:r>
              <a:rPr lang="ko-KR" altLang="en-US" sz="2000" b="0" dirty="0"/>
              <a:t>코드 </a:t>
            </a:r>
            <a:r>
              <a:rPr lang="en-US" altLang="ko-KR" sz="2000" b="0" dirty="0" smtClean="0"/>
              <a:t>5-9] </a:t>
            </a:r>
            <a:r>
              <a:rPr lang="ko-KR" altLang="en-US" sz="2000" b="0" dirty="0"/>
              <a:t>해석</a:t>
            </a:r>
            <a:endParaRPr lang="en-US" altLang="ko-KR" sz="2000" b="0" dirty="0"/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기존 코드에서 변경된 것은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행의 함수 내 </a:t>
            </a:r>
            <a:r>
              <a:rPr lang="en-US" altLang="ko-KR" sz="1400" b="0" dirty="0"/>
              <a:t>global s </a:t>
            </a:r>
            <a:r>
              <a:rPr lang="ko-KR" altLang="en-US" sz="1400" b="0" dirty="0"/>
              <a:t>코드 하나이다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그러나 결과는 이전과 </a:t>
            </a:r>
            <a:r>
              <a:rPr lang="ko-KR" altLang="en-US" sz="1400" b="0" dirty="0" smtClean="0"/>
              <a:t>다르게 </a:t>
            </a:r>
            <a:r>
              <a:rPr lang="ko-KR" altLang="en-US" sz="1400" b="0" dirty="0"/>
              <a:t>출력되는 것을 확인할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 이유를 알아보자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기존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에는 ‘</a:t>
            </a:r>
            <a:r>
              <a:rPr lang="en-US" altLang="ko-KR" sz="1400" b="0" dirty="0"/>
              <a:t>I love Paris!’</a:t>
            </a:r>
            <a:r>
              <a:rPr lang="ko-KR" altLang="en-US" sz="1400" b="0" dirty="0"/>
              <a:t>가 </a:t>
            </a:r>
            <a:r>
              <a:rPr lang="ko-KR" altLang="en-US" sz="1400" b="0" dirty="0" smtClean="0"/>
              <a:t>저장되어 </a:t>
            </a:r>
            <a:r>
              <a:rPr lang="ko-KR" altLang="en-US" sz="1400" b="0" dirty="0"/>
              <a:t>있는데</a:t>
            </a:r>
            <a:r>
              <a:rPr lang="en-US" altLang="ko-KR" sz="1400" b="0" dirty="0"/>
              <a:t>, f( ) </a:t>
            </a:r>
            <a:r>
              <a:rPr lang="ko-KR" altLang="en-US" sz="1400" b="0" dirty="0"/>
              <a:t>함수가 들어가는 순간 </a:t>
            </a:r>
            <a:r>
              <a:rPr lang="en-US" altLang="ko-KR" sz="1400" b="0" dirty="0"/>
              <a:t>global s</a:t>
            </a:r>
            <a:r>
              <a:rPr lang="ko-KR" altLang="en-US" sz="1400" b="0" dirty="0"/>
              <a:t>가 선언되어 함수 밖 </a:t>
            </a:r>
            <a:r>
              <a:rPr lang="en-US" altLang="ko-KR" sz="1400" b="0" dirty="0"/>
              <a:t>s, </a:t>
            </a:r>
            <a:r>
              <a:rPr lang="ko-KR" altLang="en-US" sz="1400" b="0" dirty="0"/>
              <a:t>즉 전역 변수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의 </a:t>
            </a:r>
            <a:r>
              <a:rPr lang="ko-KR" altLang="en-US" sz="1400" b="0" dirty="0" smtClean="0"/>
              <a:t>메모리 </a:t>
            </a:r>
            <a:r>
              <a:rPr lang="ko-KR" altLang="en-US" sz="1400" b="0" dirty="0"/>
              <a:t>주소를 사용한다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그래서 이전과 달리 함수 안과 함수 밖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는 같은 메모리 주소를 </a:t>
            </a:r>
            <a:r>
              <a:rPr lang="ko-KR" altLang="en-US" sz="1400" b="0" dirty="0" smtClean="0"/>
              <a:t>사용하게 </a:t>
            </a:r>
            <a:r>
              <a:rPr lang="ko-KR" altLang="en-US" sz="1400" b="0" dirty="0"/>
              <a:t>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메모리 주소에 새로운 값인 ‘</a:t>
            </a:r>
            <a:r>
              <a:rPr lang="en-US" altLang="ko-KR" sz="1400" b="0" dirty="0"/>
              <a:t>I love London!’</a:t>
            </a:r>
            <a:r>
              <a:rPr lang="ko-KR" altLang="en-US" sz="1400" b="0" dirty="0"/>
              <a:t>이 할당되면 함수 밖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에도 </a:t>
            </a:r>
            <a:r>
              <a:rPr lang="ko-KR" altLang="en-US" sz="1400" b="0" dirty="0" err="1" smtClean="0"/>
              <a:t>해당값이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할당되어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5-9]</a:t>
            </a:r>
            <a:r>
              <a:rPr lang="ko-KR" altLang="en-US" sz="1400" b="0" dirty="0"/>
              <a:t>와 같은 결과가 출력되는 것이다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18645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변수의 사용 범위</a:t>
            </a:r>
            <a:endParaRPr lang="en-US" altLang="ko-KR" sz="2000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844824"/>
            <a:ext cx="4896144" cy="3411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5034873"/>
            <a:ext cx="4679920" cy="1410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85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재귀 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재귀 </a:t>
            </a:r>
            <a:r>
              <a:rPr lang="ko-KR" altLang="en-US" sz="1400" dirty="0" smtClean="0"/>
              <a:t>함수</a:t>
            </a:r>
            <a:r>
              <a:rPr lang="en-US" altLang="ko-KR" sz="1400" dirty="0" smtClean="0"/>
              <a:t>(recursive function) :</a:t>
            </a:r>
            <a:r>
              <a:rPr lang="ko-KR" altLang="en-US" sz="1400" dirty="0" smtClean="0"/>
              <a:t> </a:t>
            </a:r>
            <a:r>
              <a:rPr lang="ko-KR" altLang="en-US" sz="1400" b="0" dirty="0"/>
              <a:t>함수가 자기 자신을 다시 부르는 함수이다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4"/>
          <a:stretch/>
        </p:blipFill>
        <p:spPr bwMode="auto">
          <a:xfrm>
            <a:off x="971599" y="2356495"/>
            <a:ext cx="5760000" cy="1853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71599" y="4257092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점화식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5157192"/>
            <a:ext cx="777686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 수식이 </a:t>
            </a:r>
            <a:r>
              <a:rPr lang="ko-KR" altLang="en-US" sz="1400" b="0" dirty="0" err="1" smtClean="0"/>
              <a:t>팩토리얼</a:t>
            </a:r>
            <a:r>
              <a:rPr lang="en-US" altLang="ko-KR" sz="1400" b="0" dirty="0" smtClean="0"/>
              <a:t>(factorial) </a:t>
            </a:r>
            <a:r>
              <a:rPr lang="ko-KR" altLang="en-US" sz="1400" b="0" dirty="0" smtClean="0"/>
              <a:t>함수이다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정확히는 ‘</a:t>
            </a:r>
            <a:r>
              <a:rPr lang="en-US" altLang="ko-KR" sz="1400" b="0" dirty="0"/>
              <a:t>n!’</a:t>
            </a:r>
            <a:r>
              <a:rPr lang="ko-KR" altLang="en-US" sz="1400" b="0" dirty="0"/>
              <a:t>로 표시하면 </a:t>
            </a:r>
            <a:r>
              <a:rPr lang="en-US" altLang="ko-KR" sz="1400" b="0" dirty="0"/>
              <a:t>n! = n × (n - 1)!</a:t>
            </a:r>
            <a:r>
              <a:rPr lang="ko-KR" altLang="en-US" sz="1400" b="0" dirty="0"/>
              <a:t>로 </a:t>
            </a:r>
            <a:r>
              <a:rPr lang="ko-KR" altLang="en-US" sz="1400" b="0" dirty="0" smtClean="0"/>
              <a:t>선언할 수 </a:t>
            </a:r>
            <a:r>
              <a:rPr lang="ko-KR" altLang="en-US" sz="1400" b="0" dirty="0"/>
              <a:t>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자신의 숫자에서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씩 빼면서 곱하는 형식이다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보통은 점화식이라고 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12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2607965"/>
            <a:ext cx="2736304" cy="821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Return 3 * factorial(2)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1268760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Factorial(3)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699792" y="3717032"/>
            <a:ext cx="2736304" cy="821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Return 2 * factorial(1)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139952" y="4797152"/>
            <a:ext cx="2736304" cy="821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If n == 1:</a:t>
            </a:r>
          </a:p>
          <a:p>
            <a:pPr algn="ctr"/>
            <a:r>
              <a:rPr lang="en-US" altLang="ko-KR" dirty="0" smtClean="0"/>
              <a:t>Return 1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923928" y="3140968"/>
            <a:ext cx="792088" cy="8640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292080" y="4365104"/>
            <a:ext cx="792088" cy="8640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907704" y="1723281"/>
            <a:ext cx="1296144" cy="8640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4319972" y="4293096"/>
            <a:ext cx="612068" cy="1008112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4139952" y="4293096"/>
            <a:ext cx="486054" cy="2449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 flipV="1">
            <a:off x="3563888" y="3429000"/>
            <a:ext cx="504056" cy="746149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3155082" y="3140968"/>
            <a:ext cx="486054" cy="2449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1390759" y="1723281"/>
            <a:ext cx="486054" cy="2449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64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재귀 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아래 코드에서 </a:t>
            </a:r>
            <a:r>
              <a:rPr lang="en-US" altLang="ko-KR" sz="1400" b="0" dirty="0"/>
              <a:t>factorial( ) </a:t>
            </a:r>
            <a:r>
              <a:rPr lang="ko-KR" altLang="en-US" sz="1400" b="0" dirty="0"/>
              <a:t>함수는 </a:t>
            </a:r>
            <a:r>
              <a:rPr lang="en-US" altLang="ko-KR" sz="1400" b="0" dirty="0"/>
              <a:t>n</a:t>
            </a:r>
            <a:r>
              <a:rPr lang="ko-KR" altLang="en-US" sz="1400" b="0" dirty="0"/>
              <a:t>의 변수를 입력 매개변수로 받은 후 </a:t>
            </a:r>
            <a:r>
              <a:rPr lang="en-US" altLang="ko-KR" sz="1400" b="0" dirty="0"/>
              <a:t>n == 1</a:t>
            </a:r>
            <a:r>
              <a:rPr lang="ko-KR" altLang="en-US" sz="1400" b="0" dirty="0"/>
              <a:t>이 아닐 </a:t>
            </a:r>
            <a:r>
              <a:rPr lang="ko-KR" altLang="en-US" sz="1400" b="0" dirty="0" smtClean="0"/>
              <a:t>때까지 입력된 </a:t>
            </a:r>
            <a:r>
              <a:rPr lang="en-US" altLang="ko-KR" sz="1400" b="0" dirty="0"/>
              <a:t>n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n</a:t>
            </a:r>
            <a:r>
              <a:rPr lang="ko-KR" altLang="en-US" sz="1400" b="0" dirty="0"/>
              <a:t>에서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을 뺀 값을 </a:t>
            </a:r>
            <a:r>
              <a:rPr lang="ko-KR" altLang="en-US" sz="1400" b="0" dirty="0" err="1"/>
              <a:t>입력값으로</a:t>
            </a:r>
            <a:r>
              <a:rPr lang="ko-KR" altLang="en-US" sz="1400" b="0" dirty="0"/>
              <a:t> 하여 자신의 함수인 </a:t>
            </a:r>
            <a:r>
              <a:rPr lang="en-US" altLang="ko-KR" sz="1400" b="0" dirty="0"/>
              <a:t>factorial( )</a:t>
            </a:r>
            <a:r>
              <a:rPr lang="ko-KR" altLang="en-US" sz="1400" b="0" dirty="0"/>
              <a:t>로 다시 호출한다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4944"/>
            <a:ext cx="7200000" cy="3727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117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재귀 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만약 처음 사용자가 </a:t>
            </a:r>
            <a:r>
              <a:rPr lang="en-US" altLang="ko-KR" sz="1400" b="0" dirty="0"/>
              <a:t>5</a:t>
            </a:r>
            <a:r>
              <a:rPr lang="ko-KR" altLang="en-US" sz="1400" b="0" dirty="0"/>
              <a:t>를 입력했다면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다음과 같은 순서대로 계산될 것이다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92513"/>
            <a:ext cx="7200000" cy="1712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43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개념과 장점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20891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함수</a:t>
            </a:r>
            <a:r>
              <a:rPr lang="en-US" altLang="ko-KR" sz="1400" dirty="0" smtClean="0"/>
              <a:t>(function) :</a:t>
            </a:r>
            <a:r>
              <a:rPr lang="ko-KR" altLang="en-US" sz="1400" dirty="0" smtClean="0"/>
              <a:t> </a:t>
            </a:r>
            <a:r>
              <a:rPr lang="ko-KR" altLang="en-US" sz="1400" b="0" dirty="0" smtClean="0"/>
              <a:t>어떤 </a:t>
            </a:r>
            <a:r>
              <a:rPr lang="ko-KR" altLang="en-US" sz="1400" b="0" dirty="0"/>
              <a:t>일을 수행하는 코드의 덩어리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또는 코드의 </a:t>
            </a:r>
            <a:r>
              <a:rPr lang="ko-KR" altLang="en-US" sz="1400" b="0" dirty="0" smtClean="0"/>
              <a:t>묶음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함수의 </a:t>
            </a:r>
            <a:r>
              <a:rPr lang="ko-KR" altLang="en-US" sz="1400" dirty="0" smtClean="0"/>
              <a:t>장점 </a:t>
            </a:r>
            <a:r>
              <a:rPr lang="en-US" altLang="ko-KR" sz="1400" b="0" dirty="0" smtClean="0"/>
              <a:t/>
            </a:r>
            <a:br>
              <a:rPr lang="en-US" altLang="ko-KR" sz="1400" b="0" dirty="0" smtClean="0"/>
            </a:br>
            <a:r>
              <a:rPr lang="ko-KR" altLang="en-US" sz="1400" b="0" dirty="0" smtClean="0"/>
              <a:t>① 필요할 </a:t>
            </a:r>
            <a:r>
              <a:rPr lang="ko-KR" altLang="en-US" sz="1400" b="0" dirty="0"/>
              <a:t>때마다 호출 </a:t>
            </a:r>
            <a:r>
              <a:rPr lang="ko-KR" altLang="en-US" sz="1400" b="0" dirty="0" smtClean="0"/>
              <a:t>가능</a:t>
            </a:r>
            <a:r>
              <a:rPr lang="en-US" altLang="ko-KR" sz="1400" b="0" dirty="0" smtClean="0"/>
              <a:t/>
            </a:r>
            <a:br>
              <a:rPr lang="en-US" altLang="ko-KR" sz="1400" b="0" dirty="0" smtClean="0"/>
            </a:br>
            <a:r>
              <a:rPr lang="ko-KR" altLang="en-US" sz="1400" b="0" dirty="0" smtClean="0"/>
              <a:t>② 논리적인 </a:t>
            </a:r>
            <a:r>
              <a:rPr lang="ko-KR" altLang="en-US" sz="1400" b="0" dirty="0"/>
              <a:t>단위로 분할 </a:t>
            </a:r>
            <a:r>
              <a:rPr lang="ko-KR" altLang="en-US" sz="1400" b="0" dirty="0" smtClean="0"/>
              <a:t>가능</a:t>
            </a:r>
            <a:r>
              <a:rPr lang="en-US" altLang="ko-KR" sz="1400" b="0" dirty="0" smtClean="0"/>
              <a:t> </a:t>
            </a:r>
            <a:br>
              <a:rPr lang="en-US" altLang="ko-KR" sz="1400" b="0" dirty="0" smtClean="0"/>
            </a:br>
            <a:r>
              <a:rPr lang="ko-KR" altLang="en-US" sz="1400" b="0" dirty="0" smtClean="0"/>
              <a:t>③ 코드의 </a:t>
            </a:r>
            <a:r>
              <a:rPr lang="ko-KR" altLang="en-US" sz="1400" b="0" dirty="0"/>
              <a:t>캡슐화 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378253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함수의 인수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78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777686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파이썬에서</a:t>
            </a:r>
            <a:r>
              <a:rPr lang="ko-KR" altLang="en-US" sz="1400" b="0" dirty="0"/>
              <a:t> 인수를 사용하는 방법에 대해 알아보자</a:t>
            </a:r>
            <a:endParaRPr lang="en-US" altLang="ko-KR" sz="14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599" y="3631548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파이썬에서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인수를 사용하는 방법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772816"/>
            <a:ext cx="7200000" cy="182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21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키워드 인수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키워드 </a:t>
            </a:r>
            <a:r>
              <a:rPr lang="ko-KR" altLang="en-US" sz="1400" dirty="0" smtClean="0"/>
              <a:t>인수</a:t>
            </a:r>
            <a:r>
              <a:rPr lang="en-US" altLang="ko-KR" sz="1400" dirty="0" smtClean="0"/>
              <a:t>(keyword arguments)</a:t>
            </a:r>
            <a:r>
              <a:rPr lang="ko-KR" altLang="en-US" sz="1400" dirty="0"/>
              <a:t>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함수에 입력되는 매개변수의 </a:t>
            </a:r>
            <a:r>
              <a:rPr lang="ko-KR" altLang="en-US" sz="1400" b="0" dirty="0" err="1"/>
              <a:t>변수명을</a:t>
            </a:r>
            <a:r>
              <a:rPr lang="ko-KR" altLang="en-US" sz="1400" b="0" dirty="0"/>
              <a:t> 사용하여 함수의 </a:t>
            </a:r>
            <a:r>
              <a:rPr lang="ko-KR" altLang="en-US" sz="1400" b="0" dirty="0" smtClean="0"/>
              <a:t>인수를 지정하는 </a:t>
            </a:r>
            <a:r>
              <a:rPr lang="ko-KR" altLang="en-US" sz="1400" b="0" dirty="0"/>
              <a:t>방법이다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0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841046"/>
            <a:ext cx="7200000" cy="1049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94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키워드 </a:t>
            </a:r>
            <a:r>
              <a:rPr lang="ko-KR" altLang="en-US" sz="2000" dirty="0" smtClean="0"/>
              <a:t>인수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5-12]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5-12]</a:t>
            </a:r>
            <a:r>
              <a:rPr lang="ko-KR" altLang="en-US" sz="1400" b="0" dirty="0"/>
              <a:t>에서 </a:t>
            </a:r>
            <a:r>
              <a:rPr lang="en-US" altLang="ko-KR" sz="1400" b="0" dirty="0" err="1"/>
              <a:t>print_something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함수는 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my_name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your_name</a:t>
            </a:r>
            <a:r>
              <a:rPr lang="en-US" altLang="ko-KR" sz="1400" b="0" dirty="0"/>
              <a:t>) </a:t>
            </a:r>
            <a:r>
              <a:rPr lang="ko-KR" altLang="en-US" sz="1400" b="0" dirty="0"/>
              <a:t>입력 </a:t>
            </a:r>
            <a:r>
              <a:rPr lang="ko-KR" altLang="en-US" sz="1400" b="0" dirty="0" smtClean="0"/>
              <a:t>인터페이스를 </a:t>
            </a:r>
            <a:r>
              <a:rPr lang="ko-KR" altLang="en-US" sz="1400" b="0" dirty="0"/>
              <a:t>가진다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일반적으로 함수를 호출할 때 인수가 순서대로 들어가도록 코드를 </a:t>
            </a:r>
            <a:r>
              <a:rPr lang="ko-KR" altLang="en-US" sz="1400" b="0" dirty="0" smtClean="0"/>
              <a:t>작성한다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4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 err="1"/>
              <a:t>print_something</a:t>
            </a:r>
            <a:r>
              <a:rPr lang="en-US" altLang="ko-KR" sz="1400" b="0" dirty="0"/>
              <a:t>("</a:t>
            </a:r>
            <a:r>
              <a:rPr lang="en-US" altLang="ko-KR" sz="1400" b="0" dirty="0" err="1"/>
              <a:t>Sungchul</a:t>
            </a:r>
            <a:r>
              <a:rPr lang="en-US" altLang="ko-KR" sz="1400" b="0" dirty="0"/>
              <a:t>", "TEAMLAB")</a:t>
            </a:r>
            <a:r>
              <a:rPr lang="ko-KR" altLang="en-US" sz="1400" b="0" dirty="0"/>
              <a:t>에서 ‘</a:t>
            </a:r>
            <a:r>
              <a:rPr lang="en-US" altLang="ko-KR" sz="1400" b="0" dirty="0" err="1"/>
              <a:t>Sungchul</a:t>
            </a:r>
            <a:r>
              <a:rPr lang="en-US" altLang="ko-KR" sz="1400" b="0" dirty="0"/>
              <a:t>’</a:t>
            </a:r>
            <a:r>
              <a:rPr lang="ko-KR" altLang="en-US" sz="1400" b="0" dirty="0"/>
              <a:t>은 </a:t>
            </a:r>
            <a:r>
              <a:rPr lang="en-US" altLang="ko-KR" sz="1400" b="0" dirty="0" err="1"/>
              <a:t>my_name</a:t>
            </a:r>
            <a:r>
              <a:rPr lang="ko-KR" altLang="en-US" sz="1400" b="0" dirty="0"/>
              <a:t>에</a:t>
            </a:r>
            <a:r>
              <a:rPr lang="en-US" altLang="ko-KR" sz="1400" b="0" dirty="0" smtClean="0"/>
              <a:t>, ‘</a:t>
            </a:r>
            <a:r>
              <a:rPr lang="en-US" altLang="ko-KR" sz="1400" b="0" dirty="0"/>
              <a:t>TEAMLAB’</a:t>
            </a:r>
            <a:r>
              <a:rPr lang="ko-KR" altLang="en-US" sz="1400" b="0" dirty="0"/>
              <a:t>은 </a:t>
            </a:r>
            <a:r>
              <a:rPr lang="en-US" altLang="ko-KR" sz="1400" b="0" dirty="0" err="1"/>
              <a:t>your_name</a:t>
            </a:r>
            <a:r>
              <a:rPr lang="ko-KR" altLang="en-US" sz="1400" b="0" dirty="0"/>
              <a:t>에 할당된다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함수의 입력 변수명만 정확히 </a:t>
            </a:r>
            <a:r>
              <a:rPr lang="ko-KR" altLang="en-US" sz="1400" b="0" dirty="0" smtClean="0"/>
              <a:t>기재된다면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순서에 상관없이 해당 함수에 인수를 넣을 수 있다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5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 err="1" smtClean="0"/>
              <a:t>print_something</a:t>
            </a:r>
            <a:r>
              <a:rPr lang="en-US" altLang="ko-KR" sz="1400" b="0" dirty="0" smtClean="0"/>
              <a:t>(</a:t>
            </a:r>
            <a:r>
              <a:rPr lang="en-US" altLang="ko-KR" sz="1400" b="0" dirty="0" err="1" smtClean="0"/>
              <a:t>your_name</a:t>
            </a:r>
            <a:r>
              <a:rPr lang="en-US" altLang="ko-KR" sz="1400" b="0" dirty="0" smtClean="0"/>
              <a:t>= </a:t>
            </a:r>
            <a:r>
              <a:rPr lang="en-US" altLang="ko-KR" sz="1400" b="0" dirty="0"/>
              <a:t>"TEAMLAB", </a:t>
            </a:r>
            <a:r>
              <a:rPr lang="en-US" altLang="ko-KR" sz="1400" b="0" dirty="0" err="1"/>
              <a:t>my_name</a:t>
            </a:r>
            <a:r>
              <a:rPr lang="en-US" altLang="ko-KR" sz="1400" b="0" dirty="0"/>
              <a:t> = "</a:t>
            </a:r>
            <a:r>
              <a:rPr lang="en-US" altLang="ko-KR" sz="1400" b="0" dirty="0" err="1"/>
              <a:t>Sungchul</a:t>
            </a:r>
            <a:r>
              <a:rPr lang="en-US" altLang="ko-KR" sz="1400" b="0" dirty="0"/>
              <a:t>")</a:t>
            </a:r>
            <a:r>
              <a:rPr lang="ko-KR" altLang="en-US" sz="1400" b="0" dirty="0"/>
              <a:t>에서 각각의 함수에서 사용되는 </a:t>
            </a:r>
            <a:r>
              <a:rPr lang="ko-KR" altLang="en-US" sz="1400" b="0" dirty="0" err="1"/>
              <a:t>변수명을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명시함으로써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변수에 값이 할당될 수 있도록 처리하였다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그래서 입력되는 순서에 </a:t>
            </a:r>
            <a:r>
              <a:rPr lang="ko-KR" altLang="en-US" sz="1400" b="0" dirty="0" smtClean="0"/>
              <a:t>상관없이 ‘</a:t>
            </a:r>
            <a:r>
              <a:rPr lang="en-US" altLang="ko-KR" sz="1400" b="0" dirty="0" err="1"/>
              <a:t>Sungchul</a:t>
            </a:r>
            <a:r>
              <a:rPr lang="en-US" altLang="ko-KR" sz="1400" b="0" dirty="0"/>
              <a:t>’</a:t>
            </a:r>
            <a:r>
              <a:rPr lang="ko-KR" altLang="en-US" sz="1400" b="0" dirty="0"/>
              <a:t>은 </a:t>
            </a:r>
            <a:r>
              <a:rPr lang="en-US" altLang="ko-KR" sz="1400" b="0" dirty="0" err="1"/>
              <a:t>my_name</a:t>
            </a:r>
            <a:r>
              <a:rPr lang="ko-KR" altLang="en-US" sz="1400" b="0" dirty="0"/>
              <a:t>으로</a:t>
            </a:r>
            <a:r>
              <a:rPr lang="en-US" altLang="ko-KR" sz="1400" b="0" dirty="0"/>
              <a:t>, ‘TEAMLAB’</a:t>
            </a:r>
            <a:r>
              <a:rPr lang="ko-KR" altLang="en-US" sz="1400" b="0" dirty="0"/>
              <a:t>은 </a:t>
            </a:r>
            <a:r>
              <a:rPr lang="en-US" altLang="ko-KR" sz="1400" b="0" dirty="0" err="1"/>
              <a:t>your_name</a:t>
            </a:r>
            <a:r>
              <a:rPr lang="ko-KR" altLang="en-US" sz="1400" b="0" dirty="0"/>
              <a:t>으로 할당되었다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따라서 두 </a:t>
            </a:r>
            <a:r>
              <a:rPr lang="ko-KR" altLang="en-US" sz="1400" b="0" dirty="0" smtClean="0"/>
              <a:t>함수 호출 코드의 실행 결과가 동일하게 출력되는 것이다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348201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디폴트 인수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디폴트 </a:t>
            </a:r>
            <a:r>
              <a:rPr lang="ko-KR" altLang="en-US" sz="1400" dirty="0" smtClean="0"/>
              <a:t>인수</a:t>
            </a:r>
            <a:r>
              <a:rPr lang="en-US" altLang="ko-KR" sz="1400" dirty="0" smtClean="0"/>
              <a:t>(default arguments)</a:t>
            </a:r>
            <a:r>
              <a:rPr lang="ko-KR" altLang="en-US" sz="1400" dirty="0"/>
              <a:t>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매개변수에 기본값을 지정하여 사용하고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아무런 값도 인수로 </a:t>
            </a:r>
            <a:r>
              <a:rPr lang="ko-KR" altLang="en-US" sz="1400" b="0" dirty="0" smtClean="0"/>
              <a:t>넘기지 </a:t>
            </a:r>
            <a:r>
              <a:rPr lang="ko-KR" altLang="en-US" sz="1400" b="0" dirty="0"/>
              <a:t>않으면 지정된 기본값을 사용하는 방식이다</a:t>
            </a:r>
            <a:endParaRPr lang="en-US" altLang="ko-KR" sz="1400" b="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18609"/>
            <a:ext cx="7200000" cy="315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37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디폴트 </a:t>
            </a:r>
            <a:r>
              <a:rPr lang="ko-KR" altLang="en-US" sz="2000" dirty="0" smtClean="0"/>
              <a:t>인수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5-13]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11560" y="1772816"/>
            <a:ext cx="7704856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1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 err="1"/>
              <a:t>def</a:t>
            </a:r>
            <a:r>
              <a:rPr lang="en-US" altLang="ko-KR" sz="1400" b="0" dirty="0"/>
              <a:t> </a:t>
            </a:r>
            <a:r>
              <a:rPr lang="en-US" altLang="ko-KR" sz="1400" b="0" dirty="0" smtClean="0"/>
              <a:t>print_something_2(my_ name</a:t>
            </a:r>
            <a:r>
              <a:rPr lang="en-US" altLang="ko-KR" sz="1400" b="0" dirty="0"/>
              <a:t>, </a:t>
            </a:r>
            <a:r>
              <a:rPr lang="en-US" altLang="ko-KR" sz="1400" b="0" dirty="0" err="1" smtClean="0"/>
              <a:t>your_name</a:t>
            </a:r>
            <a:r>
              <a:rPr lang="en-US" altLang="ko-KR" sz="1400" b="0" dirty="0" smtClean="0"/>
              <a:t> </a:t>
            </a:r>
            <a:r>
              <a:rPr lang="en-US" altLang="ko-KR" sz="1400" b="0" dirty="0"/>
              <a:t>= "TEAMLAB")</a:t>
            </a:r>
            <a:r>
              <a:rPr lang="ko-KR" altLang="en-US" sz="1400" b="0" dirty="0"/>
              <a:t>에서 </a:t>
            </a:r>
            <a:r>
              <a:rPr lang="en-US" altLang="ko-KR" sz="1400" b="0" dirty="0" err="1"/>
              <a:t>your_name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매개변수에는 기본값으로 ‘</a:t>
            </a:r>
            <a:r>
              <a:rPr lang="en-US" altLang="ko-KR" sz="1400" b="0" dirty="0"/>
              <a:t>TEAMLAB’</a:t>
            </a:r>
            <a:r>
              <a:rPr lang="ko-KR" altLang="en-US" sz="1400" b="0" dirty="0" smtClean="0"/>
              <a:t>이 지정된 </a:t>
            </a:r>
            <a:r>
              <a:rPr lang="ko-KR" altLang="en-US" sz="1400" b="0" dirty="0"/>
              <a:t>것을 확인할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경우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함수를 호출할 때 </a:t>
            </a:r>
            <a:r>
              <a:rPr lang="en-US" altLang="ko-KR" sz="1400" b="0" dirty="0" err="1"/>
              <a:t>your_name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매개변수에는 </a:t>
            </a:r>
            <a:r>
              <a:rPr lang="ko-KR" altLang="en-US" sz="1400" b="0" dirty="0" err="1" smtClean="0"/>
              <a:t>별도의값을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할당하지 않아도 함수가 작동한다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5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print_something_2("</a:t>
            </a:r>
            <a:r>
              <a:rPr lang="en-US" altLang="ko-KR" sz="1400" b="0" dirty="0" err="1"/>
              <a:t>Sungchul</a:t>
            </a:r>
            <a:r>
              <a:rPr lang="en-US" altLang="ko-KR" sz="1400" b="0" dirty="0"/>
              <a:t>")</a:t>
            </a:r>
            <a:r>
              <a:rPr lang="ko-KR" altLang="en-US" sz="1400" b="0" dirty="0"/>
              <a:t>에서 </a:t>
            </a:r>
            <a:r>
              <a:rPr lang="ko-KR" altLang="en-US" sz="1400" b="0" dirty="0" smtClean="0"/>
              <a:t>함수의 인터페이스의 </a:t>
            </a:r>
            <a:r>
              <a:rPr lang="ko-KR" altLang="en-US" sz="1400" b="0" dirty="0"/>
              <a:t>매개변수가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개임에도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인수를 하나만 입력하였다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경우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입력된 값은 첫 </a:t>
            </a:r>
            <a:r>
              <a:rPr lang="ko-KR" altLang="en-US" sz="1400" b="0" dirty="0" smtClean="0"/>
              <a:t>번째 </a:t>
            </a:r>
            <a:r>
              <a:rPr lang="ko-KR" altLang="en-US" sz="1400" b="0" dirty="0"/>
              <a:t>매개변수인 </a:t>
            </a:r>
            <a:r>
              <a:rPr lang="en-US" altLang="ko-KR" sz="1400" b="0" dirty="0" err="1"/>
              <a:t>my_name</a:t>
            </a:r>
            <a:r>
              <a:rPr lang="ko-KR" altLang="en-US" sz="1400" b="0" dirty="0"/>
              <a:t>에 할당되고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두 번째 매개변수인 </a:t>
            </a:r>
            <a:r>
              <a:rPr lang="en-US" altLang="ko-KR" sz="1400" b="0" dirty="0" err="1"/>
              <a:t>your_name</a:t>
            </a:r>
            <a:r>
              <a:rPr lang="ko-KR" altLang="en-US" sz="1400" b="0" dirty="0"/>
              <a:t>에는 디폴트 </a:t>
            </a:r>
            <a:r>
              <a:rPr lang="ko-KR" altLang="en-US" sz="1400" b="0" dirty="0" smtClean="0"/>
              <a:t>인수로 지정된 </a:t>
            </a:r>
            <a:r>
              <a:rPr lang="ko-KR" altLang="en-US" sz="1400" b="0" dirty="0"/>
              <a:t>‘</a:t>
            </a:r>
            <a:r>
              <a:rPr lang="en-US" altLang="ko-KR" sz="1400" b="0" dirty="0"/>
              <a:t>TEAMLAB’</a:t>
            </a:r>
            <a:r>
              <a:rPr lang="ko-KR" altLang="en-US" sz="1400" b="0" dirty="0"/>
              <a:t>이 할당된다</a:t>
            </a:r>
            <a:r>
              <a:rPr lang="en-US" altLang="ko-KR" sz="1400" b="0" dirty="0"/>
              <a:t>. 4</a:t>
            </a:r>
            <a:r>
              <a:rPr lang="ko-KR" altLang="en-US" sz="1400" b="0" dirty="0"/>
              <a:t>행과 </a:t>
            </a:r>
            <a:r>
              <a:rPr lang="en-US" altLang="ko-KR" sz="1400" b="0" dirty="0"/>
              <a:t>5</a:t>
            </a:r>
            <a:r>
              <a:rPr lang="ko-KR" altLang="en-US" sz="1400" b="0" dirty="0"/>
              <a:t>행의 코드를 모두 실행해도 두 코드의 결과는 같다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이러한 디폴트 인수는 보통 함수를 사용하는 사람이 </a:t>
            </a:r>
            <a:r>
              <a:rPr lang="ko-KR" altLang="en-US" sz="1400" b="0" dirty="0" err="1"/>
              <a:t>초깃값을</a:t>
            </a:r>
            <a:r>
              <a:rPr lang="ko-KR" altLang="en-US" sz="1400" b="0" dirty="0"/>
              <a:t> 입력해 주지 않을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예를 </a:t>
            </a:r>
            <a:r>
              <a:rPr lang="ko-KR" altLang="en-US" sz="1400" b="0" dirty="0" smtClean="0"/>
              <a:t>들어 </a:t>
            </a:r>
            <a:r>
              <a:rPr lang="ko-KR" altLang="en-US" sz="1400" b="0" dirty="0" err="1"/>
              <a:t>초깃값을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으로 할당하면 ‘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=0’</a:t>
            </a:r>
            <a:r>
              <a:rPr lang="ko-KR" altLang="en-US" sz="1400" b="0" dirty="0"/>
              <a:t>과 같은 형태로 입력된다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가끔은 그 변수에 특정한 </a:t>
            </a:r>
            <a:r>
              <a:rPr lang="ko-KR" altLang="en-US" sz="1400" b="0" dirty="0" smtClean="0"/>
              <a:t>값이 입력되지 </a:t>
            </a:r>
            <a:r>
              <a:rPr lang="ko-KR" altLang="en-US" sz="1400" b="0" dirty="0"/>
              <a:t>않으면 사용되지 않을 때도 있는데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경우에는 ‘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 = None’</a:t>
            </a:r>
            <a:r>
              <a:rPr lang="ko-KR" altLang="en-US" sz="1400" b="0" dirty="0"/>
              <a:t>과 같은 형식으로 </a:t>
            </a:r>
            <a:r>
              <a:rPr lang="ko-KR" altLang="en-US" sz="1400" b="0" dirty="0" err="1" smtClean="0"/>
              <a:t>초깃값을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지정한다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522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가변 인수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함수의 매개변수 개수가 정해지지 않고 진행해야 하는 경우가 있다</a:t>
            </a:r>
            <a:r>
              <a:rPr lang="en-US" altLang="ko-KR" sz="1400" b="0" dirty="0" smtClean="0"/>
              <a:t>.</a:t>
            </a:r>
            <a:r>
              <a:rPr lang="ko-KR" altLang="en-US" sz="1400" b="0" dirty="0"/>
              <a:t> 이때 사용하는 것이 바로 가변 </a:t>
            </a:r>
            <a:r>
              <a:rPr lang="ko-KR" altLang="en-US" sz="1400" b="0" dirty="0" smtClean="0"/>
              <a:t>인수</a:t>
            </a:r>
            <a:r>
              <a:rPr lang="en-US" altLang="ko-KR" sz="1400" b="0" dirty="0" smtClean="0"/>
              <a:t>(variable-length arguments)</a:t>
            </a:r>
            <a:r>
              <a:rPr lang="ko-KR" altLang="en-US" sz="1400" b="0" dirty="0" smtClean="0"/>
              <a:t>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가변 인수는 *</a:t>
            </a:r>
            <a:r>
              <a:rPr lang="en-US" altLang="ko-KR" sz="1400" b="0" dirty="0" smtClean="0"/>
              <a:t>(asterisk</a:t>
            </a:r>
            <a:r>
              <a:rPr lang="ko-KR" altLang="en-US" sz="1400" b="0" dirty="0" smtClean="0"/>
              <a:t>라고 부름</a:t>
            </a:r>
            <a:r>
              <a:rPr lang="en-US" altLang="ko-KR" sz="1400" b="0" dirty="0" smtClean="0"/>
              <a:t>)</a:t>
            </a:r>
            <a:r>
              <a:rPr lang="ko-KR" altLang="en-US" sz="1400" b="0" dirty="0" smtClean="0"/>
              <a:t>로 표현할 수 있는데</a:t>
            </a:r>
            <a:r>
              <a:rPr lang="en-US" altLang="ko-KR" sz="1400" b="0" dirty="0" smtClean="0"/>
              <a:t>, *</a:t>
            </a:r>
            <a:r>
              <a:rPr lang="ko-KR" altLang="en-US" sz="1400" b="0" dirty="0" smtClean="0"/>
              <a:t>는 </a:t>
            </a:r>
            <a:r>
              <a:rPr lang="ko-KR" altLang="en-US" sz="1400" b="0" dirty="0" err="1" smtClean="0"/>
              <a:t>파이썬에서</a:t>
            </a:r>
            <a:r>
              <a:rPr lang="ko-KR" altLang="en-US" sz="1400" b="0" dirty="0" smtClean="0"/>
              <a:t> 기본적으로 곱셈 또는 제곱 연산 외에도 변수를 묶어 주는 가변 인수를 만든다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359737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가변 인수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4869160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[</a:t>
            </a:r>
            <a:r>
              <a:rPr lang="ko-KR" altLang="en-US" sz="1400" b="0" dirty="0" smtClean="0"/>
              <a:t>코드 </a:t>
            </a:r>
            <a:r>
              <a:rPr lang="en-US" altLang="ko-KR" sz="1400" b="0" dirty="0" smtClean="0"/>
              <a:t>5-14]</a:t>
            </a:r>
            <a:r>
              <a:rPr lang="ko-KR" altLang="en-US" sz="1400" b="0" dirty="0" smtClean="0"/>
              <a:t>의 </a:t>
            </a:r>
            <a:r>
              <a:rPr lang="en-US" altLang="ko-KR" sz="1400" b="0" dirty="0" err="1" smtClean="0"/>
              <a:t>asterisk_test</a:t>
            </a:r>
            <a:r>
              <a:rPr lang="en-US" altLang="ko-KR" sz="1400" b="0" dirty="0" smtClean="0"/>
              <a:t>( ) </a:t>
            </a:r>
            <a:r>
              <a:rPr lang="ko-KR" altLang="en-US" sz="1400" b="0" dirty="0" smtClean="0"/>
              <a:t>함수는 변수 </a:t>
            </a:r>
            <a:r>
              <a:rPr lang="en-US" altLang="ko-KR" sz="1400" b="0" dirty="0" smtClean="0"/>
              <a:t>a, b</a:t>
            </a:r>
            <a:r>
              <a:rPr lang="ko-KR" altLang="en-US" sz="1400" b="0" dirty="0" smtClean="0"/>
              <a:t>를 받고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나머지 변수는 *</a:t>
            </a:r>
            <a:r>
              <a:rPr lang="en-US" altLang="ko-KR" sz="1400" b="0" dirty="0" err="1" smtClean="0"/>
              <a:t>args</a:t>
            </a:r>
            <a:r>
              <a:rPr lang="ko-KR" altLang="en-US" sz="1400" b="0" dirty="0" smtClean="0"/>
              <a:t>로 받고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여기서 *</a:t>
            </a:r>
            <a:r>
              <a:rPr lang="en-US" altLang="ko-KR" sz="1400" b="0" dirty="0" err="1"/>
              <a:t>args</a:t>
            </a:r>
            <a:r>
              <a:rPr lang="ko-KR" altLang="en-US" sz="1400" b="0" dirty="0"/>
              <a:t>를 가변 인수라고 </a:t>
            </a:r>
            <a:r>
              <a:rPr lang="ko-KR" altLang="en-US" sz="1400" b="0" dirty="0" smtClean="0"/>
              <a:t>한다</a:t>
            </a:r>
            <a:r>
              <a:rPr lang="en-US" altLang="ko-KR" sz="1400" b="0" dirty="0" smtClean="0"/>
              <a:t>. </a:t>
            </a:r>
            <a:r>
              <a:rPr lang="en-US" altLang="ko-KR" sz="1400" b="0" dirty="0" err="1"/>
              <a:t>asterisk_test</a:t>
            </a:r>
            <a:r>
              <a:rPr lang="en-US" altLang="ko-KR" sz="1400" b="0" dirty="0"/>
              <a:t>(1, 2, 3, 4, 5)</a:t>
            </a:r>
            <a:r>
              <a:rPr lang="ko-KR" altLang="en-US" sz="1400" b="0" dirty="0"/>
              <a:t>에서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는 각각 </a:t>
            </a:r>
            <a:r>
              <a:rPr lang="en-US" altLang="ko-KR" sz="1400" b="0" dirty="0"/>
              <a:t>a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b</a:t>
            </a:r>
            <a:r>
              <a:rPr lang="ko-KR" altLang="en-US" sz="1400" b="0" dirty="0"/>
              <a:t>에 할당되고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나머지 인수인 </a:t>
            </a:r>
            <a:r>
              <a:rPr lang="en-US" altLang="ko-KR" sz="1400" b="0" dirty="0"/>
              <a:t>3, 4, </a:t>
            </a:r>
            <a:r>
              <a:rPr lang="en-US" altLang="ko-KR" sz="1400" b="0" dirty="0" smtClean="0"/>
              <a:t>5</a:t>
            </a:r>
            <a:r>
              <a:rPr lang="ko-KR" altLang="en-US" sz="1400" b="0" dirty="0" smtClean="0"/>
              <a:t>가 </a:t>
            </a:r>
            <a:r>
              <a:rPr lang="ko-KR" altLang="en-US" sz="1400" b="0" dirty="0"/>
              <a:t>모두 *</a:t>
            </a:r>
            <a:r>
              <a:rPr lang="en-US" altLang="ko-KR" sz="1400" b="0" dirty="0" err="1"/>
              <a:t>args</a:t>
            </a:r>
            <a:r>
              <a:rPr lang="ko-KR" altLang="en-US" sz="1400" b="0" dirty="0"/>
              <a:t>에 할당된다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259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501317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48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가변 인수</a:t>
            </a:r>
            <a:endParaRPr lang="en-US" altLang="ko-KR" sz="2000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66392"/>
            <a:ext cx="6840000" cy="2755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5-14]</a:t>
            </a:r>
            <a:r>
              <a:rPr lang="ko-KR" altLang="en-US" sz="1400" b="0" dirty="0"/>
              <a:t>를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5-15]</a:t>
            </a:r>
            <a:r>
              <a:rPr lang="ko-KR" altLang="en-US" sz="1400" b="0" dirty="0"/>
              <a:t>와 같이 변경한 후 실행하면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다음과 같은 결과를 얻을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5229200"/>
            <a:ext cx="777686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5-15]</a:t>
            </a:r>
            <a:r>
              <a:rPr lang="ko-KR" altLang="en-US" sz="1400" b="0" dirty="0"/>
              <a:t>의 결과값이 괄호로 묶여 출력되는 것을 확인할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이렇게 괄호로 묶여 </a:t>
            </a:r>
            <a:r>
              <a:rPr lang="ko-KR" altLang="en-US" sz="1400" b="0" dirty="0" smtClean="0"/>
              <a:t>출력되는 </a:t>
            </a:r>
            <a:r>
              <a:rPr lang="ko-KR" altLang="en-US" sz="1400" b="0" dirty="0" err="1"/>
              <a:t>자료형을</a:t>
            </a:r>
            <a:r>
              <a:rPr lang="ko-KR" altLang="en-US" sz="1400" b="0" dirty="0"/>
              <a:t> </a:t>
            </a:r>
            <a:r>
              <a:rPr lang="ko-KR" altLang="en-US" sz="1400" b="0" dirty="0" err="1" smtClean="0"/>
              <a:t>튜플</a:t>
            </a:r>
            <a:r>
              <a:rPr lang="en-US" altLang="ko-KR" sz="1400" b="0" dirty="0" smtClean="0"/>
              <a:t>(tuple)</a:t>
            </a:r>
            <a:r>
              <a:rPr lang="ko-KR" altLang="en-US" sz="1400" b="0" dirty="0" err="1" smtClean="0"/>
              <a:t>자료형이라고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가변인수 </a:t>
            </a:r>
            <a:r>
              <a:rPr lang="ko-KR" altLang="en-US" sz="1400" b="0" dirty="0"/>
              <a:t>*는 반드시 일반적인 키워드 인수가 모두 끝난 후 넣어야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리스트와 비슷한 </a:t>
            </a:r>
            <a:r>
              <a:rPr lang="ko-KR" altLang="en-US" sz="1400" b="0" dirty="0" err="1" smtClean="0"/>
              <a:t>튜플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형태로 함수 안에서 사용할 수 있으므로 인덱스를 사용하여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</a:t>
            </a:r>
            <a:r>
              <a:rPr lang="en-US" altLang="ko-KR" sz="1400" b="0" dirty="0" err="1"/>
              <a:t>args</a:t>
            </a:r>
            <a:r>
              <a:rPr lang="en-US" altLang="ko-KR" sz="1400" b="0" dirty="0"/>
              <a:t>[0], </a:t>
            </a:r>
            <a:r>
              <a:rPr lang="en-US" altLang="ko-KR" sz="1400" b="0" dirty="0" err="1"/>
              <a:t>args</a:t>
            </a:r>
            <a:r>
              <a:rPr lang="en-US" altLang="ko-KR" sz="1400" b="0" dirty="0"/>
              <a:t>[1] </a:t>
            </a:r>
            <a:r>
              <a:rPr lang="ko-KR" altLang="en-US" sz="1400" b="0" dirty="0" smtClean="0"/>
              <a:t>등으로 변수에 </a:t>
            </a:r>
            <a:r>
              <a:rPr lang="ko-KR" altLang="en-US" sz="1400" b="0" dirty="0"/>
              <a:t>접근할 수 있다</a:t>
            </a:r>
            <a:r>
              <a:rPr lang="en-US" altLang="ko-KR" sz="1400" b="0" dirty="0"/>
              <a:t>. 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537321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16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가변 인수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또 다른 사용법으로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5-16]</a:t>
            </a:r>
            <a:r>
              <a:rPr lang="ko-KR" altLang="en-US" sz="1400" b="0" dirty="0"/>
              <a:t>과 같이 변환할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292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551723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입력받은</a:t>
            </a:r>
            <a:r>
              <a:rPr lang="ko-KR" altLang="en-US" sz="1400" b="0" dirty="0"/>
              <a:t> 가변 인수의 개수를 정확히 안다면</a:t>
            </a:r>
            <a:r>
              <a:rPr lang="en-US" altLang="ko-KR" sz="1400" b="0" dirty="0"/>
              <a:t>, x, y, z = </a:t>
            </a:r>
            <a:r>
              <a:rPr lang="en-US" altLang="ko-KR" sz="1400" b="0" dirty="0" err="1"/>
              <a:t>args</a:t>
            </a:r>
            <a:r>
              <a:rPr lang="ko-KR" altLang="en-US" sz="1400" b="0" dirty="0"/>
              <a:t>처럼 </a:t>
            </a:r>
            <a:r>
              <a:rPr lang="ko-KR" altLang="en-US" sz="1400" b="0" dirty="0" err="1"/>
              <a:t>언패킹을</a:t>
            </a:r>
            <a:r>
              <a:rPr lang="ko-KR" altLang="en-US" sz="1400" b="0" dirty="0"/>
              <a:t> 사용할 수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만약 </a:t>
            </a:r>
            <a:r>
              <a:rPr lang="ko-KR" altLang="en-US" sz="1400" b="0" dirty="0"/>
              <a:t>*</a:t>
            </a:r>
            <a:r>
              <a:rPr lang="en-US" altLang="ko-KR" sz="1400" b="0" dirty="0"/>
              <a:t>z</a:t>
            </a:r>
            <a:r>
              <a:rPr lang="ko-KR" altLang="en-US" sz="1400" b="0" dirty="0"/>
              <a:t>가 아닌 상태에서 </a:t>
            </a:r>
            <a:r>
              <a:rPr lang="en-US" altLang="ko-KR" sz="1400" b="0" dirty="0"/>
              <a:t>asterisk_test_2(3, 4, 5, 10, 20)</a:t>
            </a:r>
            <a:r>
              <a:rPr lang="ko-KR" altLang="en-US" sz="1400" b="0" dirty="0"/>
              <a:t>으로 변경하여 코드를 </a:t>
            </a:r>
            <a:r>
              <a:rPr lang="ko-KR" altLang="en-US" sz="1400" b="0" dirty="0" smtClean="0"/>
              <a:t>실행하면 오류가 </a:t>
            </a:r>
            <a:r>
              <a:rPr lang="ko-KR" altLang="en-US" sz="1400" b="0" dirty="0"/>
              <a:t>발생한다</a:t>
            </a:r>
            <a:r>
              <a:rPr lang="en-US" altLang="ko-KR" sz="1400" b="0" dirty="0"/>
              <a:t>. </a:t>
            </a:r>
            <a:r>
              <a:rPr lang="ko-KR" altLang="en-US" sz="1400" b="0" dirty="0" err="1"/>
              <a:t>왜나햐면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언패킹의</a:t>
            </a:r>
            <a:r>
              <a:rPr lang="ko-KR" altLang="en-US" sz="1400" b="0" dirty="0"/>
              <a:t> 개수가 맞지 않기 때문이다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5661248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53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3717032"/>
            <a:ext cx="763244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en-US" altLang="ko-KR" sz="1400" dirty="0" err="1" smtClean="0"/>
              <a:t>def</a:t>
            </a:r>
            <a:r>
              <a:rPr lang="en-US" altLang="ko-KR" sz="1400" dirty="0" smtClean="0"/>
              <a:t> :</a:t>
            </a:r>
            <a:r>
              <a:rPr lang="en-US" altLang="ko-KR" sz="1400" b="0" dirty="0" smtClean="0"/>
              <a:t> ‘definition</a:t>
            </a:r>
            <a:r>
              <a:rPr lang="ko-KR" altLang="en-US" sz="1400" b="0" dirty="0"/>
              <a:t>’의 </a:t>
            </a:r>
            <a:r>
              <a:rPr lang="ko-KR" altLang="en-US" sz="1400" b="0" dirty="0" err="1"/>
              <a:t>줄임말로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함수를 정의하여 시작한다는 의미이다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dirty="0" smtClean="0"/>
              <a:t>함수 이름 </a:t>
            </a:r>
            <a:r>
              <a:rPr lang="en-US" altLang="ko-KR" sz="1400" dirty="0" smtClean="0"/>
              <a:t>: </a:t>
            </a:r>
            <a:r>
              <a:rPr lang="ko-KR" altLang="en-US" sz="1400" b="0" dirty="0"/>
              <a:t>함수 이름은 개발자가 마음대로 지정할 수 있지만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파이썬에서는</a:t>
            </a:r>
            <a:r>
              <a:rPr lang="ko-KR" altLang="en-US" sz="1400" b="0" dirty="0"/>
              <a:t> 일반적으로 </a:t>
            </a:r>
            <a:r>
              <a:rPr lang="ko-KR" altLang="en-US" sz="1400" b="0" dirty="0" smtClean="0"/>
              <a:t>다음과 같은 </a:t>
            </a:r>
            <a:r>
              <a:rPr lang="ko-KR" altLang="en-US" sz="1400" b="0" dirty="0"/>
              <a:t>규칙을 사용한다</a:t>
            </a:r>
            <a:r>
              <a:rPr lang="en-US" altLang="ko-KR" sz="1400" b="0" dirty="0" smtClean="0"/>
              <a:t>.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소문자로 입력한다</a:t>
            </a:r>
            <a:r>
              <a:rPr lang="en-US" altLang="ko-KR" sz="1400" b="0" dirty="0" smtClean="0"/>
              <a:t>.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띄어쓰기를 </a:t>
            </a:r>
            <a:r>
              <a:rPr lang="ko-KR" altLang="en-US" sz="1400" b="0" dirty="0"/>
              <a:t>할 경우에는 </a:t>
            </a:r>
            <a:r>
              <a:rPr lang="en-US" altLang="ko-KR" sz="1400" b="0" dirty="0"/>
              <a:t>_ </a:t>
            </a:r>
            <a:r>
              <a:rPr lang="ko-KR" altLang="en-US" sz="1400" b="0" dirty="0"/>
              <a:t>기호를 사용한다</a:t>
            </a:r>
            <a:r>
              <a:rPr lang="en-US" altLang="ko-KR" sz="1400" b="0" dirty="0"/>
              <a:t>. ex) </a:t>
            </a:r>
            <a:r>
              <a:rPr lang="en-US" altLang="ko-KR" sz="1400" b="0" dirty="0" err="1"/>
              <a:t>save_model</a:t>
            </a:r>
            <a:endParaRPr lang="en-US" altLang="ko-KR" sz="1400" b="0" dirty="0"/>
          </a:p>
          <a:p>
            <a:pPr lvl="1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행위를 </a:t>
            </a:r>
            <a:r>
              <a:rPr lang="ko-KR" altLang="en-US" sz="1400" b="0" dirty="0"/>
              <a:t>기록하므로 동사와 명사를 함께 사용하는 경우가 많다</a:t>
            </a:r>
            <a:r>
              <a:rPr lang="en-US" altLang="ko-KR" sz="1400" b="0" dirty="0"/>
              <a:t>. ex) </a:t>
            </a:r>
            <a:r>
              <a:rPr lang="en-US" altLang="ko-KR" sz="1400" b="0" dirty="0" err="1"/>
              <a:t>find_number</a:t>
            </a:r>
            <a:endParaRPr lang="en-US" altLang="ko-KR" sz="1400" b="0" dirty="0"/>
          </a:p>
          <a:p>
            <a:pPr lvl="1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외부에 </a:t>
            </a:r>
            <a:r>
              <a:rPr lang="ko-KR" altLang="en-US" sz="1400" b="0" dirty="0"/>
              <a:t>공개하는 함수일 경우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줄임말을</a:t>
            </a:r>
            <a:r>
              <a:rPr lang="ko-KR" altLang="en-US" sz="1400" b="0" dirty="0"/>
              <a:t> 사용하지 않고 짧고 명료한 이름을 정한다</a:t>
            </a:r>
            <a:r>
              <a:rPr lang="en-US" altLang="ko-KR" sz="1400" b="0" dirty="0" smtClean="0"/>
              <a:t>.</a:t>
            </a:r>
          </a:p>
          <a:p>
            <a:pPr marL="495300" lvl="1" indent="-22860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endParaRPr lang="en-US" altLang="ko-KR" sz="1400" dirty="0" smtClean="0"/>
          </a:p>
          <a:p>
            <a:pPr marL="495300" lvl="1" indent="-22860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endParaRPr lang="en-US" altLang="ko-KR" sz="1400" b="0" dirty="0" smtClean="0"/>
          </a:p>
          <a:p>
            <a:pPr marL="495300" lvl="1" indent="-22860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endParaRPr lang="en-US" altLang="ko-KR" sz="1400" b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선언</a:t>
            </a:r>
            <a:endParaRPr lang="en-US" altLang="ko-KR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60265"/>
            <a:ext cx="7200000" cy="1448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304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가변 인수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언패킹</a:t>
            </a:r>
            <a:r>
              <a:rPr lang="ko-KR" altLang="en-US" sz="1400" b="0" dirty="0"/>
              <a:t> 코드를 </a:t>
            </a:r>
            <a:r>
              <a:rPr lang="en-US" altLang="ko-KR" sz="1400" b="0" dirty="0"/>
              <a:t>x</a:t>
            </a:r>
            <a:r>
              <a:rPr lang="en-US" altLang="ko-KR" sz="1400" b="0" dirty="0" smtClean="0"/>
              <a:t>, y, </a:t>
            </a:r>
            <a:r>
              <a:rPr lang="en-US" altLang="ko-KR" sz="1400" b="0" dirty="0"/>
              <a:t>*z = </a:t>
            </a:r>
            <a:r>
              <a:rPr lang="en-US" altLang="ko-KR" sz="1400" b="0" dirty="0" err="1"/>
              <a:t>args</a:t>
            </a:r>
            <a:r>
              <a:rPr lang="ko-KR" altLang="en-US" sz="1400" b="0" dirty="0"/>
              <a:t>로 변경하면 어떤 결과가 나올까</a:t>
            </a:r>
            <a:r>
              <a:rPr lang="en-US" altLang="ko-KR" sz="1400" b="0" dirty="0"/>
              <a:t>?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7014"/>
            <a:ext cx="7200000" cy="2874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27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키워드 가변 인수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키워드 가변 </a:t>
            </a:r>
            <a:r>
              <a:rPr lang="ko-KR" altLang="en-US" sz="1400" b="0" dirty="0" smtClean="0"/>
              <a:t>인수</a:t>
            </a:r>
            <a:r>
              <a:rPr lang="en-US" altLang="ko-KR" sz="1400" b="0" dirty="0" smtClean="0"/>
              <a:t>(keyword </a:t>
            </a:r>
            <a:r>
              <a:rPr lang="en-US" altLang="ko-KR" sz="1400" b="0" dirty="0"/>
              <a:t>variable-length </a:t>
            </a:r>
            <a:r>
              <a:rPr lang="en-US" altLang="ko-KR" sz="1400" b="0" dirty="0" smtClean="0"/>
              <a:t>arguments)</a:t>
            </a:r>
            <a:r>
              <a:rPr lang="ko-KR" altLang="en-US" sz="1400" b="0" dirty="0"/>
              <a:t>는</a:t>
            </a:r>
            <a:r>
              <a:rPr lang="ko-KR" altLang="en-US" sz="1400" b="0" dirty="0" smtClean="0"/>
              <a:t> 매개변수의 </a:t>
            </a:r>
            <a:r>
              <a:rPr lang="ko-KR" altLang="en-US" sz="1400" b="0" dirty="0"/>
              <a:t>이름을 따로 지정하지 않고 입력하는 방법으로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이전 가변 인수와는 달리 </a:t>
            </a:r>
            <a:r>
              <a:rPr lang="ko-KR" altLang="en-US" sz="1400" b="0" dirty="0" smtClean="0"/>
              <a:t>*를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 사용하여 함수의 매개변수를 </a:t>
            </a:r>
            <a:r>
              <a:rPr lang="ko-KR" altLang="en-US" sz="1400" b="0" dirty="0" smtClean="0"/>
              <a:t>표시한다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입력된 값은 </a:t>
            </a:r>
            <a:r>
              <a:rPr lang="ko-KR" altLang="en-US" sz="1400" b="0" dirty="0" err="1"/>
              <a:t>튜플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자료형이</a:t>
            </a:r>
            <a:r>
              <a:rPr lang="ko-KR" altLang="en-US" sz="1400" b="0" dirty="0"/>
              <a:t> 아닌 </a:t>
            </a:r>
            <a:r>
              <a:rPr lang="ko-KR" altLang="en-US" sz="1400" b="0" dirty="0" err="1" smtClean="0"/>
              <a:t>딕셔너리</a:t>
            </a:r>
            <a:r>
              <a:rPr lang="ko-KR" altLang="en-US" sz="1400" b="0" dirty="0" smtClean="0"/>
              <a:t> </a:t>
            </a:r>
            <a:r>
              <a:rPr lang="ko-KR" altLang="en-US" sz="1400" b="0" dirty="0" err="1" smtClean="0"/>
              <a:t>자료형</a:t>
            </a:r>
            <a:r>
              <a:rPr lang="en-US" altLang="ko-KR" sz="1400" b="0" dirty="0" smtClean="0"/>
              <a:t>(dictionary type)</a:t>
            </a:r>
            <a:r>
              <a:rPr lang="ko-KR" altLang="en-US" sz="1400" b="0" dirty="0" smtClean="0"/>
              <a:t>으로 </a:t>
            </a:r>
            <a:r>
              <a:rPr lang="ko-KR" altLang="en-US" sz="1400" b="0" dirty="0"/>
              <a:t>사용할 수 있다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키워드 </a:t>
            </a:r>
            <a:r>
              <a:rPr lang="ko-KR" altLang="en-US" sz="1400" b="0" dirty="0"/>
              <a:t>가변 인수는 반드시 모든 매개변수의 맨 마지막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가변 인수 다음에 선언되어야 </a:t>
            </a:r>
            <a:r>
              <a:rPr lang="ko-KR" altLang="en-US" sz="1400" b="0" dirty="0" smtClean="0"/>
              <a:t>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445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키워드 가변 인수</a:t>
            </a:r>
            <a:endParaRPr lang="en-US" altLang="ko-KR" sz="2000" dirty="0" smtClean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425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09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키워드 가변 </a:t>
            </a:r>
            <a:r>
              <a:rPr lang="ko-KR" altLang="en-US" sz="2000" dirty="0" smtClean="0"/>
              <a:t>인수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5-18]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11560" y="1772816"/>
            <a:ext cx="7704856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키워드 가변 인수는 </a:t>
            </a:r>
            <a:r>
              <a:rPr lang="ko-KR" altLang="en-US" sz="1400" b="0" dirty="0" err="1"/>
              <a:t>변수명으로</a:t>
            </a:r>
            <a:r>
              <a:rPr lang="ko-KR" altLang="en-US" sz="1400" b="0" dirty="0"/>
              <a:t> </a:t>
            </a:r>
            <a:r>
              <a:rPr lang="en-US" altLang="ko-KR" sz="1400" b="0" dirty="0" err="1"/>
              <a:t>kwargs</a:t>
            </a:r>
            <a:r>
              <a:rPr lang="ko-KR" altLang="en-US" sz="1400" b="0" dirty="0"/>
              <a:t>를 사용한다</a:t>
            </a:r>
            <a:r>
              <a:rPr lang="en-US" altLang="ko-KR" sz="1400" b="0" dirty="0"/>
              <a:t>. </a:t>
            </a:r>
            <a:r>
              <a:rPr lang="ko-KR" altLang="en-US" sz="1400" b="0" dirty="0" err="1" smtClean="0"/>
              <a:t>변수명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자체는 중요하지 않지만</a:t>
            </a:r>
            <a:r>
              <a:rPr lang="en-US" altLang="ko-KR" sz="1400" b="0" dirty="0"/>
              <a:t>, </a:t>
            </a:r>
            <a:r>
              <a:rPr lang="en-US" altLang="ko-KR" sz="1400" b="0" dirty="0" smtClean="0"/>
              <a:t>*</a:t>
            </a:r>
            <a:r>
              <a:rPr lang="ko-KR" altLang="en-US" sz="1400" b="0" dirty="0" smtClean="0"/>
              <a:t>는 </a:t>
            </a:r>
            <a:r>
              <a:rPr lang="ko-KR" altLang="en-US" sz="1400" b="0" dirty="0"/>
              <a:t>반드시 ** 이렇게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개를 붙여야 </a:t>
            </a:r>
            <a:r>
              <a:rPr lang="ko-KR" altLang="en-US" sz="1400" b="0" dirty="0" smtClean="0"/>
              <a:t>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먼저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함수에는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개의 키워드 인수를 넣으므로 그 인수들이 </a:t>
            </a:r>
            <a:r>
              <a:rPr lang="en-US" altLang="ko-KR" sz="1400" b="0" dirty="0"/>
              <a:t>{'first': 3, 'second': 4</a:t>
            </a:r>
            <a:r>
              <a:rPr lang="en-US" altLang="ko-KR" sz="1400" b="0" dirty="0" smtClean="0"/>
              <a:t>,'third</a:t>
            </a:r>
            <a:r>
              <a:rPr lang="en-US" altLang="ko-KR" sz="1400" b="0" dirty="0"/>
              <a:t>': 5} </a:t>
            </a:r>
            <a:r>
              <a:rPr lang="ko-KR" altLang="en-US" sz="1400" b="0" dirty="0"/>
              <a:t>형태로 출력되는 것을 확인할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이러한 형태를 </a:t>
            </a:r>
            <a:r>
              <a:rPr lang="ko-KR" altLang="en-US" sz="1400" b="0" dirty="0" err="1"/>
              <a:t>딕셔너리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자료형이라고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하며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실행 결과 변수명과 값이 쌍으로 저장된 것을 확인할 수 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 </a:t>
            </a:r>
            <a:r>
              <a:rPr lang="en-US" altLang="ko-KR" sz="1400" b="0" dirty="0"/>
              <a:t>4</a:t>
            </a:r>
            <a:r>
              <a:rPr lang="ko-KR" altLang="en-US" sz="1400" b="0" dirty="0"/>
              <a:t>행의 </a:t>
            </a:r>
            <a:r>
              <a:rPr lang="en-US" altLang="ko-KR" sz="1400" b="0" dirty="0"/>
              <a:t>print("</a:t>
            </a:r>
            <a:r>
              <a:rPr lang="en-US" altLang="ko-KR" sz="1400" b="0" dirty="0" err="1" smtClean="0"/>
              <a:t>Secondvalue</a:t>
            </a:r>
            <a:r>
              <a:rPr lang="en-US" altLang="ko-KR" sz="1400" b="0" dirty="0" smtClean="0"/>
              <a:t> </a:t>
            </a:r>
            <a:r>
              <a:rPr lang="en-US" altLang="ko-KR" sz="1400" b="0" dirty="0"/>
              <a:t>is {second}".format(**</a:t>
            </a:r>
            <a:r>
              <a:rPr lang="en-US" altLang="ko-KR" sz="1400" b="0" dirty="0" err="1"/>
              <a:t>kwargs</a:t>
            </a:r>
            <a:r>
              <a:rPr lang="en-US" altLang="ko-KR" sz="1400" b="0" dirty="0"/>
              <a:t>))</a:t>
            </a:r>
            <a:r>
              <a:rPr lang="ko-KR" altLang="en-US" sz="1400" b="0" dirty="0"/>
              <a:t>와 같이 개별 </a:t>
            </a:r>
            <a:r>
              <a:rPr lang="ko-KR" altLang="en-US" sz="1400" b="0" dirty="0" err="1"/>
              <a:t>변수명을</a:t>
            </a:r>
            <a:r>
              <a:rPr lang="ko-KR" altLang="en-US" sz="1400" b="0" dirty="0"/>
              <a:t> 따로 불러내 사용할 </a:t>
            </a:r>
            <a:r>
              <a:rPr lang="ko-KR" altLang="en-US" sz="1400" b="0" dirty="0" smtClean="0"/>
              <a:t>수도 있는데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코드는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함수에서 사용하는 출력 기능을 사용하여 변수 </a:t>
            </a:r>
            <a:r>
              <a:rPr lang="en-US" altLang="ko-KR" sz="1400" b="0" dirty="0" err="1"/>
              <a:t>kwargs</a:t>
            </a:r>
            <a:r>
              <a:rPr lang="ko-KR" altLang="en-US" sz="1400" b="0" dirty="0"/>
              <a:t>에 </a:t>
            </a:r>
            <a:r>
              <a:rPr lang="ko-KR" altLang="en-US" sz="1400" b="0" dirty="0" smtClean="0"/>
              <a:t>있는 </a:t>
            </a:r>
            <a:r>
              <a:rPr lang="en-US" altLang="ko-KR" sz="1400" b="0" dirty="0" smtClean="0"/>
              <a:t>second </a:t>
            </a:r>
            <a:r>
              <a:rPr lang="ko-KR" altLang="en-US" sz="1400" b="0" dirty="0"/>
              <a:t>변수를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함수에서 사용할 수 있도록 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이미 키워드 가변 인수를 </a:t>
            </a:r>
            <a:r>
              <a:rPr lang="ko-KR" altLang="en-US" sz="1400" b="0" dirty="0" smtClean="0"/>
              <a:t>사용하여 </a:t>
            </a:r>
            <a:r>
              <a:rPr lang="ko-KR" altLang="en-US" sz="1400" b="0" dirty="0"/>
              <a:t>‘</a:t>
            </a:r>
            <a:r>
              <a:rPr lang="en-US" altLang="ko-KR" sz="1400" b="0" dirty="0"/>
              <a:t>first = 3, second = 4, third = 5’ </a:t>
            </a:r>
            <a:r>
              <a:rPr lang="ko-KR" altLang="en-US" sz="1400" b="0" dirty="0"/>
              <a:t>변수를 함수 안에 넣었기 때문에 </a:t>
            </a:r>
            <a:r>
              <a:rPr lang="en-US" altLang="ko-KR" sz="1400" b="0" dirty="0"/>
              <a:t>second</a:t>
            </a:r>
            <a:r>
              <a:rPr lang="ko-KR" altLang="en-US" sz="1400" b="0" dirty="0"/>
              <a:t>라는 </a:t>
            </a:r>
            <a:r>
              <a:rPr lang="ko-KR" altLang="en-US" sz="1400" b="0" dirty="0" smtClean="0"/>
              <a:t>변수를 사용할 </a:t>
            </a:r>
            <a:r>
              <a:rPr lang="ko-KR" altLang="en-US" sz="1400" b="0" dirty="0"/>
              <a:t>수 있다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 smtClean="0"/>
              <a:t>이전 </a:t>
            </a:r>
            <a:r>
              <a:rPr lang="ko-KR" altLang="en-US" sz="1400" b="0" dirty="0"/>
              <a:t>가변 인수에서 보았듯이 </a:t>
            </a:r>
            <a:r>
              <a:rPr lang="ko-KR" altLang="en-US" sz="1400" b="0" dirty="0" err="1"/>
              <a:t>딕셔너리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자료형</a:t>
            </a:r>
            <a:r>
              <a:rPr lang="ko-KR" altLang="en-US" sz="1400" b="0" dirty="0"/>
              <a:t> 변수에 *를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 붙이면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개별 변수로 </a:t>
            </a:r>
            <a:r>
              <a:rPr lang="ko-KR" altLang="en-US" sz="1400" b="0" dirty="0"/>
              <a:t>풀려 함수에 들어갈 수 있다</a:t>
            </a:r>
            <a:r>
              <a:rPr lang="en-US" altLang="ko-KR" sz="14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6896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키워드 가변 인수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인터프리터는 다음과 같이 해석한다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24100"/>
            <a:ext cx="7200000" cy="1694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51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키워드 가변 인수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 코드에서 </a:t>
            </a:r>
            <a:r>
              <a:rPr lang="en-US" altLang="ko-KR" sz="1400" b="0" dirty="0"/>
              <a:t>3, 4</a:t>
            </a:r>
            <a:r>
              <a:rPr lang="ko-KR" altLang="en-US" sz="1400" b="0" dirty="0"/>
              <a:t>는 각각 </a:t>
            </a:r>
            <a:r>
              <a:rPr lang="en-US" altLang="ko-KR" sz="1400" b="0" dirty="0"/>
              <a:t>one, two</a:t>
            </a:r>
            <a:r>
              <a:rPr lang="ko-KR" altLang="en-US" sz="1400" b="0" dirty="0"/>
              <a:t>에 할당되고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나머지 </a:t>
            </a:r>
            <a:r>
              <a:rPr lang="en-US" altLang="ko-KR" sz="1400" b="0" dirty="0"/>
              <a:t>5, 6, 7, 8, 9</a:t>
            </a:r>
            <a:r>
              <a:rPr lang="ko-KR" altLang="en-US" sz="1400" b="0" dirty="0"/>
              <a:t>는 </a:t>
            </a:r>
            <a:r>
              <a:rPr lang="en-US" altLang="ko-KR" sz="1400" b="0" dirty="0" err="1"/>
              <a:t>args</a:t>
            </a:r>
            <a:r>
              <a:rPr lang="ko-KR" altLang="en-US" sz="1400" b="0" dirty="0"/>
              <a:t>에</a:t>
            </a:r>
            <a:r>
              <a:rPr lang="en-US" altLang="ko-KR" sz="1400" b="0" dirty="0"/>
              <a:t>, first = </a:t>
            </a:r>
            <a:r>
              <a:rPr lang="en-US" altLang="ko-KR" sz="1400" b="0" dirty="0" smtClean="0"/>
              <a:t>3, second </a:t>
            </a:r>
            <a:r>
              <a:rPr lang="en-US" altLang="ko-KR" sz="1400" b="0" dirty="0"/>
              <a:t>= 4, third = 5</a:t>
            </a:r>
            <a:r>
              <a:rPr lang="ko-KR" altLang="en-US" sz="1400" b="0" dirty="0"/>
              <a:t>는 </a:t>
            </a:r>
            <a:r>
              <a:rPr lang="ko-KR" altLang="en-US" sz="1400" b="0" dirty="0" err="1"/>
              <a:t>딕셔너리형으로</a:t>
            </a:r>
            <a:r>
              <a:rPr lang="ko-KR" altLang="en-US" sz="1400" b="0" dirty="0"/>
              <a:t> </a:t>
            </a:r>
            <a:r>
              <a:rPr lang="en-US" altLang="ko-KR" sz="1400" b="0" dirty="0" err="1" smtClean="0"/>
              <a:t>kwargs</a:t>
            </a:r>
            <a:r>
              <a:rPr lang="ko-KR" altLang="en-US" sz="1400" b="0" dirty="0"/>
              <a:t>에 저장된다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263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7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좋은 코드를 작성하는 방법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85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좋은 코드의 의미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프로그래밍은 팀플레이</a:t>
            </a:r>
            <a:r>
              <a:rPr lang="en-US" altLang="ko-KR" sz="1400" b="0" dirty="0" smtClean="0"/>
              <a:t>(team play)</a:t>
            </a:r>
            <a:r>
              <a:rPr lang="ko-KR" altLang="en-US" sz="1400" b="0" dirty="0" smtClean="0"/>
              <a:t>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좋은 프로그래밍을 하는 규칙이 있어야 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1"/>
            <a:ext cx="4968152" cy="253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71599" y="5013176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페이스북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사무실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794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좋은 코드의 의미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가독성</a:t>
            </a:r>
            <a:r>
              <a:rPr lang="ko-KR" altLang="en-US" sz="1400" b="0" dirty="0"/>
              <a:t> 좋은 코드를 작성하기 위해서는 여러 가지가 필요하지만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일단 여러 사람의 이해를 </a:t>
            </a:r>
            <a:r>
              <a:rPr lang="ko-KR" altLang="en-US" sz="1400" b="0" dirty="0" smtClean="0"/>
              <a:t>돕기 위한 </a:t>
            </a:r>
            <a:r>
              <a:rPr lang="ko-KR" altLang="en-US" sz="1400" b="0" dirty="0"/>
              <a:t>규칙이 필요하다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프로그래밍에서는 이 규칙을 일반적으로 코딩 </a:t>
            </a:r>
            <a:r>
              <a:rPr lang="ko-KR" altLang="en-US" sz="1400" b="0" dirty="0" smtClean="0"/>
              <a:t>규칙</a:t>
            </a:r>
            <a:r>
              <a:rPr lang="en-US" altLang="ko-KR" sz="1400" b="0" dirty="0" smtClean="0"/>
              <a:t>(coding convention)</a:t>
            </a:r>
            <a:r>
              <a:rPr lang="ko-KR" altLang="en-US" sz="1400" b="0" dirty="0" smtClean="0"/>
              <a:t>이라고 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57676"/>
            <a:ext cx="7200000" cy="875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55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코딩 규칙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들여쓰기는 </a:t>
            </a:r>
            <a:r>
              <a:rPr lang="en-US" altLang="ko-KR" sz="1400" b="0" dirty="0"/>
              <a:t>4 </a:t>
            </a:r>
            <a:r>
              <a:rPr lang="ko-KR" altLang="en-US" sz="1400" b="0" dirty="0"/>
              <a:t>스페이스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한 </a:t>
            </a:r>
            <a:r>
              <a:rPr lang="ko-KR" altLang="en-US" sz="1400" b="0" dirty="0"/>
              <a:t>줄은 최대 </a:t>
            </a:r>
            <a:r>
              <a:rPr lang="en-US" altLang="ko-KR" sz="1400" b="0" dirty="0"/>
              <a:t>79</a:t>
            </a:r>
            <a:r>
              <a:rPr lang="ko-KR" altLang="en-US" sz="1400" b="0" dirty="0"/>
              <a:t>자까지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불필요한 </a:t>
            </a:r>
            <a:r>
              <a:rPr lang="ko-KR" altLang="en-US" sz="1400" b="0" dirty="0"/>
              <a:t>공백은 </a:t>
            </a:r>
            <a:r>
              <a:rPr lang="ko-KR" altLang="en-US" sz="1400" b="0" dirty="0" smtClean="0"/>
              <a:t>피함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파이썬에서는</a:t>
            </a:r>
            <a:r>
              <a:rPr lang="ko-KR" altLang="en-US" sz="1400" b="0" dirty="0"/>
              <a:t> 이러한 규칙 중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개발자가 직접 정한 것이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이를 </a:t>
            </a:r>
            <a:r>
              <a:rPr lang="en-US" altLang="ko-KR" sz="1400" b="0" dirty="0" smtClean="0"/>
              <a:t>(PEP </a:t>
            </a:r>
            <a:r>
              <a:rPr lang="en-US" altLang="ko-KR" sz="1400" b="0" dirty="0"/>
              <a:t>8Python Enhance Proposal </a:t>
            </a:r>
            <a:r>
              <a:rPr lang="en-US" altLang="ko-KR" sz="1400" b="0" dirty="0" smtClean="0"/>
              <a:t>8)</a:t>
            </a:r>
            <a:r>
              <a:rPr lang="ko-KR" altLang="en-US" sz="1400" b="0" dirty="0" smtClean="0"/>
              <a:t>이라고 </a:t>
            </a:r>
            <a:r>
              <a:rPr lang="ko-KR" altLang="en-US" sz="1400" b="0" dirty="0"/>
              <a:t>하는데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이는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개발자들이 앞으로 필요한 </a:t>
            </a: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기능이나 여러 가지 부수적인 것을 정의한 </a:t>
            </a:r>
            <a:r>
              <a:rPr lang="ko-KR" altLang="en-US" sz="1400" b="0" dirty="0" smtClean="0"/>
              <a:t>문서이다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332125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3717032"/>
            <a:ext cx="777686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 startAt="3"/>
            </a:pPr>
            <a:r>
              <a:rPr lang="ko-KR" altLang="en-US" sz="1400" dirty="0" smtClean="0"/>
              <a:t>매개변수</a:t>
            </a:r>
            <a:r>
              <a:rPr lang="en-US" altLang="ko-KR" sz="1400" dirty="0"/>
              <a:t>(parameter</a:t>
            </a:r>
            <a:r>
              <a:rPr lang="en-US" altLang="ko-KR" sz="1400" dirty="0" smtClean="0"/>
              <a:t>) : </a:t>
            </a:r>
            <a:r>
              <a:rPr lang="ko-KR" altLang="en-US" sz="1400" b="0" dirty="0" smtClean="0"/>
              <a:t>함수에서 </a:t>
            </a:r>
            <a:r>
              <a:rPr lang="ko-KR" altLang="en-US" sz="1400" b="0" dirty="0" err="1"/>
              <a:t>입력값으로</a:t>
            </a:r>
            <a:r>
              <a:rPr lang="ko-KR" altLang="en-US" sz="1400" b="0" dirty="0"/>
              <a:t> 사용하는 변수를 의미하며</a:t>
            </a:r>
            <a:r>
              <a:rPr lang="en-US" altLang="ko-KR" sz="1400" b="0" dirty="0"/>
              <a:t>, 1</a:t>
            </a:r>
            <a:r>
              <a:rPr lang="ko-KR" altLang="en-US" sz="1400" b="0" dirty="0" smtClean="0"/>
              <a:t>개 이상의 값을 </a:t>
            </a:r>
            <a:r>
              <a:rPr lang="ko-KR" altLang="en-US" sz="1400" b="0" dirty="0"/>
              <a:t>적을 수 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 startAt="3"/>
            </a:pPr>
            <a:r>
              <a:rPr lang="ko-KR" altLang="en-US" sz="1400" dirty="0" err="1" smtClean="0"/>
              <a:t>수행문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b="0" dirty="0" err="1"/>
              <a:t>수행문은</a:t>
            </a:r>
            <a:r>
              <a:rPr lang="ko-KR" altLang="en-US" sz="1400" b="0" dirty="0"/>
              <a:t> 반드시 </a:t>
            </a:r>
            <a:r>
              <a:rPr lang="ko-KR" altLang="en-US" sz="1400" b="0" dirty="0" err="1"/>
              <a:t>들여쓰기한</a:t>
            </a:r>
            <a:r>
              <a:rPr lang="ko-KR" altLang="en-US" sz="1400" b="0" dirty="0"/>
              <a:t> 후 코드를 입력해야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수행해야 하는 코드는 </a:t>
            </a:r>
            <a:r>
              <a:rPr lang="ko-KR" altLang="en-US" sz="1400" b="0" dirty="0" smtClean="0"/>
              <a:t>일반적으로 </a:t>
            </a:r>
            <a:r>
              <a:rPr lang="ko-KR" altLang="en-US" sz="1400" b="0" dirty="0"/>
              <a:t>작성하는 코드와 같다</a:t>
            </a:r>
            <a:r>
              <a:rPr lang="en-US" altLang="ko-KR" sz="1400" b="0" dirty="0"/>
              <a:t>. if</a:t>
            </a:r>
            <a:r>
              <a:rPr lang="ko-KR" altLang="en-US" sz="1400" b="0" dirty="0"/>
              <a:t>나 </a:t>
            </a:r>
            <a:r>
              <a:rPr lang="en-US" altLang="ko-KR" sz="1400" b="0" dirty="0"/>
              <a:t>for </a:t>
            </a:r>
            <a:r>
              <a:rPr lang="ko-KR" altLang="en-US" sz="1400" b="0" dirty="0"/>
              <a:t>같은 </a:t>
            </a:r>
            <a:r>
              <a:rPr lang="ko-KR" altLang="en-US" sz="1400" b="0" dirty="0" err="1"/>
              <a:t>제어문을</a:t>
            </a:r>
            <a:r>
              <a:rPr lang="ko-KR" altLang="en-US" sz="1400" b="0" dirty="0"/>
              <a:t> 사용할 수도 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고급 프로그래밍을 </a:t>
            </a:r>
            <a:r>
              <a:rPr lang="ko-KR" altLang="en-US" sz="1400" b="0" dirty="0" smtClean="0"/>
              <a:t>하게 되면 </a:t>
            </a:r>
            <a:r>
              <a:rPr lang="ko-KR" altLang="en-US" sz="1400" b="0" dirty="0"/>
              <a:t>함수 안에 함수를 사용하기도 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 startAt="3"/>
            </a:pPr>
            <a:endParaRPr lang="en-US" altLang="ko-KR" sz="1400" b="0" dirty="0" smtClean="0"/>
          </a:p>
          <a:p>
            <a:pPr marL="495300" lvl="1" indent="-22860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endParaRPr lang="en-US" altLang="ko-KR" sz="1400" dirty="0" smtClean="0"/>
          </a:p>
          <a:p>
            <a:pPr marL="495300" lvl="1" indent="-22860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endParaRPr lang="en-US" altLang="ko-KR" sz="1400" b="0" dirty="0" smtClean="0"/>
          </a:p>
          <a:p>
            <a:pPr marL="495300" lvl="1" indent="-22860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endParaRPr lang="en-US" altLang="ko-KR" sz="1400" b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선언</a:t>
            </a:r>
            <a:endParaRPr lang="en-US" altLang="ko-KR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60265"/>
            <a:ext cx="7200000" cy="1448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491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691952" y="1925216"/>
            <a:ext cx="7776864" cy="416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= </a:t>
            </a:r>
            <a:r>
              <a:rPr lang="ko-KR" altLang="en-US" sz="1400" b="0" dirty="0"/>
              <a:t>연산자는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칸 이상 띄우지 </a:t>
            </a:r>
            <a:r>
              <a:rPr lang="ko-KR" altLang="en-US" sz="1400" b="0" dirty="0" smtClean="0"/>
              <a:t>않는다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주석은 항상 갱신하고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불필요한 주석은 삭제한다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소문자 </a:t>
            </a:r>
            <a:r>
              <a:rPr lang="en-US" altLang="ko-KR" sz="1400" b="0" dirty="0"/>
              <a:t>l, </a:t>
            </a:r>
            <a:r>
              <a:rPr lang="ko-KR" altLang="en-US" sz="1400" b="0" dirty="0"/>
              <a:t>대문자 </a:t>
            </a:r>
            <a:r>
              <a:rPr lang="en-US" altLang="ko-KR" sz="1400" b="0" dirty="0"/>
              <a:t>O, </a:t>
            </a:r>
            <a:r>
              <a:rPr lang="ko-KR" altLang="en-US" sz="1400" b="0" dirty="0"/>
              <a:t>대문자 </a:t>
            </a:r>
            <a:r>
              <a:rPr lang="en-US" altLang="ko-KR" sz="1400" b="0" dirty="0"/>
              <a:t>I</a:t>
            </a:r>
            <a:r>
              <a:rPr lang="ko-KR" altLang="en-US" sz="1400" b="0" dirty="0"/>
              <a:t>는 사용을 금한다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함수명은</a:t>
            </a:r>
            <a:r>
              <a:rPr lang="ko-KR" altLang="en-US" sz="1400" b="0" dirty="0"/>
              <a:t> 소문자로 구성하고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필요하면 밑줄로 나눈다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PEP 8</a:t>
            </a:r>
            <a:r>
              <a:rPr lang="ko-KR" altLang="en-US" sz="2000" dirty="0"/>
              <a:t>의 </a:t>
            </a:r>
            <a:r>
              <a:rPr lang="ko-KR" altLang="en-US" sz="2000" dirty="0" smtClean="0"/>
              <a:t>코딩 </a:t>
            </a:r>
            <a:r>
              <a:rPr lang="ko-KR" altLang="en-US" sz="2000" dirty="0"/>
              <a:t>규칙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56095"/>
            <a:ext cx="7200000" cy="88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696569"/>
            <a:ext cx="7200000" cy="61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380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531268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581300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en-US" altLang="ko-KR" sz="2000" dirty="0"/>
              <a:t>flake8 </a:t>
            </a:r>
            <a:r>
              <a:rPr lang="ko-KR" altLang="en-US" sz="2000" dirty="0"/>
              <a:t>모듈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4099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코딩을 한 후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코딩 규칙을 제대로 지켰는지 확인하는 방법 중 하나는 </a:t>
            </a:r>
            <a:r>
              <a:rPr lang="en-US" altLang="ko-KR" sz="1200" b="0" dirty="0"/>
              <a:t>flake8 </a:t>
            </a:r>
            <a:r>
              <a:rPr lang="ko-KR" altLang="en-US" sz="1200" b="0" dirty="0"/>
              <a:t>모듈로 체크하는 것이다</a:t>
            </a:r>
            <a:r>
              <a:rPr lang="en-US" altLang="ko-KR" sz="1200" b="0" dirty="0"/>
              <a:t>. </a:t>
            </a:r>
            <a:r>
              <a:rPr lang="en-US" altLang="ko-KR" sz="1200" b="0" dirty="0" smtClean="0"/>
              <a:t>Flake8</a:t>
            </a:r>
            <a:r>
              <a:rPr lang="ko-KR" altLang="en-US" sz="1200" b="0" dirty="0" smtClean="0"/>
              <a:t>을 설치하기 </a:t>
            </a:r>
            <a:r>
              <a:rPr lang="ko-KR" altLang="en-US" sz="1200" b="0" dirty="0"/>
              <a:t>위해서는 먼저 </a:t>
            </a:r>
            <a:r>
              <a:rPr lang="en-US" altLang="ko-KR" sz="1200" b="0" dirty="0" err="1"/>
              <a:t>cmd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창에 다음과 같이 입력한다</a:t>
            </a:r>
            <a:r>
              <a:rPr lang="en-US" altLang="ko-KR" sz="12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200" b="0" dirty="0"/>
              <a:t>Atom</a:t>
            </a:r>
            <a:r>
              <a:rPr lang="ko-KR" altLang="en-US" sz="1200" b="0" dirty="0"/>
              <a:t>에 </a:t>
            </a:r>
            <a:r>
              <a:rPr lang="en-US" altLang="ko-KR" sz="1200" b="0" dirty="0"/>
              <a:t>[</a:t>
            </a:r>
            <a:r>
              <a:rPr lang="ko-KR" altLang="en-US" sz="1200" b="0" dirty="0"/>
              <a:t>코드 </a:t>
            </a:r>
            <a:r>
              <a:rPr lang="en-US" altLang="ko-KR" sz="1200" b="0" dirty="0"/>
              <a:t>5-19]</a:t>
            </a:r>
            <a:r>
              <a:rPr lang="ko-KR" altLang="en-US" sz="1200" b="0" dirty="0"/>
              <a:t>와 같이 코드를 작성한 후</a:t>
            </a:r>
            <a:r>
              <a:rPr lang="en-US" altLang="ko-KR" sz="1200" b="0" dirty="0"/>
              <a:t>, ‘test_flake.py</a:t>
            </a:r>
            <a:r>
              <a:rPr lang="ko-KR" altLang="en-US" sz="1200" b="0" dirty="0"/>
              <a:t>’로 저장한다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80928"/>
            <a:ext cx="7200000" cy="666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437112"/>
            <a:ext cx="7200000" cy="1556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16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315244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581300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en-US" altLang="ko-KR" sz="2000" dirty="0"/>
              <a:t>flake8 </a:t>
            </a:r>
            <a:r>
              <a:rPr lang="ko-KR" altLang="en-US" sz="2000" dirty="0"/>
              <a:t>모듈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4099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그리고 </a:t>
            </a:r>
            <a:r>
              <a:rPr lang="en-US" altLang="ko-KR" sz="1200" b="0" dirty="0" err="1"/>
              <a:t>cmd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창에 다음과 같이 입력하면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각 코드의 수정 방법을 알려 준다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03" y="2492896"/>
            <a:ext cx="7200000" cy="65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429000"/>
            <a:ext cx="471487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71599" y="5373216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[flake8 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모듈로 코드 수정 방법 확인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720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 개발 </a:t>
            </a:r>
            <a:r>
              <a:rPr lang="ko-KR" altLang="en-US" sz="2000" dirty="0" smtClean="0"/>
              <a:t>가이드라인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함수 이름</a:t>
            </a:r>
            <a:endParaRPr lang="en-US" altLang="ko-KR" sz="2000" dirty="0">
              <a:solidFill>
                <a:srgbClr val="F79433"/>
              </a:solidFill>
            </a:endParaRP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함수는 </a:t>
            </a:r>
            <a:r>
              <a:rPr lang="ko-KR" altLang="en-US" sz="1400" b="0" dirty="0"/>
              <a:t>가능하면 짧게 작성할 것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줄 수를 줄일 것</a:t>
            </a:r>
            <a:r>
              <a:rPr lang="en-US" altLang="ko-KR" sz="1400" b="0" dirty="0"/>
              <a:t>)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함수 </a:t>
            </a:r>
            <a:r>
              <a:rPr lang="ko-KR" altLang="en-US" sz="1400" b="0" dirty="0"/>
              <a:t>이름에 함수의 역할과 의도를 명확히 드러낼 것</a:t>
            </a:r>
            <a:endParaRPr lang="en-US" altLang="ko-KR" sz="1400" b="0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852936"/>
            <a:ext cx="720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879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 개발 </a:t>
            </a:r>
            <a:r>
              <a:rPr lang="ko-KR" altLang="en-US" sz="2000" dirty="0" smtClean="0"/>
              <a:t>가이드라인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함수의 역할 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하나의 </a:t>
            </a:r>
            <a:r>
              <a:rPr lang="ko-KR" altLang="en-US" sz="1400" b="0" dirty="0"/>
              <a:t>함수에는 유사한 역할을 하는 코드만 포함해야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함수는 한 가지 역할을 </a:t>
            </a:r>
            <a:r>
              <a:rPr lang="ko-KR" altLang="en-US" sz="1400" b="0" dirty="0" smtClean="0"/>
              <a:t>명확히 해야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코드처럼 두 변수를 더하는 함수라면 굳이 그 결과를 화면에 출력할 </a:t>
            </a:r>
            <a:r>
              <a:rPr lang="ko-KR" altLang="en-US" sz="1400" b="0" dirty="0" smtClean="0"/>
              <a:t>필요는 없다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이름에 맞는 최소한의 역할을 할 수 있도록 작성해야 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68960"/>
            <a:ext cx="7200000" cy="1997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131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6480000" cy="3056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 개발 </a:t>
            </a:r>
            <a:r>
              <a:rPr lang="ko-KR" altLang="en-US" sz="2000" dirty="0" smtClean="0"/>
              <a:t>가이드라인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함수를 만드는 경우</a:t>
            </a:r>
            <a:endParaRPr lang="en-US" altLang="ko-KR" sz="2000" dirty="0">
              <a:solidFill>
                <a:srgbClr val="F79433"/>
              </a:solidFill>
            </a:endParaRP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공통으로 </a:t>
            </a:r>
            <a:r>
              <a:rPr lang="ko-KR" altLang="en-US" sz="1400" b="0" dirty="0"/>
              <a:t>사용되는 코드를 함수로 </a:t>
            </a:r>
            <a:r>
              <a:rPr lang="ko-KR" altLang="en-US" sz="1400" b="0" dirty="0" smtClean="0"/>
              <a:t>변환</a:t>
            </a:r>
            <a:endParaRPr lang="en-US" altLang="ko-KR" sz="1400" b="0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72"/>
          <a:stretch/>
        </p:blipFill>
        <p:spPr bwMode="auto">
          <a:xfrm>
            <a:off x="3851920" y="5116556"/>
            <a:ext cx="4311005" cy="1441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4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 개발 가이드라인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함수를 만드는 경우</a:t>
            </a:r>
            <a:endParaRPr lang="en-US" altLang="ko-KR" sz="2000" dirty="0">
              <a:solidFill>
                <a:srgbClr val="F79433"/>
              </a:solidFill>
            </a:endParaRP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공통으로 사용되는 코드를 함수로 변환</a:t>
            </a:r>
            <a:endParaRPr lang="en-US" altLang="ko-KR" sz="1400" b="0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6480000" cy="3780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72"/>
          <a:stretch/>
        </p:blipFill>
        <p:spPr bwMode="auto">
          <a:xfrm>
            <a:off x="3851920" y="5229200"/>
            <a:ext cx="4311005" cy="145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38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25" y="2348880"/>
            <a:ext cx="6480000" cy="2851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 개발 가이드라인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함수를 만드는 경우</a:t>
            </a:r>
            <a:endParaRPr lang="en-US" altLang="ko-KR" sz="2000" dirty="0">
              <a:solidFill>
                <a:srgbClr val="F79433"/>
              </a:solidFill>
            </a:endParaRP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복잡한 </a:t>
            </a:r>
            <a:r>
              <a:rPr lang="ko-KR" altLang="en-US" sz="1400" b="0" dirty="0" err="1"/>
              <a:t>로직이</a:t>
            </a:r>
            <a:r>
              <a:rPr lang="ko-KR" altLang="en-US" sz="1400" b="0" dirty="0"/>
              <a:t> 사용되었을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식별 가능한 이름의 함수로 변환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162230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 개발 가이드라인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함수를 만드는 경우</a:t>
            </a:r>
            <a:endParaRPr lang="en-US" altLang="ko-KR" sz="2000" dirty="0">
              <a:solidFill>
                <a:srgbClr val="F79433"/>
              </a:solidFill>
            </a:endParaRP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복잡한 </a:t>
            </a:r>
            <a:r>
              <a:rPr lang="ko-KR" altLang="en-US" sz="1400" b="0" dirty="0" err="1"/>
              <a:t>로직이</a:t>
            </a:r>
            <a:r>
              <a:rPr lang="ko-KR" altLang="en-US" sz="1400" b="0" dirty="0"/>
              <a:t> 사용되었을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식별 가능한 이름의 함수로 변환</a:t>
            </a:r>
            <a:endParaRPr lang="en-US" altLang="ko-KR" sz="1400" b="0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64800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14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선언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함수 선언 작성 예시를 간단한 코드로 살펴보자</a:t>
            </a:r>
            <a:endParaRPr lang="en-US" altLang="ko-KR" sz="1400" b="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852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972000" y="3429000"/>
            <a:ext cx="748843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 smtClean="0"/>
              <a:t>① 먼저 </a:t>
            </a:r>
            <a:r>
              <a:rPr lang="ko-KR" altLang="en-US" sz="1400" b="0" dirty="0"/>
              <a:t>선언된 함수를 확인할 수 있다</a:t>
            </a:r>
            <a:r>
              <a:rPr lang="en-US" altLang="ko-KR" sz="1400" b="0" dirty="0"/>
              <a:t>. </a:t>
            </a:r>
            <a:r>
              <a:rPr lang="en-US" altLang="ko-KR" sz="1400" b="0" dirty="0" smtClean="0"/>
              <a:t/>
            </a:r>
            <a:br>
              <a:rPr lang="en-US" altLang="ko-KR" sz="1400" b="0" dirty="0" smtClean="0"/>
            </a:br>
            <a:r>
              <a:rPr lang="ko-KR" altLang="en-US" sz="1400" b="0" dirty="0" smtClean="0"/>
              <a:t>② 함수 </a:t>
            </a:r>
            <a:r>
              <a:rPr lang="ko-KR" altLang="en-US" sz="1400" b="0" dirty="0"/>
              <a:t>이름은 </a:t>
            </a:r>
            <a:r>
              <a:rPr lang="en-US" altLang="ko-KR" sz="1400" b="0" dirty="0" err="1"/>
              <a:t>calculate_rectangle_area</a:t>
            </a:r>
            <a:r>
              <a:rPr lang="ko-KR" altLang="en-US" sz="1400" b="0" dirty="0"/>
              <a:t>이고</a:t>
            </a:r>
            <a:r>
              <a:rPr lang="en-US" altLang="ko-KR" sz="1400" b="0" dirty="0"/>
              <a:t>, x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y</a:t>
            </a:r>
            <a:r>
              <a:rPr lang="ko-KR" altLang="en-US" sz="1400" b="0" dirty="0"/>
              <a:t>라는 </a:t>
            </a:r>
            <a:r>
              <a:rPr lang="en-US" altLang="ko-KR" sz="1400" b="0" dirty="0"/>
              <a:t>2</a:t>
            </a:r>
            <a:r>
              <a:rPr lang="ko-KR" altLang="en-US" sz="1400" b="0" dirty="0" smtClean="0"/>
              <a:t>개의 </a:t>
            </a:r>
            <a:r>
              <a:rPr lang="ko-KR" altLang="en-US" sz="1400" b="0" dirty="0"/>
              <a:t>매개변수를 사용하고 있다</a:t>
            </a:r>
            <a:r>
              <a:rPr lang="en-US" altLang="ko-KR" sz="1400" b="0" dirty="0"/>
              <a:t>. </a:t>
            </a:r>
            <a:r>
              <a:rPr lang="en-US" altLang="ko-KR" sz="1400" b="0" dirty="0" smtClean="0"/>
              <a:t/>
            </a:r>
            <a:br>
              <a:rPr lang="en-US" altLang="ko-KR" sz="1400" b="0" dirty="0" smtClean="0"/>
            </a:br>
            <a:r>
              <a:rPr lang="ko-KR" altLang="en-US" sz="1400" b="0" dirty="0" smtClean="0"/>
              <a:t>③ </a:t>
            </a:r>
            <a:r>
              <a:rPr lang="en-US" altLang="ko-KR" sz="1400" b="0" dirty="0" smtClean="0"/>
              <a:t>return</a:t>
            </a:r>
            <a:r>
              <a:rPr lang="ko-KR" altLang="en-US" sz="1400" b="0" dirty="0"/>
              <a:t>의 의미는 값을 반환한다는 뜻으로</a:t>
            </a:r>
            <a:r>
              <a:rPr lang="en-US" altLang="ko-KR" sz="1400" b="0" dirty="0"/>
              <a:t>, x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y</a:t>
            </a:r>
            <a:r>
              <a:rPr lang="ko-KR" altLang="en-US" sz="1400" b="0" dirty="0"/>
              <a:t>를 곱한 </a:t>
            </a:r>
            <a:r>
              <a:rPr lang="ko-KR" altLang="en-US" sz="1400" b="0" dirty="0" smtClean="0"/>
              <a:t>값을 </a:t>
            </a:r>
            <a:r>
              <a:rPr lang="ko-KR" altLang="en-US" sz="1400" b="0" dirty="0"/>
              <a:t>반환하는 함수로 </a:t>
            </a:r>
            <a:r>
              <a:rPr lang="ko-KR" altLang="en-US" sz="1400" b="0" dirty="0" smtClean="0"/>
              <a:t>이해한다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352291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1938980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459607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반환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543969" cy="1434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약간 어렵게 느껴질 수 있는 부분이 바로 ‘반환’이라는 개념이다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이는 수학에서의 함수와 같은 개념이라고 </a:t>
            </a:r>
            <a:r>
              <a:rPr lang="ko-KR" altLang="en-US" sz="1200" b="0" dirty="0" smtClean="0"/>
              <a:t>생각하면 </a:t>
            </a:r>
            <a:r>
              <a:rPr lang="ko-KR" altLang="en-US" sz="1200" b="0" dirty="0"/>
              <a:t>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예를 들어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수학에서 </a:t>
            </a:r>
            <a:r>
              <a:rPr lang="en-US" altLang="ko-KR" sz="1200" b="0" dirty="0"/>
              <a:t>f(x) = x + 1</a:t>
            </a:r>
            <a:r>
              <a:rPr lang="ko-KR" altLang="en-US" sz="1200" b="0" dirty="0"/>
              <a:t>이라고 한다면 </a:t>
            </a:r>
            <a:r>
              <a:rPr lang="en-US" altLang="ko-KR" sz="1200" b="0" dirty="0"/>
              <a:t>f(1)</a:t>
            </a:r>
            <a:r>
              <a:rPr lang="ko-KR" altLang="en-US" sz="1200" b="0" dirty="0"/>
              <a:t>의 값은 얼마일까</a:t>
            </a:r>
            <a:r>
              <a:rPr lang="en-US" altLang="ko-KR" sz="1200" b="0" dirty="0"/>
              <a:t>? </a:t>
            </a:r>
            <a:r>
              <a:rPr lang="ko-KR" altLang="en-US" sz="1200" b="0" dirty="0"/>
              <a:t>중학교 정도의 수학을 </a:t>
            </a:r>
            <a:r>
              <a:rPr lang="ko-KR" altLang="en-US" sz="1200" b="0" dirty="0" smtClean="0"/>
              <a:t>이해하고 있다면 </a:t>
            </a:r>
            <a:r>
              <a:rPr lang="en-US" altLang="ko-KR" sz="1200" b="0" dirty="0"/>
              <a:t>f(1) = 2</a:t>
            </a:r>
            <a:r>
              <a:rPr lang="ko-KR" altLang="en-US" sz="1200" b="0" dirty="0"/>
              <a:t>라는 것을 알 것이다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즉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함수 </a:t>
            </a:r>
            <a:r>
              <a:rPr lang="en-US" altLang="ko-KR" sz="1200" b="0" dirty="0"/>
              <a:t>f(x)</a:t>
            </a:r>
            <a:r>
              <a:rPr lang="ko-KR" altLang="en-US" sz="1200" b="0" dirty="0"/>
              <a:t>에서 </a:t>
            </a:r>
            <a:r>
              <a:rPr lang="en-US" altLang="ko-KR" sz="1200" b="0" dirty="0"/>
              <a:t>x</a:t>
            </a:r>
            <a:r>
              <a:rPr lang="ko-KR" altLang="en-US" sz="1200" b="0" dirty="0"/>
              <a:t>에 </a:t>
            </a:r>
            <a:r>
              <a:rPr lang="en-US" altLang="ko-KR" sz="1200" b="0" dirty="0"/>
              <a:t>1</a:t>
            </a:r>
            <a:r>
              <a:rPr lang="ko-KR" altLang="en-US" sz="1200" b="0" dirty="0"/>
              <a:t>이 들어가면 </a:t>
            </a:r>
            <a:r>
              <a:rPr lang="en-US" altLang="ko-KR" sz="1200" b="0" dirty="0"/>
              <a:t>2</a:t>
            </a:r>
            <a:r>
              <a:rPr lang="ko-KR" altLang="en-US" sz="1200" b="0" dirty="0"/>
              <a:t>가 반환되는 것이다</a:t>
            </a:r>
            <a:r>
              <a:rPr lang="en-US" altLang="ko-KR" sz="1200" b="0" dirty="0"/>
              <a:t>. </a:t>
            </a:r>
            <a:r>
              <a:rPr lang="ko-KR" altLang="en-US" sz="1200" b="0" dirty="0" err="1"/>
              <a:t>파이썬의</a:t>
            </a:r>
            <a:r>
              <a:rPr lang="ko-KR" altLang="en-US" sz="1200" b="0" dirty="0"/>
              <a:t> </a:t>
            </a:r>
            <a:r>
              <a:rPr lang="ko-KR" altLang="en-US" sz="1200" b="0" dirty="0" smtClean="0"/>
              <a:t>함수도 같은 </a:t>
            </a:r>
            <a:r>
              <a:rPr lang="ko-KR" altLang="en-US" sz="1200" b="0" dirty="0"/>
              <a:t>개념이다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수학에서 </a:t>
            </a:r>
            <a:r>
              <a:rPr lang="en-US" altLang="ko-KR" sz="1200" b="0" dirty="0"/>
              <a:t>x</a:t>
            </a:r>
            <a:r>
              <a:rPr lang="ko-KR" altLang="en-US" sz="1200" b="0" dirty="0"/>
              <a:t>에 해당하는 것이 매개변수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즉 </a:t>
            </a:r>
            <a:r>
              <a:rPr lang="ko-KR" altLang="en-US" sz="1200" b="0" dirty="0" err="1"/>
              <a:t>입력값이고</a:t>
            </a:r>
            <a:r>
              <a:rPr lang="en-US" altLang="ko-KR" sz="1200" b="0" dirty="0"/>
              <a:t>, </a:t>
            </a:r>
            <a:r>
              <a:rPr lang="en-US" altLang="ko-KR" sz="1200" b="0" dirty="0" smtClean="0"/>
              <a:t/>
            </a:r>
            <a:br>
              <a:rPr lang="en-US" altLang="ko-KR" sz="1200" b="0" dirty="0" smtClean="0"/>
            </a:br>
            <a:r>
              <a:rPr lang="en-US" altLang="ko-KR" sz="1200" b="0" dirty="0" smtClean="0"/>
              <a:t>x </a:t>
            </a:r>
            <a:r>
              <a:rPr lang="en-US" altLang="ko-KR" sz="1200" b="0" dirty="0"/>
              <a:t>+ 1</a:t>
            </a:r>
            <a:r>
              <a:rPr lang="ko-KR" altLang="en-US" sz="1200" b="0" dirty="0"/>
              <a:t>의 계산 과정이 함수 안의 코드이며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그 </a:t>
            </a:r>
            <a:r>
              <a:rPr lang="ko-KR" altLang="en-US" sz="1200" b="0" dirty="0"/>
              <a:t>결과가 </a:t>
            </a:r>
            <a:r>
              <a:rPr lang="ko-KR" altLang="en-US" sz="1200" b="0" dirty="0" err="1"/>
              <a:t>출력값이다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78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실행 순서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972000" y="1988840"/>
            <a:ext cx="6840000" cy="3187161"/>
            <a:chOff x="972000" y="1988840"/>
            <a:chExt cx="6840000" cy="3187161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1988840"/>
              <a:ext cx="6840000" cy="2134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210"/>
            <a:stretch/>
          </p:blipFill>
          <p:spPr bwMode="auto">
            <a:xfrm>
              <a:off x="972000" y="3986014"/>
              <a:ext cx="6840000" cy="1189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301208"/>
            <a:ext cx="6840000" cy="1254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974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10842</TotalTime>
  <Words>3440</Words>
  <Application>Microsoft Office PowerPoint</Application>
  <PresentationFormat>화면 슬라이드 쇼(4:3)</PresentationFormat>
  <Paragraphs>334</Paragraphs>
  <Slides>69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0" baseType="lpstr">
      <vt:lpstr>Office 테마</vt:lpstr>
      <vt:lpstr>PowerPoint 프레젠테이션</vt:lpstr>
      <vt:lpstr>PowerPoint 프레젠테이션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PowerPoint 프레젠테이션</vt:lpstr>
      <vt:lpstr>PowerPoint 프레젠테이션</vt:lpstr>
      <vt:lpstr>PowerPoint 프레젠테이션</vt:lpstr>
      <vt:lpstr>02. 함수 심화</vt:lpstr>
      <vt:lpstr>02. 함수 심화</vt:lpstr>
      <vt:lpstr>02. 함수 심화</vt:lpstr>
      <vt:lpstr>02. 함수 심화</vt:lpstr>
      <vt:lpstr>PowerPoint 프레젠테이션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PowerPoint 프레젠테이션</vt:lpstr>
      <vt:lpstr>02. 함수 심화</vt:lpstr>
      <vt:lpstr>02. 함수 심화</vt:lpstr>
      <vt:lpstr>PowerPoint 프레젠테이션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PowerPoint 프레젠테이션</vt:lpstr>
      <vt:lpstr>04. 좋은 코드를 작성하는 방법</vt:lpstr>
      <vt:lpstr>04. 좋은 코드를 작성하는 방법</vt:lpstr>
      <vt:lpstr>04. 좋은 코드를 작성하는 방법</vt:lpstr>
      <vt:lpstr>04. 좋은 코드를 작성하는 방법</vt:lpstr>
      <vt:lpstr>04. 좋은 코드를 작성하는 방법</vt:lpstr>
      <vt:lpstr>04. 좋은 코드를 작성하는 방법</vt:lpstr>
      <vt:lpstr>04. 좋은 코드를 작성하는 방법</vt:lpstr>
      <vt:lpstr>04. 좋은 코드를 작성하는 방법</vt:lpstr>
      <vt:lpstr>04. 좋은 코드를 작성하는 방법</vt:lpstr>
      <vt:lpstr>04. 좋은 코드를 작성하는 방법</vt:lpstr>
      <vt:lpstr>04. 좋은 코드를 작성하는 방법</vt:lpstr>
      <vt:lpstr>04. 좋은 코드를 작성하는 방법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최성철;이동훈</dc:creator>
  <cp:lastModifiedBy>user</cp:lastModifiedBy>
  <cp:revision>781</cp:revision>
  <dcterms:created xsi:type="dcterms:W3CDTF">2012-07-11T10:23:22Z</dcterms:created>
  <dcterms:modified xsi:type="dcterms:W3CDTF">2023-03-24T03:10:11Z</dcterms:modified>
</cp:coreProperties>
</file>