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67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6" r:id="rId3"/>
    <p:sldId id="317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321" r:id="rId55"/>
  </p:sldIdLst>
  <p:sldSz cx="9144000" cy="6858000" type="screen4x3"/>
  <p:notesSz cx="6858000" cy="9144000"/>
  <p:embeddedFontLst>
    <p:embeddedFont>
      <p:font typeface="Cascadia Code" charset="0"/>
      <p:regular r:id="rId58"/>
      <p:bold r:id="rId59"/>
    </p:embeddedFont>
    <p:embeddedFont>
      <p:font typeface="맑은 고딕" pitchFamily="50" charset="-127"/>
      <p:regular r:id="rId60"/>
      <p:bold r:id="rId61"/>
    </p:embeddedFont>
    <p:embeddedFont>
      <p:font typeface="Calibri" pitchFamily="34" charset="0"/>
      <p:regular r:id="rId62"/>
      <p:bold r:id="rId63"/>
      <p:italic r:id="rId64"/>
      <p:boldItalic r:id="rId65"/>
    </p:embeddedFont>
    <p:embeddedFont>
      <p:font typeface="함초롬바탕" pitchFamily="18" charset="-127"/>
      <p:regular r:id="rId66"/>
      <p:bold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1">
          <p15:clr>
            <a:srgbClr val="A4A3A4"/>
          </p15:clr>
        </p15:guide>
        <p15:guide id="2" pos="5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7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>
    <p:restoredLeft sz="16866"/>
    <p:restoredTop sz="98776"/>
  </p:normalViewPr>
  <p:slideViewPr>
    <p:cSldViewPr snapToGrid="0" snapToObjects="1" showGuides="1">
      <p:cViewPr varScale="1">
        <p:scale>
          <a:sx n="117" d="100"/>
          <a:sy n="117" d="100"/>
        </p:scale>
        <p:origin x="-1464" y="-96"/>
      </p:cViewPr>
      <p:guideLst>
        <p:guide orient="horz" pos="1291"/>
        <p:guide pos="5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5640"/>
    </p:cViewPr>
  </p:sorterViewPr>
  <p:notes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8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10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6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3625965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860900" indent="-518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0" y="127318"/>
            <a:ext cx="411585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300" b="1" dirty="0" smtClean="0">
                <a:solidFill>
                  <a:schemeClr val="dk2"/>
                </a:solidFill>
              </a:rPr>
              <a:t>선형회귀의 </a:t>
            </a:r>
            <a:r>
              <a:rPr lang="ko-KR" altLang="en-US" sz="2300" b="1" dirty="0">
                <a:solidFill>
                  <a:schemeClr val="dk2"/>
                </a:solidFill>
              </a:rPr>
              <a:t>기초</a:t>
            </a:r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7001257" y="6482943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ko-KR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r>
              <a:rPr lang="en-US" altLang="ko-KR"/>
              <a:t>/55</a:t>
            </a:r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755" y="1414505"/>
            <a:ext cx="6965878" cy="2691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선형회귀의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0756" y="2729916"/>
            <a:ext cx="7430836" cy="356349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/>
              <a:t> 선형회귀의 이해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/>
              <a:t> 선형회귀의 기초 수식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/>
              <a:t> 최소자승법으로 선형회귀 풀기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04</a:t>
            </a:r>
            <a:r>
              <a:rPr lang="ko-KR" altLang="en-US" b="1">
                <a:solidFill>
                  <a:srgbClr val="3A3C84"/>
                </a:solidFill>
              </a:rPr>
              <a:t> </a:t>
            </a:r>
            <a:r>
              <a:rPr lang="ko-KR" altLang="en-US"/>
              <a:t>경사하강법으로 선형회귀 풀기</a:t>
            </a:r>
            <a:r>
              <a:rPr lang="ko-KR" altLang="en-US" b="1">
                <a:solidFill>
                  <a:srgbClr val="3A3C84"/>
                </a:solidFill>
              </a:rPr>
              <a:t/>
            </a:r>
            <a:br>
              <a:rPr lang="ko-KR" altLang="en-US" b="1">
                <a:solidFill>
                  <a:srgbClr val="3A3C84"/>
                </a:solidFill>
              </a:rPr>
            </a:br>
            <a:r>
              <a:rPr lang="en-US" altLang="ko-KR" b="1">
                <a:solidFill>
                  <a:srgbClr val="3A3C84"/>
                </a:solidFill>
              </a:rPr>
              <a:t>05</a:t>
            </a:r>
            <a:r>
              <a:rPr lang="ko-KR" altLang="en-US" b="1">
                <a:solidFill>
                  <a:srgbClr val="3A3C84"/>
                </a:solidFill>
              </a:rPr>
              <a:t> </a:t>
            </a:r>
            <a:r>
              <a:rPr lang="ko-KR" altLang="en-US"/>
              <a:t>선형회귀 성능 측정하기</a:t>
            </a:r>
            <a:r>
              <a:rPr lang="ko-KR" altLang="en-US" b="1">
                <a:solidFill>
                  <a:srgbClr val="3A3C84"/>
                </a:solidFill>
              </a:rPr>
              <a:t/>
            </a:r>
            <a:br>
              <a:rPr lang="ko-KR" altLang="en-US" b="1">
                <a:solidFill>
                  <a:srgbClr val="3A3C84"/>
                </a:solidFill>
              </a:rPr>
            </a:br>
            <a:r>
              <a:rPr lang="en-US" altLang="ko-KR" b="1">
                <a:solidFill>
                  <a:srgbClr val="3A3C84"/>
                </a:solidFill>
              </a:rPr>
              <a:t>06</a:t>
            </a:r>
            <a:r>
              <a:rPr lang="ko-KR" altLang="en-US" b="1">
                <a:solidFill>
                  <a:srgbClr val="3A3C84"/>
                </a:solidFill>
              </a:rPr>
              <a:t> </a:t>
            </a:r>
            <a:r>
              <a:rPr lang="ko-KR" altLang="en-US"/>
              <a:t>코드로 선형회귀 구현하기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제곱 오차</a:t>
            </a:r>
            <a:r>
              <a:rPr lang="en-US" altLang="ko-KR" dirty="0"/>
              <a:t>(square error) : </a:t>
            </a:r>
            <a:r>
              <a:rPr lang="ko-KR" altLang="en-US" dirty="0"/>
              <a:t>                   로</a:t>
            </a:r>
            <a:r>
              <a:rPr lang="en-US" altLang="ko-KR" dirty="0"/>
              <a:t> </a:t>
            </a:r>
            <a:r>
              <a:rPr lang="en-US" altLang="ko-KR" dirty="0" err="1"/>
              <a:t>예측값과</a:t>
            </a:r>
            <a:r>
              <a:rPr lang="en-US" altLang="ko-KR" dirty="0"/>
              <a:t> </a:t>
            </a:r>
            <a:r>
              <a:rPr lang="en-US" altLang="ko-KR" dirty="0" err="1"/>
              <a:t>실제값의</a:t>
            </a:r>
            <a:r>
              <a:rPr lang="en-US" altLang="ko-KR" dirty="0"/>
              <a:t> </a:t>
            </a:r>
            <a:r>
              <a:rPr lang="en-US" altLang="ko-KR" dirty="0" err="1"/>
              <a:t>제곱을</a:t>
            </a:r>
            <a:r>
              <a:rPr lang="en-US" altLang="ko-KR" dirty="0"/>
              <a:t> </a:t>
            </a:r>
            <a:r>
              <a:rPr lang="en-US" altLang="ko-KR" dirty="0" err="1"/>
              <a:t>표시</a:t>
            </a:r>
            <a:r>
              <a:rPr lang="ko-KR" altLang="en-US" dirty="0"/>
              <a:t>하여 오차를 나타냄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제곱 오차를 최소화하는 </a:t>
            </a:r>
            <a:r>
              <a:rPr lang="en-US" altLang="ko-KR" dirty="0"/>
              <a:t>   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    을 찾아야 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6418" y="1340427"/>
            <a:ext cx="110490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6999" y="3429000"/>
            <a:ext cx="3810000" cy="75247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r>
              <a:rPr lang="en-US" altLang="ko-KR"/>
              <a:t>/55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9" y="3001432"/>
            <a:ext cx="322261" cy="21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4" y="2981406"/>
            <a:ext cx="338058" cy="2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선형회귀의 기초 수식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선형회귀의 기초 수식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비용함수의 개념</a:t>
            </a:r>
          </a:p>
          <a:p>
            <a:pPr lvl="1">
              <a:defRPr/>
            </a:pPr>
            <a:r>
              <a:rPr lang="ko-KR" altLang="en-US" dirty="0"/>
              <a:t>비용함수</a:t>
            </a:r>
            <a:r>
              <a:rPr lang="en-US" altLang="ko-KR" dirty="0"/>
              <a:t>(cost function)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dirty="0" err="1"/>
              <a:t>머신러닝에서</a:t>
            </a:r>
            <a:r>
              <a:rPr lang="ko-KR" altLang="en-US" dirty="0"/>
              <a:t> 최소화해야 할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</a:t>
            </a:r>
          </a:p>
          <a:p>
            <a:pPr lvl="1">
              <a:defRPr/>
            </a:pPr>
            <a:r>
              <a:rPr lang="ko-KR" altLang="en-US" spc="-100" dirty="0"/>
              <a:t>가설함수(hypothesis function) </a:t>
            </a:r>
            <a:r>
              <a:rPr lang="en-US" altLang="ko-KR" spc="-100" dirty="0"/>
              <a:t>: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예측값을</a:t>
            </a:r>
            <a:r>
              <a:rPr lang="ko-KR" altLang="en-US" spc="-100" dirty="0"/>
              <a:t> 예측하는 함수</a:t>
            </a:r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 err="1"/>
              <a:t>입력값은</a:t>
            </a:r>
            <a:r>
              <a:rPr lang="en-US" altLang="ko-KR" dirty="0"/>
              <a:t>    </a:t>
            </a:r>
            <a:r>
              <a:rPr lang="ko-KR" altLang="en-US" dirty="0"/>
              <a:t>이고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함수에서 결정할 것은 </a:t>
            </a:r>
            <a:r>
              <a:rPr lang="el-GR" altLang="en-US" dirty="0"/>
              <a:t>θ</a:t>
            </a:r>
            <a:r>
              <a:rPr lang="ko-KR" altLang="en-US" dirty="0" err="1"/>
              <a:t>로</a:t>
            </a:r>
            <a:r>
              <a:rPr lang="en-US" altLang="ko-KR" dirty="0"/>
              <a:t>,</a:t>
            </a:r>
            <a:r>
              <a:rPr lang="ko-KR" altLang="en-US" dirty="0"/>
              <a:t> 가중치</a:t>
            </a:r>
            <a:r>
              <a:rPr lang="en-US" altLang="ko-KR" dirty="0"/>
              <a:t>(weight)</a:t>
            </a:r>
            <a:r>
              <a:rPr lang="ko-KR" altLang="en-US" dirty="0"/>
              <a:t> 값인 </a:t>
            </a:r>
            <a:r>
              <a:rPr lang="en-US" altLang="ko-KR" dirty="0"/>
              <a:t>w</a:t>
            </a:r>
            <a:r>
              <a:rPr lang="ko-KR" altLang="en-US" dirty="0"/>
              <a:t>ₙ</a:t>
            </a:r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7268" y="3510467"/>
            <a:ext cx="1889464" cy="410416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r>
              <a:rPr lang="en-US" altLang="ko-KR"/>
              <a:t>/55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4436744"/>
            <a:ext cx="188658" cy="2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선형회귀의 기초 수식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비용함수가 두 개의 가중치 값으로 결정됨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ko-KR" altLang="en-US" dirty="0" err="1"/>
              <a:t>제곱합</a:t>
            </a:r>
            <a:r>
              <a:rPr lang="ko-KR" altLang="en-US" dirty="0"/>
              <a:t>(Error sum of squares)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예측값인</a:t>
            </a:r>
            <a:r>
              <a:rPr lang="ko-KR" altLang="en-US" dirty="0"/>
              <a:t> 가설함수와 </a:t>
            </a:r>
            <a:r>
              <a:rPr lang="ko-KR" altLang="en-US" dirty="0" err="1"/>
              <a:t>실제값인</a:t>
            </a:r>
            <a:r>
              <a:rPr lang="ko-KR" altLang="en-US" dirty="0"/>
              <a:t>     값 간의 차이를 제곱해서 모두 합함</a:t>
            </a:r>
          </a:p>
          <a:p>
            <a:pPr lvl="3">
              <a:defRPr/>
            </a:pPr>
            <a:r>
              <a:rPr lang="ko-KR" altLang="en-US" dirty="0"/>
              <a:t>총 데이터는 m개가 존재하고 각 데이터의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실제값을</a:t>
            </a:r>
            <a:r>
              <a:rPr lang="ko-KR" altLang="en-US" dirty="0"/>
              <a:t> 뺀 후 제곱한 값들을 모두 합한 값</a:t>
            </a:r>
          </a:p>
          <a:p>
            <a:pPr lvl="2">
              <a:defRPr/>
            </a:pPr>
            <a:r>
              <a:rPr lang="ko-KR" altLang="en-US" dirty="0"/>
              <a:t>손실함수(loss function) </a:t>
            </a:r>
            <a:r>
              <a:rPr lang="en-US" altLang="ko-KR" dirty="0"/>
              <a:t>:</a:t>
            </a:r>
            <a:r>
              <a:rPr lang="ko-KR" altLang="en-US" dirty="0"/>
              <a:t> 비용함수에서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ko-KR" altLang="en-US" dirty="0" err="1"/>
              <a:t>제곱합</a:t>
            </a:r>
            <a:r>
              <a:rPr lang="ko-KR" altLang="en-US" dirty="0"/>
              <a:t> 부분</a:t>
            </a:r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평균 제곱 오차(mean squared error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MSE</a:t>
            </a:r>
            <a:r>
              <a:rPr lang="ko-KR" altLang="en-US" dirty="0"/>
              <a:t>)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ko-KR" altLang="en-US" dirty="0" err="1"/>
              <a:t>제곱합을</a:t>
            </a:r>
            <a:r>
              <a:rPr lang="ko-KR" altLang="en-US" dirty="0"/>
              <a:t> 2m으로 나눈 값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2206" y="1977131"/>
            <a:ext cx="4319588" cy="6096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-KR"/>
              <a:t>/55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52" y="3360633"/>
            <a:ext cx="190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선형회귀의 기초 수식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비용함수를 수식의 목적이 나타나도록 표기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비용함수 그래프</a:t>
            </a: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dirty="0"/>
              <a:t>x, y</a:t>
            </a:r>
            <a:r>
              <a:rPr lang="ko-KR" altLang="en-US" dirty="0"/>
              <a:t>축에는  </a:t>
            </a:r>
            <a:r>
              <a:rPr lang="en-US" altLang="ko-KR" dirty="0"/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와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 dirty="0"/>
              <a:t>      값</a:t>
            </a:r>
            <a:br>
              <a:rPr lang="ko-KR" altLang="en-US" dirty="0"/>
            </a:br>
            <a:r>
              <a:rPr lang="en-US" altLang="ko-KR" dirty="0"/>
              <a:t>z</a:t>
            </a:r>
            <a:r>
              <a:rPr lang="ko-KR" altLang="en-US" dirty="0"/>
              <a:t>축에는 비용함수 값 </a:t>
            </a:r>
            <a:r>
              <a:rPr lang="en-US" altLang="ko-KR" dirty="0"/>
              <a:t> </a:t>
            </a:r>
          </a:p>
          <a:p>
            <a:pPr lvl="2">
              <a:defRPr/>
            </a:pPr>
            <a:r>
              <a:rPr lang="ko-KR" altLang="en-US" dirty="0"/>
              <a:t>가중치 값 설정에 따른</a:t>
            </a:r>
            <a:br>
              <a:rPr lang="ko-KR" altLang="en-US" dirty="0"/>
            </a:br>
            <a:r>
              <a:rPr lang="en-US" altLang="ko-KR" dirty="0"/>
              <a:t>    </a:t>
            </a:r>
            <a:r>
              <a:rPr lang="ko-KR" altLang="en-US" dirty="0"/>
              <a:t>값을 볼 수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5087" y="1990401"/>
            <a:ext cx="39338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998" y="2803525"/>
            <a:ext cx="3352800" cy="355282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14</a:t>
            </a:fld>
            <a:r>
              <a:rPr lang="en-US" altLang="ko-KR"/>
              <a:t>/55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9" y="4036553"/>
            <a:ext cx="271976" cy="18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86" y="4026713"/>
            <a:ext cx="285308" cy="20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4359277"/>
            <a:ext cx="223836" cy="2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5187952"/>
            <a:ext cx="223836" cy="2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선형회귀의 기초 수식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비용함수의 </a:t>
            </a:r>
            <a:r>
              <a:rPr lang="ko-KR" altLang="en-US" dirty="0" err="1"/>
              <a:t>편미분</a:t>
            </a: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비용함수식의</a:t>
            </a:r>
            <a:r>
              <a:rPr lang="ko-KR" altLang="en-US" dirty="0"/>
              <a:t> </a:t>
            </a:r>
            <a:r>
              <a:rPr lang="ko-KR" altLang="en-US" dirty="0" err="1"/>
              <a:t>최적값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아래 수식 값의 최솟값</a:t>
            </a:r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/>
              <a:t>   </a:t>
            </a:r>
            <a:r>
              <a:rPr lang="ko-KR" altLang="en-US" dirty="0"/>
              <a:t>를     에 관해 미분해서 식을 최적화</a:t>
            </a:r>
          </a:p>
          <a:p>
            <a:pPr lvl="2">
              <a:defRPr/>
            </a:pPr>
            <a:r>
              <a:rPr lang="ko-KR" altLang="en-US" dirty="0"/>
              <a:t>연쇄법칙</a:t>
            </a:r>
            <a:r>
              <a:rPr lang="en-US" altLang="ko-KR" dirty="0"/>
              <a:t>(chain rule)                       =</a:t>
            </a:r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2206" y="2513490"/>
            <a:ext cx="4319588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2017" y="3862843"/>
            <a:ext cx="570575" cy="6149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50572" y="3862844"/>
            <a:ext cx="881222" cy="6149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29880" y="4557183"/>
            <a:ext cx="4484240" cy="668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63447" y="5407690"/>
            <a:ext cx="3417104" cy="1313785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r>
              <a:rPr lang="en-US" altLang="ko-KR"/>
              <a:t>/55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10" y="3550426"/>
            <a:ext cx="223836" cy="2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22" y="3619020"/>
            <a:ext cx="334077" cy="22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선형회귀의 기초 수식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미분법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∑ 기호는 신경 쓰지 않고 미분</a:t>
            </a:r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제곱 꼴의 미분은 </a:t>
            </a:r>
            <a:r>
              <a:rPr lang="en-US" altLang="ko-KR" dirty="0"/>
              <a:t>(…)²</a:t>
            </a:r>
            <a:r>
              <a:rPr lang="ko-KR" altLang="en-US" dirty="0"/>
              <a:t> 꼴을 먼저 미분하고 괄호 안을 미분</a:t>
            </a:r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3839" y="2422195"/>
            <a:ext cx="1864096" cy="6579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1236" y="2373387"/>
            <a:ext cx="2865485" cy="734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44141" y="2422195"/>
            <a:ext cx="951713" cy="7137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3839" y="4195555"/>
            <a:ext cx="3650140" cy="5055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53839" y="4850760"/>
            <a:ext cx="3806205" cy="7921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3839" y="5647777"/>
            <a:ext cx="2475016" cy="70857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최소자승법으로</a:t>
            </a:r>
            <a:br>
              <a:rPr lang="ko-KR" altLang="en-US"/>
            </a:br>
            <a:r>
              <a:rPr lang="ko-KR" altLang="en-US"/>
              <a:t>선형회귀 풀기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최소자승법으로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최소자승법으로 풀기</a:t>
            </a:r>
          </a:p>
          <a:p>
            <a:pPr lvl="1">
              <a:defRPr/>
            </a:pPr>
            <a:r>
              <a:rPr lang="ko-KR" altLang="en-US"/>
              <a:t>최소자승법(least square method) </a:t>
            </a:r>
            <a:r>
              <a:rPr lang="en-US" altLang="ko-KR"/>
              <a:t>:</a:t>
            </a:r>
            <a:r>
              <a:rPr lang="ko-KR" altLang="en-US"/>
              <a:t> 선형대수의 표기법을 사용하여 방정식으로 선형회귀 문제를 푸는 방법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비용함수를 미분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9880" y="3743419"/>
            <a:ext cx="4484240" cy="668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6222" y="4633865"/>
            <a:ext cx="3751556" cy="1423287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최소자승법으로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 dirty="0"/>
              <a:t>미분한 값을 </a:t>
            </a:r>
            <a:r>
              <a:rPr lang="en-US" altLang="ko-KR" dirty="0"/>
              <a:t>0</a:t>
            </a:r>
            <a:r>
              <a:rPr lang="ko-KR" altLang="en-US" dirty="0"/>
              <a:t>으로 만드는</a:t>
            </a:r>
            <a:r>
              <a:rPr lang="en-US" altLang="ko-KR" dirty="0"/>
              <a:t> </a:t>
            </a:r>
            <a:r>
              <a:rPr lang="ko-KR" altLang="en-US" dirty="0" err="1"/>
              <a:t>최적값</a:t>
            </a:r>
            <a:r>
              <a:rPr lang="ko-KR" altLang="en-US" dirty="0"/>
              <a:t>       을 구한다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3855" y="2010745"/>
            <a:ext cx="3409395" cy="1293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3575" y="3669438"/>
            <a:ext cx="5276849" cy="937937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19</a:t>
            </a:fld>
            <a:r>
              <a:rPr lang="en-US" altLang="ko-KR"/>
              <a:t>/55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7" y="1438274"/>
            <a:ext cx="275573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829733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선형회귀의</a:t>
            </a:r>
            <a:r>
              <a:rPr lang="en-US" altLang="ko-KR" dirty="0"/>
              <a:t> </a:t>
            </a:r>
            <a:r>
              <a:rPr lang="en-US" altLang="ko-KR" dirty="0" err="1"/>
              <a:t>개념에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이해한다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선형회귀의</a:t>
            </a:r>
            <a:r>
              <a:rPr lang="en-US" altLang="ko-KR" dirty="0"/>
              <a:t> </a:t>
            </a:r>
            <a:r>
              <a:rPr lang="en-US" altLang="ko-KR" dirty="0" err="1"/>
              <a:t>기초</a:t>
            </a:r>
            <a:r>
              <a:rPr lang="en-US" altLang="ko-KR" dirty="0"/>
              <a:t> </a:t>
            </a:r>
            <a:r>
              <a:rPr lang="en-US" altLang="ko-KR" dirty="0" err="1"/>
              <a:t>수식을</a:t>
            </a:r>
            <a:r>
              <a:rPr lang="en-US" altLang="ko-KR" dirty="0"/>
              <a:t> </a:t>
            </a:r>
            <a:r>
              <a:rPr lang="en-US" altLang="ko-KR" dirty="0" err="1"/>
              <a:t>이해하기</a:t>
            </a:r>
            <a:r>
              <a:rPr lang="en-US" altLang="ko-KR" dirty="0"/>
              <a:t> </a:t>
            </a:r>
            <a:r>
              <a:rPr lang="en-US" altLang="ko-KR" dirty="0" err="1"/>
              <a:t>위해</a:t>
            </a:r>
            <a:r>
              <a:rPr lang="en-US" altLang="ko-KR" dirty="0"/>
              <a:t> </a:t>
            </a:r>
            <a:r>
              <a:rPr lang="en-US" altLang="ko-KR" dirty="0" err="1"/>
              <a:t>비용함수의</a:t>
            </a:r>
            <a:r>
              <a:rPr lang="en-US" altLang="ko-KR" dirty="0"/>
              <a:t> </a:t>
            </a:r>
            <a:r>
              <a:rPr lang="en-US" altLang="ko-KR" dirty="0" err="1"/>
              <a:t>개념과</a:t>
            </a:r>
            <a:r>
              <a:rPr lang="en-US" altLang="ko-KR" dirty="0"/>
              <a:t> </a:t>
            </a:r>
            <a:r>
              <a:rPr lang="en-US" altLang="ko-KR" dirty="0" err="1"/>
              <a:t>비용함수의</a:t>
            </a:r>
            <a:r>
              <a:rPr lang="en-US" altLang="ko-KR" dirty="0"/>
              <a:t> </a:t>
            </a:r>
            <a:r>
              <a:rPr lang="en-US" altLang="ko-KR" dirty="0" err="1"/>
              <a:t>편미분에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학습한다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최소자승법과</a:t>
            </a:r>
            <a:r>
              <a:rPr lang="en-US" altLang="ko-KR" dirty="0"/>
              <a:t> </a:t>
            </a:r>
            <a:r>
              <a:rPr lang="en-US" altLang="ko-KR" dirty="0" err="1"/>
              <a:t>경사하강법으로</a:t>
            </a:r>
            <a:r>
              <a:rPr lang="en-US" altLang="ko-KR" dirty="0"/>
              <a:t> </a:t>
            </a:r>
            <a:r>
              <a:rPr lang="en-US" altLang="ko-KR" dirty="0" err="1"/>
              <a:t>선형회귀를</a:t>
            </a:r>
            <a:r>
              <a:rPr lang="en-US" altLang="ko-KR" dirty="0"/>
              <a:t> </a:t>
            </a:r>
            <a:r>
              <a:rPr lang="en-US" altLang="ko-KR" dirty="0" err="1"/>
              <a:t>풀어본다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선형회귀</a:t>
            </a:r>
            <a:r>
              <a:rPr lang="en-US" altLang="ko-KR" dirty="0"/>
              <a:t> </a:t>
            </a:r>
            <a:r>
              <a:rPr lang="en-US" altLang="ko-KR" dirty="0" err="1"/>
              <a:t>성능을</a:t>
            </a:r>
            <a:r>
              <a:rPr lang="en-US" altLang="ko-KR" dirty="0"/>
              <a:t> </a:t>
            </a:r>
            <a:r>
              <a:rPr lang="en-US" altLang="ko-KR" dirty="0" err="1"/>
              <a:t>측정하기</a:t>
            </a:r>
            <a:r>
              <a:rPr lang="en-US" altLang="ko-KR" dirty="0"/>
              <a:t> </a:t>
            </a:r>
            <a:r>
              <a:rPr lang="en-US" altLang="ko-KR" dirty="0" err="1"/>
              <a:t>위해</a:t>
            </a:r>
            <a:r>
              <a:rPr lang="en-US" altLang="ko-KR" dirty="0"/>
              <a:t> </a:t>
            </a:r>
            <a:r>
              <a:rPr lang="en-US" altLang="ko-KR" dirty="0" err="1"/>
              <a:t>성능</a:t>
            </a:r>
            <a:r>
              <a:rPr lang="en-US" altLang="ko-KR" dirty="0"/>
              <a:t> </a:t>
            </a:r>
            <a:r>
              <a:rPr lang="en-US" altLang="ko-KR" dirty="0" err="1"/>
              <a:t>측정</a:t>
            </a:r>
            <a:r>
              <a:rPr lang="en-US" altLang="ko-KR" dirty="0"/>
              <a:t> </a:t>
            </a:r>
            <a:r>
              <a:rPr lang="en-US" altLang="ko-KR" dirty="0" err="1"/>
              <a:t>지표에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코드로</a:t>
            </a:r>
            <a:r>
              <a:rPr lang="en-US" altLang="ko-KR" dirty="0"/>
              <a:t> </a:t>
            </a:r>
            <a:r>
              <a:rPr lang="en-US" altLang="ko-KR" dirty="0" err="1"/>
              <a:t>선형회귀를</a:t>
            </a:r>
            <a:r>
              <a:rPr lang="en-US" altLang="ko-KR" dirty="0"/>
              <a:t> </a:t>
            </a:r>
            <a:r>
              <a:rPr lang="en-US" altLang="ko-KR" dirty="0" err="1"/>
              <a:t>구현해본다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최소자승법으로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/>
              <a:t>데이터가 </a:t>
            </a:r>
            <a:r>
              <a:rPr lang="en-US" altLang="ko-KR"/>
              <a:t>5</a:t>
            </a:r>
            <a:r>
              <a:rPr lang="ko-KR" altLang="en-US"/>
              <a:t>개만 있다고 가정하고 행렬로 표현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                                     이 </a:t>
            </a:r>
            <a:r>
              <a:rPr lang="en-US" altLang="ko-KR"/>
              <a:t>(1)</a:t>
            </a:r>
            <a:r>
              <a:rPr lang="ko-KR" altLang="en-US"/>
              <a:t>번 식과 같음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6419" y="1878628"/>
            <a:ext cx="4651160" cy="1670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5642" y="3780133"/>
            <a:ext cx="2832716" cy="73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8268" y="4916241"/>
            <a:ext cx="1890112" cy="399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22166" y="5605047"/>
            <a:ext cx="2016431" cy="389730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20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최소자승법으로 선형회귀 풀기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6240" y="1787037"/>
            <a:ext cx="4731520" cy="7246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5680" y="2988099"/>
            <a:ext cx="2992638" cy="11222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6647" y="4449314"/>
            <a:ext cx="4350705" cy="1537407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최소자승법으로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변수가 늘어나면                  수식만 변경되어 행렬식만 구하면 되어 간단히 연산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245" y="1340427"/>
            <a:ext cx="4725509" cy="1307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6915" y="2952044"/>
            <a:ext cx="2430169" cy="1194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09689" y="4509902"/>
            <a:ext cx="1028700" cy="390525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최소자승법으로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최소자승법의 활용</a:t>
            </a:r>
          </a:p>
          <a:p>
            <a:pPr lvl="1">
              <a:defRPr/>
            </a:pPr>
            <a:r>
              <a:rPr lang="ko-KR" altLang="en-US" dirty="0"/>
              <a:t>            가 존재할 때 문제의 해를 구할 수 있음</a:t>
            </a:r>
          </a:p>
          <a:p>
            <a:pPr lvl="1">
              <a:defRPr/>
            </a:pPr>
            <a:r>
              <a:rPr lang="ko-KR" altLang="en-US" dirty="0"/>
              <a:t>데이터의 개수가 </a:t>
            </a:r>
            <a:r>
              <a:rPr lang="ko-KR" altLang="en-US" dirty="0" err="1"/>
              <a:t>피쳐의</a:t>
            </a:r>
            <a:r>
              <a:rPr lang="ko-KR" altLang="en-US" dirty="0"/>
              <a:t> 개수보다 많은 경우가 대부분이라서 자주 사용됨</a:t>
            </a:r>
          </a:p>
          <a:p>
            <a:pPr lvl="1">
              <a:defRPr/>
            </a:pPr>
            <a:r>
              <a:rPr lang="ko-KR" altLang="en-US" dirty="0"/>
              <a:t>최소자승법의 장점 </a:t>
            </a:r>
            <a:r>
              <a:rPr lang="en-US" altLang="ko-KR" dirty="0"/>
              <a:t>:</a:t>
            </a:r>
            <a:r>
              <a:rPr lang="ko-KR" altLang="en-US" dirty="0"/>
              <a:t> 반복(iteration)과 사용자가 지정하는 </a:t>
            </a:r>
            <a:r>
              <a:rPr lang="ko-KR" altLang="en-US" dirty="0" err="1"/>
              <a:t>하이퍼</a:t>
            </a:r>
            <a:r>
              <a:rPr lang="ko-KR" altLang="en-US" dirty="0"/>
              <a:t> 매개변수(hyper parameter)가 존재하지 않아서 데이터만 있으면 쉽게 해를 구할 수 있음</a:t>
            </a:r>
          </a:p>
          <a:p>
            <a:pPr lvl="1">
              <a:defRPr/>
            </a:pPr>
            <a:r>
              <a:rPr lang="ko-KR" altLang="en-US" dirty="0"/>
              <a:t>단점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피쳐가</a:t>
            </a:r>
            <a:r>
              <a:rPr lang="ko-KR" altLang="en-US" dirty="0"/>
              <a:t> 늘어나면 속도가 느려짐</a:t>
            </a:r>
          </a:p>
          <a:p>
            <a:pPr lvl="2">
              <a:defRPr/>
            </a:pPr>
            <a:r>
              <a:rPr lang="ko-KR" altLang="en-US" dirty="0"/>
              <a:t>현재 컴퓨터의 연산속도로는 다른 알고리즘에 비해 느린 것이 아님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926" y="1988690"/>
            <a:ext cx="688021" cy="358344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23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경사하강법으로</a:t>
            </a:r>
            <a:br>
              <a:rPr lang="ko-KR" altLang="en-US"/>
            </a:br>
            <a:r>
              <a:rPr lang="ko-KR" altLang="en-US"/>
              <a:t>선형회귀 풀기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경사하강법의 개념</a:t>
            </a:r>
          </a:p>
          <a:p>
            <a:pPr lvl="1">
              <a:defRPr/>
            </a:pPr>
            <a:r>
              <a:rPr lang="ko-KR" altLang="en-US"/>
              <a:t>경사하강법(gradient descent) </a:t>
            </a:r>
            <a:r>
              <a:rPr lang="en-US" altLang="ko-KR"/>
              <a:t>:</a:t>
            </a:r>
            <a:r>
              <a:rPr lang="ko-KR" altLang="en-US"/>
              <a:t> 경사를 하강하면서 수식을 최소화하는 매개변수의 값을 찾아내는 방법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4604" y="2962475"/>
            <a:ext cx="3534792" cy="3534792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25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점이 최솟값을 달성하는 방향으로 점점 내려감</a:t>
            </a:r>
          </a:p>
          <a:p>
            <a:pPr lvl="2">
              <a:defRPr/>
            </a:pPr>
            <a:r>
              <a:rPr lang="ko-KR" altLang="en-US"/>
              <a:t>몇 번 적용할 것인가? : 많이 실행할수록 최솟값에 가까워짐</a:t>
            </a:r>
          </a:p>
          <a:p>
            <a:pPr lvl="2">
              <a:defRPr/>
            </a:pPr>
            <a:r>
              <a:rPr lang="ko-KR" altLang="en-US"/>
              <a:t>한 번에 얼마나 많이 내려갈 것인가? : 한 번에 얼마나 많은 공간을 움직일지를 기울기, 즉 경사라고 부름</a:t>
            </a:r>
          </a:p>
          <a:p>
            <a:pPr lvl="3">
              <a:defRPr/>
            </a:pPr>
            <a:r>
              <a:rPr lang="ko-KR" altLang="en-US"/>
              <a:t>경사</a:t>
            </a:r>
            <a:r>
              <a:rPr lang="en-US" altLang="ko-KR"/>
              <a:t>(gradient) : </a:t>
            </a:r>
            <a:r>
              <a:rPr lang="ko-KR" altLang="en-US"/>
              <a:t>경사하강법의</a:t>
            </a:r>
            <a:r>
              <a:rPr lang="en-US" altLang="ko-KR"/>
              <a:t> </a:t>
            </a:r>
            <a:r>
              <a:rPr lang="ko-KR" altLang="en-US"/>
              <a:t>하이퍼 매개변수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5993" y="1340427"/>
            <a:ext cx="4672011" cy="299339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26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알고리즘</a:t>
            </a:r>
          </a:p>
          <a:p>
            <a:pPr lvl="1">
              <a:defRPr/>
            </a:pPr>
            <a:r>
              <a:rPr lang="en-US" altLang="ko-KR" dirty="0"/>
              <a:t>        는 </a:t>
            </a:r>
            <a:r>
              <a:rPr lang="en-US" altLang="ko-KR" dirty="0" err="1"/>
              <a:t>최소화시켜야</a:t>
            </a:r>
            <a:r>
              <a:rPr lang="en-US" altLang="ko-KR" dirty="0"/>
              <a:t> </a:t>
            </a:r>
            <a:r>
              <a:rPr lang="en-US" altLang="ko-KR" dirty="0" err="1"/>
              <a:t>하는</a:t>
            </a:r>
            <a:r>
              <a:rPr lang="en-US" altLang="ko-KR" dirty="0"/>
              <a:t> </a:t>
            </a:r>
            <a:r>
              <a:rPr lang="en-US" altLang="ko-KR" dirty="0" err="1"/>
              <a:t>값이고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는 </a:t>
            </a:r>
            <a:r>
              <a:rPr lang="en-US" altLang="ko-KR" dirty="0" err="1"/>
              <a:t>이를</a:t>
            </a:r>
            <a:r>
              <a:rPr lang="en-US" altLang="ko-KR" dirty="0"/>
              <a:t> </a:t>
            </a:r>
            <a:r>
              <a:rPr lang="en-US" altLang="ko-KR" dirty="0" err="1"/>
              <a:t>미분한</a:t>
            </a:r>
            <a:r>
              <a:rPr lang="en-US" altLang="ko-KR" dirty="0"/>
              <a:t> </a:t>
            </a:r>
            <a:r>
              <a:rPr lang="en-US" altLang="ko-KR" dirty="0" err="1"/>
              <a:t>값인</a:t>
            </a:r>
            <a:r>
              <a:rPr lang="en-US" altLang="ko-KR" dirty="0"/>
              <a:t> </a:t>
            </a:r>
            <a:r>
              <a:rPr lang="en-US" altLang="ko-KR" dirty="0" err="1"/>
              <a:t>경사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경사하강법의</a:t>
            </a:r>
            <a:r>
              <a:rPr lang="en-US" altLang="ko-KR" dirty="0"/>
              <a:t> </a:t>
            </a:r>
            <a:r>
              <a:rPr lang="ko-KR" altLang="en-US" dirty="0"/>
              <a:t>기본 수식</a:t>
            </a:r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        는 현재의    값</a:t>
            </a:r>
            <a:r>
              <a:rPr lang="en-US" altLang="ko-KR" dirty="0"/>
              <a:t>,</a:t>
            </a:r>
            <a:r>
              <a:rPr lang="ko-KR" altLang="en-US" dirty="0"/>
              <a:t>          는 경사 값이 적용된 후 생성된 값</a:t>
            </a:r>
          </a:p>
          <a:p>
            <a:pPr lvl="1">
              <a:defRPr/>
            </a:pPr>
            <a:r>
              <a:rPr lang="ko-KR" altLang="en-US" dirty="0"/>
              <a:t>경사만큼의 변화가 계속   에 적용되어   의 최솟값 찾음</a:t>
            </a:r>
          </a:p>
          <a:p>
            <a:pPr lvl="2">
              <a:defRPr/>
            </a:pPr>
            <a:r>
              <a:rPr lang="ko-KR" altLang="en-US" dirty="0"/>
              <a:t>반복적으로 미분 값을 적용시키면서 더 이상 값이 변하지 않거나 변화가 미미해지는 지점까지 값이 줄어든다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3716" y="2842891"/>
            <a:ext cx="2716566" cy="5861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09900" y="3918847"/>
            <a:ext cx="3124199" cy="371474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27</a:t>
            </a:fld>
            <a:r>
              <a:rPr lang="en-US" altLang="ko-KR"/>
              <a:t>/55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86" y="4560299"/>
            <a:ext cx="182943" cy="20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65" y="5031787"/>
            <a:ext cx="182943" cy="20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94" y="5031787"/>
            <a:ext cx="182943" cy="20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08" y="2034539"/>
            <a:ext cx="564833" cy="3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08" y="2524752"/>
            <a:ext cx="328614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63" y="4567918"/>
            <a:ext cx="455457" cy="21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23" y="4526677"/>
            <a:ext cx="529066" cy="23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경사하강법을 코드로 표현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62703"/>
              </p:ext>
            </p:extLst>
          </p:nvPr>
        </p:nvGraphicFramePr>
        <p:xfrm>
          <a:off x="856583" y="2057400"/>
          <a:ext cx="7830215" cy="3987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matplotlib.pyplot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(-10,10,1)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f_x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x ** 2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f_x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548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9098" y="4152960"/>
            <a:ext cx="2832533" cy="1857398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28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71881"/>
              </p:ext>
            </p:extLst>
          </p:nvPr>
        </p:nvGraphicFramePr>
        <p:xfrm>
          <a:off x="856583" y="1468514"/>
          <a:ext cx="7801642" cy="50364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9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17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x_new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10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derivative = []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[]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learng_rate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 0.1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for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in range(100):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old_value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x_new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derivative.append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old_value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-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learng_rate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* 2 *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old_value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x_new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old_value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-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learng_rate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*2*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old_value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y.append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x_new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** 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f_x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plt.scatter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(derivative, 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322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4069" y="4562361"/>
            <a:ext cx="2975098" cy="1920582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29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선형회귀의 이해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경사하강법에서</a:t>
            </a:r>
            <a:r>
              <a:rPr lang="ko-KR" altLang="en-US" dirty="0"/>
              <a:t> 개발자가 결정해야 할 것</a:t>
            </a:r>
          </a:p>
          <a:p>
            <a:pPr lvl="2">
              <a:defRPr/>
            </a:pPr>
            <a:r>
              <a:rPr lang="ko-KR" altLang="en-US" dirty="0" err="1"/>
              <a:t>학습률</a:t>
            </a:r>
            <a:r>
              <a:rPr lang="ko-KR" altLang="en-US" dirty="0"/>
              <a:t>(learning rate)을 얼마로 할 것인가? α 값을 결정</a:t>
            </a:r>
          </a:p>
          <a:p>
            <a:pPr lvl="2">
              <a:defRPr/>
            </a:pPr>
            <a:endParaRPr lang="ko-KR" altLang="en-US" dirty="0"/>
          </a:p>
          <a:p>
            <a:pPr marL="1600200" lvl="3" indent="0">
              <a:buNone/>
              <a:defRPr/>
            </a:pPr>
            <a:endParaRPr lang="ko-KR" altLang="en-US" dirty="0"/>
          </a:p>
          <a:p>
            <a:pPr lvl="3">
              <a:defRPr/>
            </a:pPr>
            <a:r>
              <a:rPr lang="ko-KR" altLang="en-US" dirty="0"/>
              <a:t>반복이 수행될 때마다 최솟값 변화</a:t>
            </a:r>
          </a:p>
          <a:p>
            <a:pPr lvl="3">
              <a:defRPr/>
            </a:pPr>
            <a:r>
              <a:rPr lang="ko-KR" altLang="en-US" dirty="0"/>
              <a:t>값이 너무 작으면 충분히 많은 반복을 적용해도 원하는 </a:t>
            </a:r>
            <a:r>
              <a:rPr lang="ko-KR" altLang="en-US" dirty="0" err="1"/>
              <a:t>최적값을</a:t>
            </a:r>
            <a:r>
              <a:rPr lang="ko-KR" altLang="en-US" dirty="0"/>
              <a:t> 찾지 못하는 경우 발생</a:t>
            </a:r>
          </a:p>
          <a:p>
            <a:pPr lvl="3">
              <a:defRPr/>
            </a:pPr>
            <a:r>
              <a:rPr lang="ko-KR" altLang="en-US" dirty="0"/>
              <a:t>값이 너무 크면 발산하여 최솟값 수렴 않거나 시간이 너무 오래 걸림</a:t>
            </a:r>
          </a:p>
          <a:p>
            <a:pPr lvl="2">
              <a:defRPr/>
            </a:pPr>
            <a:r>
              <a:rPr lang="ko-KR" altLang="en-US" dirty="0"/>
              <a:t>얼마나 많은 반복(iteration)으로 돌릴 것인가?</a:t>
            </a:r>
          </a:p>
          <a:p>
            <a:pPr lvl="3">
              <a:defRPr/>
            </a:pPr>
            <a:r>
              <a:rPr lang="ko-KR" altLang="en-US" dirty="0"/>
              <a:t>반복 횟수가 충분하지 않다면 최솟값을 찾지 못하는 경우 발생</a:t>
            </a:r>
          </a:p>
          <a:p>
            <a:pPr lvl="3">
              <a:defRPr/>
            </a:pPr>
            <a:r>
              <a:rPr lang="ko-KR" altLang="en-US" dirty="0"/>
              <a:t>반복 횟수가 너무 많다면 필요 없는 시간을 허비할 수도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9900" y="2456434"/>
            <a:ext cx="3124199" cy="371474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30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2404830"/>
            <a:ext cx="8001000" cy="315277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31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경사하강법으로</a:t>
            </a:r>
            <a:r>
              <a:rPr lang="ko-KR" altLang="en-US" dirty="0"/>
              <a:t> 선형회귀 풀기</a:t>
            </a:r>
          </a:p>
          <a:p>
            <a:pPr lvl="1">
              <a:defRPr/>
            </a:pPr>
            <a:r>
              <a:rPr lang="en-US" altLang="ko-KR" dirty="0"/>
              <a:t>J</a:t>
            </a:r>
            <a:r>
              <a:rPr lang="ko-KR" altLang="en-US" dirty="0"/>
              <a:t>를 최소화하는 방향으로 학습을 실행하고 그 때의 </a:t>
            </a:r>
            <a:r>
              <a:rPr lang="en-US" altLang="ko-KR" dirty="0"/>
              <a:t>   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    을 찾기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9880" y="2899209"/>
            <a:ext cx="4484240" cy="668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9325" y="3709987"/>
            <a:ext cx="4705350" cy="282892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32</a:t>
            </a:fld>
            <a:r>
              <a:rPr lang="en-US" altLang="ko-KR"/>
              <a:t>/55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82" y="2119399"/>
            <a:ext cx="322261" cy="21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41" y="2537024"/>
            <a:ext cx="338058" cy="2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    </a:t>
            </a:r>
            <a:r>
              <a:rPr lang="ko-KR" altLang="en-US" dirty="0"/>
              <a:t>변수가</a:t>
            </a:r>
            <a:r>
              <a:rPr lang="en-US" altLang="ko-KR" dirty="0"/>
              <a:t> </a:t>
            </a:r>
            <a:r>
              <a:rPr lang="ko-KR" altLang="en-US" dirty="0"/>
              <a:t>두 개이기 때문에 </a:t>
            </a:r>
            <a:r>
              <a:rPr lang="en-US" altLang="ko-KR" dirty="0"/>
              <a:t>3</a:t>
            </a:r>
            <a:r>
              <a:rPr lang="ko-KR" altLang="en-US" dirty="0"/>
              <a:t>차원 그래프로 </a:t>
            </a:r>
            <a:r>
              <a:rPr lang="en-US" altLang="ko-KR" dirty="0"/>
              <a:t>   </a:t>
            </a:r>
            <a:r>
              <a:rPr lang="ko-KR" altLang="en-US" dirty="0"/>
              <a:t>를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1712" y="3049216"/>
            <a:ext cx="4600575" cy="34480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33</a:t>
            </a:fld>
            <a:r>
              <a:rPr lang="en-US" altLang="ko-KR"/>
              <a:t>/55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956534"/>
            <a:ext cx="266699" cy="31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95" y="2032120"/>
            <a:ext cx="276225" cy="21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경사하강법으로 선형회귀 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매개변수     와</a:t>
            </a:r>
            <a:r>
              <a:rPr lang="en-US" altLang="ko-KR" dirty="0"/>
              <a:t>      </a:t>
            </a:r>
            <a:r>
              <a:rPr lang="ko-KR" altLang="en-US" dirty="0"/>
              <a:t>에 대한 업데이트</a:t>
            </a:r>
          </a:p>
          <a:p>
            <a:pPr lvl="2">
              <a:defRPr/>
            </a:pPr>
            <a:r>
              <a:rPr lang="ko-KR" altLang="en-US" dirty="0"/>
              <a:t>먼저 임의의      와     을 지정</a:t>
            </a:r>
          </a:p>
          <a:p>
            <a:pPr lvl="2">
              <a:defRPr/>
            </a:pPr>
            <a:r>
              <a:rPr lang="ko-KR" altLang="en-US" dirty="0"/>
              <a:t>비용함수     가 최소화 될 때까지 반복을 수행시켜     와     을 학습시킴</a:t>
            </a:r>
          </a:p>
          <a:p>
            <a:pPr lvl="2">
              <a:defRPr/>
            </a:pPr>
            <a:r>
              <a:rPr lang="en-US" altLang="ko-KR" dirty="0" err="1"/>
              <a:t>비용함수가</a:t>
            </a:r>
            <a:r>
              <a:rPr lang="en-US" altLang="ko-KR" dirty="0"/>
              <a:t> 더 </a:t>
            </a:r>
            <a:r>
              <a:rPr lang="en-US" altLang="ko-KR" dirty="0" err="1"/>
              <a:t>이상</a:t>
            </a:r>
            <a:r>
              <a:rPr lang="en-US" altLang="ko-KR" dirty="0"/>
              <a:t> </a:t>
            </a:r>
            <a:r>
              <a:rPr lang="en-US" altLang="ko-KR" dirty="0" err="1"/>
              <a:t>줄어들지</a:t>
            </a:r>
            <a:r>
              <a:rPr lang="en-US" altLang="ko-KR" dirty="0"/>
              <a:t> </a:t>
            </a:r>
            <a:r>
              <a:rPr lang="en-US" altLang="ko-KR" dirty="0" err="1"/>
              <a:t>않거나</a:t>
            </a:r>
            <a:r>
              <a:rPr lang="en-US" altLang="ko-KR" dirty="0"/>
              <a:t> </a:t>
            </a:r>
            <a:r>
              <a:rPr lang="en-US" altLang="ko-KR" dirty="0" err="1"/>
              <a:t>정해진</a:t>
            </a:r>
            <a:r>
              <a:rPr lang="en-US" altLang="ko-KR" dirty="0"/>
              <a:t> </a:t>
            </a:r>
            <a:r>
              <a:rPr lang="en-US" altLang="ko-KR" dirty="0" err="1"/>
              <a:t>반복이</a:t>
            </a:r>
            <a:r>
              <a:rPr lang="en-US" altLang="ko-KR" dirty="0"/>
              <a:t> </a:t>
            </a:r>
            <a:r>
              <a:rPr lang="en-US" altLang="ko-KR" dirty="0" err="1"/>
              <a:t>종료되면</a:t>
            </a:r>
            <a:r>
              <a:rPr lang="en-US" altLang="ko-KR" dirty="0"/>
              <a:t> </a:t>
            </a:r>
            <a:r>
              <a:rPr lang="en-US" altLang="ko-KR" dirty="0" err="1"/>
              <a:t>학습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끝남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    와      업데이트는 동시에(simultaneously) 일어나 </a:t>
            </a:r>
            <a:br>
              <a:rPr lang="ko-KR" altLang="en-US" dirty="0"/>
            </a:br>
            <a:r>
              <a:rPr lang="ko-KR" altLang="en-US" dirty="0"/>
              <a:t>하나의 반복 안에서는 서로의 값에 영향을 주지 않음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4976" y="3918847"/>
            <a:ext cx="7054048" cy="1333983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34</a:t>
            </a:fld>
            <a:r>
              <a:rPr lang="en-US" altLang="ko-KR"/>
              <a:t>/55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83" y="1528617"/>
            <a:ext cx="322261" cy="21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24" y="1508591"/>
            <a:ext cx="338058" cy="2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38" y="1994882"/>
            <a:ext cx="270539" cy="18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49" y="1981229"/>
            <a:ext cx="283800" cy="2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10" y="2454930"/>
            <a:ext cx="270539" cy="18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77" y="2441277"/>
            <a:ext cx="283800" cy="2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35" y="5637720"/>
            <a:ext cx="322261" cy="21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38" y="5617694"/>
            <a:ext cx="338058" cy="2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86" y="2401947"/>
            <a:ext cx="223836" cy="2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선형회귀 성능 측정하기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훈련/테스트 분할</a:t>
            </a:r>
          </a:p>
          <a:p>
            <a:pPr lvl="1">
              <a:defRPr/>
            </a:pPr>
            <a:r>
              <a:rPr lang="ko-KR" altLang="en-US"/>
              <a:t>훈련/테스트 분할(train/test split) </a:t>
            </a:r>
            <a:r>
              <a:rPr lang="en-US" altLang="ko-KR"/>
              <a:t>:</a:t>
            </a:r>
            <a:r>
              <a:rPr lang="ko-KR" altLang="en-US"/>
              <a:t> 머신러닝에서 데이터를 학습을 하기 위한 학습 데이터셋(train dataset)과 학습의 결과로 생성된 모델의 성능을 평가하기 위한 테스트 데이터셋(test dataset)으로 나눔</a:t>
            </a:r>
          </a:p>
          <a:p>
            <a:pPr lvl="1">
              <a:defRPr/>
            </a:pPr>
            <a:r>
              <a:rPr lang="ko-KR" altLang="en-US"/>
              <a:t>모델이 새로운 데이터셋에도 일반화(generalize)하여 처리할 수 있는지를 확인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36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/>
              <a:t>모델이</a:t>
            </a:r>
            <a:r>
              <a:rPr lang="en-US" altLang="ko-KR"/>
              <a:t> </a:t>
            </a:r>
            <a:r>
              <a:rPr lang="ko-KR" altLang="en-US"/>
              <a:t>데이터에 과다적합</a:t>
            </a:r>
            <a:r>
              <a:rPr lang="en-US" altLang="ko-KR"/>
              <a:t>(over-fit)</a:t>
            </a:r>
            <a:r>
              <a:rPr lang="ko-KR" altLang="en-US"/>
              <a:t>된 경우 </a:t>
            </a:r>
            <a:r>
              <a:rPr lang="en-US" altLang="ko-KR"/>
              <a:t>: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생성된 모델이 특정 데이터에만 잘 맞아서 해당 데이터셋에 대해서는 성능을 발휘할 수 있지만 새로운 데이터셋에서는 전혀 성능을 낼 수 없다</a:t>
            </a:r>
          </a:p>
          <a:p>
            <a:pPr lvl="2">
              <a:defRPr/>
            </a:pPr>
            <a:r>
              <a:rPr lang="ko-KR" altLang="en-US"/>
              <a:t>모델이 데이터에 과소적합(under-fit)된 경우 </a:t>
            </a:r>
            <a:r>
              <a:rPr lang="en-US" altLang="ko-KR"/>
              <a:t>: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기존 학습 데이터를 제대로 예측하지 못함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4262" y="3900854"/>
            <a:ext cx="6832887" cy="24077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37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홀드아웃 메서드(hold-out method) </a:t>
            </a:r>
            <a:r>
              <a:rPr lang="en-US" altLang="ko-KR"/>
              <a:t>:</a:t>
            </a:r>
            <a:r>
              <a:rPr lang="ko-KR" altLang="en-US"/>
              <a:t> 전체 데이터셋에서 일부를 학습 데이터와 테스트 데이터로 나누는 일반적인 데이터 분할 기법</a:t>
            </a:r>
          </a:p>
          <a:p>
            <a:pPr lvl="2">
              <a:defRPr/>
            </a:pPr>
            <a:r>
              <a:rPr lang="ko-KR" altLang="en-US"/>
              <a:t>전체 데이터에서 랜덤하게 학습 데이터셋과 테스트 데이터셋을 나눔</a:t>
            </a:r>
          </a:p>
          <a:p>
            <a:pPr lvl="2">
              <a:defRPr/>
            </a:pPr>
            <a:r>
              <a:rPr lang="ko-KR" altLang="en-US"/>
              <a:t>일반적으로 7:3 또는 8:2 정도의 비율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1192" y="4165420"/>
            <a:ext cx="6676078" cy="2151003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38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sklearn</a:t>
            </a:r>
            <a:r>
              <a:rPr lang="ko-KR" altLang="en-US" dirty="0"/>
              <a:t> 모듈이 제공하는 train_test_split 함수 사용</a:t>
            </a:r>
          </a:p>
          <a:p>
            <a:pPr lvl="2">
              <a:defRPr/>
            </a:pPr>
            <a:r>
              <a:rPr lang="ko-KR" altLang="en-US" dirty="0"/>
              <a:t>X와 y 벡터 값을 각각 넣고</a:t>
            </a:r>
          </a:p>
          <a:p>
            <a:pPr lvl="2">
              <a:defRPr/>
            </a:pPr>
            <a:r>
              <a:rPr lang="ko-KR" altLang="en-US" dirty="0"/>
              <a:t>매개변수 test_size에 테스트 데이터로 사용할 데이터의 비율을 지정</a:t>
            </a:r>
          </a:p>
          <a:p>
            <a:pPr lvl="2">
              <a:defRPr/>
            </a:pPr>
            <a:r>
              <a:rPr lang="ko-KR" altLang="en-US" dirty="0"/>
              <a:t>random_state는 </a:t>
            </a:r>
            <a:r>
              <a:rPr lang="ko-KR" altLang="en-US" dirty="0" err="1"/>
              <a:t>랜덤한</a:t>
            </a:r>
            <a:r>
              <a:rPr lang="ko-KR" altLang="en-US" dirty="0"/>
              <a:t> 값을 기준으로 임의로 지정하는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06689"/>
              </p:ext>
            </p:extLst>
          </p:nvPr>
        </p:nvGraphicFramePr>
        <p:xfrm>
          <a:off x="856583" y="4249075"/>
          <a:ext cx="7830215" cy="1691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sklearn.model_selection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import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train_test_split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 y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(10).reshape((5, 2)), range(5)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X_test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y_train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y_test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train_test_split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X, y,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test_size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=0.33,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random_state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39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선형회귀의 개념</a:t>
            </a:r>
          </a:p>
          <a:p>
            <a:pPr lvl="1">
              <a:defRPr/>
            </a:pPr>
            <a:r>
              <a:rPr lang="ko-KR" altLang="en-US" dirty="0"/>
              <a:t>선형회귀(Linear Regression) </a:t>
            </a:r>
            <a:r>
              <a:rPr lang="en-US" altLang="ko-KR" dirty="0"/>
              <a:t>:</a:t>
            </a:r>
            <a:r>
              <a:rPr lang="ko-KR" altLang="en-US" dirty="0"/>
              <a:t> 종속변수     와 한 개 이상의 독립변수    와의 선형 상관관계를 </a:t>
            </a:r>
            <a:r>
              <a:rPr lang="ko-KR" altLang="en-US" dirty="0" err="1"/>
              <a:t>모델링하는</a:t>
            </a:r>
            <a:r>
              <a:rPr lang="ko-KR" altLang="en-US" dirty="0"/>
              <a:t> 회귀분석 기법</a:t>
            </a:r>
          </a:p>
          <a:p>
            <a:pPr lvl="1">
              <a:defRPr/>
            </a:pPr>
            <a:r>
              <a:rPr lang="ko-KR" altLang="en-US" dirty="0"/>
              <a:t>기존 데이터를 활용해 </a:t>
            </a:r>
            <a:r>
              <a:rPr lang="ko-KR" altLang="en-US" dirty="0" err="1"/>
              <a:t>연속형</a:t>
            </a:r>
            <a:r>
              <a:rPr lang="ko-KR" altLang="en-US" dirty="0"/>
              <a:t> </a:t>
            </a:r>
            <a:r>
              <a:rPr lang="ko-KR" altLang="en-US" dirty="0" err="1"/>
              <a:t>변수값을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                  </a:t>
            </a:r>
            <a:r>
              <a:rPr lang="ko-KR" altLang="en-US" dirty="0"/>
              <a:t>꼴의 수식을 만들고 a와 b의 값을 찾아냄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r>
              <a:rPr lang="en-US" altLang="ko-KR"/>
              <a:t>/55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23" y="2077375"/>
            <a:ext cx="214288" cy="3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81" y="2551513"/>
            <a:ext cx="216520" cy="2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3988749"/>
            <a:ext cx="1187450" cy="29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선형회귀의 성능 측정 지표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Calibri"/>
              </a:rPr>
              <a:t>2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MAE</a:t>
            </a:r>
          </a:p>
          <a:p>
            <a:pPr lvl="1">
              <a:defRPr/>
            </a:pPr>
            <a:r>
              <a:rPr lang="ko-KR" altLang="en-US"/>
              <a:t>MAE(Mean Absolute Error) </a:t>
            </a:r>
            <a:r>
              <a:rPr lang="en-US" altLang="ko-KR"/>
              <a:t>:</a:t>
            </a:r>
            <a:r>
              <a:rPr lang="ko-KR" altLang="en-US"/>
              <a:t> 평균 절대 잔차</a:t>
            </a:r>
          </a:p>
          <a:p>
            <a:pPr lvl="1">
              <a:defRPr/>
            </a:pPr>
            <a:r>
              <a:rPr lang="ko-KR" altLang="en-US"/>
              <a:t>모든 테스트 데이터에 대해 예측값과 실제값의 차이에 대해 절댓값을 구하고, 이 값을 모두 더한 후에 데이터의 개수만큼 나눈 결과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직관적으로 예측값과 실측값의 차이를 알 수 있음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7925" y="4366750"/>
            <a:ext cx="4248150" cy="69532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40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sklearn </a:t>
            </a:r>
            <a:r>
              <a:rPr lang="ko-KR" altLang="en-US"/>
              <a:t>모듈에서는 median_absolute_error 함수로 MAE를 구함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82390"/>
              </p:ext>
            </p:extLst>
          </p:nvPr>
        </p:nvGraphicFramePr>
        <p:xfrm>
          <a:off x="854188" y="2868174"/>
          <a:ext cx="7756412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2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3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median_absolute_error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[3, -0.5, 2, 7]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[2.5, 0.0, 2, 8]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median_absolute_error(y_true, y_pred)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41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Calibri"/>
              </a:rPr>
              <a:t>2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.2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RMSE</a:t>
            </a:r>
            <a:endParaRPr kumimoji="0" lang="en-US" altLang="ko-KR" b="1" i="0" u="none" strike="noStrike" kern="1200" cap="none" spc="0" normalizeH="0" baseline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r>
              <a:rPr lang="ko-KR" altLang="en-US"/>
              <a:t>RMSE(Root Mean Squared Error)</a:t>
            </a:r>
            <a:r>
              <a:rPr lang="en-US" altLang="ko-KR"/>
              <a:t> :</a:t>
            </a:r>
            <a:r>
              <a:rPr lang="ko-KR" altLang="en-US"/>
              <a:t> 평균제곱근 오차</a:t>
            </a:r>
          </a:p>
          <a:p>
            <a:pPr lvl="1">
              <a:defRPr/>
            </a:pPr>
            <a:r>
              <a:rPr lang="ko-KR" altLang="en-US"/>
              <a:t>오차에 대해 제곱을 한 다음 모든 값을 더하여 평균을 낸 후 제곱근을 구함</a:t>
            </a:r>
          </a:p>
          <a:p>
            <a:pPr lvl="1">
              <a:defRPr/>
            </a:pPr>
            <a:r>
              <a:rPr lang="ko-KR" altLang="en-US"/>
              <a:t>MAE에 비해 상대적으로 값의 차이가 더 큼</a:t>
            </a:r>
          </a:p>
          <a:p>
            <a:pPr lvl="1">
              <a:defRPr/>
            </a:pPr>
            <a:r>
              <a:rPr lang="ko-KR" altLang="en-US"/>
              <a:t>차이가 크게 나는 값에 대해서 페널티를 주고 싶다면 RMSE 값을 사용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1287" y="4876059"/>
            <a:ext cx="3781425" cy="8001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42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sklearn</a:t>
            </a:r>
            <a:r>
              <a:rPr lang="ko-KR" altLang="en-US" dirty="0"/>
              <a:t> 모듈에서 RMSE를 직접적으로 지원하지는 않고 mean_squared_error만 지원</a:t>
            </a:r>
          </a:p>
          <a:p>
            <a:pPr lvl="1">
              <a:defRPr/>
            </a:pPr>
            <a:endParaRPr lang="ko-KR" altLang="en-US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54933"/>
              </p:ext>
            </p:extLst>
          </p:nvPr>
        </p:nvGraphicFramePr>
        <p:xfrm>
          <a:off x="854188" y="2868174"/>
          <a:ext cx="7689737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1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80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mean_squared_error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[3, -0.5, 2, 7]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[2.5, 0.0, 2, 8]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mean_squared_error(y_true, y_pred)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0.375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43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Calibri"/>
              </a:rPr>
              <a:t>2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.3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결정계수</a:t>
            </a:r>
            <a:endParaRPr kumimoji="0" lang="ko-KR" altLang="en-US" b="1" i="0" u="none" strike="noStrike" kern="1200" cap="none" spc="0" normalizeH="0" baseline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r>
              <a:rPr lang="ko-KR" altLang="en-US"/>
              <a:t>결정계수(R-squared) </a:t>
            </a:r>
            <a:r>
              <a:rPr lang="en-US" altLang="ko-KR"/>
              <a:t>:</a:t>
            </a:r>
            <a:r>
              <a:rPr lang="ko-KR" altLang="en-US"/>
              <a:t> 두 개의 값의 증감이 얼마나 일관성을 가지는지 나타내는 지표</a:t>
            </a:r>
          </a:p>
          <a:p>
            <a:pPr lvl="1">
              <a:defRPr/>
            </a:pPr>
            <a:r>
              <a:rPr lang="ko-KR" altLang="en-US"/>
              <a:t>예측값이 크면 클수록 실제값도 커지고, 예측값이 작으면 실제값도 작아짐</a:t>
            </a:r>
          </a:p>
          <a:p>
            <a:pPr lvl="1">
              <a:defRPr/>
            </a:pPr>
            <a:r>
              <a:rPr lang="ko-KR" altLang="en-US"/>
              <a:t>두 개의 모델 중 어떤 모델이 조금 더 상관성이 있는지를 나타낼 수 있지만, 값의 차이 정도가 얼마인지는 나타낼 수 없다는 한계가 있음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4187" y="5287625"/>
            <a:ext cx="3095625" cy="96202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44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</a:t>
            </a:r>
            <a:r>
              <a:rPr lang="ko-KR" altLang="en-US"/>
              <a:t> 선형회귀 성능 측정하기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sklearn</a:t>
            </a:r>
            <a:r>
              <a:rPr lang="ko-KR" altLang="en-US"/>
              <a:t> 모듈에서 </a:t>
            </a:r>
            <a:r>
              <a:rPr lang="en-US" altLang="ko-KR"/>
              <a:t>r2_score</a:t>
            </a:r>
            <a:r>
              <a:rPr lang="ko-KR" altLang="en-US"/>
              <a:t> 사용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86335"/>
              </p:ext>
            </p:extLst>
          </p:nvPr>
        </p:nvGraphicFramePr>
        <p:xfrm>
          <a:off x="854188" y="2516767"/>
          <a:ext cx="7832610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r2_score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[3, -0.5, 2, 7]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[2.5, 0.0, 2, 8]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r2_score(y_true, y_pred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0.9486081370449679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코드로</a:t>
            </a:r>
            <a:br>
              <a:rPr lang="ko-KR" altLang="en-US"/>
            </a:br>
            <a:r>
              <a:rPr lang="ko-KR" altLang="en-US"/>
              <a:t>선형회귀 구현하기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경사하강법을 선형회귀로 구현</a:t>
            </a:r>
          </a:p>
          <a:p>
            <a:pPr lvl="2">
              <a:defRPr/>
            </a:pPr>
            <a:r>
              <a:rPr lang="ko-KR" altLang="en-US"/>
              <a:t>데이터 생성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5358"/>
              </p:ext>
            </p:extLst>
          </p:nvPr>
        </p:nvGraphicFramePr>
        <p:xfrm>
          <a:off x="856583" y="2357555"/>
          <a:ext cx="7797019" cy="39987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152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9879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  <a:endParaRPr lang="ko-KR" altLang="en-US" sz="1600" dirty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matplotlib.pyplot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random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gen_data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numPoints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bias, variance):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np.zeros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(shape=(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numPoints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2))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np.zeros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(shape=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numPoints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for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in range(0,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numPoints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][0] = 1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(2)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데이터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x의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상수항에는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1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][1]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(3)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데이터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x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값은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1씩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증가시킴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y[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 = 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i+bias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 +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random.uniform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(0, 1) * variance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(4)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데이터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y에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bias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생성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return x, 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 y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gen_data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(100, 25, 10) 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 100개의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데이터</a:t>
                      </a:r>
                      <a:r>
                        <a:rPr lang="en-US" altLang="ko-KR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생성</a:t>
                      </a:r>
                      <a:endParaRPr lang="en-US" altLang="ko-KR" sz="1500" b="0" spc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47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1072" y="2909644"/>
            <a:ext cx="4374298" cy="2874860"/>
          </a:xfrm>
          <a:prstGeom prst="rect">
            <a:avLst/>
          </a:prstGeom>
        </p:spPr>
      </p:pic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84715"/>
              </p:ext>
            </p:extLst>
          </p:nvPr>
        </p:nvGraphicFramePr>
        <p:xfrm>
          <a:off x="854188" y="2051111"/>
          <a:ext cx="7801540" cy="37791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19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(x[:,1]+1,y,"ro")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(5)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데이터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x와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y의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상관관계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그래프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작성</a:t>
                      </a:r>
                      <a:endParaRPr lang="en-US" altLang="ko-KR" sz="1600" b="0" spc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615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48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/>
              <a:t>생성된 데이터에 경사하강법 적용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47200"/>
              </p:ext>
            </p:extLst>
          </p:nvPr>
        </p:nvGraphicFramePr>
        <p:xfrm>
          <a:off x="856582" y="2051111"/>
          <a:ext cx="7999279" cy="379786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1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76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78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def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gradient_descent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(x, y, theta, alpha, m,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numIterations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xTrans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x.transpose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(6)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theta_list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[]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(7)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cost_list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[]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(8)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for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in range(0,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numIterations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):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(9)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hypothesis = np.dot(x, theta)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(10)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loss = hypothesis - y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(11)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 =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np.sum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(loss ** 2) / (2 * m)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(12)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gradient = np.dot(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xTrans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loss) / m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(13)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theta = theta - alpha * gradient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(14)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if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% 250 == 0: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(15)</a:t>
                      </a:r>
                      <a:endParaRPr lang="en-US" altLang="ko-KR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theta_list.append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(theta)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cost_list.append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(cost)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return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theta,np.array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theta_list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),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cost_list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</a:t>
                      </a:r>
                      <a:r>
                        <a:rPr lang="ko-KR" altLang="en-US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(16)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 dirty="0"/>
              <a:t>앞으로 개봉할 영화 예상 관객 수</a:t>
            </a:r>
            <a:r>
              <a:rPr lang="en-US" altLang="ko-KR" dirty="0"/>
              <a:t>    </a:t>
            </a:r>
            <a:r>
              <a:rPr lang="ko-KR" altLang="en-US" dirty="0"/>
              <a:t>를 예측하는 문제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099" y="2165349"/>
            <a:ext cx="5257800" cy="41910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r>
              <a:rPr lang="en-US" altLang="ko-KR"/>
              <a:t>/55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23" y="1458959"/>
            <a:ext cx="214288" cy="3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54637"/>
              </p:ext>
            </p:extLst>
          </p:nvPr>
        </p:nvGraphicFramePr>
        <p:xfrm>
          <a:off x="879886" y="2051111"/>
          <a:ext cx="7811323" cy="1798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5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6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788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m, n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np.shape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numIterations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 5000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(2)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alpha = 0.0005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(3)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np.ones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(n)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(4)</a:t>
                      </a: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theta,theta_list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cost_list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gradient_descent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y, theta, alpha, m,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numIterations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  <a:r>
                        <a:rPr lang="en-US" altLang="ko-KR" sz="16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50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49608"/>
              </p:ext>
            </p:extLst>
          </p:nvPr>
        </p:nvGraphicFramePr>
        <p:xfrm>
          <a:off x="854188" y="1468514"/>
          <a:ext cx="7775462" cy="49369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5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9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y_predict_step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 np.dot(x,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theta_list.transpose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(x[:,1],y,"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ro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for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in range (0,20,2):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(x[:,1],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y_predict_step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[:,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], label='Line %d'%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plt.legend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bbox_to_anchor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=(1.05, 1),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loc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=2,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borderaxespad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=0.)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098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574" y="3783736"/>
            <a:ext cx="4875716" cy="2572614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51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2407"/>
              </p:ext>
            </p:extLst>
          </p:nvPr>
        </p:nvGraphicFramePr>
        <p:xfrm>
          <a:off x="854188" y="2051111"/>
          <a:ext cx="7765937" cy="406918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y_predict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 np.dot(x, theta)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(x[:,1],y,"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ro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(x[:,1],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y_predict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238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7950" y="3195868"/>
            <a:ext cx="4398879" cy="2857278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52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06</a:t>
            </a:r>
            <a:r>
              <a:rPr lang="ko-KR" altLang="en-US"/>
              <a:t> 코드로 선형회귀 구현하기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33371"/>
              </p:ext>
            </p:extLst>
          </p:nvPr>
        </p:nvGraphicFramePr>
        <p:xfrm>
          <a:off x="854188" y="2051111"/>
          <a:ext cx="7727837" cy="406918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7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69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iterations = range(len(cost_list))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plt.scatter(iterations,cost_list)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238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3725" y="3164365"/>
            <a:ext cx="4453774" cy="2913118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53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실제 관객 수를 </a:t>
            </a:r>
            <a:r>
              <a:rPr lang="en-US" altLang="ko-KR" dirty="0"/>
              <a:t>   로 </a:t>
            </a:r>
            <a:r>
              <a:rPr lang="en-US" altLang="ko-KR" dirty="0" err="1"/>
              <a:t>표현</a:t>
            </a:r>
            <a:r>
              <a:rPr lang="ko-KR" altLang="en-US" dirty="0"/>
              <a:t>하여 좌표평면 상에 나타냄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550" y="2594871"/>
            <a:ext cx="7962900" cy="26479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r>
              <a:rPr lang="en-US" altLang="ko-KR"/>
              <a:t>/55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23" y="2045625"/>
            <a:ext cx="214288" cy="3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두 그래프 중 어떤 것이 기존 데이터를 </a:t>
            </a:r>
            <a:r>
              <a:rPr lang="en-US" altLang="ko-KR" dirty="0"/>
              <a:t>‘</a:t>
            </a:r>
            <a:r>
              <a:rPr lang="ko-KR" altLang="en-US" dirty="0"/>
              <a:t>잘 표현하는가</a:t>
            </a:r>
            <a:r>
              <a:rPr lang="en-US" altLang="ko-KR" dirty="0"/>
              <a:t>’</a:t>
            </a:r>
            <a:endParaRPr lang="ko-KR" altLang="en-US" dirty="0"/>
          </a:p>
          <a:p>
            <a:pPr lvl="2">
              <a:defRPr/>
            </a:pP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대비 차이가 많이 나지 않는 그래프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" y="2932593"/>
            <a:ext cx="7943850" cy="2952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예측 함수와 </a:t>
            </a:r>
            <a:r>
              <a:rPr lang="ko-KR" altLang="en-US" dirty="0" err="1"/>
              <a:t>실제값</a:t>
            </a:r>
            <a:r>
              <a:rPr lang="ko-KR" altLang="en-US" dirty="0"/>
              <a:t> 간의 차이</a:t>
            </a:r>
          </a:p>
          <a:p>
            <a:pPr lvl="1">
              <a:defRPr/>
            </a:pPr>
            <a:r>
              <a:rPr lang="ko-KR" altLang="en-US" dirty="0"/>
              <a:t>예측 함수는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간의 차이를 최소화하는 방향으로</a:t>
            </a:r>
          </a:p>
          <a:p>
            <a:pPr lvl="1">
              <a:defRPr/>
            </a:pPr>
            <a:r>
              <a:rPr lang="ko-KR" altLang="en-US" dirty="0"/>
              <a:t>데이터 n개 중 i번째 데이터의    값에 대한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</a:t>
            </a:r>
          </a:p>
          <a:p>
            <a:pPr lvl="1">
              <a:defRPr/>
            </a:pPr>
            <a:r>
              <a:rPr lang="ko-KR" altLang="en-US" dirty="0"/>
              <a:t>데이터가 </a:t>
            </a:r>
            <a:r>
              <a:rPr lang="en-US" altLang="ko-KR" dirty="0"/>
              <a:t>5</a:t>
            </a:r>
            <a:r>
              <a:rPr lang="ko-KR" altLang="en-US" dirty="0"/>
              <a:t>개 있을 때 </a:t>
            </a:r>
            <a:r>
              <a:rPr lang="en-US" altLang="ko-KR" dirty="0"/>
              <a:t>5</a:t>
            </a:r>
            <a:r>
              <a:rPr lang="ko-KR" altLang="en-US" dirty="0"/>
              <a:t>개 데이터의 오차의 합</a:t>
            </a:r>
          </a:p>
          <a:p>
            <a:pPr lvl="0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오차 값들이 음수와 양수로 나왔을 때 값들 간의 차이가 상쇄되어 0으로 계산될 수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3211" y="3400425"/>
            <a:ext cx="819150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9431" y="4453585"/>
            <a:ext cx="7034993" cy="378312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r>
              <a:rPr lang="en-US" altLang="ko-KR"/>
              <a:t>/55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23" y="3049141"/>
            <a:ext cx="214288" cy="3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선형회귀의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값의 제곱을 사용하여 오차의 합을 표현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같은 식을</a:t>
            </a:r>
            <a:br>
              <a:rPr lang="ko-KR" altLang="en-US" dirty="0"/>
            </a:br>
            <a:r>
              <a:rPr lang="ko-KR" altLang="en-US" dirty="0"/>
              <a:t>행렬로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0046" y="2046407"/>
            <a:ext cx="7021181" cy="321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4011" y="2611731"/>
            <a:ext cx="1489437" cy="570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4737" y="3533112"/>
            <a:ext cx="4125460" cy="3005799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en-US" altLang="ko-KR"/>
              <a:t>/55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1907</Words>
  <Application>Microsoft Office PowerPoint</Application>
  <PresentationFormat>화면 슬라이드 쇼(4:3)</PresentationFormat>
  <Paragraphs>384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굴림</vt:lpstr>
      <vt:lpstr>Arial</vt:lpstr>
      <vt:lpstr>Cascadia Code</vt:lpstr>
      <vt:lpstr>맑은 고딕</vt:lpstr>
      <vt:lpstr>Calibri</vt:lpstr>
      <vt:lpstr>함초롬바탕</vt:lpstr>
      <vt:lpstr>Wingdings</vt:lpstr>
      <vt:lpstr>한컴오피스</vt:lpstr>
      <vt:lpstr>선형회귀의 기초</vt:lpstr>
      <vt:lpstr>학습목표</vt:lpstr>
      <vt:lpstr>01 선형회귀의 이해</vt:lpstr>
      <vt:lpstr>01 선형회귀의 이해</vt:lpstr>
      <vt:lpstr>01 선형회귀의 이해</vt:lpstr>
      <vt:lpstr>01 선형회귀의 이해</vt:lpstr>
      <vt:lpstr>01 선형회귀의 이해</vt:lpstr>
      <vt:lpstr>01 선형회귀의 이해</vt:lpstr>
      <vt:lpstr>01 선형회귀의 이해</vt:lpstr>
      <vt:lpstr>01 선형회귀의 이해</vt:lpstr>
      <vt:lpstr>02 선형회귀의 기초 수식</vt:lpstr>
      <vt:lpstr>02 선형회귀의 기초 수식</vt:lpstr>
      <vt:lpstr>02 선형회귀의 기초 수식</vt:lpstr>
      <vt:lpstr>02 선형회귀의 기초 수식</vt:lpstr>
      <vt:lpstr>02 선형회귀의 기초 수식</vt:lpstr>
      <vt:lpstr>02 선형회귀의 기초 수식</vt:lpstr>
      <vt:lpstr>03 최소자승법으로 선형회귀 풀기</vt:lpstr>
      <vt:lpstr>03 최소자승법으로 선형회귀 풀기</vt:lpstr>
      <vt:lpstr>03 최소자승법으로 선형회귀 풀기</vt:lpstr>
      <vt:lpstr>03 최소자승법으로 선형회귀 풀기</vt:lpstr>
      <vt:lpstr>03 최소자승법으로 선형회귀 풀기</vt:lpstr>
      <vt:lpstr>03 최소자승법으로 선형회귀 풀기</vt:lpstr>
      <vt:lpstr>03 최소자승법으로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04 경사하강법으로 선형회귀 풀기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05 선형회귀 성능 측정하기</vt:lpstr>
      <vt:lpstr>06 코드로 선형회귀 구현하기</vt:lpstr>
      <vt:lpstr>06 코드로 선형회귀 구현하기</vt:lpstr>
      <vt:lpstr>06 코드로 선형회귀 구현하기</vt:lpstr>
      <vt:lpstr>06 코드로 선형회귀 구현하기</vt:lpstr>
      <vt:lpstr>06 코드로 선형회귀 구현하기</vt:lpstr>
      <vt:lpstr>06 코드로 선형회귀 구현하기</vt:lpstr>
      <vt:lpstr>06 코드로 선형회귀 구현하기</vt:lpstr>
      <vt:lpstr>06 코드로 선형회귀 구현하기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466</cp:revision>
  <dcterms:created xsi:type="dcterms:W3CDTF">2021-12-22T05:17:44Z</dcterms:created>
  <dcterms:modified xsi:type="dcterms:W3CDTF">2023-05-23T00:36:00Z</dcterms:modified>
  <cp:version>1100.0100.01</cp:version>
</cp:coreProperties>
</file>