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382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embeddedFontLst>
    <p:embeddedFont>
      <p:font typeface="함초롬바탕" pitchFamily="18" charset="-127"/>
      <p:regular r:id="rId36"/>
      <p:bold r:id="rId37"/>
    </p:embeddedFont>
    <p:embeddedFont>
      <p:font typeface="맑은 고딕" pitchFamily="50" charset="-127"/>
      <p:regular r:id="rId38"/>
      <p:bold r:id="rId39"/>
    </p:embeddedFont>
    <p:embeddedFont>
      <p:font typeface="Cascadia Code" charset="0"/>
      <p:regular r:id="rId40"/>
      <p:bold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6924"/>
    <p:restoredTop sz="98776"/>
  </p:normalViewPr>
  <p:slideViewPr>
    <p:cSldViewPr snapToGrid="0" snapToObjects="1" showGuides="1">
      <p:cViewPr varScale="1">
        <p:scale>
          <a:sx n="116" d="100"/>
          <a:sy n="116" d="100"/>
        </p:scale>
        <p:origin x="-1494" y="-102"/>
      </p:cViewPr>
      <p:guideLst>
        <p:guide orient="horz" pos="4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68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54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3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0755" y="1414505"/>
            <a:ext cx="7527551" cy="269148"/>
          </a:xfrm>
          <a:noFill/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>
            <a:lvl1pPr marL="0" indent="0" algn="l" rtl="0" eaLnBrk="1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 kumimoji="0" sz="7000" b="1" i="0" u="none" strike="noStrike" cap="none" normalizeH="0" baseline="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90756" y="2729916"/>
            <a:ext cx="7430836" cy="3349853"/>
          </a:xfrm>
          <a:noFill/>
        </p:spPr>
        <p:txBody>
          <a:bodyPr vert="horz" wrap="square" lIns="91440" tIns="45720" rIns="360045" bIns="45720" anchor="b" anchorCtr="0">
            <a:normAutofit/>
          </a:bodyPr>
          <a:lstStyle>
            <a:lvl1pPr marL="0" indent="0" algn="l" rtl="0" eaLnBrk="1" latinLnBrk="1" hangingPunct="1">
              <a:lnSpc>
                <a:spcPct val="150000"/>
              </a:lnSpc>
              <a:spcBef>
                <a:spcPts val="768"/>
              </a:spcBef>
              <a:spcAft>
                <a:spcPts val="0"/>
              </a:spcAft>
              <a:buNone/>
              <a:defRPr kumimoji="0" sz="2600" b="0" i="0" u="none" strike="noStrike" cap="none" normalizeH="0" baseline="0">
                <a:solidFill>
                  <a:schemeClr val="dk1"/>
                </a:solidFill>
                <a:effectLst/>
                <a:latin typeface="맑은 고딕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ㅇㅇㅇ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401631"/>
            <a:ext cx="7772398" cy="68103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3332876"/>
            <a:ext cx="7772398" cy="2741058"/>
          </a:xfrm>
          <a:ln w="12700" cap="rnd"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marL="285600" indent="-285600" algn="l" rtl="0" eaLnBrk="1" latinLnBrk="1" hangingPunct="1">
              <a:lnSpc>
                <a:spcPct val="130000"/>
              </a:lnSpc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kumimoji="0" sz="2400" b="0" i="0" u="none" strike="noStrike" cap="none" normalizeH="0" baseline="0">
                <a:solidFill>
                  <a:schemeClr val="dk1"/>
                </a:solidFill>
                <a:latin typeface="맑은 고딕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8249" y="2857500"/>
            <a:ext cx="8229598" cy="1143000"/>
          </a:xfrm>
        </p:spPr>
        <p:txBody>
          <a:bodyPr/>
          <a:lstStyle>
            <a:lvl1pPr>
              <a:defRPr sz="5500" b="1">
                <a:solidFill>
                  <a:schemeClr val="dk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섹션 제목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162799" cy="571500"/>
          </a:xfrm>
        </p:spPr>
        <p:txBody>
          <a:bodyPr/>
          <a:lstStyle>
            <a:lvl1pPr algn="l">
              <a:defRPr sz="3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 vert="horz" wrap="square" lIns="91440" tIns="45720" rIns="91440" bIns="45720" anchor="t">
            <a:noAutofit/>
          </a:bodyPr>
          <a:lstStyle>
            <a:lvl1pPr marL="860900" indent="-518000" algn="l" rtl="0" eaLnBrk="1" latinLnBrk="1" hangingPunct="1">
              <a:lnSpc>
                <a:spcPct val="125000"/>
              </a:lnSpc>
              <a:spcBef>
                <a:spcPts val="768"/>
              </a:spcBef>
              <a:spcAft>
                <a:spcPts val="0"/>
              </a:spcAft>
              <a:buClr>
                <a:srgbClr val="3A3C84"/>
              </a:buClr>
              <a:buSzPct val="100000"/>
              <a:buFont typeface="Arial"/>
              <a:buAutoNum type="arabicPeriod"/>
              <a:defRPr kumimoji="0" sz="2800" b="1" i="0" u="none" strike="noStrike" cap="none" normalizeH="0" baseline="0">
                <a:solidFill>
                  <a:srgbClr val="3A3C84"/>
                </a:solidFill>
                <a:latin typeface="+mn-lt"/>
                <a:ea typeface="+mn-ea"/>
                <a:cs typeface="+mn-cs"/>
              </a:defRPr>
            </a:lvl1pPr>
            <a:lvl2pPr marL="1142790" indent="-39984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kumimoji="0" sz="2300" b="0" i="0" u="none" strike="noStrike" cap="none" normalizeH="0" baseline="0">
                <a:latin typeface="+mn-lt"/>
                <a:ea typeface="+mn-ea"/>
                <a:cs typeface="+mn-cs"/>
              </a:defRPr>
            </a:lvl2pPr>
            <a:lvl3pPr marL="1485720" indent="-342720" algn="l" rtl="0" eaLnBrk="1" latinLnBrk="1" hangingPunct="1">
              <a:lnSpc>
                <a:spcPct val="125000"/>
              </a:lnSpc>
              <a:spcAft>
                <a:spcPts val="0"/>
              </a:spcAft>
              <a:buFont typeface="Arial"/>
              <a:buChar char="•"/>
              <a:defRPr kumimoji="0" sz="2000" b="0" i="0" u="none" strike="noStrike" cap="none" normalizeH="0" baseline="0">
                <a:latin typeface="+mn-lt"/>
                <a:ea typeface="+mn-ea"/>
                <a:cs typeface="+mn-cs"/>
              </a:defRPr>
            </a:lvl3pPr>
            <a:lvl4pPr marL="18858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4pPr>
            <a:lvl5pPr marL="23430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9488"/>
            <a:ext cx="9144000" cy="1147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 userDrawn="1">
            <p:ph type="dt" sz="half" idx="2"/>
          </p:nvPr>
        </p:nvSpPr>
        <p:spPr/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7001257" y="6472529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ko-KR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r>
              <a:rPr lang="en-US" altLang="ko-KR"/>
              <a:t>/34</a:t>
            </a:r>
          </a:p>
        </p:txBody>
      </p:sp>
      <p:sp>
        <p:nvSpPr>
          <p:cNvPr id="12" name="바닥글 개체 틀 4"/>
          <p:cNvSpPr>
            <a:spLocks noGrp="1"/>
          </p:cNvSpPr>
          <p:nvPr userDrawn="1"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preserve="1">
  <p:cSld name="1_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2674469"/>
            <a:ext cx="9144000" cy="75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Thank you!</a:t>
            </a:r>
          </a:p>
        </p:txBody>
      </p:sp>
      <p:sp>
        <p:nvSpPr>
          <p:cNvPr id="9" name="Coypyright ⓒ 2022 Sehong Park…"/>
          <p:cNvSpPr txBox="1"/>
          <p:nvPr userDrawn="1"/>
        </p:nvSpPr>
        <p:spPr>
          <a:xfrm>
            <a:off x="0" y="5800416"/>
            <a:ext cx="9144000" cy="1057584"/>
          </a:xfrm>
          <a:prstGeom prst="rect">
            <a:avLst/>
          </a:prstGeom>
          <a:solidFill>
            <a:schemeClr val="lt1"/>
          </a:solidFill>
          <a:ln w="12700">
            <a:miter/>
          </a:ln>
        </p:spPr>
        <p:txBody>
          <a:bodyPr wrap="square" lIns="71437" tIns="71437" rIns="71437" bIns="71437" anchor="ctr">
            <a:noAutofit/>
          </a:bodyPr>
          <a:lstStyle/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>
                <a:solidFill>
                  <a:srgbClr val="3A3C84"/>
                </a:solidFill>
              </a:rPr>
              <a:t>Coypyright ⓒ 202</a:t>
            </a:r>
            <a:r>
              <a:rPr lang="en-US" altLang="ko-KR">
                <a:solidFill>
                  <a:srgbClr val="3A3C84"/>
                </a:solidFill>
              </a:rPr>
              <a:t>2</a:t>
            </a:r>
            <a:r>
              <a:rPr lang="ko-KR" altLang="en-US">
                <a:solidFill>
                  <a:srgbClr val="3A3C84"/>
                </a:solidFill>
              </a:rPr>
              <a:t> </a:t>
            </a:r>
            <a:r>
              <a:rPr lang="en-US" altLang="ko-KR">
                <a:solidFill>
                  <a:srgbClr val="3A3C84"/>
                </a:solidFill>
              </a:rPr>
              <a:t>Sungchul</a:t>
            </a:r>
            <a:r>
              <a:rPr lang="ko-KR" altLang="en-US">
                <a:solidFill>
                  <a:srgbClr val="3A3C84"/>
                </a:solidFill>
              </a:rPr>
              <a:t> </a:t>
            </a:r>
            <a:r>
              <a:rPr lang="en-US" altLang="ko-KR">
                <a:solidFill>
                  <a:srgbClr val="3A3C84"/>
                </a:solidFill>
              </a:rPr>
              <a:t>Choi</a:t>
            </a:r>
          </a:p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>
                <a:solidFill>
                  <a:srgbClr val="3A3C84"/>
                </a:solidFill>
              </a:rPr>
              <a:t>All rights reserved.</a:t>
            </a:r>
          </a:p>
        </p:txBody>
      </p:sp>
      <p:pic>
        <p:nvPicPr>
          <p:cNvPr id="10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092280" y="6179208"/>
            <a:ext cx="1800000" cy="300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개체 틀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0755" y="1414505"/>
            <a:ext cx="7954428" cy="2691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로지스틱 회귀의 심화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rgbClr val="3A3C84"/>
                </a:solidFill>
              </a:rPr>
              <a:t>01</a:t>
            </a:r>
            <a:r>
              <a:rPr lang="ko-KR" altLang="en-US"/>
              <a:t> 다중클래스 분류와 소프트맥스 분류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02</a:t>
            </a:r>
            <a:r>
              <a:rPr lang="ko-KR" altLang="en-US"/>
              <a:t> 다중클래스 분류를 코드로 구현하기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03</a:t>
            </a:r>
            <a:r>
              <a:rPr lang="ko-KR" altLang="en-US"/>
              <a:t> ROC 커브와 AUC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01</a:t>
            </a:r>
            <a:r>
              <a:rPr lang="ko-KR" altLang="en-US" sz="2300"/>
              <a:t> 다중클래스 분류와 소프트맥스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다중클래스 분류에서는 </a:t>
            </a:r>
            <a:r>
              <a:rPr lang="en-US" altLang="ko-KR"/>
              <a:t>j</a:t>
            </a:r>
            <a:r>
              <a:rPr lang="ko-KR" altLang="en-US"/>
              <a:t>개의 클래스가 있다면 클래스의 개수만큼 가중치에 대한 벡터를 구함</a:t>
            </a:r>
          </a:p>
          <a:p>
            <a:pPr lvl="1">
              <a:defRPr/>
            </a:pPr>
            <a:r>
              <a:rPr lang="ko-KR" altLang="en-US"/>
              <a:t>피쳐 벡터와 각 클래스별로 존재하는 가중치 행렬의 선형결합을 z로 나타냄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2902" y="3429000"/>
            <a:ext cx="3898194" cy="2532482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10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01</a:t>
            </a:r>
            <a:r>
              <a:rPr lang="ko-KR" altLang="en-US" sz="2300"/>
              <a:t> 다중클래스 분류와 소프트맥스 분류</a:t>
            </a:r>
            <a:endParaRPr lang="en-US" altLang="ko-KR" sz="23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4180" y="1340427"/>
            <a:ext cx="4335639" cy="2211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5222" y="3795374"/>
            <a:ext cx="4013554" cy="1012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21829" y="4807488"/>
            <a:ext cx="3347508" cy="1356650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11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01</a:t>
            </a:r>
            <a:r>
              <a:rPr lang="ko-KR" altLang="en-US" sz="2300"/>
              <a:t> 다중클래스 분류와 소프트맥스 분류</a:t>
            </a:r>
            <a:endParaRPr lang="en-US" altLang="ko-KR" sz="23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소프트맥스 함수로 학습하기</a:t>
            </a:r>
          </a:p>
          <a:p>
            <a:pPr lvl="1">
              <a:defRPr/>
            </a:pPr>
            <a:r>
              <a:rPr lang="ko-KR" altLang="en-US"/>
              <a:t>오른쪽 수식에서 </a:t>
            </a:r>
            <a:r>
              <a:rPr lang="el-GR" altLang="en-US"/>
              <a:t>θ</a:t>
            </a:r>
            <a:r>
              <a:rPr lang="ko-KR" altLang="en-US"/>
              <a:t>를 학습</a:t>
            </a:r>
            <a:br>
              <a:rPr lang="ko-KR" altLang="en-US"/>
            </a:br>
            <a:r>
              <a:rPr lang="ko-KR" altLang="en-US"/>
              <a:t>즉 각 클래스마다 적절한       를 찾기</a:t>
            </a:r>
          </a:p>
          <a:p>
            <a:pPr lvl="1">
              <a:defRPr/>
            </a:pPr>
            <a:r>
              <a:rPr lang="ko-KR" altLang="en-US"/>
              <a:t>각 가설함수는 각 클래스와 발생확률로 표현 가능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최대우도추정법(Maximum Likelihood Estation, MLE)을 사용해서        확률을 최대화하는 </a:t>
            </a:r>
            <a:r>
              <a:rPr lang="el-GR" altLang="en-US"/>
              <a:t>θ</a:t>
            </a:r>
            <a:r>
              <a:rPr lang="ko-KR" altLang="en-US"/>
              <a:t>를 찾기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3199" y="1779763"/>
            <a:ext cx="1637572" cy="1139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26542" y="2438694"/>
            <a:ext cx="333375" cy="385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16580" y="3429000"/>
            <a:ext cx="6310839" cy="13785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4525" y="5642679"/>
            <a:ext cx="288925" cy="3704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73413" y="6013096"/>
            <a:ext cx="3101973" cy="679003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12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01</a:t>
            </a:r>
            <a:r>
              <a:rPr lang="ko-KR" altLang="en-US" sz="2300"/>
              <a:t> 다중클래스 분류와 소프트맥스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위 수식을 손실(loss)로 생각하여 수식 L로 표현하고 해당 값을 최대화하는 방향으로 정리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최종적으로             을 구하고자 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3586" y="2334654"/>
            <a:ext cx="4756827" cy="2614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3642" y="5134820"/>
            <a:ext cx="5056716" cy="11040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22447" y="6121345"/>
            <a:ext cx="764376" cy="600130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13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다중클래스 분류를</a:t>
            </a:r>
            <a:br>
              <a:rPr lang="ko-KR" altLang="en-US"/>
            </a:br>
            <a:r>
              <a:rPr lang="ko-KR" altLang="en-US"/>
              <a:t>코드로 구현하기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/>
              <a:t>02</a:t>
            </a:r>
            <a:r>
              <a:rPr lang="ko-KR" altLang="en-US" sz="2300"/>
              <a:t> 다중클래스 분류를 코드로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mnist</a:t>
            </a:r>
            <a:r>
              <a:rPr lang="ko-KR" altLang="en-US"/>
              <a:t> 데이터셋의 이해</a:t>
            </a:r>
          </a:p>
          <a:p>
            <a:pPr lvl="1">
              <a:defRPr/>
            </a:pPr>
            <a:r>
              <a:rPr lang="ko-KR" altLang="en-US"/>
              <a:t>손글씨를 숫자로 인식하는 이미지 분류 문제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컴퓨터는 이미지를 일종의 숫자로 변환하여 인식</a:t>
            </a:r>
          </a:p>
          <a:p>
            <a:pPr lvl="2">
              <a:defRPr/>
            </a:pPr>
            <a:r>
              <a:rPr lang="ko-KR" altLang="en-US"/>
              <a:t>이미지를 일종의 점(dot)으로 생각하면 m×n만큼의 공간이 존재하고, 그 공간 안에서 색깔이 진할수록 높은 값</a:t>
            </a:r>
            <a:r>
              <a:rPr lang="en-US" altLang="ko-KR"/>
              <a:t>,</a:t>
            </a:r>
            <a:r>
              <a:rPr lang="ko-KR" altLang="en-US"/>
              <a:t> 색깔이 옅을수록 낮은 값을 가짐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8375" y="2524125"/>
            <a:ext cx="4667250" cy="1809750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15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/>
              <a:t>02</a:t>
            </a:r>
            <a:r>
              <a:rPr lang="ko-KR" altLang="en-US" sz="2300"/>
              <a:t> 다중클래스 분류를 코드로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데이터 불러오기</a:t>
            </a:r>
          </a:p>
          <a:p>
            <a:pPr lvl="1">
              <a:defRPr/>
            </a:pPr>
            <a:r>
              <a:rPr lang="ko-KR" altLang="en-US"/>
              <a:t>datasets 모듈을 호출</a:t>
            </a:r>
          </a:p>
          <a:p>
            <a:pPr lvl="1">
              <a:defRPr/>
            </a:pPr>
            <a:r>
              <a:rPr lang="ko-KR" altLang="en-US"/>
              <a:t>load_digits 함수로 딕셔너리 타입 데이터를 불러온다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00336"/>
              </p:ext>
            </p:extLst>
          </p:nvPr>
        </p:nvGraphicFramePr>
        <p:xfrm>
          <a:off x="854188" y="3217454"/>
          <a:ext cx="7698685" cy="1402080"/>
        </p:xfrm>
        <a:graphic>
          <a:graphicData uri="http://schemas.openxmlformats.org/drawingml/2006/table">
            <a:tbl>
              <a:tblPr firstRow="1" bandRow="1"/>
              <a:tblGrid>
                <a:gridCol w="12531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5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463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 import datasets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digit_dataset = datasets.load_digits()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digit_dataset.keys()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dict_keys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(['data', 'target', 'frame', '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feature_names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', '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target_names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', 'images', 'DESCR'])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16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/>
              <a:t>02</a:t>
            </a:r>
            <a:r>
              <a:rPr lang="ko-KR" altLang="en-US" sz="2300"/>
              <a:t> 다중클래스 분류를 코드로 구현하기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62582"/>
              </p:ext>
            </p:extLst>
          </p:nvPr>
        </p:nvGraphicFramePr>
        <p:xfrm>
          <a:off x="854188" y="2061985"/>
          <a:ext cx="7689448" cy="3777302"/>
        </p:xfrm>
        <a:graphic>
          <a:graphicData uri="http://schemas.openxmlformats.org/drawingml/2006/table">
            <a:tbl>
              <a:tblPr firstRow="1" bandRow="1"/>
              <a:tblGrid>
                <a:gridCol w="1251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7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digit_dataset["images"].shape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(1797, 8, 8)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4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digit_dataset["target"][0]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digit_dataset["images"][0]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array([[ 0., 0., 5., 13., 9., 1.,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[ 0., 0., 13., 15., 10., 15., 5.,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[ 0., 3., 15., 2., 0., 11., 8.,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[ 0., 4., 12., 0., 0., 8., 8.,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[ 0., 5., 8., 0., 0., 9., 8.,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[ 0., 4., 11., 0., 1., 12., 7.,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[ 0., 2., 14., 5., 10., 12.,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[ 0., 0., 6., 13., 10., 0., 0., 0.]])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17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/>
              <a:t>02</a:t>
            </a:r>
            <a:r>
              <a:rPr lang="ko-KR" altLang="en-US" sz="2300"/>
              <a:t> 다중클래스 분류를 코드로 구현하기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77757"/>
              </p:ext>
            </p:extLst>
          </p:nvPr>
        </p:nvGraphicFramePr>
        <p:xfrm>
          <a:off x="854188" y="1347611"/>
          <a:ext cx="7809521" cy="4408452"/>
        </p:xfrm>
        <a:graphic>
          <a:graphicData uri="http://schemas.openxmlformats.org/drawingml/2006/table">
            <a:tbl>
              <a:tblPr firstRow="1" bandRow="1"/>
              <a:tblGrid>
                <a:gridCol w="1271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383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5090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matplotlib.pyplot as plt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random import randint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_, axes = plt.subplots(nrows=1, ncols=4, figsize=(10, 3))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(1)</a:t>
                      </a:r>
                    </a:p>
                    <a:p>
                      <a:pPr>
                        <a:defRPr/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for ax in axes: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(2)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num = randint(1, 1000)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(3)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image = digit_dataset["images"][num]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label = digit_dataset["target"][num]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ax.set_axis_off()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ax.imshow(image, cmap=plt.cm.gray_r, interpolation='nearest')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(4)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ax.set_title('Training: %i' % label)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52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4597" y="4454721"/>
            <a:ext cx="4672543" cy="1253717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554212" y="5935626"/>
            <a:ext cx="8428505" cy="59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[TIP] 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결과값에 색을 지정하는 요소(property)인 plt.cm.gray_r을 변경하면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/>
            </a:r>
            <a:b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           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좀 더 다양한 형태로 값 표현이 가능하다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18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/>
              <a:t>02</a:t>
            </a:r>
            <a:r>
              <a:rPr lang="ko-KR" altLang="en-US" sz="2300"/>
              <a:t> 다중클래스 분류를 코드로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sz="2000" dirty="0"/>
              <a:t>데이터가 8×8 행렬이므로 2D 이미지로 표현되었지만 다음 코드와 같이 총 64개의 </a:t>
            </a:r>
            <a:r>
              <a:rPr lang="ko-KR" altLang="en-US" sz="2000" dirty="0" err="1"/>
              <a:t>피쳐</a:t>
            </a:r>
            <a:r>
              <a:rPr lang="ko-KR" altLang="en-US" sz="2000" dirty="0"/>
              <a:t>(</a:t>
            </a:r>
            <a:r>
              <a:rPr lang="ko-KR" altLang="en-US" sz="2000" dirty="0" err="1"/>
              <a:t>feature</a:t>
            </a:r>
            <a:r>
              <a:rPr lang="ko-KR" altLang="en-US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가진 하나의 데이터로 받을 수 있음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marL="342900" indent="0">
              <a:buNone/>
              <a:defRPr/>
            </a:pPr>
            <a:r>
              <a:rPr lang="en-US" altLang="ko-KR" dirty="0"/>
              <a:t>3.</a:t>
            </a:r>
            <a:r>
              <a:rPr lang="ko-KR" altLang="en-US" dirty="0"/>
              <a:t> 데이터 분류하기</a:t>
            </a:r>
          </a:p>
          <a:p>
            <a:pPr lvl="1">
              <a:defRPr/>
            </a:pPr>
            <a:r>
              <a:rPr lang="ko-KR" altLang="en-US" sz="2000" dirty="0"/>
              <a:t>데이터를 훈련 데이터셋과 테스트 데이터셋으로 구분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41242"/>
              </p:ext>
            </p:extLst>
          </p:nvPr>
        </p:nvGraphicFramePr>
        <p:xfrm>
          <a:off x="854188" y="2655924"/>
          <a:ext cx="7670976" cy="748734"/>
        </p:xfrm>
        <a:graphic>
          <a:graphicData uri="http://schemas.openxmlformats.org/drawingml/2006/table">
            <a:tbl>
              <a:tblPr firstRow="1" bandRow="1"/>
              <a:tblGrid>
                <a:gridCol w="1248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23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digit_dataset["data"][0].shape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6]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(64,)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1372"/>
              </p:ext>
            </p:extLst>
          </p:nvPr>
        </p:nvGraphicFramePr>
        <p:xfrm>
          <a:off x="854188" y="4941801"/>
          <a:ext cx="7670976" cy="1463040"/>
        </p:xfrm>
        <a:graphic>
          <a:graphicData uri="http://schemas.openxmlformats.org/drawingml/2006/table">
            <a:tbl>
              <a:tblPr firstRow="1" bandRow="1"/>
              <a:tblGrid>
                <a:gridCol w="1248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223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sklearn.model_selection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import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train_test_split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digit_dataset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["data"] 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digit_dataset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["target"] 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X_train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X_test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y_train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y_test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train_test_split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y) 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effectLst/>
                          <a:latin typeface="Cascadia Code"/>
                          <a:cs typeface="Cascadia Code"/>
                        </a:rPr>
                        <a:t># 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19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606278"/>
            <a:ext cx="7772398" cy="27410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/>
              <a:t>다중클래스 분류와 소프트맥스 분류에 대해 알아본다.</a:t>
            </a:r>
          </a:p>
          <a:p>
            <a:pPr>
              <a:defRPr/>
            </a:pPr>
            <a:r>
              <a:rPr lang="en-US" altLang="ko-KR"/>
              <a:t>다중크래스 분류를 코드로 구현해본다.</a:t>
            </a:r>
          </a:p>
          <a:p>
            <a:pPr>
              <a:defRPr/>
            </a:pPr>
            <a:r>
              <a:rPr lang="en-US" altLang="ko-KR"/>
              <a:t>ROC 커브와 AUC에 대해 알아본다.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/>
              <a:t>02</a:t>
            </a:r>
            <a:r>
              <a:rPr lang="ko-KR" altLang="en-US" sz="2300"/>
              <a:t> 다중클래스 분류를 코드로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4.</a:t>
            </a:r>
            <a:r>
              <a:rPr lang="ko-KR" altLang="en-US" dirty="0"/>
              <a:t> 모델 생성하기</a:t>
            </a:r>
          </a:p>
          <a:p>
            <a:pPr marL="1142790" lvl="1" indent="-518000">
              <a:defRPr/>
            </a:pPr>
            <a:r>
              <a:rPr lang="ko-KR" altLang="en-US" dirty="0" err="1"/>
              <a:t>ovr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 모드를 모두 이진모델로 만들어 학습</a:t>
            </a:r>
          </a:p>
          <a:p>
            <a:pPr marL="1142790" lvl="1" indent="-518000">
              <a:defRPr/>
            </a:pPr>
            <a:r>
              <a:rPr lang="ko-KR" altLang="en-US" dirty="0" err="1"/>
              <a:t>multinomial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함수를 사용하여 계산하는 방식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경사하강법의</a:t>
            </a:r>
            <a:r>
              <a:rPr lang="ko-KR" altLang="en-US" dirty="0"/>
              <a:t> 매개변수 </a:t>
            </a:r>
            <a:r>
              <a:rPr lang="ko-KR" altLang="en-US" dirty="0" err="1"/>
              <a:t>solver를</a:t>
            </a:r>
            <a:r>
              <a:rPr lang="ko-KR" altLang="en-US" dirty="0"/>
              <a:t> </a:t>
            </a:r>
            <a:r>
              <a:rPr lang="ko-KR" altLang="en-US" dirty="0" err="1"/>
              <a:t>sag으로</a:t>
            </a:r>
            <a:r>
              <a:rPr lang="ko-KR" altLang="en-US" dirty="0"/>
              <a:t> 변경</a:t>
            </a:r>
          </a:p>
          <a:p>
            <a:pPr marL="1142790" lvl="1" indent="-518000">
              <a:defRPr/>
            </a:pPr>
            <a:endParaRPr lang="ko-KR" altLang="en-US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36751"/>
              </p:ext>
            </p:extLst>
          </p:nvPr>
        </p:nvGraphicFramePr>
        <p:xfrm>
          <a:off x="854188" y="3500119"/>
          <a:ext cx="7832610" cy="2865120"/>
        </p:xfrm>
        <a:graphic>
          <a:graphicData uri="http://schemas.openxmlformats.org/drawingml/2006/table">
            <a:tbl>
              <a:tblPr firstRow="1" bandRow="1"/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sklearn.linear_model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import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LogisticRegression</a:t>
                      </a: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logreg_ovr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LogisticRegression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multi_class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="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ovr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")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logreg_softmax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LogisticRegression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multi_class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="multinomial",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solver="sag")</a:t>
                      </a:r>
                    </a:p>
                    <a:p>
                      <a:pPr>
                        <a:defRPr/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logreg_ovr.fit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X_train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y_train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logreg_softmax.fit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X_train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y_train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8]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LogisticRegression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multi_class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='multinomial', solver='sag')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20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/>
              <a:t>02</a:t>
            </a:r>
            <a:r>
              <a:rPr lang="ko-KR" altLang="en-US" sz="2300"/>
              <a:t> 다중클래스 분류를 코드로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성능 측정하기</a:t>
            </a:r>
          </a:p>
          <a:p>
            <a:pPr lvl="1">
              <a:defRPr/>
            </a:pPr>
            <a:r>
              <a:rPr lang="ko-KR" altLang="en-US"/>
              <a:t>일반적으로 다중클래스 분류도 기존 혼동행렬을 사용</a:t>
            </a:r>
          </a:p>
          <a:p>
            <a:pPr lvl="1">
              <a:defRPr/>
            </a:pPr>
            <a:r>
              <a:rPr lang="ko-KR" altLang="en-US"/>
              <a:t>각 클래스 대비 예측한 값을 행렬 형태로 표현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49389"/>
              </p:ext>
            </p:extLst>
          </p:nvPr>
        </p:nvGraphicFramePr>
        <p:xfrm>
          <a:off x="854188" y="3054632"/>
          <a:ext cx="7832610" cy="3383280"/>
        </p:xfrm>
        <a:graphic>
          <a:graphicData uri="http://schemas.openxmlformats.org/drawingml/2006/table">
            <a:tbl>
              <a:tblPr firstRow="1" bandRow="1"/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confusion_matrix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 = logreg_ovr.predict(X_test).copy()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y_true = y_test.copy()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confusion_matrix(y_true, y_pred)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9]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array([[47, 0, 0, 0, 0, 0, 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[ 0, 49, 1, 0, 0, 0, 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[ 0, 0, 49, 2, 0, 0, 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[ 0, 0, 0, 37, 0, 1, 0, 0, 1,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[ 0, 0, 0, 0, 41, 0, 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[ 0, 1, 0, 0, 1, 41, 1, 0,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[ 0, 0, 0, 0, 2, 0, 36,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[ 0, 0, 0, 0, 1, 0, 0, 41,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[ 0, 0, 0, 0, 0, 0, 0, 0, 44,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[ 1, 0, 0, 0, 0, 0, 0, 0, 1, 50]],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=int64)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21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/>
              <a:t>02</a:t>
            </a:r>
            <a:r>
              <a:rPr lang="ko-KR" altLang="en-US" sz="2300"/>
              <a:t> 다중클래스 분류를 코드로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라벨별로 분류 성능을 수치화하여 표시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74496"/>
              </p:ext>
            </p:extLst>
          </p:nvPr>
        </p:nvGraphicFramePr>
        <p:xfrm>
          <a:off x="854188" y="1987479"/>
          <a:ext cx="7832610" cy="4328160"/>
        </p:xfrm>
        <a:graphic>
          <a:graphicData uri="http://schemas.openxmlformats.org/drawingml/2006/table">
            <a:tbl>
              <a:tblPr firstRow="1" bandRow="1"/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classification_report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print(classification_report(y_true, y_pred))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10]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precision recall f1-score support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 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0.98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1.00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0.99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47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1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0.98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0.98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0.98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50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2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0.98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0.96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0.97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51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3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0.95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0.95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0.95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39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4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0.91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1.00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0.95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41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5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0.98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0.91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0.94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45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6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0.97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0.95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0.96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38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7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1.00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0.95     0.98      43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8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0.96     1.00     0.98      44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9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0.96     0.96     0.96      52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accuracy   0.97      450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macro avg   0.97     0.97     0.97     450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weighted avg   0.97     0.97     0.97     450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22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/>
              <a:t>02</a:t>
            </a:r>
            <a:r>
              <a:rPr lang="ko-KR" altLang="en-US" sz="2300"/>
              <a:t> 다중클래스 분류를 코드로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micro를 선택하면 전체 평균값, macro를 선택하면 각 라벨별 결과의 합에 대한 평균을</a:t>
            </a:r>
            <a:r>
              <a:rPr lang="en-US" altLang="ko-KR"/>
              <a:t> </a:t>
            </a:r>
            <a:r>
              <a:rPr lang="ko-KR" altLang="en-US"/>
              <a:t>나타냄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08570"/>
              </p:ext>
            </p:extLst>
          </p:nvPr>
        </p:nvGraphicFramePr>
        <p:xfrm>
          <a:off x="854188" y="2366768"/>
          <a:ext cx="7832610" cy="953487"/>
        </p:xfrm>
        <a:graphic>
          <a:graphicData uri="http://schemas.openxmlformats.org/drawingml/2006/table">
            <a:tbl>
              <a:tblPr firstRow="1" bandRow="1"/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esult = confusion_matrix(y_true, y_pred)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result.diagonal().sum() / result.sum(axis=0).sum()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11]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0.953333333333333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83112"/>
              </p:ext>
            </p:extLst>
          </p:nvPr>
        </p:nvGraphicFramePr>
        <p:xfrm>
          <a:off x="854188" y="3440548"/>
          <a:ext cx="7832610" cy="3045782"/>
        </p:xfrm>
        <a:graphic>
          <a:graphicData uri="http://schemas.openxmlformats.org/drawingml/2006/table">
            <a:tbl>
              <a:tblPr firstRow="1" bandRow="1"/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precision_score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precision_score(y_true, y_pred, average="micro")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0.9666666666666667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4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precision_score(y_true, y_pred, average="macro")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0.9666219376328072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precision_score(y_true, y_pred, average=None)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array([0.97916667, 0.98      , 0.98      , </a:t>
                      </a:r>
                      <a:b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0.94871795, 0.91111111, 0.97619048, </a:t>
                      </a:r>
                      <a:b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0.97297297, 1.        , 0.95652174, </a:t>
                      </a:r>
                      <a:b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0.96153846])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23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03</a:t>
            </a:r>
            <a:br>
              <a:rPr lang="en-US" altLang="ko-KR"/>
            </a:br>
            <a:r>
              <a:rPr lang="en-US" altLang="ko-KR"/>
              <a:t>ROC 커브와 AUC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ROC 커브와 AUC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정밀도와 민감도의 트레이드오프</a:t>
            </a:r>
          </a:p>
          <a:p>
            <a:pPr lvl="1">
              <a:defRPr/>
            </a:pPr>
            <a:r>
              <a:rPr lang="ko-KR" altLang="en-US"/>
              <a:t>정밀도(precision)와 민감도(recall)는 일반적으로 둘 다 동시에 상승하기 어렵고 임계값(threshold)에 따라 변화가 일어남</a:t>
            </a:r>
          </a:p>
          <a:p>
            <a:pPr lvl="2">
              <a:defRPr/>
            </a:pPr>
            <a:r>
              <a:rPr lang="ko-KR" altLang="en-US"/>
              <a:t>두 값을 모두 고려하여 성능을 측정하기 쉽지 않음</a:t>
            </a:r>
          </a:p>
          <a:p>
            <a:pPr lvl="1">
              <a:defRPr/>
            </a:pPr>
            <a:r>
              <a:rPr lang="ko-KR" altLang="en-US"/>
              <a:t>ROC 커브(ROC curve) </a:t>
            </a:r>
            <a:r>
              <a:rPr lang="en-US" altLang="ko-KR"/>
              <a:t>:</a:t>
            </a:r>
            <a:r>
              <a:rPr lang="ko-KR" altLang="en-US"/>
              <a:t> 분류기의 임계값을 지속적으로 조정하여 정밀도와 민감도 간의 비율을 도식화</a:t>
            </a:r>
          </a:p>
          <a:p>
            <a:pPr lvl="2">
              <a:defRPr/>
            </a:pPr>
            <a:r>
              <a:rPr lang="ko-KR" altLang="en-US"/>
              <a:t>‘Receiver Operating Characteristics’의 약자</a:t>
            </a:r>
          </a:p>
          <a:p>
            <a:pPr lvl="2">
              <a:defRPr/>
            </a:pPr>
            <a:r>
              <a:rPr lang="ko-KR" altLang="en-US"/>
              <a:t>클래스의 예측 확률이 나오는 모델에 사용 가능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25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03 ROC </a:t>
            </a:r>
            <a:r>
              <a:rPr lang="en-US" altLang="ko-KR" dirty="0" err="1"/>
              <a:t>커브와</a:t>
            </a:r>
            <a:r>
              <a:rPr lang="en-US" altLang="ko-KR" dirty="0"/>
              <a:t> AUC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 ROC 커브 표현하기</a:t>
            </a:r>
          </a:p>
          <a:p>
            <a:pPr lvl="1">
              <a:defRPr/>
            </a:pPr>
            <a:r>
              <a:rPr lang="ko-KR" altLang="en-US" dirty="0"/>
              <a:t>TPR(True Positive Rate)과 FPR(False Positive Rate)을 각각 y축, x축에 나타내어 그래프를 작성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26</a:t>
            </a:fld>
            <a:r>
              <a:rPr lang="en-US" altLang="ko-KR"/>
              <a:t>/34</a:t>
            </a:r>
          </a:p>
        </p:txBody>
      </p:sp>
      <p:pic>
        <p:nvPicPr>
          <p:cNvPr id="1026" name="Picture 2" descr="C:\Users\안비단\Downloads\OJT 5주차 과제\강의교안_파이썬머신러닝\그림&amp;표\Chapter 10\그림 1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915867"/>
            <a:ext cx="726757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03 ROC </a:t>
            </a:r>
            <a:r>
              <a:rPr lang="en-US" altLang="ko-KR" dirty="0" err="1"/>
              <a:t>커브와</a:t>
            </a:r>
            <a:r>
              <a:rPr lang="en-US" altLang="ko-KR" dirty="0"/>
              <a:t> AUC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27</a:t>
            </a:fld>
            <a:r>
              <a:rPr lang="en-US" altLang="ko-KR"/>
              <a:t>/34</a:t>
            </a:r>
          </a:p>
        </p:txBody>
      </p:sp>
      <p:pic>
        <p:nvPicPr>
          <p:cNvPr id="2050" name="Picture 2" descr="C:\Users\안비단\Downloads\OJT 5주차 과제\강의교안_파이썬머신러닝\그림&amp;표\Chapter 10\표 10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1546225"/>
            <a:ext cx="8001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ROC 커브와 AUC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TPR과 FPR의 값을 연결하여 그래프를 작성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28</a:t>
            </a:fld>
            <a:r>
              <a:rPr lang="en-US" altLang="ko-KR"/>
              <a:t>/34</a:t>
            </a:r>
          </a:p>
        </p:txBody>
      </p:sp>
      <p:pic>
        <p:nvPicPr>
          <p:cNvPr id="3074" name="Picture 2" descr="C:\Users\안비단\Downloads\OJT 5주차 과제\강의교안_파이썬머신러닝\그림&amp;표\Chapter 10\그림 10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7" y="2411042"/>
            <a:ext cx="34575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ROC 커브와 AUC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AUC(Area Under Curve) </a:t>
            </a:r>
            <a:r>
              <a:rPr lang="en-US" altLang="ko-KR" dirty="0"/>
              <a:t>:</a:t>
            </a:r>
            <a:r>
              <a:rPr lang="ko-KR" altLang="en-US" dirty="0"/>
              <a:t> ROC 커브 하단의 넓이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29</a:t>
            </a:fld>
            <a:r>
              <a:rPr lang="en-US" altLang="ko-KR"/>
              <a:t>/34</a:t>
            </a:r>
          </a:p>
        </p:txBody>
      </p:sp>
      <p:pic>
        <p:nvPicPr>
          <p:cNvPr id="4098" name="Picture 2" descr="C:\Users\안비단\Downloads\OJT 5주차 과제\강의교안_파이썬머신러닝\그림&amp;표\Chapter 10\그림 10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993900"/>
            <a:ext cx="4419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3540" y="1993900"/>
            <a:ext cx="307467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320" indent="-342720">
              <a:lnSpc>
                <a:spcPct val="125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2000" dirty="0" err="1">
                <a:solidFill>
                  <a:srgbClr val="000000"/>
                </a:solidFill>
              </a:rPr>
              <a:t>대표적인</a:t>
            </a:r>
            <a:r>
              <a:rPr lang="en-US" altLang="ko-KR" sz="2000" dirty="0">
                <a:solidFill>
                  <a:srgbClr val="000000"/>
                </a:solidFill>
              </a:rPr>
              <a:t> ROC </a:t>
            </a:r>
            <a:r>
              <a:rPr lang="en-US" altLang="ko-KR" sz="2000" dirty="0" err="1">
                <a:solidFill>
                  <a:srgbClr val="000000"/>
                </a:solidFill>
              </a:rPr>
              <a:t>커브로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모델들의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성능을</a:t>
            </a:r>
            <a:r>
              <a:rPr lang="en-US" altLang="ko-KR" sz="2000" dirty="0">
                <a:solidFill>
                  <a:srgbClr val="000000"/>
                </a:solidFill>
              </a:rPr>
              <a:t> 단 </a:t>
            </a:r>
            <a:r>
              <a:rPr lang="en-US" altLang="ko-KR" sz="2000" dirty="0" err="1">
                <a:solidFill>
                  <a:srgbClr val="000000"/>
                </a:solidFill>
              </a:rPr>
              <a:t>하나의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숫자로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표현할</a:t>
            </a:r>
            <a:r>
              <a:rPr lang="en-US" altLang="ko-KR" sz="2000" dirty="0">
                <a:solidFill>
                  <a:srgbClr val="000000"/>
                </a:solidFill>
              </a:rPr>
              <a:t> 수 </a:t>
            </a:r>
            <a:r>
              <a:rPr lang="en-US" altLang="ko-KR" sz="2000" dirty="0" err="1">
                <a:solidFill>
                  <a:srgbClr val="000000"/>
                </a:solidFill>
              </a:rPr>
              <a:t>있다는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점에서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불균형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데이터셋</a:t>
            </a:r>
            <a:r>
              <a:rPr lang="en-US" altLang="ko-KR" sz="2000" dirty="0">
                <a:solidFill>
                  <a:srgbClr val="000000"/>
                </a:solidFill>
              </a:rPr>
              <a:t>(imbalanced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dataset)의 </a:t>
            </a:r>
            <a:r>
              <a:rPr lang="en-US" altLang="ko-KR" sz="2000" dirty="0" err="1">
                <a:solidFill>
                  <a:srgbClr val="000000"/>
                </a:solidFill>
              </a:rPr>
              <a:t>성능을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평가할</a:t>
            </a:r>
            <a:r>
              <a:rPr lang="en-US" altLang="ko-KR" sz="2000" dirty="0">
                <a:solidFill>
                  <a:srgbClr val="000000"/>
                </a:solidFill>
              </a:rPr>
              <a:t> 때 </a:t>
            </a:r>
            <a:r>
              <a:rPr lang="en-US" altLang="ko-KR" sz="2000" dirty="0" err="1">
                <a:solidFill>
                  <a:srgbClr val="000000"/>
                </a:solidFill>
              </a:rPr>
              <a:t>많이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사용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01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다중클래스 분류와</a:t>
            </a:r>
            <a:br>
              <a:rPr lang="ko-KR" altLang="en-US"/>
            </a:br>
            <a:r>
              <a:rPr lang="ko-KR" altLang="en-US"/>
              <a:t>소프트맥스 분류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ROC 커브와 AUC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ROC 커브와 AUC를 사이킷런 코드로 구현하기</a:t>
            </a:r>
          </a:p>
          <a:p>
            <a:pPr lvl="1">
              <a:defRPr/>
            </a:pPr>
            <a:r>
              <a:rPr lang="ko-KR" altLang="en-US"/>
              <a:t>정답 y 값과 각 항목별 예측 확률을 scores에 저장</a:t>
            </a:r>
          </a:p>
          <a:p>
            <a:pPr lvl="1">
              <a:defRPr/>
            </a:pPr>
            <a:r>
              <a:rPr lang="ko-KR" altLang="en-US"/>
              <a:t>ROC 커브 함수인 roc_curve로 fpr</a:t>
            </a:r>
            <a:r>
              <a:rPr lang="en-US" altLang="ko-KR"/>
              <a:t>,</a:t>
            </a:r>
            <a:r>
              <a:rPr lang="ko-KR" altLang="en-US"/>
              <a:t> tpr</a:t>
            </a:r>
            <a:r>
              <a:rPr lang="en-US" altLang="ko-KR"/>
              <a:t>,</a:t>
            </a:r>
            <a:r>
              <a:rPr lang="ko-KR" altLang="en-US"/>
              <a:t> thresholds 반환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2988236430"/>
              </p:ext>
            </p:extLst>
          </p:nvPr>
        </p:nvGraphicFramePr>
        <p:xfrm>
          <a:off x="854188" y="3054632"/>
          <a:ext cx="7832610" cy="2773680"/>
        </p:xfrm>
        <a:graphic>
          <a:graphicData uri="http://schemas.openxmlformats.org/drawingml/2006/table">
            <a:tbl>
              <a:tblPr firstRow="1" bandRow="1"/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np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sklearn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import metrics</a:t>
                      </a:r>
                    </a:p>
                    <a:p>
                      <a:pPr>
                        <a:defRPr/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1, 2, 2])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scores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([0.1, 0.4, 0.35, 0.8])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fpr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tpr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thresholds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metrics.roc_curve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(y, scores,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pos_label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=2)</a:t>
                      </a:r>
                    </a:p>
                    <a:p>
                      <a:pPr>
                        <a:defRPr/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en-US" altLang="ko-KR" sz="16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fpr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- array([0. , 0. , 0.5, 0.5, 1. 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en-US" altLang="ko-KR" sz="16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tpr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- array([0. , 0.5, 0.5, 1. , 1. 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thresholds - array([1.8 , 0.8 , 0.4 , 0.35, 0.1 ])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30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ROC 커브와 AUC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69984429"/>
              </p:ext>
            </p:extLst>
          </p:nvPr>
        </p:nvGraphicFramePr>
        <p:xfrm>
          <a:off x="854188" y="2075952"/>
          <a:ext cx="7800285" cy="3931920"/>
        </p:xfrm>
        <a:graphic>
          <a:graphicData uri="http://schemas.openxmlformats.org/drawingml/2006/table">
            <a:tbl>
              <a:tblPr firstRow="1" bandRow="1"/>
              <a:tblGrid>
                <a:gridCol w="1269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306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np.array([1, 1, 2, 2])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pred = np.array([0.1, 0.4, 0.35, 0.8])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fpr, tpr, thresholds = metrics.roc_curve(y, pred, pos_label=2)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roc_auc = metrics.auc(fpr, tpr)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roc_auc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4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matplotlib.pyplot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</a:t>
                      </a: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plt.figure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lw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2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fpr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tpr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lw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lw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label='ROC curve (area = %0.2f)' %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roc_auc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31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ROC 커브와 AUC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2943783436"/>
              </p:ext>
            </p:extLst>
          </p:nvPr>
        </p:nvGraphicFramePr>
        <p:xfrm>
          <a:off x="854188" y="1340427"/>
          <a:ext cx="7818757" cy="4906760"/>
        </p:xfrm>
        <a:graphic>
          <a:graphicData uri="http://schemas.openxmlformats.org/drawingml/2006/table">
            <a:tbl>
              <a:tblPr firstRow="1" bandRow="1"/>
              <a:tblGrid>
                <a:gridCol w="1272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461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9023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plt.plot([0, 1], [0, 1], color='navy', lw=lw, linestyle='--')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plt.xlim([0.0, 1.0])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plt.ylim([0.0, 1.05])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plt.xlabel('False Positive Rate')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plt.ylabel('True Positive Rate')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plt.title('Receiver operating characteristic example')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plt.legend(loc="lower right")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076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9433" y="3667977"/>
            <a:ext cx="3544035" cy="2483443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32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01</a:t>
            </a:r>
            <a:r>
              <a:rPr lang="ko-KR" altLang="en-US" sz="2300"/>
              <a:t> 다중클래스 분류와 소프트맥스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다중클래스 분류의 개념</a:t>
            </a:r>
          </a:p>
          <a:p>
            <a:pPr lvl="1">
              <a:defRPr/>
            </a:pPr>
            <a:r>
              <a:rPr lang="ko-KR" altLang="en-US"/>
              <a:t>다중클래스 분류(multi-class classification) </a:t>
            </a:r>
            <a:r>
              <a:rPr lang="en-US" altLang="ko-KR"/>
              <a:t>:</a:t>
            </a:r>
            <a:r>
              <a:rPr lang="ko-KR" altLang="en-US"/>
              <a:t> 2개 이상의 클래스를 가진 y 값에 대한 분류</a:t>
            </a:r>
          </a:p>
          <a:p>
            <a:pPr lvl="3">
              <a:defRPr/>
            </a:pPr>
            <a:endParaRPr lang="ko-KR" altLang="en-US"/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1.1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다중클래스와 다중레이블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1564" y="3918847"/>
            <a:ext cx="7256172" cy="2300527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chemeClr val="tx1"/>
              </a:buClr>
              <a:buNone/>
              <a:defRPr/>
            </a:pPr>
            <a:r>
              <a:rPr lang="en-US" altLang="ko-KR" sz="2300">
                <a:solidFill>
                  <a:schemeClr val="tx1"/>
                </a:solidFill>
                <a:effectLst/>
              </a:rPr>
              <a:t>01</a:t>
            </a:r>
            <a:r>
              <a:rPr lang="ko-KR" altLang="en-US" sz="2300">
                <a:solidFill>
                  <a:schemeClr val="tx1"/>
                </a:solidFill>
                <a:effectLst/>
              </a:rPr>
              <a:t> 다중클래스 분류와 소프트맥스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1.1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분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류 접근</a:t>
            </a:r>
          </a:p>
          <a:p>
            <a:pPr lvl="1">
              <a:defRPr/>
            </a:pPr>
            <a:r>
              <a:rPr lang="ko-KR" altLang="en-US"/>
              <a:t>One-vs-All : m개의 클래스가 존재할 때 각 클래스마다 분류기(classifier)를 생성하여 분류</a:t>
            </a:r>
          </a:p>
          <a:p>
            <a:pPr lvl="2">
              <a:defRPr/>
            </a:pPr>
            <a:r>
              <a:rPr lang="ko-KR" altLang="en-US"/>
              <a:t>One-vs-Rest라고도 부름</a:t>
            </a:r>
          </a:p>
          <a:p>
            <a:pPr lvl="2">
              <a:defRPr/>
            </a:pPr>
            <a:r>
              <a:rPr lang="ko-KR" altLang="en-US"/>
              <a:t>대표적으로 소프트맥스 분류(softmax classification</a:t>
            </a:r>
          </a:p>
          <a:p>
            <a:pPr lvl="1">
              <a:defRPr/>
            </a:pPr>
            <a:r>
              <a:rPr lang="ko-KR" altLang="en-US"/>
              <a:t>One-vs-One : m개의 클래스가 있다면, 이 클래스의 분류기를 하나의 클래스로 하고 나머지 클래스의 분류기들을 만들어 최종적으로 각 분류기들의 결과를 투표로 결정</a:t>
            </a:r>
          </a:p>
          <a:p>
            <a:pPr lvl="2">
              <a:defRPr/>
            </a:pPr>
            <a:r>
              <a:rPr lang="ko-KR" altLang="en-US"/>
              <a:t>총                        개만큼의 분류기를 생성</a:t>
            </a:r>
          </a:p>
          <a:p>
            <a:pPr lvl="2">
              <a:defRPr/>
            </a:pPr>
            <a:r>
              <a:rPr lang="ko-KR" altLang="en-US"/>
              <a:t>분류기가 많아질수록 정확도 높아지지만 비용도 증가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6243" y="5414619"/>
            <a:ext cx="1097139" cy="575548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01</a:t>
            </a:r>
            <a:r>
              <a:rPr lang="ko-KR" altLang="en-US" sz="2300"/>
              <a:t> 다중클래스 분류와 소프트맥스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소프트맥스</a:t>
            </a:r>
            <a:r>
              <a:rPr lang="ko-KR" altLang="en-US" dirty="0"/>
              <a:t> 분류</a:t>
            </a:r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2.1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소프트맥스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함수</a:t>
            </a:r>
          </a:p>
          <a:p>
            <a:pPr lvl="1">
              <a:defRPr/>
            </a:pPr>
            <a:r>
              <a:rPr lang="ko-KR" altLang="en-US" dirty="0" err="1"/>
              <a:t>시그모이드</a:t>
            </a:r>
            <a:r>
              <a:rPr lang="ko-KR" altLang="en-US" dirty="0"/>
              <a:t> 함수로 다중클래스 분류 문제 다룰 수 있음</a:t>
            </a:r>
          </a:p>
          <a:p>
            <a:pPr lvl="2">
              <a:defRPr/>
            </a:pPr>
            <a:r>
              <a:rPr lang="ko-KR" altLang="en-US" dirty="0"/>
              <a:t>각각의 클래스에 속하는지 속하지 않는지 이진분류기 m개를 생성한 후, 가장 높은 확률이 나오는 클래스를 선택</a:t>
            </a:r>
          </a:p>
          <a:p>
            <a:pPr lvl="2">
              <a:defRPr/>
            </a:pPr>
            <a:r>
              <a:rPr lang="ko-KR" altLang="en-US" dirty="0"/>
              <a:t>분류기 번호 </a:t>
            </a:r>
            <a:r>
              <a:rPr lang="en-US" altLang="ko-KR" dirty="0"/>
              <a:t>m</a:t>
            </a:r>
            <a:r>
              <a:rPr lang="ko-KR" altLang="en-US" dirty="0"/>
              <a:t>에 대해                      로 표현</a:t>
            </a:r>
          </a:p>
          <a:p>
            <a:pPr lvl="2">
              <a:defRPr/>
            </a:pPr>
            <a:r>
              <a:rPr lang="ko-KR" altLang="en-US" dirty="0"/>
              <a:t>그러나                       확률의 합이 </a:t>
            </a:r>
            <a:r>
              <a:rPr lang="en-US" altLang="ko-KR" dirty="0"/>
              <a:t>1</a:t>
            </a:r>
            <a:r>
              <a:rPr lang="ko-KR" altLang="en-US" dirty="0"/>
              <a:t> 이상이 된다는 문제 발생</a:t>
            </a:r>
          </a:p>
          <a:p>
            <a:pPr lvl="2">
              <a:defRPr/>
            </a:pPr>
            <a:r>
              <a:rPr lang="ko-KR" altLang="en-US" dirty="0"/>
              <a:t>문제 해결 방법은 모든 클래스들의 발생 확률을 1로 정규화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4986" y="3822872"/>
            <a:ext cx="1150055" cy="3769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8543" y="4228409"/>
            <a:ext cx="1150055" cy="376962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6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01</a:t>
            </a:r>
            <a:r>
              <a:rPr lang="ko-KR" altLang="en-US" sz="2300"/>
              <a:t> 다중클래스 분류와 소프트맥스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소프트맥스 함수(softmax function) </a:t>
            </a:r>
            <a:r>
              <a:rPr lang="en-US" altLang="ko-KR"/>
              <a:t>:</a:t>
            </a:r>
            <a:r>
              <a:rPr lang="ko-KR" altLang="en-US"/>
              <a:t> 다중클래스 분류에서 여러 선형회귀의 출력 결과를 정규화하여 합이 1이 되도록 만드는 함수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6296" y="2941433"/>
            <a:ext cx="4331406" cy="975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5579" y="4104828"/>
            <a:ext cx="4819649" cy="2434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66553" y="4998020"/>
            <a:ext cx="2352675" cy="647700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7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01</a:t>
            </a:r>
            <a:r>
              <a:rPr lang="ko-KR" altLang="en-US" sz="2300"/>
              <a:t> 다중클래스 분류와 소프트맥스 분류</a:t>
            </a:r>
            <a:endParaRPr lang="en-US" altLang="ko-KR" sz="23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45774"/>
              </p:ext>
            </p:extLst>
          </p:nvPr>
        </p:nvGraphicFramePr>
        <p:xfrm>
          <a:off x="854188" y="2061985"/>
          <a:ext cx="7744867" cy="2865120"/>
        </p:xfrm>
        <a:graphic>
          <a:graphicData uri="http://schemas.openxmlformats.org/drawingml/2006/table">
            <a:tbl>
              <a:tblPr firstRow="1" bandRow="1"/>
              <a:tblGrid>
                <a:gridCol w="12606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4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</a:t>
                      </a:r>
                    </a:p>
                    <a:p>
                      <a:pPr>
                        <a:defRPr/>
                      </a:pP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def softmax(values):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array_values = np.exp(values)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return array_values / np.sum(array_values)</a:t>
                      </a:r>
                    </a:p>
                    <a:p>
                      <a:pPr>
                        <a:defRPr/>
                      </a:pP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values = [2, 1, 5, 0.5]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softmax(values)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array([0.04613281, 0.01697131, 0.92660226, 0.01029362])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y.sum()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01</a:t>
            </a:r>
            <a:r>
              <a:rPr lang="ko-KR" altLang="en-US" sz="2300"/>
              <a:t> 다중클래스 분류와 소프트맥스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2.2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소프트맥스 함수로 구현하는 소프트맥스 분류</a:t>
            </a:r>
          </a:p>
          <a:p>
            <a:pPr lvl="1">
              <a:defRPr/>
            </a:pPr>
            <a:r>
              <a:rPr lang="ko-KR" altLang="en-US"/>
              <a:t>오즈비에 logit 함수를 붙여 최종적으로 구한 가중치 값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기존의 오즈비는 이진분류이지만, 다중클래스 분류는 j번째 대상에 대한 전체 대비 비율을 나타냄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4523" y="2491452"/>
            <a:ext cx="5054951" cy="6530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38589" y="4469693"/>
            <a:ext cx="4066822" cy="1256243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9</a:t>
            </a:fld>
            <a:r>
              <a:rPr lang="en-US" altLang="ko-KR"/>
              <a:t>/34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215C88"/>
      </a:dk2>
      <a:lt2>
        <a:srgbClr val="FAF3DB"/>
      </a:lt2>
      <a:accent1>
        <a:srgbClr val="6182D6"/>
      </a:accent1>
      <a:accent2>
        <a:srgbClr val="71A4CC"/>
      </a:accent2>
      <a:accent3>
        <a:srgbClr val="EAD1D2"/>
      </a:accent3>
      <a:accent4>
        <a:srgbClr val="DF4857"/>
      </a:accent4>
      <a:accent5>
        <a:srgbClr val="DE7170"/>
      </a:accent5>
      <a:accent6>
        <a:srgbClr val="87765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1919</Words>
  <Application>Microsoft Office PowerPoint</Application>
  <PresentationFormat>화면 슬라이드 쇼(4:3)</PresentationFormat>
  <Paragraphs>303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Arial</vt:lpstr>
      <vt:lpstr>함초롬바탕</vt:lpstr>
      <vt:lpstr>맑은 고딕</vt:lpstr>
      <vt:lpstr>Cascadia Code</vt:lpstr>
      <vt:lpstr>Calibri</vt:lpstr>
      <vt:lpstr>Wingdings</vt:lpstr>
      <vt:lpstr>한컴오피스</vt:lpstr>
      <vt:lpstr>로지스틱 회귀의 심화</vt:lpstr>
      <vt:lpstr>학습목표</vt:lpstr>
      <vt:lpstr>01 다중클래스 분류와 소프트맥스 분류</vt:lpstr>
      <vt:lpstr>01 다중클래스 분류와 소프트맥스 분류</vt:lpstr>
      <vt:lpstr>01 다중클래스 분류와 소프트맥스 분류</vt:lpstr>
      <vt:lpstr>01 다중클래스 분류와 소프트맥스 분류</vt:lpstr>
      <vt:lpstr>01 다중클래스 분류와 소프트맥스 분류</vt:lpstr>
      <vt:lpstr>01 다중클래스 분류와 소프트맥스 분류</vt:lpstr>
      <vt:lpstr>01 다중클래스 분류와 소프트맥스 분류</vt:lpstr>
      <vt:lpstr>01 다중클래스 분류와 소프트맥스 분류</vt:lpstr>
      <vt:lpstr>01 다중클래스 분류와 소프트맥스 분류</vt:lpstr>
      <vt:lpstr>01 다중클래스 분류와 소프트맥스 분류</vt:lpstr>
      <vt:lpstr>01 다중클래스 분류와 소프트맥스 분류</vt:lpstr>
      <vt:lpstr>02 다중클래스 분류를 코드로 구현하기</vt:lpstr>
      <vt:lpstr>02 다중클래스 분류를 코드로 구현하기</vt:lpstr>
      <vt:lpstr>02 다중클래스 분류를 코드로 구현하기</vt:lpstr>
      <vt:lpstr>02 다중클래스 분류를 코드로 구현하기</vt:lpstr>
      <vt:lpstr>02 다중클래스 분류를 코드로 구현하기</vt:lpstr>
      <vt:lpstr>02 다중클래스 분류를 코드로 구현하기</vt:lpstr>
      <vt:lpstr>02 다중클래스 분류를 코드로 구현하기</vt:lpstr>
      <vt:lpstr>02 다중클래스 분류를 코드로 구현하기</vt:lpstr>
      <vt:lpstr>02 다중클래스 분류를 코드로 구현하기</vt:lpstr>
      <vt:lpstr>02 다중클래스 분류를 코드로 구현하기</vt:lpstr>
      <vt:lpstr>03 ROC 커브와 AUC</vt:lpstr>
      <vt:lpstr>03 ROC 커브와 AUC</vt:lpstr>
      <vt:lpstr>03 ROC 커브와 AUC</vt:lpstr>
      <vt:lpstr>03 ROC 커브와 AUC</vt:lpstr>
      <vt:lpstr>03 ROC 커브와 AUC</vt:lpstr>
      <vt:lpstr>03 ROC 커브와 AUC</vt:lpstr>
      <vt:lpstr>03 ROC 커브와 AUC</vt:lpstr>
      <vt:lpstr>03 ROC 커브와 AUC</vt:lpstr>
      <vt:lpstr>03 ROC 커브와 AUC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441</cp:revision>
  <dcterms:created xsi:type="dcterms:W3CDTF">2021-12-22T05:17:44Z</dcterms:created>
  <dcterms:modified xsi:type="dcterms:W3CDTF">2023-05-25T05:42:00Z</dcterms:modified>
  <cp:version>1100.0100.01</cp:version>
</cp:coreProperties>
</file>