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83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6924"/>
    <p:restoredTop sz="98776"/>
  </p:normalViewPr>
  <p:slideViewPr>
    <p:cSldViewPr snapToGrid="0" snapToObjects="1">
      <p:cViewPr varScale="1">
        <p:scale>
          <a:sx n="116" d="100"/>
          <a:sy n="116" d="100"/>
        </p:scale>
        <p:origin x="-1494" y="-1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5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2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05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90755" y="1414505"/>
            <a:ext cx="7527551" cy="269148"/>
          </a:xfrm>
          <a:noFill/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>
            <a:lvl1pPr marL="0" indent="0" algn="l" rtl="0" eaLnBrk="1" latinLnBrk="1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defRPr kumimoji="0" sz="7000" b="1" i="0" u="none" strike="noStrike" cap="none" normalizeH="0" baseline="0">
                <a:solidFill>
                  <a:schemeClr val="tx1"/>
                </a:solidFill>
                <a:latin typeface="맑은 고딕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90756" y="2729916"/>
            <a:ext cx="7430836" cy="3349853"/>
          </a:xfrm>
          <a:noFill/>
        </p:spPr>
        <p:txBody>
          <a:bodyPr vert="horz" wrap="square" lIns="91440" tIns="45720" rIns="360045" bIns="45720" anchor="b" anchorCtr="0">
            <a:normAutofit/>
          </a:bodyPr>
          <a:lstStyle>
            <a:lvl1pPr marL="0" indent="0" algn="l" rtl="0" eaLnBrk="1" latinLnBrk="1" hangingPunct="1">
              <a:lnSpc>
                <a:spcPct val="150000"/>
              </a:lnSpc>
              <a:spcBef>
                <a:spcPts val="768"/>
              </a:spcBef>
              <a:spcAft>
                <a:spcPts val="0"/>
              </a:spcAft>
              <a:buNone/>
              <a:defRPr kumimoji="0" sz="2600" b="0" i="0" u="none" strike="noStrike" cap="none" normalizeH="0" baseline="0">
                <a:solidFill>
                  <a:schemeClr val="dk1"/>
                </a:solidFill>
                <a:effectLst/>
                <a:latin typeface="맑은 고딕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rgbClr val="000000"/>
                </a:solidFill>
              </a:defRPr>
            </a:lvl2pPr>
            <a:lvl3pPr marL="914400" indent="0" algn="ctr">
              <a:buNone/>
              <a:defRPr>
                <a:solidFill>
                  <a:srgbClr val="000000"/>
                </a:solidFill>
              </a:defRPr>
            </a:lvl3pPr>
            <a:lvl4pPr marL="1371600" indent="0" algn="ctr">
              <a:buNone/>
              <a:defRPr>
                <a:solidFill>
                  <a:srgbClr val="000000"/>
                </a:solidFill>
              </a:defRPr>
            </a:lvl4pPr>
            <a:lvl5pPr marL="1828800" indent="0" algn="ctr">
              <a:buNone/>
              <a:defRPr>
                <a:solidFill>
                  <a:srgbClr val="000000"/>
                </a:solidFill>
              </a:defRPr>
            </a:lvl5pPr>
            <a:lvl6pPr marL="2286000" indent="0" algn="ctr">
              <a:buNone/>
              <a:defRPr>
                <a:solidFill>
                  <a:srgbClr val="000000"/>
                </a:solidFill>
              </a:defRPr>
            </a:lvl6pPr>
            <a:lvl7pPr marL="2743200" indent="0" algn="ctr">
              <a:buNone/>
              <a:defRPr>
                <a:solidFill>
                  <a:srgbClr val="000000"/>
                </a:solidFill>
              </a:defRPr>
            </a:lvl7pPr>
            <a:lvl8pPr marL="3200400" indent="0" algn="ctr">
              <a:buNone/>
              <a:defRPr>
                <a:solidFill>
                  <a:srgbClr val="000000"/>
                </a:solidFill>
              </a:defRPr>
            </a:lvl8pPr>
            <a:lvl9pPr marL="3657600" indent="0" algn="ctr">
              <a:buNone/>
              <a:defRPr>
                <a:solidFill>
                  <a:srgbClr val="000000"/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목차</a:t>
            </a:r>
          </a:p>
          <a:p>
            <a:pPr lvl="0">
              <a:defRPr/>
            </a:pPr>
            <a:r>
              <a:rPr lang="ko-KR" altLang="en-US"/>
              <a:t>ㅇㅇㅇ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143107" y="2214563"/>
            <a:ext cx="4857766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2607577"/>
            <a:ext cx="9144000" cy="425042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1401631"/>
            <a:ext cx="7772398" cy="68103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3332876"/>
            <a:ext cx="7772398" cy="2741058"/>
          </a:xfrm>
          <a:ln w="12700" cap="rnd"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marL="285600" indent="-285600" algn="l" rtl="0" eaLnBrk="1" latinLnBrk="1" hangingPunct="1">
              <a:lnSpc>
                <a:spcPct val="130000"/>
              </a:lnSpc>
              <a:spcBef>
                <a:spcPts val="576"/>
              </a:spcBef>
              <a:spcAft>
                <a:spcPts val="0"/>
              </a:spcAft>
              <a:buFont typeface="Arial"/>
              <a:buChar char="•"/>
              <a:defRPr kumimoji="0" sz="2400" b="0" i="0" u="none" strike="noStrike" cap="none" normalizeH="0" baseline="0">
                <a:solidFill>
                  <a:schemeClr val="dk1"/>
                </a:solidFill>
                <a:latin typeface="맑은 고딕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  <a:p>
            <a:pPr lvl="0">
              <a:defRPr/>
            </a:pPr>
            <a:r>
              <a:rPr lang="ko-KR" altLang="en-US"/>
              <a:t>학습목표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8249" y="2857500"/>
            <a:ext cx="8229598" cy="1143000"/>
          </a:xfrm>
        </p:spPr>
        <p:txBody>
          <a:bodyPr/>
          <a:lstStyle>
            <a:lvl1pPr>
              <a:defRPr sz="5500" b="1">
                <a:solidFill>
                  <a:schemeClr val="dk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섹션 제목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162799" cy="571500"/>
          </a:xfrm>
        </p:spPr>
        <p:txBody>
          <a:bodyPr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 vert="horz" wrap="square" lIns="91440" tIns="45720" rIns="91440" bIns="45720" anchor="t">
            <a:noAutofit/>
          </a:bodyPr>
          <a:lstStyle>
            <a:lvl1pPr marL="860900" indent="-518000" algn="l" rtl="0" eaLnBrk="1" latinLnBrk="1" hangingPunct="1">
              <a:lnSpc>
                <a:spcPct val="125000"/>
              </a:lnSpc>
              <a:spcBef>
                <a:spcPts val="768"/>
              </a:spcBef>
              <a:spcAft>
                <a:spcPts val="0"/>
              </a:spcAft>
              <a:buClr>
                <a:srgbClr val="3A3C84"/>
              </a:buClr>
              <a:buSzPct val="100000"/>
              <a:buFont typeface="Arial"/>
              <a:buAutoNum type="arabicPeriod"/>
              <a:defRPr kumimoji="0" sz="2800" b="1" i="0" u="none" strike="noStrike" cap="none" normalizeH="0" baseline="0">
                <a:solidFill>
                  <a:srgbClr val="3A3C84"/>
                </a:solidFill>
                <a:latin typeface="+mn-lt"/>
                <a:ea typeface="+mn-ea"/>
                <a:cs typeface="+mn-cs"/>
              </a:defRPr>
            </a:lvl1pPr>
            <a:lvl2pPr marL="1142790" indent="-39984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kumimoji="0" sz="2300" b="0" i="0" u="none" strike="noStrike" cap="none" normalizeH="0" baseline="0">
                <a:latin typeface="+mn-lt"/>
                <a:ea typeface="+mn-ea"/>
                <a:cs typeface="+mn-cs"/>
              </a:defRPr>
            </a:lvl2pPr>
            <a:lvl3pPr marL="1485720" indent="-342720" algn="l" rtl="0" eaLnBrk="1" latinLnBrk="1" hangingPunct="1">
              <a:lnSpc>
                <a:spcPct val="125000"/>
              </a:lnSpc>
              <a:spcAft>
                <a:spcPts val="0"/>
              </a:spcAft>
              <a:buFont typeface="Arial"/>
              <a:buChar char="•"/>
              <a:defRPr kumimoji="0" sz="2000" b="0" i="0" u="none" strike="noStrike" cap="none" normalizeH="0" baseline="0">
                <a:latin typeface="+mn-lt"/>
                <a:ea typeface="+mn-ea"/>
                <a:cs typeface="+mn-cs"/>
              </a:defRPr>
            </a:lvl3pPr>
            <a:lvl4pPr marL="18858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4pPr>
            <a:lvl5pPr marL="2343000" indent="-285600" algn="l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함초롬바탕"/>
              <a:buChar char="‐"/>
              <a:defRPr kumimoji="0" sz="1600" b="0" i="0" u="none" strike="noStrike" cap="none" normalizeH="0" baseline="0">
                <a:latin typeface="+mn-lt"/>
                <a:ea typeface="+mn-ea"/>
                <a:cs typeface="+mn-cs"/>
              </a:defRPr>
            </a:lvl5pPr>
            <a:lvl6pPr/>
            <a:lvl7pPr/>
            <a:lvl8pPr/>
            <a:lvl9pPr/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9488"/>
            <a:ext cx="9144000" cy="11476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 userDrawn="1">
            <p:ph type="dt" sz="half" idx="2"/>
          </p:nvPr>
        </p:nvSpPr>
        <p:spPr/>
        <p:txBody>
          <a:bodyPr/>
          <a:lstStyle/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6992113" y="6472529"/>
            <a:ext cx="2133599" cy="365125"/>
          </a:xfrm>
        </p:spPr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ko-KR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r>
              <a:rPr lang="en-US" altLang="ko-KR"/>
              <a:t>/44</a:t>
            </a:r>
          </a:p>
        </p:txBody>
      </p:sp>
      <p:sp>
        <p:nvSpPr>
          <p:cNvPr id="12" name="바닥글 개체 틀 4"/>
          <p:cNvSpPr>
            <a:spLocks noGrp="1"/>
          </p:cNvSpPr>
          <p:nvPr userDrawn="1"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preserve="1">
  <p:cSld name="1_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0" y="2674469"/>
            <a:ext cx="9144000" cy="75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rgbClr val="3A3C84"/>
                </a:solidFill>
                <a:latin typeface="맑은 고딕"/>
                <a:ea typeface="+mn-ea"/>
                <a:cs typeface="+mn-cs"/>
              </a:rPr>
              <a:t>Thank you!</a:t>
            </a:r>
          </a:p>
        </p:txBody>
      </p:sp>
      <p:sp>
        <p:nvSpPr>
          <p:cNvPr id="9" name="Coypyright ⓒ 2022 Sehong Park…"/>
          <p:cNvSpPr txBox="1"/>
          <p:nvPr userDrawn="1"/>
        </p:nvSpPr>
        <p:spPr>
          <a:xfrm>
            <a:off x="0" y="5800416"/>
            <a:ext cx="9144000" cy="1057584"/>
          </a:xfrm>
          <a:prstGeom prst="rect">
            <a:avLst/>
          </a:prstGeom>
          <a:solidFill>
            <a:schemeClr val="lt1"/>
          </a:solidFill>
          <a:ln w="12700">
            <a:miter/>
          </a:ln>
        </p:spPr>
        <p:txBody>
          <a:bodyPr wrap="square" lIns="71437" tIns="71437" rIns="71437" bIns="71437" anchor="ctr">
            <a:no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Coypyright ⓒ 202</a:t>
            </a:r>
            <a:r>
              <a:rPr lang="en-US" altLang="ko-KR">
                <a:solidFill>
                  <a:srgbClr val="3A3C84"/>
                </a:solidFill>
              </a:rPr>
              <a:t>2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Sungchul</a:t>
            </a:r>
            <a:r>
              <a:rPr lang="ko-KR" altLang="en-US">
                <a:solidFill>
                  <a:srgbClr val="3A3C84"/>
                </a:solidFill>
              </a:rPr>
              <a:t> </a:t>
            </a:r>
            <a:r>
              <a:rPr lang="en-US" altLang="ko-KR">
                <a:solidFill>
                  <a:srgbClr val="3A3C84"/>
                </a:solidFill>
              </a:rPr>
              <a:t>Choi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rPr lang="ko-KR" altLang="en-US">
                <a:solidFill>
                  <a:srgbClr val="3A3C84"/>
                </a:solidFill>
              </a:rPr>
              <a:t>All rights reserved.</a:t>
            </a:r>
          </a:p>
        </p:txBody>
      </p:sp>
      <p:pic>
        <p:nvPicPr>
          <p:cNvPr id="10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092280" y="6179208"/>
            <a:ext cx="1800000" cy="30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제목 개체 틀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7" y="1643063"/>
            <a:ext cx="82295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84220"/>
            <a:ext cx="40385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95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transition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맑은 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755" y="1414505"/>
            <a:ext cx="8095539" cy="26914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로지스틱 회귀의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>
                <a:solidFill>
                  <a:srgbClr val="3A3C84"/>
                </a:solidFill>
              </a:rPr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  <a:r>
              <a:rPr lang="ko-KR" altLang="en-US"/>
              <a:t/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02</a:t>
            </a:r>
            <a:r>
              <a:rPr lang="ko-KR" altLang="en-US"/>
              <a:t> 분류 문제의 성능지표</a:t>
            </a:r>
            <a:br>
              <a:rPr lang="ko-KR" altLang="en-US"/>
            </a:br>
            <a:r>
              <a:rPr lang="en-US" altLang="ko-KR" b="1">
                <a:solidFill>
                  <a:srgbClr val="3A3C84"/>
                </a:solidFill>
              </a:rPr>
              <a:t>03</a:t>
            </a:r>
            <a:r>
              <a:rPr lang="ko-KR" altLang="en-US"/>
              <a:t> 로지스틱 회귀 구현하기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/>
              <a:t>X</a:t>
            </a:r>
            <a:r>
              <a:rPr lang="ko-KR" altLang="en-US"/>
              <a:t> 값으로 확률을 넣으면 </a:t>
            </a:r>
            <a:r>
              <a:rPr lang="en-US" altLang="ko-KR"/>
              <a:t>logit(P)</a:t>
            </a:r>
            <a:r>
              <a:rPr lang="ko-KR" altLang="en-US"/>
              <a:t> 꼴로 나타남</a:t>
            </a:r>
          </a:p>
          <a:p>
            <a:pPr lvl="2">
              <a:defRPr/>
            </a:pPr>
            <a:r>
              <a:rPr lang="ko-KR" altLang="en-US"/>
              <a:t>확률을 구하려면 기존 함수의 역함수를 취하여 연산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0925" y="2326640"/>
            <a:ext cx="3160183" cy="562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4646" y="2992501"/>
            <a:ext cx="2228850" cy="648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67056" y="3967369"/>
            <a:ext cx="1807921" cy="2504868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로지스틱 함수(logistic function) </a:t>
            </a:r>
            <a:r>
              <a:rPr lang="en-US" altLang="ko-KR"/>
              <a:t>:</a:t>
            </a:r>
            <a:r>
              <a:rPr lang="ko-KR" altLang="en-US"/>
              <a:t> 로짓 함수의 역함수</a:t>
            </a:r>
          </a:p>
          <a:p>
            <a:pPr lvl="2">
              <a:defRPr/>
            </a:pPr>
            <a:r>
              <a:rPr lang="ko-KR" altLang="en-US"/>
              <a:t>그래프가 </a:t>
            </a:r>
            <a:r>
              <a:rPr lang="en-US" altLang="ko-KR"/>
              <a:t>S</a:t>
            </a:r>
            <a:r>
              <a:rPr lang="ko-KR" altLang="en-US"/>
              <a:t>자 커브 형태인 시그모이드 함수(sigmoid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2650" y="2587625"/>
            <a:ext cx="4838700" cy="40671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로지스틱 회귀(Logistic Regression) </a:t>
            </a:r>
            <a:r>
              <a:rPr lang="en-US" altLang="ko-KR"/>
              <a:t>:</a:t>
            </a:r>
            <a:r>
              <a:rPr lang="ko-KR" altLang="en-US"/>
              <a:t> 종속변수가 이분형일 때 수행할 수 있는</a:t>
            </a:r>
            <a:r>
              <a:rPr lang="en-US" altLang="ko-KR"/>
              <a:t>,</a:t>
            </a:r>
            <a:r>
              <a:rPr lang="ko-KR" altLang="en-US"/>
              <a:t> 예측 분석을 위한 회귀분석 기법</a:t>
            </a:r>
          </a:p>
          <a:p>
            <a:pPr lvl="1">
              <a:defRPr/>
            </a:pPr>
            <a:r>
              <a:rPr lang="ko-KR" altLang="en-US"/>
              <a:t>시그모이드 함수 수식</a:t>
            </a:r>
          </a:p>
          <a:p>
            <a:pPr lvl="2">
              <a:defRPr/>
            </a:pPr>
            <a:r>
              <a:rPr lang="en-US" altLang="ko-KR"/>
              <a:t>y</a:t>
            </a:r>
            <a:r>
              <a:rPr lang="ko-KR" altLang="en-US"/>
              <a:t> 값을 확률 </a:t>
            </a:r>
            <a:r>
              <a:rPr lang="en-US" altLang="ko-KR"/>
              <a:t>p</a:t>
            </a:r>
            <a:r>
              <a:rPr lang="ko-KR" altLang="en-US"/>
              <a:t>로 표현</a:t>
            </a:r>
          </a:p>
          <a:p>
            <a:pPr lvl="2">
              <a:defRPr/>
            </a:pPr>
            <a:r>
              <a:rPr lang="en-US" altLang="ko-KR"/>
              <a:t>z</a:t>
            </a:r>
            <a:r>
              <a:rPr lang="ko-KR" altLang="en-US"/>
              <a:t> 값은  선형회귀와 같이 가중치와 피쳐의 선형 결합(linear combination)으로 표현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5842" y="4138807"/>
            <a:ext cx="5190350" cy="247423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로지스틱 회귀의 기본 함수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가설함수</a:t>
            </a:r>
          </a:p>
          <a:p>
            <a:pPr lvl="1">
              <a:defRPr/>
            </a:pPr>
            <a:r>
              <a:rPr lang="ko-KR" altLang="en-US"/>
              <a:t>가설함수(hypothesis function)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z</a:t>
            </a:r>
            <a:r>
              <a:rPr lang="ko-KR" altLang="en-US"/>
              <a:t>는 가중치 값과 피쳐 값의 선형 결합</a:t>
            </a:r>
          </a:p>
          <a:p>
            <a:pPr lvl="2">
              <a:defRPr/>
            </a:pPr>
            <a:r>
              <a:rPr lang="ko-KR" altLang="en-US"/>
              <a:t>가중치 값을 찾는 학습을 위해 경사하강법 알고리즘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0569" y="3084232"/>
            <a:ext cx="2940896" cy="632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6879" y="5012689"/>
            <a:ext cx="5730240" cy="38862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endParaRPr lang="ko-KR" altLang="en-US"/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2.2</a:t>
            </a:r>
            <a:r>
              <a:rPr kumimoji="0" lang="ko-KR" altLang="en-US" sz="2300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비용함수</a:t>
            </a:r>
          </a:p>
          <a:p>
            <a:pPr lvl="1">
              <a:defRPr/>
            </a:pPr>
            <a:r>
              <a:rPr lang="ko-KR" altLang="en-US"/>
              <a:t>먼저 비용함수를 정의하고 예측값과 실제값 간의 차이를 최소화하는 방향으로 학습</a:t>
            </a:r>
          </a:p>
          <a:p>
            <a:pPr lvl="1">
              <a:defRPr/>
            </a:pPr>
            <a:r>
              <a:rPr lang="ko-KR" altLang="en-US"/>
              <a:t>실제값이 1일 때와 실제값이 0일 때 각각 다르게 비용함수를 정의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1143" y="4500930"/>
            <a:ext cx="5459747" cy="9935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14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(a)</a:t>
            </a:r>
            <a:r>
              <a:rPr lang="ko-KR" altLang="en-US"/>
              <a:t>는 </a:t>
            </a:r>
            <a:r>
              <a:rPr lang="en-US" altLang="ko-KR"/>
              <a:t>y = 1</a:t>
            </a:r>
            <a:r>
              <a:rPr lang="ko-KR" altLang="en-US"/>
              <a:t>일 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(b)</a:t>
            </a:r>
            <a:r>
              <a:rPr lang="ko-KR" altLang="en-US"/>
              <a:t>는 </a:t>
            </a:r>
            <a:r>
              <a:rPr lang="en-US" altLang="ko-KR"/>
              <a:t>y = 0</a:t>
            </a:r>
            <a:r>
              <a:rPr lang="ko-KR" altLang="en-US"/>
              <a:t>일 때 비용함수 그래프</a:t>
            </a:r>
            <a:br>
              <a:rPr lang="ko-KR" altLang="en-US"/>
            </a:br>
            <a:r>
              <a:rPr lang="en-US" altLang="ko-KR"/>
              <a:t>(0 ≤ h ≤ 1)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(a)</a:t>
            </a:r>
            <a:r>
              <a:rPr lang="ko-KR" altLang="en-US"/>
              <a:t>에서 </a:t>
            </a:r>
            <a:r>
              <a:rPr lang="en-US" altLang="ko-KR"/>
              <a:t>h</a:t>
            </a:r>
            <a:r>
              <a:rPr lang="ko-KR" altLang="en-US"/>
              <a:t> 값이 </a:t>
            </a:r>
            <a:r>
              <a:rPr lang="en-US" altLang="ko-KR"/>
              <a:t>1</a:t>
            </a:r>
            <a:r>
              <a:rPr lang="ko-KR" altLang="en-US"/>
              <a:t>에 가까워질수록 비용함수가 </a:t>
            </a:r>
            <a:r>
              <a:rPr lang="en-US" altLang="ko-KR"/>
              <a:t>0</a:t>
            </a:r>
            <a:r>
              <a:rPr lang="ko-KR" altLang="en-US"/>
              <a:t>에 가까워짐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(b)</a:t>
            </a:r>
            <a:r>
              <a:rPr lang="ko-KR" altLang="en-US"/>
              <a:t>에서 </a:t>
            </a:r>
            <a:r>
              <a:rPr lang="en-US" altLang="ko-KR"/>
              <a:t>h</a:t>
            </a:r>
            <a:r>
              <a:rPr lang="ko-KR" altLang="en-US"/>
              <a:t> 값이 </a:t>
            </a:r>
            <a:r>
              <a:rPr lang="en-US" altLang="ko-KR"/>
              <a:t>0</a:t>
            </a:r>
            <a:r>
              <a:rPr lang="ko-KR" altLang="en-US"/>
              <a:t>에 가까워질수록 비용함수가 </a:t>
            </a:r>
            <a:r>
              <a:rPr lang="en-US" altLang="ko-KR"/>
              <a:t>0</a:t>
            </a:r>
            <a:r>
              <a:rPr lang="ko-KR" altLang="en-US"/>
              <a:t>에 가까워짐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6589" y="2464279"/>
            <a:ext cx="7150031" cy="289406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두 경우의 비용함수를 하나로 통합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385" y="2563167"/>
            <a:ext cx="6783296" cy="133953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2.3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비용함수의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미분과 가중치 업데이트</a:t>
            </a:r>
          </a:p>
          <a:p>
            <a:pPr lvl="1">
              <a:defRPr/>
            </a:pPr>
            <a:r>
              <a:rPr lang="ko-KR" altLang="en-US"/>
              <a:t>θ의 최적값을 구하기 위해     값을 θ에 대해 미분</a:t>
            </a:r>
          </a:p>
          <a:p>
            <a:pPr lvl="2">
              <a:defRPr/>
            </a:pPr>
            <a:r>
              <a:rPr lang="ko-KR" altLang="en-US"/>
              <a:t>θ는 </a:t>
            </a:r>
            <a:r>
              <a:rPr lang="en-US" altLang="ko-KR"/>
              <a:t>z</a:t>
            </a:r>
            <a:r>
              <a:rPr lang="ko-KR" altLang="en-US"/>
              <a:t>값 안에 있는</a:t>
            </a:r>
            <a:r>
              <a:rPr lang="en-US" altLang="ko-KR"/>
              <a:t>,</a:t>
            </a:r>
            <a:r>
              <a:rPr lang="ko-KR" altLang="en-US"/>
              <a:t>        의 집합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가중치 값을 업데이트</a:t>
            </a:r>
          </a:p>
          <a:p>
            <a:pPr lvl="2">
              <a:defRPr/>
            </a:pPr>
            <a:r>
              <a:rPr lang="ko-KR" altLang="en-US"/>
              <a:t>선형회귀와 동일하게 모든 θ에 대해 동시에 가중치가 업데이트됨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3627" y="2941637"/>
            <a:ext cx="3954779" cy="701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1988" y="5226519"/>
            <a:ext cx="3478057" cy="138652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64585" y="2002614"/>
            <a:ext cx="223836" cy="26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76524" y="2513804"/>
            <a:ext cx="306574" cy="233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17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분류 문제의 성능지표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분류 문제에 있어서 성능지표의 필요성</a:t>
            </a:r>
          </a:p>
          <a:p>
            <a:pPr lvl="1">
              <a:defRPr/>
            </a:pPr>
            <a:r>
              <a:rPr lang="ko-KR" altLang="en-US"/>
              <a:t>모델을 평가하는 성능지표들</a:t>
            </a:r>
          </a:p>
          <a:p>
            <a:pPr lvl="2">
              <a:defRPr/>
            </a:pPr>
            <a:r>
              <a:rPr lang="ko-KR" altLang="en-US"/>
              <a:t>회귀(regression) : MAE, MSE, RMSE, SSE</a:t>
            </a:r>
          </a:p>
          <a:p>
            <a:pPr lvl="2">
              <a:defRPr/>
            </a:pPr>
            <a:r>
              <a:rPr lang="ko-KR" altLang="en-US"/>
              <a:t>분류(classification) : 정확도, 정밀도, 민감도, F1 스코어, ROC 커브, 리프트 차트</a:t>
            </a:r>
          </a:p>
          <a:p>
            <a:pPr lvl="2">
              <a:defRPr/>
            </a:pPr>
            <a:r>
              <a:rPr lang="ko-KR" altLang="en-US"/>
              <a:t>클러스터링(clustering) : DBI, 엘보우 메서드, 실루엣계수</a:t>
            </a:r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19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3606278"/>
            <a:ext cx="7772398" cy="27410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로지스틱 회귀의 개념과 기본 함수에 대해 알아본다.</a:t>
            </a:r>
          </a:p>
          <a:p>
            <a:pPr>
              <a:defRPr/>
            </a:pPr>
            <a:r>
              <a:rPr lang="en-US" altLang="ko-KR"/>
              <a:t>분류 문제에서 성능지표의 필요성에 대해 학습한다.</a:t>
            </a:r>
          </a:p>
          <a:p>
            <a:pPr>
              <a:defRPr/>
            </a:pPr>
            <a:r>
              <a:rPr lang="en-US" altLang="ko-KR"/>
              <a:t>혼동행렬을 이해하고, 혼동행렬표를 사용한 지표에 대해 살펴본다.</a:t>
            </a:r>
          </a:p>
          <a:p>
            <a:pPr>
              <a:defRPr/>
            </a:pPr>
            <a:r>
              <a:rPr lang="en-US" altLang="ko-KR"/>
              <a:t>로지스틱 회귀 구현을 위한 함수를 알아보고, 사이킷런을 사용하여 학습을 진행한다.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62182" y="1450404"/>
            <a:ext cx="7693892" cy="4054469"/>
          </a:xfrm>
          <a:prstGeom prst="rect">
            <a:avLst/>
          </a:prstGeom>
          <a:solidFill>
            <a:srgbClr val="FAF3DB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t" anchorCtr="0"/>
          <a:lstStyle/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맑은 고딕"/>
              </a:rPr>
              <a:t>하나 더 알기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]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머신러닝에서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다양한 추가 성능지표를 사용하는 예</a:t>
            </a: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0" i="0" u="none" strike="noStrike" kern="1200" cap="none" spc="-10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8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앞에서 소개한 기초 성능지표 외에도 실제 </a:t>
            </a:r>
            <a:r>
              <a:rPr kumimoji="0" lang="ko-KR" altLang="en-US" sz="1800" b="0" i="0" u="none" strike="noStrike" kern="1200" cap="none" spc="-10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머신러닝을</a:t>
            </a:r>
            <a:r>
              <a:rPr kumimoji="0" lang="ko-KR" altLang="en-US" sz="18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적용한 시스템에서 사용가능한 다양한 추가 성능지표들이 있다. 이때 다음과 같은 여러 가지 상황을 고려하여 모델의 성능지표를 선택해야 한다.</a:t>
            </a:r>
          </a:p>
          <a:p>
            <a:pPr marL="0" lv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800" b="0" i="0" u="none" strike="noStrike" kern="1200" cap="none" spc="-10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모델이 다른 모델보다 경제적으로 나은가?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모델이 사용하는 데이터가 많은가? 또는 적은가?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모델이 용량이 작은 컴퓨터에서도 작동하는가?</a:t>
            </a:r>
          </a:p>
          <a:p>
            <a:pPr marL="257040" lvl="0" indent="-25704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-10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모델의 손해가 얼마나 나는가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20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혼동행렬</a:t>
            </a:r>
          </a:p>
          <a:p>
            <a:pPr lvl="1">
              <a:defRPr/>
            </a:pPr>
            <a:r>
              <a:rPr lang="ko-KR" altLang="en-US"/>
              <a:t>혼동행렬(confusion matrix)</a:t>
            </a:r>
            <a:r>
              <a:rPr lang="en-US" altLang="ko-KR"/>
              <a:t>:</a:t>
            </a:r>
            <a:r>
              <a:rPr lang="ko-KR" altLang="en-US"/>
              <a:t> 예측값이 실제값 대비 얼마나 잘 맞는지 2×2 행렬로 표현</a:t>
            </a:r>
          </a:p>
          <a:p>
            <a:pPr lvl="2">
              <a:defRPr/>
            </a:pPr>
            <a:r>
              <a:rPr lang="ko-KR" altLang="en-US"/>
              <a:t>일반적으로 질문의 </a:t>
            </a:r>
            <a:r>
              <a:rPr lang="en-US" altLang="ko-KR"/>
              <a:t>‘</a:t>
            </a:r>
            <a:r>
              <a:rPr lang="ko-KR" altLang="en-US"/>
              <a:t>예</a:t>
            </a:r>
            <a:r>
              <a:rPr lang="en-US" altLang="ko-KR"/>
              <a:t>’</a:t>
            </a:r>
            <a:r>
              <a:rPr lang="ko-KR" altLang="en-US"/>
              <a:t>에 해당하는 값은 </a:t>
            </a:r>
            <a:r>
              <a:rPr lang="en-US" altLang="ko-KR"/>
              <a:t>True</a:t>
            </a:r>
            <a:r>
              <a:rPr lang="ko-KR" altLang="en-US"/>
              <a:t> 또는 </a:t>
            </a:r>
            <a:r>
              <a:rPr lang="en-US" altLang="ko-KR"/>
              <a:t>1,</a:t>
            </a:r>
            <a:r>
              <a:rPr lang="ko-KR" altLang="en-US"/>
              <a:t> </a:t>
            </a:r>
            <a:br>
              <a:rPr lang="ko-KR" altLang="en-US"/>
            </a:br>
            <a:r>
              <a:rPr lang="en-US" altLang="ko-KR"/>
              <a:t>‘</a:t>
            </a:r>
            <a:r>
              <a:rPr lang="ko-KR" altLang="en-US"/>
              <a:t>아니오</a:t>
            </a:r>
            <a:r>
              <a:rPr lang="en-US" altLang="ko-KR"/>
              <a:t>’</a:t>
            </a:r>
            <a:r>
              <a:rPr lang="ko-KR" altLang="en-US"/>
              <a:t>에 해당하는 값은 </a:t>
            </a:r>
            <a:r>
              <a:rPr lang="en-US" altLang="ko-KR"/>
              <a:t>False </a:t>
            </a:r>
            <a:r>
              <a:rPr lang="ko-KR" altLang="en-US"/>
              <a:t>또는</a:t>
            </a:r>
            <a:r>
              <a:rPr lang="en-US" altLang="ko-KR"/>
              <a:t> 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6475" y="3918847"/>
            <a:ext cx="4591050" cy="22479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21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실제값과 예측값의 조합으로 발생 가능한 </a:t>
            </a:r>
            <a:r>
              <a:rPr lang="en-US" altLang="ko-KR"/>
              <a:t>4</a:t>
            </a:r>
            <a:r>
              <a:rPr lang="ko-KR" altLang="en-US"/>
              <a:t>가지 경우</a:t>
            </a:r>
          </a:p>
          <a:p>
            <a:pPr lvl="2">
              <a:defRPr/>
            </a:pPr>
            <a:r>
              <a:rPr lang="ko-KR" altLang="en-US"/>
              <a:t>True Positive(TP) : 예측값과 실제값이 모두 1로 동일할 때, 즉 모델의 예측값이 정답이고 예측 대상이 1일 때</a:t>
            </a:r>
          </a:p>
          <a:p>
            <a:pPr lvl="2">
              <a:defRPr/>
            </a:pPr>
            <a:r>
              <a:rPr lang="ko-KR" altLang="en-US"/>
              <a:t>True Negative(TN) : 예측값과 실제값이 모두 0으로 동일할 때, 즉 모델의 예측값이 정답이고 예측 대상이 0일 때</a:t>
            </a:r>
          </a:p>
          <a:p>
            <a:pPr lvl="2">
              <a:defRPr/>
            </a:pPr>
            <a:r>
              <a:rPr lang="ko-KR" altLang="en-US"/>
              <a:t>False Negative(FN) : 실제값은 1이지만 예측값이 0으로, 모델의 예측값이 오답이고 예측값이 0을 예측할 때</a:t>
            </a:r>
          </a:p>
          <a:p>
            <a:pPr lvl="2">
              <a:defRPr/>
            </a:pPr>
            <a:r>
              <a:rPr lang="ko-KR" altLang="en-US"/>
              <a:t>False Positive(FP) : 실제값은 0이지만 예측값이 1로, 모델의 예측값이 오답이고 예측값이 1을 예측할 때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사이킷런으로 혼동행렬표 나타내기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3932"/>
              </p:ext>
            </p:extLst>
          </p:nvPr>
        </p:nvGraphicFramePr>
        <p:xfrm>
          <a:off x="854188" y="2499223"/>
          <a:ext cx="7832610" cy="258969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confusion_matrix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[1, 0, 1, 1, 0, 1]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[0, 0, 1, 1, 0, 1]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confusion_matrix(y_true, y_pred)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array([[2, 0],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[1, 3]], dtype=int64)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4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tn, fp, fn, tp = confusion_matrix(y_true, y_pred).ravel()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(tn, fp, fn, tp)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(2, 0, 1, 3)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23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5570" y="3206750"/>
            <a:ext cx="4637982" cy="86674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혼동행렬표를 사용한 지표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3.1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정확도</a:t>
            </a:r>
          </a:p>
          <a:p>
            <a:pPr lvl="1">
              <a:defRPr/>
            </a:pPr>
            <a:r>
              <a:rPr lang="en-US" altLang="ko-KR"/>
              <a:t>정확도(accuracy)</a:t>
            </a:r>
            <a:r>
              <a:rPr lang="ko-KR" altLang="en-US"/>
              <a:t> </a:t>
            </a:r>
            <a:r>
              <a:rPr lang="en-US" altLang="ko-KR"/>
              <a:t>: 전체 데이터 개수 대비 정답을 맞춘 데이터의 개수</a:t>
            </a:r>
            <a:endParaRPr lang="en-US" altLang="ko-KR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7425" y="4412767"/>
            <a:ext cx="4629150" cy="220027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24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사이킷런으로 정확도 구하기</a:t>
            </a:r>
          </a:p>
        </p:txBody>
      </p:sp>
      <p:graphicFrame>
        <p:nvGraphicFramePr>
          <p:cNvPr id="5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64933"/>
              </p:ext>
            </p:extLst>
          </p:nvPr>
        </p:nvGraphicFramePr>
        <p:xfrm>
          <a:off x="854188" y="2499223"/>
          <a:ext cx="7832610" cy="234585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accuracy_score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np.array([0, 1, 1, 0])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np.array([0, 1, 0, 0])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sum(y_true == y_pred) / len(y_true)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84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accuracy_score(y_true, y_pred)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0713" y="5281259"/>
            <a:ext cx="8428505" cy="6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rgbClr val="DF4857"/>
                </a:solidFill>
                <a:latin typeface="맑은 고딕"/>
                <a:ea typeface="맑은 고딕"/>
                <a:cs typeface="Calibri"/>
              </a:rPr>
              <a:t>[TIP] </a:t>
            </a: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사실상 정확도와 동일하나 오답을 맞춘 개수를 구하는 오차율(error rate)이라는 </a:t>
            </a:r>
            <a:b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</a:br>
            <a:r>
              <a:rPr kumimoji="0" lang="ko-KR" altLang="en-US" sz="1700" b="1" i="0" u="none" strike="noStrike" kern="1200" cap="none" spc="0" normalizeH="0" baseline="0">
                <a:solidFill>
                  <a:srgbClr val="DF4857"/>
                </a:solidFill>
                <a:latin typeface="Calibri"/>
                <a:ea typeface="맑은 고딕"/>
                <a:cs typeface="맑은 고딕"/>
              </a:rPr>
              <a:t>           지표도 존재한다. 오차율 지표는 ‘ERR=1-ACC’로 ‘1-정확도’로 이해할 수 있다.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25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3.2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정밀도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민감도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F1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스코어</a:t>
            </a:r>
          </a:p>
          <a:p>
            <a:pPr lvl="1">
              <a:defRPr/>
            </a:pPr>
            <a:r>
              <a:rPr lang="ko-KR" altLang="en-US"/>
              <a:t>정밀도와 민감도는 불균일한 데이터셋을 다룰 때 유용</a:t>
            </a:r>
          </a:p>
          <a:p>
            <a:pPr lvl="2">
              <a:defRPr/>
            </a:pPr>
            <a:r>
              <a:rPr lang="ko-KR" altLang="en-US"/>
              <a:t>데이터에서 1과 0의 비율이 7:3 또는 3:7 이상 차이나는 상태</a:t>
            </a:r>
          </a:p>
          <a:p>
            <a:pPr lvl="1">
              <a:defRPr/>
            </a:pPr>
            <a:r>
              <a:rPr lang="ko-KR" altLang="en-US"/>
              <a:t>정밀도</a:t>
            </a:r>
            <a:r>
              <a:rPr lang="en-US" altLang="ko-KR"/>
              <a:t>(precision)</a:t>
            </a:r>
            <a:r>
              <a:rPr lang="ko-KR" altLang="en-US"/>
              <a:t> </a:t>
            </a:r>
            <a:r>
              <a:rPr lang="en-US" altLang="ko-KR"/>
              <a:t>: 모델이 1이라고 예측했을 때 얼마나 잘 맞을지에 대한 비율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14797" y="4249846"/>
            <a:ext cx="4572000" cy="223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228" y="3918847"/>
            <a:ext cx="4255709" cy="66199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26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민감도(recall) </a:t>
            </a:r>
            <a:r>
              <a:rPr lang="en-US" altLang="ko-KR"/>
              <a:t>:</a:t>
            </a:r>
            <a:r>
              <a:rPr lang="ko-KR" altLang="en-US"/>
              <a:t> 실제 1인 값을 가진 데이터를 모델이 얼마나 1이라고 잘 예측했는지에 대한 비율</a:t>
            </a:r>
          </a:p>
          <a:p>
            <a:pPr lvl="2">
              <a:defRPr/>
            </a:pPr>
            <a:r>
              <a:rPr lang="ko-KR" altLang="en-US"/>
              <a:t>반환율 또는 재현율이라고도 부름</a:t>
            </a:r>
          </a:p>
          <a:p>
            <a:pPr lvl="2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7960" y="2984076"/>
            <a:ext cx="3688080" cy="624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2662" y="3918847"/>
            <a:ext cx="4638675" cy="224790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27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02</a:t>
            </a:r>
            <a:r>
              <a:rPr lang="ko-KR" altLang="en-US"/>
              <a:t> 분류 문제의 성능지표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F1</a:t>
            </a:r>
            <a:r>
              <a:rPr lang="ko-KR" altLang="en-US"/>
              <a:t> 스코어(F1 score) </a:t>
            </a:r>
            <a:r>
              <a:rPr lang="en-US" altLang="ko-KR"/>
              <a:t>:</a:t>
            </a:r>
            <a:r>
              <a:rPr lang="ko-KR" altLang="en-US"/>
              <a:t> 정밀도와 민감도의 조화평균 값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6550" y="1903729"/>
            <a:ext cx="3390900" cy="701040"/>
          </a:xfrm>
          <a:prstGeom prst="rect">
            <a:avLst/>
          </a:prstGeom>
        </p:spPr>
      </p:pic>
      <p:graphicFrame>
        <p:nvGraphicFramePr>
          <p:cNvPr id="6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50602"/>
              </p:ext>
            </p:extLst>
          </p:nvPr>
        </p:nvGraphicFramePr>
        <p:xfrm>
          <a:off x="854188" y="2727247"/>
          <a:ext cx="7832610" cy="379143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numpy as np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precision_score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recall_score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f1_score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np.array([0, 1, 1, 0, 1, 1, 1, 0])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np.array([0, 1, 0, 0, 0, 0, 1,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precision_score(y_true, y_pred) </a:t>
                      </a: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정밀도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6]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4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recall_score(y_true, y_pred)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민감도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0.6666666666666666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f1_score(y_true, y_pred)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F1 스코어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4651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8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28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로지스틱 회귀 구현하기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로지스틱 회귀란</a:t>
            </a:r>
            <a:r>
              <a:rPr lang="en-US" altLang="ko-KR"/>
              <a:t>?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427"/>
            <a:ext cx="8229598" cy="5156840"/>
          </a:xfrm>
        </p:spPr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로지스틱 회귀 구현을 위한 함수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1.1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시그모이드 함수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endParaRPr kumimoji="0" lang="en-US" altLang="ko-KR" b="1" i="0" u="none" strike="noStrike" kern="1200" cap="none" spc="0" normalizeH="0" baseline="0">
              <a:solidFill>
                <a:srgbClr val="215C88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8480" y="2758440"/>
            <a:ext cx="2987040" cy="670560"/>
          </a:xfrm>
          <a:prstGeom prst="rect">
            <a:avLst/>
          </a:prstGeom>
        </p:spPr>
      </p:pic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3668336664"/>
              </p:ext>
            </p:extLst>
          </p:nvPr>
        </p:nvGraphicFramePr>
        <p:xfrm>
          <a:off x="857249" y="3623945"/>
          <a:ext cx="7723333" cy="5791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23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sigmoid(z):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return 1 / (1 +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np.exp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(z))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30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1.2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가설함수</a:t>
            </a:r>
          </a:p>
          <a:p>
            <a:pPr lvl="1">
              <a:defRPr/>
            </a:pPr>
            <a:r>
              <a:rPr lang="ko-KR" altLang="en-US"/>
              <a:t>시그모이드 함수의 </a:t>
            </a:r>
            <a:r>
              <a:rPr lang="en-US" altLang="ko-KR"/>
              <a:t>z</a:t>
            </a:r>
            <a:r>
              <a:rPr lang="ko-KR" altLang="en-US"/>
              <a:t> 값은 실제로는 가중치와 피쳐의 선형 결합이므로 피쳐 값들을 </a:t>
            </a:r>
            <a:r>
              <a:rPr lang="en-US" altLang="ko-KR"/>
              <a:t>x</a:t>
            </a:r>
            <a:r>
              <a:rPr lang="ko-KR" altLang="en-US"/>
              <a:t> 벡터로</a:t>
            </a:r>
            <a:r>
              <a:rPr lang="en-US" altLang="ko-KR"/>
              <a:t>,</a:t>
            </a:r>
            <a:r>
              <a:rPr lang="ko-KR" altLang="en-US"/>
              <a:t> 가중치 값들은 θ로 입력해줌</a:t>
            </a:r>
            <a:endParaRPr lang="ko-KR" altLang="en-US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9950" y="3918847"/>
            <a:ext cx="2324100" cy="701040"/>
          </a:xfrm>
          <a:prstGeom prst="rect">
            <a:avLst/>
          </a:prstGeom>
        </p:spPr>
      </p:pic>
      <p:graphicFrame>
        <p:nvGraphicFramePr>
          <p:cNvPr id="7" name="표 6"/>
          <p:cNvGraphicFramePr/>
          <p:nvPr>
            <p:extLst>
              <p:ext uri="{D42A27DB-BD31-4B8C-83A1-F6EECF244321}">
                <p14:modId xmlns:p14="http://schemas.microsoft.com/office/powerpoint/2010/main" val="3164384345"/>
              </p:ext>
            </p:extLst>
          </p:nvPr>
        </p:nvGraphicFramePr>
        <p:xfrm>
          <a:off x="857248" y="4777528"/>
          <a:ext cx="7829549" cy="8248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29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hypothesis_function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theta):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z = (np.dot(-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x,theta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))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return sigmoid(z)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31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1.3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비용함수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3522" y="2539525"/>
            <a:ext cx="6976956" cy="1379321"/>
          </a:xfrm>
          <a:prstGeom prst="rect">
            <a:avLst/>
          </a:prstGeom>
        </p:spPr>
      </p:pic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4407009"/>
              </p:ext>
            </p:extLst>
          </p:nvPr>
        </p:nvGraphicFramePr>
        <p:xfrm>
          <a:off x="857248" y="4174278"/>
          <a:ext cx="7829549" cy="1798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29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compute_cost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y, theta):</a:t>
                      </a:r>
                    </a:p>
                    <a:p>
                      <a:pPr>
                        <a:defRPr/>
                      </a:pP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m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y.shape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[0]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J = (-1.0 / m) * (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y.T.dot(np.log(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hypothesis_function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x,theta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))) + \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(1-y).T.dot(np.log(1-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hypothesis_function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x,theta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))))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return 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32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1.4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경사하강법 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: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가중치 업데이트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2720" y="1880446"/>
            <a:ext cx="3718560" cy="662940"/>
          </a:xfrm>
          <a:prstGeom prst="rect">
            <a:avLst/>
          </a:prstGeom>
        </p:spPr>
      </p:pic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1675646577"/>
              </p:ext>
            </p:extLst>
          </p:nvPr>
        </p:nvGraphicFramePr>
        <p:xfrm>
          <a:off x="857249" y="2734945"/>
          <a:ext cx="7829549" cy="3423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8295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23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def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minimize_gradient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y, theta, iterations=100000, alpha=0.01):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y.size</a:t>
                      </a:r>
                      <a:endParaRPr lang="en-US" altLang="ko-KR" sz="15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cost_history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[]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theta_history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[]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for _ in range(iterations):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original_theta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theta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for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in range(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theta.size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partial_marginal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x[:,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].reshape(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x.shape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[0], 1)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delta =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hypothesis_function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original_theta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 - y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grad_i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= delta.T.dot(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partial_marginal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33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764989046"/>
              </p:ext>
            </p:extLst>
          </p:nvPr>
        </p:nvGraphicFramePr>
        <p:xfrm>
          <a:off x="857249" y="2741084"/>
          <a:ext cx="7741806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41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theta[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 = theta[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] - (alpha *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grad_i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if (_ % 100) == 0: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theta_history.append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(theta)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cost_history.append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compute_cost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(x, y, theta))</a:t>
                      </a:r>
                    </a:p>
                    <a:p>
                      <a:pPr>
                        <a:defRPr/>
                      </a:pP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return theta, 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cost_history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),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np.array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theta_history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34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사이킷런을 사용하여 학습하기</a:t>
            </a: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2.1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데이터셋 준비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3061895663"/>
              </p:ext>
            </p:extLst>
          </p:nvPr>
        </p:nvGraphicFramePr>
        <p:xfrm>
          <a:off x="854188" y="2621909"/>
          <a:ext cx="7832610" cy="25810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7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import pandas as pd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data_url= "http://www-stat.wharton.upenn.edu/~waterman/DataSets/uva.txt"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 = pd.read_table(data_url)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df[:5]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042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endParaRPr lang="en-US" altLang="ko-KR" sz="1600" b="0" spc="0" dirty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9255" y="3980102"/>
            <a:ext cx="6082849" cy="114080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35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2.2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데이터 전처리</a:t>
            </a:r>
          </a:p>
          <a:p>
            <a:pPr lvl="1">
              <a:defRPr/>
            </a:pPr>
            <a:r>
              <a:rPr lang="ko-KR" altLang="en-US"/>
              <a:t>필요없는 데이터를 드롭</a:t>
            </a:r>
            <a:endParaRPr lang="ko-KR" altLang="en-US">
              <a:effectLst/>
            </a:endParaRPr>
          </a:p>
        </p:txBody>
      </p:sp>
      <p:graphicFrame>
        <p:nvGraphicFramePr>
          <p:cNvPr id="6" name="표 5"/>
          <p:cNvGraphicFramePr/>
          <p:nvPr>
            <p:extLst>
              <p:ext uri="{D42A27DB-BD31-4B8C-83A1-F6EECF244321}">
                <p14:modId xmlns:p14="http://schemas.microsoft.com/office/powerpoint/2010/main" val="1122599032"/>
              </p:ext>
            </p:extLst>
          </p:nvPr>
        </p:nvGraphicFramePr>
        <p:xfrm>
          <a:off x="857249" y="2476500"/>
          <a:ext cx="7829549" cy="3596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df.pop('who')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df.pop('Country')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df.pop('Years on Internet')</a:t>
                      </a:r>
                    </a:p>
                    <a:p>
                      <a:pPr>
                        <a:defRPr/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df.dtypes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042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2]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Newbie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int64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Age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float64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Gender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object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Household Income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object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Sexual Preference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object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Education Attainment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object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Major Occupation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object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Marital Status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object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: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36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데이터 타입 변환하고</a:t>
            </a:r>
            <a:r>
              <a:rPr lang="en-US" altLang="ko-KR"/>
              <a:t> </a:t>
            </a:r>
            <a:r>
              <a:rPr lang="ko-KR" altLang="en-US"/>
              <a:t>결측값 확인하여 채우기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620275466"/>
              </p:ext>
            </p:extLst>
          </p:nvPr>
        </p:nvGraphicFramePr>
        <p:xfrm>
          <a:off x="857249" y="2058670"/>
          <a:ext cx="7829549" cy="429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4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5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29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category_cols = ["Gender", 'Household Income',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'Sexual Preference', </a:t>
                      </a:r>
                      <a:b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'Education Attainment',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'Major Occupation', "Marital Status"]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for col in category_cols: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df[col] = df[col].astype('category')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df.dtypes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0424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3]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Newbie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int64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Age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float64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Gender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Household Income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Sexual Preference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Education Attainment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Major Occupation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Marital Status </a:t>
                      </a:r>
                      <a:r>
                        <a:rPr lang="ko-KR" altLang="en-US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category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dtype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: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37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572333440"/>
              </p:ext>
            </p:extLst>
          </p:nvPr>
        </p:nvGraphicFramePr>
        <p:xfrm>
          <a:off x="857249" y="2042584"/>
          <a:ext cx="7778751" cy="3387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61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26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7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df_onehot = pd.get_dummies(df)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df_onehot.shape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9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4]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(19583, 38)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df_onehot.isnull().sum()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5]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Newbie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Age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          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561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Gender_Female            0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Gender_Male 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Household Income_$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10-19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(...이하 생략)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[6]: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df_onehot.loc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pd.isnull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df_onehot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['Age']), "Age"] = </a:t>
                      </a:r>
                      <a:r>
                        <a:rPr lang="en-US" altLang="ko-KR" sz="16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df_onehot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['Age'].mean()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38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2.3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데이터 분리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3476188469"/>
              </p:ext>
            </p:extLst>
          </p:nvPr>
        </p:nvGraphicFramePr>
        <p:xfrm>
          <a:off x="857248" y="2042584"/>
          <a:ext cx="7829549" cy="39204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754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4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7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[7]: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x_data = df_onehot.iloc[:, 1:].values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y_data = df_onehot.iloc[:, 0].values.reshape(-1, 1)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y_data.shape, x_data.shape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9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7]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((19583, 1), (19583, 37))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[8]: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 import preprocessing </a:t>
                      </a:r>
                      <a:r>
                        <a:rPr lang="en-US" altLang="ko-KR" sz="1500" b="0" spc="0">
                          <a:solidFill>
                            <a:srgbClr val="008000"/>
                          </a:solidFill>
                          <a:latin typeface="Cascadia Code"/>
                          <a:cs typeface="Cascadia Code"/>
                        </a:rPr>
                        <a:t># Min-Max Standardzation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8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min_max_scaler = preprocessing.MinMaxScaler()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x_data = min_max_scaler.fit_transform(x_data)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[9]: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sklearn.model_selection import train_test_split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X_train, X_test, y_train, y_test = train_test_split(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x_data, y_data, test_size=0.33, random_state=42)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X_train.shape, X_test.shape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9]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((13120, 37), (6463, 37))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39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분류 문제 </a:t>
            </a:r>
            <a:r>
              <a:rPr lang="en-US" altLang="ko-KR"/>
              <a:t>:</a:t>
            </a:r>
            <a:r>
              <a:rPr lang="ko-KR" altLang="en-US"/>
              <a:t> 몇 가지 이산적 값 중 하나를 선택하는 모델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분류 모델</a:t>
            </a:r>
            <a:r>
              <a:rPr lang="en-US" altLang="ko-KR"/>
              <a:t>’</a:t>
            </a:r>
            <a:r>
              <a:rPr lang="ko-KR" altLang="en-US"/>
              <a:t>이라고 부름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4377" y="2348331"/>
            <a:ext cx="5455246" cy="4052468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211763527"/>
              </p:ext>
            </p:extLst>
          </p:nvPr>
        </p:nvGraphicFramePr>
        <p:xfrm>
          <a:off x="857249" y="2042584"/>
          <a:ext cx="7751042" cy="31432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26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8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1709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[10]: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sklearn.linear_model import LogisticRegression</a:t>
                      </a:r>
                    </a:p>
                    <a:p>
                      <a:pPr>
                        <a:defRPr/>
                      </a:pPr>
                      <a:endParaRPr lang="en-US" altLang="ko-KR" sz="15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 = LogisticRegression(fit_intercept=True)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logreg.fit(X_train, y_train.flatten())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9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10]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[11]: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LogisticRegression(C=1.0, class_weight=None,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dual=False, fit_intercept=True, </a:t>
                      </a: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/>
                      </a:r>
                      <a:b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ko-KR" altLang="en-US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</a:t>
                      </a: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intercept_scaling=1, l1_ratio=None, max_iter=100, </a:t>
                      </a:r>
                      <a:b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multi_class='warn', n_jobs=None, penalty='l2', </a:t>
                      </a:r>
                      <a:b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random_state=None, solver='warn', tol=0.0001, </a:t>
                      </a:r>
                      <a:b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</a:br>
                      <a:r>
                        <a:rPr lang="en-US" altLang="ko-KR" sz="15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verbose=0, warm_start=False)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11]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LogisticRegression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(</a:t>
                      </a:r>
                      <a:r>
                        <a:rPr lang="en-US" altLang="ko-KR" sz="1500" b="0" spc="0" dirty="0" err="1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multi_class</a:t>
                      </a:r>
                      <a:r>
                        <a:rPr lang="en-US" altLang="ko-KR" sz="15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='warn', solver='warn')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40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endParaRPr kumimoji="0" lang="en-US" altLang="ko-KR" b="1" i="0" u="none" strike="noStrike" kern="1200" cap="none" spc="0" normalizeH="0" baseline="0">
              <a:solidFill>
                <a:srgbClr val="215C88"/>
              </a:solidFill>
              <a:effectLst/>
              <a:latin typeface="맑은 고딕"/>
              <a:ea typeface="맑은 고딕"/>
              <a:cs typeface="맑은 고딕"/>
            </a:endParaRPr>
          </a:p>
          <a:p>
            <a:pPr marL="742950" lvl="1" indent="0" algn="l" defTabSz="914400" rtl="0" eaLnBrk="1" latinLnBrk="1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2.4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값</a:t>
            </a:r>
            <a:r>
              <a:rPr kumimoji="0" lang="en-US" altLang="ko-KR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215C88"/>
                </a:solidFill>
                <a:effectLst/>
                <a:latin typeface="맑은 고딕"/>
                <a:ea typeface="맑은 고딕"/>
                <a:cs typeface="맑은 고딕"/>
              </a:rPr>
              <a:t>예측하기와 성능 측정하기</a:t>
            </a:r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195106341"/>
              </p:ext>
            </p:extLst>
          </p:nvPr>
        </p:nvGraphicFramePr>
        <p:xfrm>
          <a:off x="857249" y="2754892"/>
          <a:ext cx="7686387" cy="24549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1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352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4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[12]: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logreg.predict(X_test[:5])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12]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array([0, 0, 0, 0, 0], dtype=int64)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[13]: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logreg.predict_proba(X_test[:5])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13]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array([[0.56843258, 0.43156742],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[0.91112572, 0.08887428],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[0.79481085, 0.20518915],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[0.85841562, 0.14158438],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</a:t>
                      </a:r>
                      <a:r>
                        <a:rPr lang="ko-KR" altLang="en-US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[0.62764603, 0.37235397]])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41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</a:t>
            </a:r>
            <a:r>
              <a:rPr lang="ko-KR" altLang="en-US"/>
              <a:t> 로지스틱 회귀 구현하기</a:t>
            </a:r>
          </a:p>
        </p:txBody>
      </p:sp>
      <p:graphicFrame>
        <p:nvGraphicFramePr>
          <p:cNvPr id="5" name="표 4"/>
          <p:cNvGraphicFramePr/>
          <p:nvPr>
            <p:extLst>
              <p:ext uri="{D42A27DB-BD31-4B8C-83A1-F6EECF244321}">
                <p14:modId xmlns:p14="http://schemas.microsoft.com/office/powerpoint/2010/main" val="1470524696"/>
              </p:ext>
            </p:extLst>
          </p:nvPr>
        </p:nvGraphicFramePr>
        <p:xfrm>
          <a:off x="857249" y="2052108"/>
          <a:ext cx="7741806" cy="29830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601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16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006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[14]: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confusion_matrix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from sklearn.metrics import accuracy_score</a:t>
                      </a:r>
                    </a:p>
                    <a:p>
                      <a:pPr>
                        <a:defRPr/>
                      </a:pPr>
                      <a:endParaRPr lang="en-US" altLang="ko-KR" sz="1600" b="0" spc="0">
                        <a:solidFill>
                          <a:srgbClr val="000000"/>
                        </a:solidFill>
                        <a:latin typeface="Cascadia Code"/>
                        <a:cs typeface="Cascadia Code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y_true = y_test.copy()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y_pred = logreg.predict(X_test)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confusion_matrix(y_true, y_pred)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9548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14]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array([[4487, 275],</a:t>
                      </a:r>
                    </a:p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     </a:t>
                      </a: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 [1350, 351]], dtype=int64)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>
                          <a:solidFill>
                            <a:schemeClr val="dk2"/>
                          </a:solidFill>
                          <a:latin typeface="Cascadia Code"/>
                          <a:cs typeface="Cascadia Code"/>
                        </a:rPr>
                        <a:t>In [15]: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b="0" spc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accuracy_score(y_true, y_pred)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pPr algn="r"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Out [</a:t>
                      </a:r>
                      <a:r>
                        <a:rPr lang="en-US" altLang="ko-KR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15]</a:t>
                      </a:r>
                      <a:r>
                        <a:rPr lang="ko-KR" altLang="en-US" sz="1600">
                          <a:solidFill>
                            <a:schemeClr val="accent4"/>
                          </a:solidFill>
                          <a:latin typeface="Cascadia Code"/>
                          <a:cs typeface="Cascadia Code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맑은 고딕"/>
                          <a:ea typeface="+mn-ea"/>
                          <a:cs typeface="+mn-cs"/>
                        </a:defRPr>
                      </a:pPr>
                      <a:r>
                        <a:rPr lang="en-US" altLang="ko-KR" sz="1600" b="0" spc="0" dirty="0">
                          <a:solidFill>
                            <a:srgbClr val="000000"/>
                          </a:solidFill>
                          <a:latin typeface="Cascadia Code"/>
                          <a:cs typeface="Cascadia Code"/>
                        </a:rPr>
                        <a:t>0.7485687761101656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42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/>
              <a:t>[</a:t>
            </a:r>
            <a:r>
              <a:rPr lang="ko-KR" altLang="en-US"/>
              <a:t>표 </a:t>
            </a:r>
            <a:r>
              <a:rPr lang="en-US" altLang="ko-KR"/>
              <a:t>9-1]</a:t>
            </a:r>
            <a:r>
              <a:rPr lang="ko-KR" altLang="en-US"/>
              <a:t>은 GRE와 GPA 데이터를 통해 대학의 합격 여부</a:t>
            </a:r>
            <a:r>
              <a:rPr lang="en-US" altLang="ko-KR"/>
              <a:t>(Admit 열)</a:t>
            </a:r>
            <a:r>
              <a:rPr lang="ko-KR" altLang="en-US"/>
              <a:t>를 나타냄</a:t>
            </a:r>
          </a:p>
          <a:p>
            <a:pPr lvl="1">
              <a:defRPr/>
            </a:pPr>
            <a:r>
              <a:rPr lang="en-US" altLang="ko-KR"/>
              <a:t>GRE</a:t>
            </a:r>
            <a:r>
              <a:rPr lang="ko-KR" altLang="en-US"/>
              <a:t>와 </a:t>
            </a:r>
            <a:r>
              <a:rPr lang="en-US" altLang="ko-KR"/>
              <a:t>GPA</a:t>
            </a:r>
            <a:r>
              <a:rPr lang="ko-KR" altLang="en-US"/>
              <a:t> 정보를 산점도로 표현</a:t>
            </a:r>
          </a:p>
          <a:p>
            <a:pPr lvl="2">
              <a:defRPr/>
            </a:pPr>
            <a:r>
              <a:rPr lang="ko-KR" altLang="en-US"/>
              <a:t>합격자는 파란색</a:t>
            </a:r>
            <a:r>
              <a:rPr lang="en-US" altLang="ko-KR"/>
              <a:t>,</a:t>
            </a:r>
            <a:r>
              <a:rPr lang="ko-KR" altLang="en-US"/>
              <a:t> 불합격자는 빨간색으로 나타냄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537" y="3429000"/>
            <a:ext cx="5114925" cy="311467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초록색 선을 추가해 선 상단은 합격</a:t>
            </a:r>
            <a:r>
              <a:rPr lang="en-US" altLang="ko-KR"/>
              <a:t>,</a:t>
            </a:r>
            <a:r>
              <a:rPr lang="ko-KR" altLang="en-US"/>
              <a:t> 선 하단은 불합격</a:t>
            </a:r>
          </a:p>
          <a:p>
            <a:pPr lvl="2">
              <a:defRPr/>
            </a:pPr>
            <a:r>
              <a:rPr lang="ko-KR" altLang="en-US"/>
              <a:t>아래 수식으로 기존 선형회귀 모델을 적용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문제점</a:t>
            </a:r>
            <a:r>
              <a:rPr lang="en-US" altLang="ko-KR"/>
              <a:t>: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❶ </a:t>
            </a:r>
            <a:r>
              <a:rPr lang="en-US" altLang="ko-KR"/>
              <a:t>         </a:t>
            </a:r>
            <a:r>
              <a:rPr lang="ko-KR" altLang="en-US"/>
              <a:t>의 값이 1 이상이나 0 이하로 나올 수 있음</a:t>
            </a:r>
            <a:br>
              <a:rPr lang="ko-KR" altLang="en-US"/>
            </a:br>
            <a:r>
              <a:rPr lang="ko-KR" altLang="en-US"/>
              <a:t>❷ 각 피쳐들이 Y에 영향을 주는 것을 해석하는 문제</a:t>
            </a:r>
            <a:br>
              <a:rPr lang="ko-KR" altLang="en-US"/>
            </a:br>
            <a:r>
              <a:rPr lang="ko-KR" altLang="en-US"/>
              <a:t>❸ 사건의 발생 여부는 이산적인데 실제 </a:t>
            </a:r>
            <a:r>
              <a:rPr lang="en-US" altLang="ko-KR"/>
              <a:t>        </a:t>
            </a:r>
            <a:r>
              <a:rPr lang="ko-KR" altLang="en-US"/>
              <a:t> 수식은 연속적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7356" y="2477264"/>
            <a:ext cx="4067320" cy="14415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57438" y="4802098"/>
            <a:ext cx="500062" cy="2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46043" y="5545048"/>
            <a:ext cx="500062" cy="2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로지스틱 회귀의 개념</a:t>
            </a:r>
          </a:p>
          <a:p>
            <a:pPr lvl="1">
              <a:defRPr/>
            </a:pPr>
            <a:r>
              <a:rPr lang="ko-KR" altLang="en-US"/>
              <a:t>이진 분류(binary classification) 문제를 확률로 표현</a:t>
            </a:r>
          </a:p>
          <a:p>
            <a:pPr lvl="1">
              <a:defRPr/>
            </a:pPr>
            <a:r>
              <a:rPr lang="ko-KR" altLang="en-US"/>
              <a:t>어떤 사건이 일어날 확률을 </a:t>
            </a:r>
            <a:r>
              <a:rPr lang="en-US" altLang="ko-KR"/>
              <a:t>P(X)</a:t>
            </a:r>
            <a:r>
              <a:rPr lang="ko-KR" altLang="en-US"/>
              <a:t>로 나타내고 </a:t>
            </a:r>
            <a:r>
              <a:rPr lang="en-US" altLang="ko-KR"/>
              <a:t>일어나지 않을</a:t>
            </a:r>
            <a:r>
              <a:rPr lang="ko-KR" altLang="en-US"/>
              <a:t> 확률을 </a:t>
            </a:r>
            <a:r>
              <a:rPr lang="en-US" altLang="ko-KR"/>
              <a:t>1 - P(x)</a:t>
            </a:r>
            <a:r>
              <a:rPr lang="ko-KR" altLang="en-US"/>
              <a:t>로 나타냄 </a:t>
            </a:r>
            <a:r>
              <a:rPr lang="en-US" altLang="ko-KR"/>
              <a:t>(0</a:t>
            </a:r>
            <a:r>
              <a:rPr lang="ko-KR" altLang="en-US"/>
              <a:t> </a:t>
            </a:r>
            <a:r>
              <a:rPr lang="ko-KR" altLang="ko-KR"/>
              <a:t>≤</a:t>
            </a:r>
            <a:r>
              <a:rPr lang="en-US" altLang="ko-KR"/>
              <a:t> P(X) ≤ 1)</a:t>
            </a:r>
          </a:p>
          <a:p>
            <a:pPr lvl="1">
              <a:defRPr/>
            </a:pPr>
            <a:r>
              <a:rPr lang="ko-KR" altLang="en-US"/>
              <a:t>오즈비</a:t>
            </a:r>
            <a:r>
              <a:rPr lang="en-US" altLang="ko-KR"/>
              <a:t>(odds ratio) : 어떤 사건이 일어날 확률과 일어나지 않을 확률의 비율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6919" y="4514159"/>
            <a:ext cx="1188195" cy="71043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/>
              <a:t>확률이</a:t>
            </a:r>
            <a:r>
              <a:rPr lang="en-US" altLang="ko-KR"/>
              <a:t> </a:t>
            </a:r>
            <a:r>
              <a:rPr lang="ko-KR" altLang="en-US"/>
              <a:t>올라갈수록 오즈비도 급속히 상승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9687" y="2058617"/>
            <a:ext cx="6524625" cy="44386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9724" y="2128096"/>
            <a:ext cx="4947073" cy="1631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01</a:t>
            </a:r>
            <a:r>
              <a:rPr lang="ko-KR" altLang="en-US"/>
              <a:t> 로지스틱 회귀란</a:t>
            </a:r>
            <a:r>
              <a:rPr lang="en-US" altLang="ko-KR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/>
              <a:t>로짓</a:t>
            </a:r>
            <a:r>
              <a:rPr lang="en-US" altLang="ko-KR"/>
              <a:t>(logit)</a:t>
            </a:r>
            <a:r>
              <a:rPr lang="ko-KR" altLang="en-US"/>
              <a:t> 함수 </a:t>
            </a:r>
            <a:r>
              <a:rPr lang="en-US" altLang="ko-KR"/>
              <a:t>: </a:t>
            </a:r>
            <a:r>
              <a:rPr lang="ko-KR" altLang="en-US"/>
              <a:t>오즈비에 상용로그를 붙인 수식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2115" y="2804117"/>
            <a:ext cx="3957002" cy="3734795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lang="en-US" altLang="en-US"/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en-US" altLang="ko-KR"/>
              <a:t>/44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215C88"/>
      </a:dk2>
      <a:lt2>
        <a:srgbClr val="FAF3DB"/>
      </a:lt2>
      <a:accent1>
        <a:srgbClr val="6182D6"/>
      </a:accent1>
      <a:accent2>
        <a:srgbClr val="71A4CC"/>
      </a:accent2>
      <a:accent3>
        <a:srgbClr val="EAD1D2"/>
      </a:accent3>
      <a:accent4>
        <a:srgbClr val="DF4857"/>
      </a:accent4>
      <a:accent5>
        <a:srgbClr val="DE7170"/>
      </a:accent5>
      <a:accent6>
        <a:srgbClr val="877656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1889</Words>
  <Application>Microsoft Office PowerPoint</Application>
  <PresentationFormat>화면 슬라이드 쇼(4:3)</PresentationFormat>
  <Paragraphs>385</Paragraphs>
  <Slides>42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한컴오피스</vt:lpstr>
      <vt:lpstr>로지스틱 회귀의 기초</vt:lpstr>
      <vt:lpstr>학습목표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01 로지스틱 회귀란?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02 분류 문제의 성능지표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  <vt:lpstr>03 로지스틱 회귀 구현하기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410</cp:revision>
  <dcterms:created xsi:type="dcterms:W3CDTF">2021-12-22T05:17:44Z</dcterms:created>
  <dcterms:modified xsi:type="dcterms:W3CDTF">2023-05-24T04:41:24Z</dcterms:modified>
  <cp:version>1100.0100.01</cp:version>
</cp:coreProperties>
</file>