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79"/>
  </p:notesMasterIdLst>
  <p:handoutMasterIdLst>
    <p:handoutMasterId r:id="rId80"/>
  </p:handoutMasterIdLst>
  <p:sldIdLst>
    <p:sldId id="317" r:id="rId2"/>
    <p:sldId id="258" r:id="rId3"/>
    <p:sldId id="259" r:id="rId4"/>
    <p:sldId id="260" r:id="rId5"/>
    <p:sldId id="318" r:id="rId6"/>
    <p:sldId id="261" r:id="rId7"/>
    <p:sldId id="262" r:id="rId8"/>
    <p:sldId id="263" r:id="rId9"/>
    <p:sldId id="346" r:id="rId10"/>
    <p:sldId id="347" r:id="rId11"/>
    <p:sldId id="264" r:id="rId12"/>
    <p:sldId id="265" r:id="rId13"/>
    <p:sldId id="266" r:id="rId14"/>
    <p:sldId id="267" r:id="rId15"/>
    <p:sldId id="327" r:id="rId16"/>
    <p:sldId id="326" r:id="rId17"/>
    <p:sldId id="328" r:id="rId18"/>
    <p:sldId id="268" r:id="rId19"/>
    <p:sldId id="329" r:id="rId20"/>
    <p:sldId id="269" r:id="rId21"/>
    <p:sldId id="322" r:id="rId22"/>
    <p:sldId id="330" r:id="rId23"/>
    <p:sldId id="271" r:id="rId24"/>
    <p:sldId id="272" r:id="rId25"/>
    <p:sldId id="323" r:id="rId26"/>
    <p:sldId id="273" r:id="rId27"/>
    <p:sldId id="274" r:id="rId28"/>
    <p:sldId id="277" r:id="rId29"/>
    <p:sldId id="331" r:id="rId30"/>
    <p:sldId id="278" r:id="rId31"/>
    <p:sldId id="279" r:id="rId32"/>
    <p:sldId id="280" r:id="rId33"/>
    <p:sldId id="281" r:id="rId34"/>
    <p:sldId id="282" r:id="rId35"/>
    <p:sldId id="332" r:id="rId36"/>
    <p:sldId id="283" r:id="rId37"/>
    <p:sldId id="333" r:id="rId38"/>
    <p:sldId id="334" r:id="rId39"/>
    <p:sldId id="284" r:id="rId40"/>
    <p:sldId id="335" r:id="rId41"/>
    <p:sldId id="319" r:id="rId42"/>
    <p:sldId id="286" r:id="rId43"/>
    <p:sldId id="287" r:id="rId44"/>
    <p:sldId id="288" r:id="rId45"/>
    <p:sldId id="289" r:id="rId46"/>
    <p:sldId id="336" r:id="rId47"/>
    <p:sldId id="337" r:id="rId48"/>
    <p:sldId id="290" r:id="rId49"/>
    <p:sldId id="292" r:id="rId50"/>
    <p:sldId id="293" r:id="rId51"/>
    <p:sldId id="294" r:id="rId52"/>
    <p:sldId id="295" r:id="rId53"/>
    <p:sldId id="296" r:id="rId54"/>
    <p:sldId id="338" r:id="rId55"/>
    <p:sldId id="297" r:id="rId56"/>
    <p:sldId id="298" r:id="rId57"/>
    <p:sldId id="299" r:id="rId58"/>
    <p:sldId id="340" r:id="rId59"/>
    <p:sldId id="341" r:id="rId60"/>
    <p:sldId id="339" r:id="rId61"/>
    <p:sldId id="301" r:id="rId62"/>
    <p:sldId id="324" r:id="rId63"/>
    <p:sldId id="302" r:id="rId64"/>
    <p:sldId id="342" r:id="rId65"/>
    <p:sldId id="320" r:id="rId66"/>
    <p:sldId id="304" r:id="rId67"/>
    <p:sldId id="305" r:id="rId68"/>
    <p:sldId id="306" r:id="rId69"/>
    <p:sldId id="307" r:id="rId70"/>
    <p:sldId id="343" r:id="rId71"/>
    <p:sldId id="308" r:id="rId72"/>
    <p:sldId id="309" r:id="rId73"/>
    <p:sldId id="344" r:id="rId74"/>
    <p:sldId id="310" r:id="rId75"/>
    <p:sldId id="345" r:id="rId76"/>
    <p:sldId id="311" r:id="rId77"/>
    <p:sldId id="312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28">
          <p15:clr>
            <a:srgbClr val="A4A3A4"/>
          </p15:clr>
        </p15:guide>
        <p15:guide id="2" pos="12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7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4434"/>
    <p:restoredTop sz="89999"/>
  </p:normalViewPr>
  <p:slideViewPr>
    <p:cSldViewPr snapToGrid="0" snapToObjects="1" showGuides="1">
      <p:cViewPr>
        <p:scale>
          <a:sx n="106" d="100"/>
          <a:sy n="106" d="100"/>
        </p:scale>
        <p:origin x="-792" y="222"/>
      </p:cViewPr>
      <p:guideLst>
        <p:guide orient="horz" pos="928"/>
        <p:guide pos="1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-2976" y="-108"/>
      </p:cViewPr>
      <p:guideLst>
        <p:guide orient="horz" pos="2877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8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34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1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1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3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11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3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1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8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0753" y="615584"/>
            <a:ext cx="3231939" cy="51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srgbClr val="6182D6"/>
                </a:solidFill>
                <a:latin typeface="맑은 고딕"/>
                <a:ea typeface="+mn-ea"/>
                <a:cs typeface="+mn-cs"/>
              </a:rPr>
              <a:t>CHAPTER </a:t>
            </a:r>
            <a:r>
              <a:rPr lang="en-US" altLang="ko-KR" sz="28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03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934900" indent="-592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056319" y="484505"/>
            <a:ext cx="2631533" cy="43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200" b="1">
                <a:solidFill>
                  <a:schemeClr val="dk2"/>
                </a:solidFill>
              </a:rPr>
              <a:t>CHAPTER 03 </a:t>
            </a:r>
            <a:r>
              <a:rPr lang="ko-KR" altLang="en-US" sz="2300" b="1">
                <a:solidFill>
                  <a:schemeClr val="dk2"/>
                </a:solidFill>
              </a:rPr>
              <a:t>넘파이</a:t>
            </a:r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9DF08EF-AF00-4477-A6EF-5F46C15B27B4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81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8FA0DF-2CA3-416F-8F71-C200F70152ED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01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넘파이란</a:t>
            </a:r>
            <a:r>
              <a:rPr lang="en-US" altLang="ko-KR" dirty="0"/>
              <a:t>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D76A39-879A-4D74-B9B6-C5EA9647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7" y="1513961"/>
            <a:ext cx="8042905" cy="48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07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/>
                <a:ea typeface="+mn-ea"/>
                <a:cs typeface="+mn-cs"/>
              </a:rPr>
              <a:t>02 넘파이 배열 객체 다루기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265" y="2041236"/>
            <a:ext cx="5735470" cy="2690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4" y="4964686"/>
            <a:ext cx="7684421" cy="2916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float32 데이터 타입인 넘파이 배열의 각 값을 저장하는 메모리 블록은 4바이트씩 차지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7322"/>
            <a:ext cx="8229598" cy="3909579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배열의 생성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44550" y="2228003"/>
          <a:ext cx="7484295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2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 = np.array([1, 4, 5, "8"], float)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[1. 4. 5. 8.]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44550" y="4305347"/>
          <a:ext cx="7484293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28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print(type(test_array[3])) </a:t>
                      </a:r>
                      <a:r>
                        <a:rPr lang="ko-KR" altLang="en-US" sz="16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실수형(floating Type)으로 자동 형 변환 실시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class 'numpy.float64'&gt;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4" y="3285419"/>
            <a:ext cx="7684421" cy="7410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실수형으로 선언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배열을 출력해보면 값이 모두 실수형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5" y="5362763"/>
            <a:ext cx="7684420" cy="55600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개별 값 데이터 타입도 &lt;class ‘numpy.float64'&gt;로 출력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float64는 64비트(bit), 즉 8바이트의 실수형 데이터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47586"/>
              </p:ext>
            </p:extLst>
          </p:nvPr>
        </p:nvGraphicFramePr>
        <p:xfrm>
          <a:off x="850194" y="2052897"/>
          <a:ext cx="7478887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print(test_array.dtype) </a:t>
                      </a:r>
                      <a:r>
                        <a:rPr lang="en-US" altLang="ko-KR" sz="16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배열 전체의 데이터 타입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print(test_array.shape) </a:t>
                      </a:r>
                      <a:r>
                        <a:rPr lang="en-US" altLang="ko-KR" sz="160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배열의 구조(shape)를 반환함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4" y="3913152"/>
            <a:ext cx="7843408" cy="14058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데이터 특징을 출력하는 요소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(property)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은 넘파이 배열의 데이터 타입을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shape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는 넘파이 배열에서 객체(object)의 차원(dimension)에 대한 구성 정보를 반환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8789" y="2335357"/>
            <a:ext cx="5306419" cy="15130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8BF95C89-0B38-4048-80E3-925D62DB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0946"/>
              </p:ext>
            </p:extLst>
          </p:nvPr>
        </p:nvGraphicFramePr>
        <p:xfrm>
          <a:off x="850194" y="2235491"/>
          <a:ext cx="7478887" cy="944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[[1,2,5,8], [1,2,5,8], [1,2,5,8]]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int).shape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9EDAC2-6587-42F0-95BA-5406B634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776" y="3429000"/>
            <a:ext cx="5396446" cy="24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96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542" y="4728188"/>
            <a:ext cx="4062915" cy="185517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B0E24B82-0393-4AC7-A0D4-BDF7C5FCF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31"/>
              </p:ext>
            </p:extLst>
          </p:nvPr>
        </p:nvGraphicFramePr>
        <p:xfrm>
          <a:off x="850194" y="2235491"/>
          <a:ext cx="7478887" cy="216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[[1, 2, 5, 8], [1, 2, 5, 8], [1, 2, 5, 8]]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int).shape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488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3.1</a:t>
            </a:r>
            <a:r>
              <a:rPr lang="ko-KR" altLang="en-US" b="1">
                <a:solidFill>
                  <a:schemeClr val="dk2"/>
                </a:solidFill>
              </a:rPr>
              <a:t> 배열의 구조</a:t>
            </a:r>
            <a:r>
              <a:rPr lang="en-US" altLang="ko-KR" b="1">
                <a:solidFill>
                  <a:schemeClr val="dk2"/>
                </a:solidFill>
              </a:rPr>
              <a:t>(shape)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C3092F86-A46B-4A52-A568-D25CC257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76719"/>
              </p:ext>
            </p:extLst>
          </p:nvPr>
        </p:nvGraphicFramePr>
        <p:xfrm>
          <a:off x="850194" y="2274570"/>
          <a:ext cx="7478887" cy="22957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tensor_rank3 = [[[1, 2, 5, 8], [1, 2, 5, 8], [1, 2, 5, 8]], [[1, 2, 5, 8], [1, 2, 5, 8], [1, 2, 5, 8]], [[1, 2, 5, 8], [1, 2, 5, 8], [1, 2, 5, 8]],[[1, 2, 5, 8], [1, 2, 5, 8], [1, 2, 5, 8]] 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ndim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(tensor_rank3, int).size</a:t>
                      </a:r>
                      <a:endParaRPr lang="en-US" altLang="ko-KR" sz="160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15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dtype</a:t>
            </a:r>
            <a:endParaRPr lang="en-US" altLang="ko-KR" b="1" dirty="0">
              <a:solidFill>
                <a:schemeClr val="dk2"/>
              </a:solidFill>
            </a:endParaRP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dtype으로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배열의 데이터 타입 지정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ko-KR" altLang="en-US" dirty="0"/>
              <a:t>변수가 사용하는 메모리 크기가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n-US" altLang="ko-KR" dirty="0"/>
          </a:p>
          <a:p>
            <a:pPr lvl="2">
              <a:buClr>
                <a:schemeClr val="accent1"/>
              </a:buClr>
              <a:buSzPct val="100000"/>
              <a:defRPr/>
            </a:pPr>
            <a:r>
              <a:rPr lang="en-US" altLang="ko-KR" dirty="0" err="1"/>
              <a:t>dtype</a:t>
            </a:r>
            <a:r>
              <a:rPr lang="ko-KR" altLang="en-US" dirty="0"/>
              <a:t>을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으로 지정한다면 모든 데이터가 실수형으로 저장되는 것을 확인 가능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DE2060A-8853-4BEE-8048-AD1F6C84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70559"/>
              </p:ext>
            </p:extLst>
          </p:nvPr>
        </p:nvGraphicFramePr>
        <p:xfrm>
          <a:off x="850194" y="2974400"/>
          <a:ext cx="7478887" cy="10127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  <a:endParaRPr lang="en-US" altLang="ko-KR" sz="1600" b="0" dirty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  <a:endParaRPr lang="ko-KR" altLang="en-US" sz="1600" dirty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array([[1, 2, 3],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0D5B4E8-892F-4155-A406-48EBCCEF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4089"/>
              </p:ext>
            </p:extLst>
          </p:nvPr>
        </p:nvGraphicFramePr>
        <p:xfrm>
          <a:off x="850194" y="5119409"/>
          <a:ext cx="7478887" cy="10127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 [1, 2, 3.5], [4, 5, 6.5]],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=float)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array([[1. , 2. , 3.5],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[4. , 5. , 6.5]])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</a:rPr>
              <a:t>3.2</a:t>
            </a:r>
            <a:r>
              <a:rPr lang="ko-KR" altLang="en-US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dtype</a:t>
            </a:r>
            <a:endParaRPr lang="en-US" altLang="ko-KR" b="1" dirty="0">
              <a:solidFill>
                <a:schemeClr val="dk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77040"/>
              </p:ext>
            </p:extLst>
          </p:nvPr>
        </p:nvGraphicFramePr>
        <p:xfrm>
          <a:off x="850193" y="2099750"/>
          <a:ext cx="7478888" cy="20802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import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sys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 [[1, 2, 3.5], [4, 5, 6.5]],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=np.float64).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itemsize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np.array( [[1, 2, 3.5], [4, 5, 6.5]], dtype=np.float32).itemsiz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5" y="4318369"/>
            <a:ext cx="7684658" cy="15436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itemsize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요소(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property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배열에서 각 요소가 차지하는 바이트(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byte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) 확인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np.float64로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선언하면 64비트, 즉 8바이트 차지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np.float32로 </a:t>
            </a:r>
            <a:r>
              <a:rPr lang="ko-KR" altLang="en-US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dtype을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선언하면 32비트, 즉 4바이트 차지</a:t>
            </a:r>
          </a:p>
        </p:txBody>
      </p:sp>
    </p:spTree>
    <p:extLst>
      <p:ext uri="{BB962C8B-B14F-4D97-AF65-F5344CB8AC3E}">
        <p14:creationId xmlns:p14="http://schemas.microsoft.com/office/powerpoint/2010/main" val="9593257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b="1"/>
              <a:t>1. </a:t>
            </a:r>
            <a:r>
              <a:rPr lang="ko-KR" altLang="en-US" b="1"/>
              <a:t>넘파이의 개념</a:t>
            </a:r>
          </a:p>
          <a:p>
            <a:pPr lvl="1">
              <a:defRPr/>
            </a:pPr>
            <a:r>
              <a:rPr lang="ko-KR" altLang="en-US" b="0"/>
              <a:t>파이썬의 고성능 과학 계산용 라이브러리</a:t>
            </a:r>
          </a:p>
          <a:p>
            <a:pPr lvl="1">
              <a:defRPr/>
            </a:pPr>
            <a:r>
              <a:rPr lang="ko-KR" altLang="en-US" b="0"/>
              <a:t>벡터나 행렬 같은 선형대수의 표현법을 코드로 처리</a:t>
            </a:r>
          </a:p>
          <a:p>
            <a:pPr lvl="1">
              <a:defRPr/>
            </a:pPr>
            <a:r>
              <a:rPr lang="ko-KR" altLang="en-US" b="0"/>
              <a:t>사실상의 표준 라이브러리</a:t>
            </a:r>
          </a:p>
          <a:p>
            <a:pPr lvl="1">
              <a:defRPr/>
            </a:pPr>
            <a:r>
              <a:rPr lang="ko-KR" altLang="en-US" b="0"/>
              <a:t>다차원 리스트나 크기가 큰 데이터 처리에 유리</a:t>
            </a:r>
          </a:p>
          <a:p>
            <a:pPr lvl="1">
              <a:defRPr/>
            </a:pPr>
            <a:endParaRPr lang="ko-KR" altLang="en-US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489" y="4251060"/>
            <a:ext cx="4029022" cy="17360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배열의 구조 다루기</a:t>
            </a:r>
          </a:p>
          <a:p>
            <a:pPr lvl="1">
              <a:defRPr/>
            </a:pPr>
            <a:r>
              <a:rPr lang="en-US" altLang="ko-KR"/>
              <a:t>rehape</a:t>
            </a:r>
            <a:r>
              <a:rPr lang="ko-KR" altLang="en-US"/>
              <a:t> 함수로 배열의 구조를 변경하고 랭크를 조절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9013" y="2614486"/>
          <a:ext cx="7470069" cy="1876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np.array([[1, 2, 5, 8], [1, 2, 5, 8]])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x.reshape(-1,)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2, 5, 8, 1, 2, 5,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4358" y="4891993"/>
            <a:ext cx="6495282" cy="14358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 dirty="0"/>
              <a:t>반드시 전체 요소의 개수는 통일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69605"/>
              </p:ext>
            </p:extLst>
          </p:nvPr>
        </p:nvGraphicFramePr>
        <p:xfrm>
          <a:off x="859012" y="2026700"/>
          <a:ext cx="7471010" cy="30551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(range(8))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35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array([0, 1, 2, 3, 4, 5, 6, 7])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(2,2)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Traceback (most recent call last)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&lt;ipython-input-2-31f07738c8d3&gt; in &lt;module&gt;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----&gt; 1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x.reshape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(2,2)</a:t>
                      </a:r>
                    </a:p>
                    <a:p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cannot reshape array of size 8 into shape (2,2)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/>
              <a:t>-1을 </a:t>
            </a:r>
            <a:r>
              <a:rPr lang="en-US" altLang="ko-KR" dirty="0" err="1"/>
              <a:t>사용</a:t>
            </a:r>
            <a:r>
              <a:rPr lang="ko-KR" altLang="en-US" dirty="0"/>
              <a:t>하면 나머지 차원의 크기를 지정했을 때 전체 요소의 개수를 고려하여 마지막 차원이 자동으로 지정됨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67070"/>
              </p:ext>
            </p:extLst>
          </p:nvPr>
        </p:nvGraphicFramePr>
        <p:xfrm>
          <a:off x="859012" y="2304984"/>
          <a:ext cx="7471010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3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7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range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(8)).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</a:t>
                      </a: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hape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(4,2)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05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</a:t>
                      </a:r>
                      <a:r>
                        <a:rPr lang="ko-KR" altLang="en-US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(2,-1)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([[0,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5, 6, 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B4E5059-D861-40F9-8E85-31956D89D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49172"/>
              </p:ext>
            </p:extLst>
          </p:nvPr>
        </p:nvGraphicFramePr>
        <p:xfrm>
          <a:off x="850717" y="4865009"/>
          <a:ext cx="7470069" cy="16088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1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x.reshape(2,2,-1)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82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 [2, 3]],</a:t>
                      </a:r>
                      <a:endParaRPr lang="en-US" altLang="ko-KR" sz="1500" dirty="0"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500" dirty="0"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164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flatten </a:t>
            </a:r>
            <a:r>
              <a:rPr lang="ko-KR" altLang="en-US"/>
              <a:t>함수는 데이터 그대로 1차원으로 변경</a:t>
            </a:r>
          </a:p>
          <a:p>
            <a:pPr lvl="2">
              <a:defRPr/>
            </a:pPr>
            <a:r>
              <a:rPr lang="ko-KR" altLang="en-US"/>
              <a:t>데이터의 개수는 그대로 존재</a:t>
            </a:r>
          </a:p>
          <a:p>
            <a:pPr lvl="2">
              <a:defRPr/>
            </a:pPr>
            <a:r>
              <a:rPr lang="ko-KR" altLang="en-US"/>
              <a:t>배열의 구조만 변한다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66268"/>
              </p:ext>
            </p:extLst>
          </p:nvPr>
        </p:nvGraphicFramePr>
        <p:xfrm>
          <a:off x="859012" y="2857320"/>
          <a:ext cx="7474065" cy="2777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0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np.array(range(8)).reshape(2,2,2)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16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35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[2, 3]],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[[4,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[6, 7]]])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x.flatten()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4529" y="4004572"/>
            <a:ext cx="3036093" cy="24217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인덱싱과 슬라이싱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5.1</a:t>
            </a:r>
            <a:r>
              <a:rPr lang="ko-KR" altLang="en-US" b="1">
                <a:solidFill>
                  <a:schemeClr val="dk2"/>
                </a:solidFill>
              </a:rPr>
              <a:t> 인덱싱</a:t>
            </a:r>
          </a:p>
          <a:p>
            <a:pPr lvl="1">
              <a:defRPr/>
            </a:pPr>
            <a:r>
              <a:rPr lang="ko-KR" altLang="en-US"/>
              <a:t>인덱싱</a:t>
            </a:r>
            <a:r>
              <a:rPr lang="en-US" altLang="ko-KR"/>
              <a:t>(indexing) : </a:t>
            </a:r>
            <a:r>
              <a:rPr lang="ko-KR" altLang="en-US"/>
              <a:t>리스트에</a:t>
            </a:r>
            <a:r>
              <a:rPr lang="en-US" altLang="ko-KR"/>
              <a:t> </a:t>
            </a:r>
            <a:r>
              <a:rPr lang="ko-KR" altLang="en-US"/>
              <a:t>있는 값의 상대적인 주소</a:t>
            </a:r>
            <a:r>
              <a:rPr lang="en-US" altLang="ko-KR"/>
              <a:t>(offset)</a:t>
            </a:r>
            <a:r>
              <a:rPr lang="ko-KR" altLang="en-US"/>
              <a:t>로 값에 접근</a:t>
            </a:r>
          </a:p>
          <a:p>
            <a:pPr lvl="1">
              <a:defRPr/>
            </a:pPr>
            <a:r>
              <a:rPr lang="ko-KR" altLang="en-US"/>
              <a:t>넘파이 배열의 인덱스 표현에는 </a:t>
            </a:r>
            <a:r>
              <a:rPr lang="en-US" altLang="ko-KR"/>
              <a:t>‘,’</a:t>
            </a:r>
            <a:r>
              <a:rPr lang="ko-KR" altLang="en-US"/>
              <a:t>을 지원</a:t>
            </a:r>
          </a:p>
          <a:p>
            <a:pPr lvl="2">
              <a:defRPr/>
            </a:pPr>
            <a:r>
              <a:rPr lang="en-US" altLang="ko-KR"/>
              <a:t>‘[</a:t>
            </a:r>
            <a:r>
              <a:rPr lang="ko-KR" altLang="en-US"/>
              <a:t>행</a:t>
            </a:r>
            <a:r>
              <a:rPr lang="en-US" altLang="ko-KR"/>
              <a:t>][</a:t>
            </a:r>
            <a:r>
              <a:rPr lang="ko-KR" altLang="en-US"/>
              <a:t>열</a:t>
            </a:r>
            <a:r>
              <a:rPr lang="en-US" altLang="ko-KR"/>
              <a:t>]’</a:t>
            </a:r>
            <a:r>
              <a:rPr lang="ko-KR" altLang="en-US"/>
              <a:t> 또는 </a:t>
            </a:r>
            <a:r>
              <a:rPr lang="en-US" altLang="ko-KR"/>
              <a:t>‘[</a:t>
            </a:r>
            <a:r>
              <a:rPr lang="ko-KR" altLang="en-US"/>
              <a:t>행</a:t>
            </a:r>
            <a:r>
              <a:rPr lang="en-US" altLang="ko-KR"/>
              <a:t>,</a:t>
            </a:r>
            <a:r>
              <a:rPr lang="ko-KR" altLang="en-US"/>
              <a:t>열</a:t>
            </a:r>
            <a:r>
              <a:rPr lang="en-US" altLang="ko-KR"/>
              <a:t>]’</a:t>
            </a:r>
            <a:r>
              <a:rPr lang="ko-KR" altLang="en-US"/>
              <a:t> 형태</a:t>
            </a:r>
          </a:p>
          <a:p>
            <a:pPr lvl="1">
              <a:defRPr/>
            </a:pP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차원 텐서 이상은 </a:t>
            </a:r>
            <a:r>
              <a:rPr lang="en-US" altLang="ko-KR" b="0">
                <a:solidFill>
                  <a:schemeClr val="tx1"/>
                </a:solidFill>
              </a:rPr>
              <a:t>shape</a:t>
            </a:r>
            <a:r>
              <a:rPr lang="ko-KR" altLang="en-US" b="0">
                <a:solidFill>
                  <a:schemeClr val="tx1"/>
                </a:solidFill>
              </a:rPr>
              <a:t>에서 출력되는 랭크 순서대로 인덱싱에 접근</a:t>
            </a:r>
          </a:p>
          <a:p>
            <a:pPr lvl="0">
              <a:defRPr/>
            </a:pPr>
            <a:endParaRPr lang="ko-KR" altLang="en-US" b="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00676"/>
              </p:ext>
            </p:extLst>
          </p:nvPr>
        </p:nvGraphicFramePr>
        <p:xfrm>
          <a:off x="859012" y="1742541"/>
          <a:ext cx="7463419" cy="1295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np.array([[1, 2, 3], [4, 5, 6]], int)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5336"/>
              </p:ext>
            </p:extLst>
          </p:nvPr>
        </p:nvGraphicFramePr>
        <p:xfrm>
          <a:off x="859012" y="3040163"/>
          <a:ext cx="7463420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Cascadia Code"/>
                          <a:cs typeface="Cascadia Code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4111D2EC-AA54-44A7-9DEE-8E84907A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79697"/>
              </p:ext>
            </p:extLst>
          </p:nvPr>
        </p:nvGraphicFramePr>
        <p:xfrm>
          <a:off x="859430" y="4678743"/>
          <a:ext cx="7478887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5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x[0, 1] = 100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54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array([[ 1, 100, 3],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[ 4,    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</a:rPr>
              <a:t>5.2</a:t>
            </a:r>
            <a:r>
              <a:rPr lang="ko-KR" altLang="en-US" b="1">
                <a:solidFill>
                  <a:schemeClr val="dk2"/>
                </a:solidFill>
              </a:rPr>
              <a:t> 슬라이싱</a:t>
            </a:r>
          </a:p>
          <a:p>
            <a:pPr lvl="1">
              <a:defRPr/>
            </a:pPr>
            <a:r>
              <a:rPr lang="ko-KR" altLang="en-US"/>
              <a:t>슬라이싱</a:t>
            </a:r>
            <a:r>
              <a:rPr lang="en-US" altLang="ko-KR"/>
              <a:t>(slicing) : </a:t>
            </a:r>
            <a:r>
              <a:rPr lang="ko-KR" altLang="en-US"/>
              <a:t>인덱스를 사용하여 리스트 일부를 잘라내어 반환</a:t>
            </a:r>
          </a:p>
          <a:p>
            <a:pPr lvl="1">
              <a:defRPr/>
            </a:pPr>
            <a:r>
              <a:rPr lang="ko-KR" altLang="en-US"/>
              <a:t>넘파이 배열은 행과 열을 나눠 슬라이싱할 수 있음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6888" y="3429000"/>
            <a:ext cx="3836193" cy="2371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69539"/>
              </p:ext>
            </p:extLst>
          </p:nvPr>
        </p:nvGraphicFramePr>
        <p:xfrm>
          <a:off x="855485" y="1720155"/>
          <a:ext cx="7644089" cy="1097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 = np.array([[1, 2, 3, 4, 5],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[6, 7, 8, 9, 10]], int)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x[:,2:] </a:t>
                      </a:r>
                      <a:r>
                        <a:rPr lang="en-US" altLang="ko-KR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전체 행의 2열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3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9355"/>
              </p:ext>
            </p:extLst>
          </p:nvPr>
        </p:nvGraphicFramePr>
        <p:xfrm>
          <a:off x="855486" y="3637537"/>
          <a:ext cx="7644088" cy="781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35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x[1,1:3]</a:t>
                      </a:r>
                      <a:r>
                        <a:rPr lang="ko-KR" altLang="en-US" sz="1500" b="0"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1행의 1열 ~ 2열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array([7,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368"/>
              </p:ext>
            </p:extLst>
          </p:nvPr>
        </p:nvGraphicFramePr>
        <p:xfrm>
          <a:off x="855486" y="5221186"/>
          <a:ext cx="7644088" cy="781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35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Cascadia Code"/>
                          <a:cs typeface="Cascadia Code"/>
                        </a:rPr>
                        <a:t>x[1:3] </a:t>
                      </a:r>
                      <a:r>
                        <a:rPr lang="en-US" altLang="ko-KR" sz="1500" b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1행 ~ 2행의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30</a:t>
                      </a:r>
                      <a:r>
                        <a:rPr lang="ko-KR" altLang="en-US" sz="15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array([[ 6, 7, 8, 9, 10]])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5" y="2817435"/>
            <a:ext cx="8067889" cy="743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x는 2행 5열인 행렬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x[:,2:]는 행 부분은 행 전체, 열 부분은 인덱스가 2 이후의 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25" y="4418728"/>
            <a:ext cx="7037017" cy="5602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x[1,1:3]은 행 부분은 첫 번째 행만을 의미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열 부분 1:3은 열이 1부터 2까지의 값을 추출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5" y="6002377"/>
            <a:ext cx="8067889" cy="3931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행렬 전체의 행의 개수가 2이기 때문에 이를 넘어가는 인덱스는 무시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증가값</a:t>
            </a:r>
            <a:r>
              <a:rPr lang="en-US" altLang="ko-KR"/>
              <a:t>(step)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리스트에서 데이터의 요소를 호출할 때</a:t>
            </a:r>
            <a:br>
              <a:rPr lang="ko-KR" altLang="en-US"/>
            </a:br>
            <a:r>
              <a:rPr lang="ko-KR" altLang="en-US"/>
              <a:t>		데이터를 건너뛰면서 반환</a:t>
            </a:r>
          </a:p>
          <a:p>
            <a:pPr lvl="2">
              <a:defRPr/>
            </a:pPr>
            <a:r>
              <a:rPr lang="en-US" altLang="ko-KR"/>
              <a:t>‘[</a:t>
            </a:r>
            <a:r>
              <a:rPr lang="ko-KR" altLang="en-US"/>
              <a:t>시작 인덱스</a:t>
            </a:r>
            <a:r>
              <a:rPr lang="en-US" altLang="ko-KR"/>
              <a:t>:</a:t>
            </a:r>
            <a:r>
              <a:rPr lang="ko-KR" altLang="en-US"/>
              <a:t>마지막 인덱스</a:t>
            </a:r>
            <a:r>
              <a:rPr lang="en-US" altLang="ko-KR"/>
              <a:t>:</a:t>
            </a:r>
            <a:r>
              <a:rPr lang="ko-KR" altLang="en-US"/>
              <a:t>증가값</a:t>
            </a:r>
            <a:r>
              <a:rPr lang="en-US" altLang="ko-KR"/>
              <a:t>]’</a:t>
            </a:r>
            <a:r>
              <a:rPr lang="ko-KR" altLang="en-US"/>
              <a:t> 형태</a:t>
            </a:r>
          </a:p>
          <a:p>
            <a:pPr lvl="2">
              <a:defRPr/>
            </a:pPr>
            <a:r>
              <a:rPr lang="ko-KR" altLang="en-US"/>
              <a:t>각 랭크에 있는 요소별로 모두 적용할 수 있음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09D8A62-6EB6-4B6E-B4C6-436E74A7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08431"/>
              </p:ext>
            </p:extLst>
          </p:nvPr>
        </p:nvGraphicFramePr>
        <p:xfrm>
          <a:off x="859012" y="3556000"/>
          <a:ext cx="7827786" cy="14912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824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(range(15), int).reshape(3, -1)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[ 5,  6,  7,  8,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11, 12, 13, 14]])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2" indent="0">
              <a:buNone/>
              <a:defRPr/>
            </a:pPr>
            <a:endParaRPr lang="ko-KR" altLang="en-US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3750" y="3972643"/>
            <a:ext cx="3553944" cy="256626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1E3A8AB-8FE5-463F-A8B1-EEB6865B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2248"/>
              </p:ext>
            </p:extLst>
          </p:nvPr>
        </p:nvGraphicFramePr>
        <p:xfrm>
          <a:off x="859012" y="1513736"/>
          <a:ext cx="7827786" cy="22213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x[:,::2]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2,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[ 5, 7,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12, 14]])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x[::2,::3]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array([[ 0,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[10, 13]])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213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 err="1"/>
              <a:t>넘파이의</a:t>
            </a:r>
            <a:r>
              <a:rPr lang="ko-KR" altLang="en-US" dirty="0"/>
              <a:t> 특징</a:t>
            </a:r>
          </a:p>
          <a:p>
            <a:pPr lvl="1">
              <a:defRPr/>
            </a:pPr>
            <a:r>
              <a:rPr lang="ko-KR" altLang="en-US" dirty="0"/>
              <a:t>속도가 빠르고 메모리 사용이 효율적</a:t>
            </a:r>
          </a:p>
          <a:p>
            <a:pPr lvl="2">
              <a:defRPr/>
            </a:pPr>
            <a:r>
              <a:rPr lang="ko-KR" altLang="en-US" dirty="0"/>
              <a:t>데이터를 메모리에 할당하는 방식이 기존과 다름</a:t>
            </a:r>
          </a:p>
          <a:p>
            <a:pPr lvl="1">
              <a:defRPr/>
            </a:pPr>
            <a:r>
              <a:rPr lang="ko-KR" altLang="en-US" dirty="0"/>
              <a:t>반복문을 사용하지 않음</a:t>
            </a:r>
          </a:p>
          <a:p>
            <a:pPr lvl="2">
              <a:defRPr/>
            </a:pPr>
            <a:r>
              <a:rPr lang="ko-KR" altLang="en-US" dirty="0"/>
              <a:t>연산할 때 병렬로 처리</a:t>
            </a:r>
          </a:p>
          <a:p>
            <a:pPr lvl="2">
              <a:defRPr/>
            </a:pPr>
            <a:r>
              <a:rPr lang="ko-KR" altLang="en-US" dirty="0"/>
              <a:t>함수를 한 번에 많은 요소에 적용 </a:t>
            </a:r>
          </a:p>
          <a:p>
            <a:pPr lvl="1">
              <a:defRPr/>
            </a:pPr>
            <a:r>
              <a:rPr lang="ko-KR" altLang="en-US" dirty="0"/>
              <a:t>다양한 선형대수 관련 함수 제공</a:t>
            </a:r>
          </a:p>
          <a:p>
            <a:pPr lvl="1">
              <a:defRPr/>
            </a:pPr>
            <a:r>
              <a:rPr lang="en-US" altLang="ko-KR" dirty="0"/>
              <a:t>C, C++, </a:t>
            </a:r>
            <a:r>
              <a:rPr lang="ko-KR" altLang="en-US" dirty="0"/>
              <a:t>포트란 등 다른 언어와 통합 사용 가능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7875877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배열 생성 함수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6.1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arange</a:t>
            </a:r>
          </a:p>
          <a:p>
            <a:pPr lvl="1">
              <a:defRPr/>
            </a:pPr>
            <a:r>
              <a:rPr lang="en-US" altLang="ko-KR"/>
              <a:t>range</a:t>
            </a:r>
            <a:r>
              <a:rPr lang="ko-KR" altLang="en-US"/>
              <a:t> 함수와 같이 차례대로 값을 생성</a:t>
            </a:r>
          </a:p>
          <a:p>
            <a:pPr lvl="1">
              <a:defRPr/>
            </a:pPr>
            <a:r>
              <a:rPr lang="ko-KR" altLang="en-US"/>
              <a:t> ‘(시작 인덱스, 마지막 인덱스, 증가값)’으로 구성</a:t>
            </a:r>
          </a:p>
          <a:p>
            <a:pPr lvl="1">
              <a:defRPr/>
            </a:pPr>
            <a:r>
              <a:rPr lang="en-US" altLang="ko-KR" spc="-100"/>
              <a:t>range </a:t>
            </a:r>
            <a:r>
              <a:rPr lang="ko-KR" altLang="en-US" spc="-100"/>
              <a:t>함수와 달리 증가값에 실수형이 입력되어도 값을 생성할 수 있음</a:t>
            </a:r>
          </a:p>
          <a:p>
            <a:pPr lvl="1">
              <a:defRPr/>
            </a:pPr>
            <a:r>
              <a:rPr lang="ko-KR" altLang="en-US"/>
              <a:t>소수점 값을 주기적으로 생성할 때 유용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83754"/>
              </p:ext>
            </p:extLst>
          </p:nvPr>
        </p:nvGraphicFramePr>
        <p:xfrm>
          <a:off x="855486" y="1966179"/>
          <a:ext cx="7614259" cy="26316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8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5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np.arange(10)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1, 2, 3, 4, 5, 6, 7, 8, 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p.arange(-5,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array([-5, -4, -3, -2, -1, 0, 1, 2, 3, 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np.arange(0, 5,0.5)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array([0. , 0.5, 1. , 1.5, 2. , 2.5, 3. , 3.5, 4. , 4.5])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4715094"/>
            <a:ext cx="7037017" cy="5579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증가값에 실수형이 입력되어도 값을 생성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소수점 값을 주기적으로 생성할 때 유용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6.2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ones, zeros, empty</a:t>
            </a:r>
          </a:p>
          <a:p>
            <a:pPr lvl="1">
              <a:defRPr/>
            </a:pPr>
            <a:r>
              <a:rPr lang="ko-KR" altLang="en-US" dirty="0" err="1"/>
              <a:t>ones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1로만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2">
              <a:defRPr/>
            </a:pPr>
            <a:r>
              <a:rPr lang="ko-KR" altLang="en-US" dirty="0"/>
              <a:t>사전에 </a:t>
            </a:r>
            <a:r>
              <a:rPr lang="en-US" altLang="ko-KR" dirty="0"/>
              <a:t>shape</a:t>
            </a:r>
            <a:r>
              <a:rPr lang="ko-KR" altLang="en-US" dirty="0"/>
              <a:t> 값을 넣어서 원하는 크기의 </a:t>
            </a:r>
            <a:r>
              <a:rPr lang="ko-KR" altLang="en-US" dirty="0" err="1"/>
              <a:t>넘파이</a:t>
            </a:r>
            <a:r>
              <a:rPr lang="ko-KR" altLang="en-US" dirty="0"/>
              <a:t> 배열 생성</a:t>
            </a:r>
          </a:p>
          <a:p>
            <a:pPr lvl="1">
              <a:defRPr/>
            </a:pPr>
            <a:r>
              <a:rPr lang="ko-KR" altLang="en-US" dirty="0" err="1"/>
              <a:t>zeros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0으로만 구성된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</a:t>
            </a:r>
          </a:p>
          <a:p>
            <a:pPr lvl="1">
              <a:defRPr/>
            </a:pPr>
            <a:r>
              <a:rPr lang="en-US" altLang="ko-KR" dirty="0"/>
              <a:t>empty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en-US" altLang="ko-KR" dirty="0" err="1"/>
              <a:t>활용</a:t>
            </a:r>
            <a:r>
              <a:rPr lang="en-US" altLang="ko-KR" dirty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</a:t>
            </a:r>
            <a:r>
              <a:rPr lang="en-US" altLang="ko-KR" dirty="0" err="1"/>
              <a:t>메모리</a:t>
            </a:r>
            <a:r>
              <a:rPr lang="en-US" altLang="ko-KR" dirty="0"/>
              <a:t> </a:t>
            </a:r>
            <a:r>
              <a:rPr lang="en-US" altLang="ko-KR" dirty="0" err="1"/>
              <a:t>공간</a:t>
            </a:r>
            <a:r>
              <a:rPr lang="en-US" altLang="ko-KR" dirty="0"/>
              <a:t> </a:t>
            </a:r>
            <a:r>
              <a:rPr lang="en-US" altLang="ko-KR" dirty="0" err="1"/>
              <a:t>확보하여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ones</a:t>
            </a:r>
            <a:r>
              <a:rPr lang="ko-KR" altLang="en-US" dirty="0"/>
              <a:t>와 </a:t>
            </a:r>
            <a:r>
              <a:rPr lang="en-US" altLang="ko-KR" dirty="0"/>
              <a:t>zeros</a:t>
            </a:r>
            <a:r>
              <a:rPr lang="ko-KR" altLang="en-US" dirty="0"/>
              <a:t>는 먼저 </a:t>
            </a:r>
            <a:r>
              <a:rPr lang="ko-KR" altLang="en-US" dirty="0" err="1"/>
              <a:t>shape의</a:t>
            </a:r>
            <a:r>
              <a:rPr lang="ko-KR" altLang="en-US" dirty="0"/>
              <a:t> 크기만큼 메모리를 할당하고 그곳에 값을 채움</a:t>
            </a:r>
          </a:p>
          <a:p>
            <a:pPr lvl="2">
              <a:defRPr/>
            </a:pPr>
            <a:r>
              <a:rPr lang="ko-KR" altLang="en-US" dirty="0"/>
              <a:t>해당 메모리 공간에 값이 남았을 경우 그 값을 함께 반환</a:t>
            </a:r>
          </a:p>
          <a:p>
            <a:pPr lvl="2">
              <a:defRPr/>
            </a:pPr>
            <a:r>
              <a:rPr lang="en-US" altLang="ko-KR" dirty="0"/>
              <a:t>empty</a:t>
            </a:r>
            <a:r>
              <a:rPr lang="ko-KR" altLang="en-US" dirty="0"/>
              <a:t>는 메모리 초기화 않아 생성될 때마다 다른 값 반환</a:t>
            </a:r>
          </a:p>
          <a:p>
            <a:pPr lvl="1">
              <a:defRPr/>
            </a:pPr>
            <a:r>
              <a:rPr lang="ko-KR" altLang="en-US" dirty="0"/>
              <a:t>생성 시점에서 </a:t>
            </a:r>
            <a:r>
              <a:rPr lang="ko-KR" altLang="en-US" dirty="0" err="1"/>
              <a:t>dtype을</a:t>
            </a:r>
            <a:r>
              <a:rPr lang="ko-KR" altLang="en-US" dirty="0"/>
              <a:t> 지정해주면 해당 데이터 타입으로 배열 생성</a:t>
            </a:r>
          </a:p>
          <a:p>
            <a:pPr marL="1143000" lvl="2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54009"/>
              </p:ext>
            </p:extLst>
          </p:nvPr>
        </p:nvGraphicFramePr>
        <p:xfrm>
          <a:off x="855486" y="1748014"/>
          <a:ext cx="7614259" cy="4153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=(5,2),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11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shape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=(2,2),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[0., 0.]],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np.empty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(shape=(2,4),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=np.float32)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array([[0.000e+00, 1.401e-45, 0.000e+00, 5.689e-43],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[1.530e-42, 0.000e+00, 1.076e-42, 0.000e+00]], 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=float32)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/>
          <p:nvPr/>
        </p:nvSpPr>
        <p:spPr>
          <a:xfrm>
            <a:off x="457200" y="1353672"/>
            <a:ext cx="8229598" cy="386763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kumimoji="0" lang="ko-KR" altLang="en-US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kumimoji="0" lang="en-US" altLang="ko-KR" sz="2300" b="1" i="0" u="none" strike="noStrike" kern="1200" cap="none" spc="0" normalizeH="0" baseline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ones_like, zeros_like, empty_like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ones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기존 넘파이 배열과 같은 크기로 만들어 내용을 1로 채움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zeros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기존 넘파이 배열과 같은 크기로 만들어 내용을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0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으로 채움</a:t>
            </a:r>
          </a:p>
          <a:p>
            <a:pPr marL="1142790" lvl="1" indent="-39984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empty_like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: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기존 넘파이 배열과 같은 크기로 만들어 빈 상태로 만듦</a:t>
            </a: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marL="1143000" lvl="2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/>
          <p:nvPr/>
        </p:nvSpPr>
        <p:spPr>
          <a:xfrm>
            <a:off x="457200" y="1353672"/>
            <a:ext cx="8229598" cy="386763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>
                <a:latin typeface="맑은 고딕"/>
                <a:ea typeface="+mn-ea"/>
                <a:cs typeface="+mn-cs"/>
              </a:defRPr>
            </a:pP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6.3</a:t>
            </a:r>
            <a:r>
              <a:rPr kumimoji="0" lang="ko-KR" altLang="en-US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ones_like</a:t>
            </a: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zeros_like</a:t>
            </a:r>
            <a:r>
              <a:rPr kumimoji="0" lang="en-US" altLang="ko-KR" sz="2300" b="1" i="0" u="none" strike="noStrike" kern="1200" cap="none" spc="0" normalizeH="0" baseline="0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kumimoji="0" lang="en-US" altLang="ko-KR" sz="2300" b="1" i="0" u="none" strike="noStrike" kern="1200" cap="none" spc="0" normalizeH="0" baseline="0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empty_like</a:t>
            </a:r>
            <a:endParaRPr kumimoji="0" lang="en-US" altLang="ko-KR" sz="2300" b="1" i="0" u="none" strike="noStrike" kern="1200" cap="none" spc="0" normalizeH="0" baseline="0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marL="1485720" lvl="2" indent="-34272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marL="1143000" lvl="2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>
                <a:latin typeface="맑은 고딕"/>
                <a:ea typeface="+mn-ea"/>
                <a:cs typeface="+mn-cs"/>
              </a:defRPr>
            </a:pPr>
            <a:endParaRPr kumimoji="0" lang="ko-KR" altLang="en-US" sz="2300" b="0" i="0" u="none" strike="noStrike" kern="1200" cap="none" spc="0" normalizeH="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6980664-0854-4E02-8D9E-89EED0C5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29908"/>
              </p:ext>
            </p:extLst>
          </p:nvPr>
        </p:nvGraphicFramePr>
        <p:xfrm>
          <a:off x="855486" y="2117469"/>
          <a:ext cx="7614259" cy="3957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(12).reshape(3,4)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093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array([[ 0, 1,  2, 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[ 4, 5,  6,  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[ 8, 9, 10, 11]])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np.ones_like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1, 1,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[1, 1, 1,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np.zeros_like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[0, 0, 0, 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5453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386763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/>
              <a:t>identity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단위행렬(</a:t>
            </a:r>
            <a:r>
              <a:rPr lang="ko-KR" altLang="en-US" dirty="0" err="1"/>
              <a:t>i행렬</a:t>
            </a:r>
            <a:r>
              <a:rPr lang="ko-KR" altLang="en-US" dirty="0"/>
              <a:t>)을 생성</a:t>
            </a:r>
          </a:p>
          <a:p>
            <a:pPr lvl="2">
              <a:defRPr/>
            </a:pPr>
            <a:r>
              <a:rPr lang="ko-KR" altLang="en-US" dirty="0"/>
              <a:t>매개변수 </a:t>
            </a:r>
            <a:r>
              <a:rPr lang="ko-KR" altLang="en-US" dirty="0" err="1"/>
              <a:t>n으로</a:t>
            </a:r>
            <a:r>
              <a:rPr lang="ko-KR" altLang="en-US" dirty="0"/>
              <a:t> </a:t>
            </a:r>
            <a:r>
              <a:rPr lang="ko-KR" altLang="en-US" dirty="0" err="1"/>
              <a:t>n×n</a:t>
            </a:r>
            <a:r>
              <a:rPr lang="ko-KR" altLang="en-US" dirty="0"/>
              <a:t> 단위행렬을 생성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FF7A8FBB-680B-4FF2-B502-08089ABD1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6907"/>
              </p:ext>
            </p:extLst>
          </p:nvPr>
        </p:nvGraphicFramePr>
        <p:xfrm>
          <a:off x="859012" y="2990407"/>
          <a:ext cx="7463420" cy="27090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6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6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(n=3,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np.identity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(n=4,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=int)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1,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1,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[0, 0, 0, 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198094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/>
              <a:t>eye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시작점과 행렬 크기를 지정</a:t>
            </a:r>
            <a:r>
              <a:rPr lang="en-US" altLang="ko-KR" dirty="0"/>
              <a:t>,</a:t>
            </a:r>
            <a:r>
              <a:rPr lang="ko-KR" altLang="en-US" dirty="0"/>
              <a:t> 단위행렬 생성</a:t>
            </a:r>
          </a:p>
          <a:p>
            <a:pPr lvl="2">
              <a:defRPr/>
            </a:pPr>
            <a:r>
              <a:rPr lang="ko-KR" altLang="en-US" dirty="0" err="1"/>
              <a:t>N은</a:t>
            </a:r>
            <a:r>
              <a:rPr lang="ko-KR" altLang="en-US" dirty="0"/>
              <a:t> 행의 개수, </a:t>
            </a:r>
            <a:r>
              <a:rPr lang="ko-KR" altLang="en-US" dirty="0" err="1"/>
              <a:t>M은</a:t>
            </a:r>
            <a:r>
              <a:rPr lang="ko-KR" altLang="en-US" dirty="0"/>
              <a:t> 열의 개수를 지정</a:t>
            </a:r>
          </a:p>
          <a:p>
            <a:pPr lvl="2">
              <a:defRPr/>
            </a:pPr>
            <a:r>
              <a:rPr lang="ko-KR" altLang="en-US" dirty="0" err="1"/>
              <a:t>k는</a:t>
            </a:r>
            <a:r>
              <a:rPr lang="ko-KR" altLang="en-US" dirty="0"/>
              <a:t> 열의 값을 기준으로 시작 인덱스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0926D52-32BE-4EEA-B74A-8BDC8E91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05936"/>
              </p:ext>
            </p:extLst>
          </p:nvPr>
        </p:nvGraphicFramePr>
        <p:xfrm>
          <a:off x="859012" y="3429000"/>
          <a:ext cx="7827786" cy="24652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4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3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array([[1., 0.,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1., 0.,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1., 0., 0.]])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pt-BR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np.eye(N=3, M=5, k=2)</a:t>
                      </a:r>
                      <a:endParaRPr lang="ko-KR" altLang="en-US" sz="1600" b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array([[0., 0., 1., 0.,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0., 1., 0.],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[0., 0., 0., 0., 1.]])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503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4147"/>
            <a:ext cx="8229598" cy="386763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6.4 identity, eye, </a:t>
            </a:r>
            <a:r>
              <a:rPr lang="en-US" altLang="ko-KR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diag</a:t>
            </a:r>
            <a:endParaRPr lang="en-US" altLang="ko-KR" b="1" dirty="0">
              <a:solidFill>
                <a:schemeClr val="dk2"/>
              </a:solidFill>
              <a:latin typeface="맑은 고딕"/>
              <a:ea typeface="+mn-ea"/>
              <a:cs typeface="+mn-cs"/>
            </a:endParaRPr>
          </a:p>
          <a:p>
            <a:pPr lvl="1">
              <a:defRPr/>
            </a:pPr>
            <a:r>
              <a:rPr lang="en-US" altLang="ko-KR" dirty="0" err="1"/>
              <a:t>diag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행렬의 대각성분 값을 추출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23FD2F6-44E6-46E0-9224-6FDFCC21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0878"/>
              </p:ext>
            </p:extLst>
          </p:nvPr>
        </p:nvGraphicFramePr>
        <p:xfrm>
          <a:off x="855486" y="2721895"/>
          <a:ext cx="7614259" cy="28809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1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2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17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 = np.arange(9).reshape(3,3)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fr-FR" altLang="ko-KR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matrix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array([[0,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[3, 4,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[6, 7, 8]])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3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30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array([0, 4, 8])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31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np.diag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(matrix, k=1)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902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array([1, 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A61F27-B2AE-42EA-9520-1E5929D7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0979" y="4595496"/>
            <a:ext cx="3827052" cy="20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23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7.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uniform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균등분포 함수</a:t>
            </a:r>
          </a:p>
          <a:p>
            <a:pPr lvl="2"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np.random.uniform</a:t>
            </a:r>
            <a:r>
              <a:rPr lang="ko-KR" altLang="en-US" dirty="0"/>
              <a:t>(</a:t>
            </a:r>
            <a:r>
              <a:rPr lang="ko-KR" altLang="en-US" dirty="0" err="1"/>
              <a:t>시작값</a:t>
            </a:r>
            <a:r>
              <a:rPr lang="ko-KR" altLang="en-US" dirty="0"/>
              <a:t>, </a:t>
            </a:r>
            <a:r>
              <a:rPr lang="ko-KR" altLang="en-US" dirty="0" err="1"/>
              <a:t>끝값</a:t>
            </a:r>
            <a:r>
              <a:rPr lang="ko-KR" altLang="en-US" dirty="0"/>
              <a:t>, 데이터개수)’</a:t>
            </a:r>
          </a:p>
          <a:p>
            <a:pPr lvl="0">
              <a:defRPr/>
            </a:pPr>
            <a:endParaRPr lang="ko-KR" altLang="en-US" dirty="0"/>
          </a:p>
          <a:p>
            <a:pPr marL="34290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9717"/>
              </p:ext>
            </p:extLst>
          </p:nvPr>
        </p:nvGraphicFramePr>
        <p:xfrm>
          <a:off x="855486" y="3205857"/>
          <a:ext cx="7612640" cy="12345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1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np.random.uniform(0, 5,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([3.87101195, 0.12263269, 0.80780157, 0.65361498, 0.55792293, 3.64577442, 0.93322468, 3.1913397, 1.82159678, 3.64401469])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넘파이란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</a:p>
          <a:p>
            <a:pPr marL="1186950" lvl="1" indent="-444000">
              <a:buClr>
                <a:schemeClr val="dk1"/>
              </a:buClr>
              <a:buAutoNum type="circleNumDbPlain"/>
              <a:defRPr/>
            </a:pP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가상환경에서 </a:t>
            </a:r>
            <a:r>
              <a:rPr lang="en-US" altLang="ko-KR" dirty="0" err="1"/>
              <a:t>numpy</a:t>
            </a:r>
            <a:r>
              <a:rPr lang="ko-KR" altLang="en-US" dirty="0"/>
              <a:t> 모듈 설치</a:t>
            </a:r>
          </a:p>
          <a:p>
            <a:pPr marL="1186950" lvl="1" indent="-444000">
              <a:buClr>
                <a:schemeClr val="dk1"/>
              </a:buClr>
              <a:buAutoNum type="circleNumDbPlain"/>
              <a:defRPr/>
            </a:pPr>
            <a:endParaRPr lang="ko-KR" altLang="en-US" dirty="0"/>
          </a:p>
          <a:p>
            <a:pPr marL="742950" lvl="1" indent="0">
              <a:buClr>
                <a:schemeClr val="dk1"/>
              </a:buClr>
              <a:buNone/>
              <a:defRPr/>
            </a:pPr>
            <a:endParaRPr lang="ko-KR" altLang="en-US" dirty="0"/>
          </a:p>
          <a:p>
            <a:pPr marL="1200150" lvl="1" indent="-457200">
              <a:buClr>
                <a:schemeClr val="dk1"/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주피터 노트북 생성</a:t>
            </a:r>
          </a:p>
          <a:p>
            <a:pPr marL="1485720" lvl="2" indent="-342720">
              <a:buClr>
                <a:schemeClr val="dk1"/>
              </a:buClr>
              <a:defRPr/>
            </a:pPr>
            <a:endParaRPr lang="ko-KR" altLang="en-US" dirty="0"/>
          </a:p>
          <a:p>
            <a:pPr marL="1186950" lvl="1" indent="-444000">
              <a:buClr>
                <a:schemeClr val="dk1"/>
              </a:buClr>
              <a:buAutoNum type="circleNumDbPlain" startAt="2"/>
              <a:defRPr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호출</a:t>
            </a:r>
          </a:p>
          <a:p>
            <a:pPr marL="1485720" lvl="2" indent="-342720">
              <a:buClr>
                <a:schemeClr val="dk1"/>
              </a:buClr>
              <a:defRPr/>
            </a:pPr>
            <a:r>
              <a:rPr lang="ko-KR" altLang="en-US" dirty="0"/>
              <a:t>일반적으로 별칭은 </a:t>
            </a:r>
            <a:r>
              <a:rPr lang="en-US" altLang="ko-KR" dirty="0"/>
              <a:t>‘np’</a:t>
            </a:r>
          </a:p>
          <a:p>
            <a:pPr marL="1186950" lvl="1" indent="-444000">
              <a:buClr>
                <a:schemeClr val="dk1"/>
              </a:buClr>
              <a:buAutoNum type="circleNumDbPlain" startAt="2"/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6042" y="2586940"/>
            <a:ext cx="6800850" cy="54778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base</a:t>
            </a:r>
            <a:r>
              <a:rPr lang="ko-KR" altLang="en-US" sz="1700" dirty="0">
                <a:latin typeface="Cascadia Code"/>
                <a:cs typeface="Cascadia Code"/>
              </a:rPr>
              <a:t>) C:\...&gt; </a:t>
            </a:r>
            <a:r>
              <a:rPr lang="ko-KR" altLang="en-US" sz="1700" dirty="0" err="1">
                <a:latin typeface="Cascadia Code"/>
                <a:cs typeface="Cascadia Code"/>
              </a:rPr>
              <a:t>conda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activate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ml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ml</a:t>
            </a:r>
            <a:r>
              <a:rPr lang="ko-KR" altLang="en-US" sz="1700" dirty="0">
                <a:latin typeface="Cascadia Code"/>
                <a:cs typeface="Cascadia Code"/>
              </a:rPr>
              <a:t>) C:\...&gt; </a:t>
            </a:r>
            <a:r>
              <a:rPr lang="ko-KR" altLang="en-US" sz="1700" dirty="0" err="1">
                <a:latin typeface="Cascadia Code"/>
                <a:cs typeface="Cascadia Code"/>
              </a:rPr>
              <a:t>conda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install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endParaRPr lang="ko-KR" altLang="en-US" sz="1700" dirty="0">
              <a:latin typeface="Cascadia Code"/>
              <a:cs typeface="Cascadia 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6042" y="5436564"/>
            <a:ext cx="6800850" cy="35490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>
                <a:latin typeface="Cascadia Code"/>
                <a:cs typeface="Cascadia Code"/>
              </a:rPr>
              <a:t>import numpy as 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6137" y="3997169"/>
            <a:ext cx="7260661" cy="3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>
              <a:buNone/>
              <a:defRPr/>
            </a:pPr>
            <a:r>
              <a:rPr lang="en-US" altLang="ko-KR" sz="1700" b="1" spc="-100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[TIP] </a:t>
            </a:r>
            <a:r>
              <a:rPr lang="en-US" altLang="ko-KR" sz="1700" b="1" spc="-100" dirty="0" err="1">
                <a:solidFill>
                  <a:schemeClr val="accent4"/>
                </a:solidFill>
              </a:rPr>
              <a:t>conda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 </a:t>
            </a:r>
            <a:r>
              <a:rPr lang="ko-KR" altLang="en-US" sz="1700" b="1" spc="-100" dirty="0">
                <a:solidFill>
                  <a:schemeClr val="accent4"/>
                </a:solidFill>
              </a:rPr>
              <a:t>가상환경에서 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‘</a:t>
            </a:r>
            <a:r>
              <a:rPr lang="en-US" altLang="ko-KR" sz="1700" b="1" spc="-100" dirty="0" err="1">
                <a:solidFill>
                  <a:schemeClr val="accent4"/>
                </a:solidFill>
              </a:rPr>
              <a:t>jupyter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 notebook’</a:t>
            </a:r>
            <a:r>
              <a:rPr lang="ko-KR" altLang="en-US" sz="1700" b="1" spc="-100" dirty="0">
                <a:solidFill>
                  <a:schemeClr val="accent4"/>
                </a:solidFill>
              </a:rPr>
              <a:t>을 입력하여 실행하면 된다</a:t>
            </a:r>
            <a:r>
              <a:rPr lang="en-US" altLang="ko-KR" sz="1700" b="1" spc="-1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7. </a:t>
            </a:r>
            <a:r>
              <a:rPr lang="ko-KR" altLang="en-US" dirty="0"/>
              <a:t>통계 분석 함수</a:t>
            </a:r>
          </a:p>
          <a:p>
            <a:pPr lvl="1">
              <a:defRPr/>
            </a:pPr>
            <a:r>
              <a:rPr lang="en-US" altLang="ko-KR" dirty="0"/>
              <a:t>normal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정규분포 함수</a:t>
            </a:r>
          </a:p>
          <a:p>
            <a:pPr lvl="2">
              <a:defRPr/>
            </a:pPr>
            <a:r>
              <a:rPr lang="en-US" altLang="ko-KR" dirty="0"/>
              <a:t>‘</a:t>
            </a:r>
            <a:r>
              <a:rPr lang="ko-KR" altLang="en-US" dirty="0" err="1"/>
              <a:t>np.random.normal</a:t>
            </a:r>
            <a:r>
              <a:rPr lang="ko-KR" altLang="en-US" dirty="0"/>
              <a:t>(평균값, 분산, 데이터개수)’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1321"/>
              </p:ext>
            </p:extLst>
          </p:nvPr>
        </p:nvGraphicFramePr>
        <p:xfrm>
          <a:off x="855486" y="3131588"/>
          <a:ext cx="7612640" cy="11639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6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56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np.random.normal(0, 2,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86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([ 4.92446265, -2.4753182 , -2.12734589, </a:t>
                      </a:r>
                      <a:b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-2.75839296, </a:t>
                      </a:r>
                      <a:r>
                        <a:rPr lang="en-US" altLang="ko-KR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-</a:t>
                      </a: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0.22365806, -0.93325909, 1.81593553, 1.74506567, 2.20788194, 1.42156357])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7127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넘파이 배열 연산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3 넘파이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연산 함수</a:t>
            </a:r>
          </a:p>
          <a:p>
            <a:pPr lvl="1">
              <a:defRPr/>
            </a:pPr>
            <a:r>
              <a:rPr lang="ko-KR" altLang="en-US"/>
              <a:t>연산 함수</a:t>
            </a:r>
            <a:r>
              <a:rPr lang="en-US" altLang="ko-KR"/>
              <a:t>(operation function)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배열 내부 연산을 지원하는</a:t>
            </a:r>
            <a:r>
              <a:rPr lang="en-US" altLang="ko-KR"/>
              <a:t> </a:t>
            </a:r>
            <a:r>
              <a:rPr lang="ko-KR" altLang="en-US"/>
              <a:t>함수</a:t>
            </a:r>
          </a:p>
          <a:p>
            <a:pPr lvl="1">
              <a:defRPr/>
            </a:pPr>
            <a:r>
              <a:rPr lang="ko-KR" altLang="en-US" spc="-100"/>
              <a:t>축</a:t>
            </a:r>
            <a:r>
              <a:rPr lang="en-US" altLang="ko-KR" spc="-100"/>
              <a:t>(axis) : </a:t>
            </a:r>
            <a:r>
              <a:rPr lang="ko-KR" altLang="en-US" spc="-100"/>
              <a:t>배열의 </a:t>
            </a:r>
            <a:r>
              <a:rPr lang="en-US" altLang="ko-KR" spc="-100"/>
              <a:t>랭크가 증가할 때마다 새로운 </a:t>
            </a:r>
            <a:r>
              <a:rPr lang="ko-KR" altLang="en-US" spc="-100"/>
              <a:t>축</a:t>
            </a:r>
            <a:r>
              <a:rPr lang="en-US" altLang="ko-KR" spc="-100"/>
              <a:t>이 </a:t>
            </a:r>
            <a:r>
              <a:rPr lang="ko-KR" altLang="en-US" spc="-100"/>
              <a:t>추가되어 차원 증가</a:t>
            </a:r>
          </a:p>
          <a:p>
            <a:pPr lvl="1">
              <a:defRPr/>
            </a:pPr>
            <a:r>
              <a:rPr lang="en-US" altLang="ko-KR"/>
              <a:t>sum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각 요소의 합을 반환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2263"/>
              </p:ext>
            </p:extLst>
          </p:nvPr>
        </p:nvGraphicFramePr>
        <p:xfrm>
          <a:off x="863007" y="4417538"/>
          <a:ext cx="7823791" cy="1158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8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5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 = np.arange(1, 11)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test_array.sum()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sum </a:t>
            </a:r>
            <a:r>
              <a:rPr lang="ko-KR" altLang="en-US"/>
              <a:t>함수를 랭크가 </a:t>
            </a:r>
            <a:r>
              <a:rPr lang="en-US" altLang="ko-KR"/>
              <a:t>2</a:t>
            </a:r>
            <a:r>
              <a:rPr lang="ko-KR" altLang="en-US"/>
              <a:t> 이상인 배열에 적용할 때 축으로 연산의 방향을 설정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8757"/>
              </p:ext>
            </p:extLst>
          </p:nvPr>
        </p:nvGraphicFramePr>
        <p:xfrm>
          <a:off x="855485" y="2223868"/>
          <a:ext cx="7660441" cy="2743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6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3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9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 = np.arange(1,13).reshape(3,4)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est_array.sum(axis=0)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array([15, 18, 21, 24])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test_array.sum(axis=1)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array([10, 26, 42])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0509" y="3429000"/>
            <a:ext cx="2953513" cy="30181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8006"/>
              </p:ext>
            </p:extLst>
          </p:nvPr>
        </p:nvGraphicFramePr>
        <p:xfrm>
          <a:off x="863007" y="2206229"/>
          <a:ext cx="7652920" cy="32405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8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46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(1, 13).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reshape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test_array,test_array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ko-KR" altLang="en-US" sz="16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third_order_tensor</a:t>
                      </a:r>
                      <a:endParaRPr lang="ko-KR" altLang="en-US" sz="16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27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[[ 1,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[ 5, 6, 7,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[ 9, 10, 11, 12]]])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26492"/>
              </p:ext>
            </p:extLst>
          </p:nvPr>
        </p:nvGraphicFramePr>
        <p:xfrm>
          <a:off x="855484" y="2072023"/>
          <a:ext cx="7771280" cy="39151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7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array([[ 3, 6, 9, 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[27, 30, 33, 36]])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[15, 18, 21, 24]])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third_order_tensor.sum(axis=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[10, 26, 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[10, 26,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7940"/>
          <a:stretch>
            <a:fillRect/>
          </a:stretch>
        </p:blipFill>
        <p:spPr>
          <a:xfrm>
            <a:off x="5969323" y="4082780"/>
            <a:ext cx="2921793" cy="22502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6482" y="6157842"/>
            <a:ext cx="1806110" cy="1752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14976"/>
              </p:ext>
            </p:extLst>
          </p:nvPr>
        </p:nvGraphicFramePr>
        <p:xfrm>
          <a:off x="855483" y="1926074"/>
          <a:ext cx="7919061" cy="31606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88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08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787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13).reshape(3, 4)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array([[ 1,  2,  3, 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[ 5,  6,  7,  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[ 9, 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37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test_array.mean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(axis=1) </a:t>
                      </a:r>
                      <a:r>
                        <a:rPr lang="en-US" altLang="ko-KR" sz="16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# axis=1 </a:t>
                      </a:r>
                      <a:r>
                        <a:rPr lang="ko-KR" altLang="en-US" sz="1600" b="0" dirty="0">
                          <a:solidFill>
                            <a:srgbClr val="009900"/>
                          </a:solidFill>
                          <a:latin typeface="Cascadia Code"/>
                          <a:cs typeface="Cascadia Code"/>
                        </a:rPr>
                        <a:t>축을 기준으로 평균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array([ 2.5, 6.5, 10.5])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66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전체 값에 대한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98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3.452052529534663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314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1DB907A-9A5A-468C-BC24-9DBD07331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7457"/>
              </p:ext>
            </p:extLst>
          </p:nvPr>
        </p:nvGraphicFramePr>
        <p:xfrm>
          <a:off x="868248" y="1821611"/>
          <a:ext cx="7758516" cy="249734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4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3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529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test_array.std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(axis=0)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axis=0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축을 기준으로 표준편차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5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array([3.26598632, 3.26598632, 3.26598632,3.26598632])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np.sqrt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rgbClr val="00B050"/>
                          </a:solidFill>
                          <a:latin typeface="Cascadia Code"/>
                          <a:cs typeface="Cascadia Code"/>
                        </a:rPr>
                        <a:t>각 요소에 제곱근 연산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997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array([[1. , 1.41421356, 1.73205081, 2. 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[2.23606798, 2.44948974, 2.64575131, 2.82842712],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[3. , 3.16227766, 3.31662479, 3.46410162]])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53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2722"/>
            <a:ext cx="8344252" cy="5156840"/>
          </a:xfrm>
        </p:spPr>
        <p:txBody>
          <a:bodyPr/>
          <a:lstStyle/>
          <a:p>
            <a:pPr marL="342900" lv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연결 함수</a:t>
            </a:r>
          </a:p>
          <a:p>
            <a:pPr lvl="1">
              <a:defRPr/>
            </a:pPr>
            <a:r>
              <a:rPr lang="ko-KR" altLang="en-US" spc="-100" dirty="0"/>
              <a:t>연결 함</a:t>
            </a:r>
            <a:r>
              <a:rPr lang="en-US" altLang="ko-KR" spc="-100" dirty="0"/>
              <a:t>수(concatenation functions) : 두 </a:t>
            </a:r>
            <a:r>
              <a:rPr lang="en-US" altLang="ko-KR" spc="-100" dirty="0" err="1"/>
              <a:t>객체</a:t>
            </a:r>
            <a:r>
              <a:rPr lang="en-US" altLang="ko-KR" spc="-100" dirty="0"/>
              <a:t> 간</a:t>
            </a:r>
            <a:r>
              <a:rPr lang="ko-KR" altLang="en-US" spc="-100" dirty="0"/>
              <a:t>의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결합을</a:t>
            </a:r>
            <a:r>
              <a:rPr lang="en-US" altLang="ko-KR" spc="-100" dirty="0"/>
              <a:t> </a:t>
            </a:r>
            <a:r>
              <a:rPr lang="en-US" altLang="ko-KR" spc="-100" dirty="0" err="1"/>
              <a:t>지원</a:t>
            </a:r>
            <a:r>
              <a:rPr lang="ko-KR" altLang="en-US" spc="-100" dirty="0"/>
              <a:t>하는 함수</a:t>
            </a:r>
            <a:endParaRPr lang="en-US" altLang="ko-KR" spc="-100" dirty="0"/>
          </a:p>
          <a:p>
            <a:pPr lvl="1">
              <a:defRPr/>
            </a:pPr>
            <a:r>
              <a:rPr lang="en-US" altLang="ko-KR" dirty="0" err="1"/>
              <a:t>vstack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수직으로 붙여 하나의 행렬을 생성</a:t>
            </a:r>
          </a:p>
          <a:p>
            <a:pPr lvl="1">
              <a:defRPr/>
            </a:pPr>
            <a:r>
              <a:rPr lang="en-US" altLang="ko-KR" dirty="0" err="1"/>
              <a:t>hstack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배열을 수평으로 붙여 하나의 행렬을 생성</a:t>
            </a:r>
          </a:p>
          <a:p>
            <a:pPr lvl="1">
              <a:defRPr/>
            </a:pPr>
            <a:endParaRPr lang="ko-KR" altLang="en-US" spc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F71EBE-BA2A-4D73-B9A0-46B156259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5548" y="4163219"/>
            <a:ext cx="3307556" cy="21931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넘파이는 열 벡터를 표현할 수 없어 </a:t>
            </a:r>
            <a:r>
              <a:rPr lang="en-US" altLang="ko-KR"/>
              <a:t>2</a:t>
            </a:r>
            <a:r>
              <a:rPr lang="ko-KR" altLang="en-US"/>
              <a:t>차원 행렬 형태로 표현</a:t>
            </a:r>
          </a:p>
          <a:p>
            <a:pPr lvl="2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51775"/>
              </p:ext>
            </p:extLst>
          </p:nvPr>
        </p:nvGraphicFramePr>
        <p:xfrm>
          <a:off x="855486" y="2626304"/>
          <a:ext cx="7831312" cy="2410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3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7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np.array([1, 2, 3])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np.array([4, 5, 6])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np.vstack((v1, 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([1, 2, 3, 4, 5, 6])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5036411"/>
            <a:ext cx="7037017" cy="2911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벡터 형태 그대로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을 붙일 경우 그대로 벡터 형태의 배열 생성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857500"/>
            <a:ext cx="8229598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넘파이 배열 객체 다루기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1388"/>
              </p:ext>
            </p:extLst>
          </p:nvPr>
        </p:nvGraphicFramePr>
        <p:xfrm>
          <a:off x="855486" y="1921466"/>
          <a:ext cx="7808223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7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v1.reshape(-1,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v2.reshape(-1,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8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np.hstack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((v1,v2))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([[1,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[3,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5899106"/>
            <a:ext cx="7037017" cy="2935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차원 행렬 형태로 표현한 열 벡터를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hstack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으로 연결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concatenate 함수 : 축을 고려하여 두 개의 배열을 결합</a:t>
            </a:r>
          </a:p>
          <a:p>
            <a:pPr lvl="2">
              <a:defRPr/>
            </a:pPr>
            <a:r>
              <a:rPr lang="ko-KR" altLang="en-US" spc="100"/>
              <a:t>스택</a:t>
            </a:r>
            <a:r>
              <a:rPr lang="en-US" altLang="ko-KR" spc="100"/>
              <a:t>(stack)</a:t>
            </a:r>
            <a:r>
              <a:rPr lang="ko-KR" altLang="en-US" spc="100"/>
              <a:t> 계열의 함수와 달리 생성될 배열과 소스가 되는 배열의 차원이 같아야 함</a:t>
            </a:r>
          </a:p>
          <a:p>
            <a:pPr lvl="2">
              <a:defRPr/>
            </a:pPr>
            <a:r>
              <a:rPr lang="en-US" altLang="ko-KR" spc="100"/>
              <a:t>두벡터를 </a:t>
            </a:r>
            <a:r>
              <a:rPr lang="ko-KR" altLang="en-US" spc="100"/>
              <a:t>결합하</a:t>
            </a:r>
            <a:r>
              <a:rPr lang="en-US" altLang="ko-KR" spc="100"/>
              <a:t>고 싶다면, 해당 벡터를 일단 2차원 배열 꼴로 변환 후</a:t>
            </a:r>
            <a:r>
              <a:rPr lang="ko-KR" altLang="en-US" spc="100"/>
              <a:t> </a:t>
            </a:r>
            <a:r>
              <a:rPr lang="en-US" altLang="ko-KR" spc="100"/>
              <a:t>행렬로 나타</a:t>
            </a:r>
            <a:r>
              <a:rPr lang="ko-KR" altLang="en-US" spc="100"/>
              <a:t>내야 함</a:t>
            </a:r>
          </a:p>
          <a:p>
            <a:pPr lvl="2">
              <a:defRPr/>
            </a:pPr>
            <a:endParaRPr lang="ko-KR" altLang="en-US" spc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1850"/>
              </p:ext>
            </p:extLst>
          </p:nvPr>
        </p:nvGraphicFramePr>
        <p:xfrm>
          <a:off x="854187" y="3580822"/>
          <a:ext cx="7645387" cy="14039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0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4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np.array([[1, 2, 3]])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np.array([[4, 5, 6]])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np.concatenate((v1,v2), axis=0)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5" y="4982902"/>
            <a:ext cx="7037017" cy="56112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v1과 v2 모두 사실상 행렬이지만 벡터의 형태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axis=0로 행을 기준으로 연결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86304"/>
              </p:ext>
            </p:extLst>
          </p:nvPr>
        </p:nvGraphicFramePr>
        <p:xfrm>
          <a:off x="854187" y="1546622"/>
          <a:ext cx="7800286" cy="3352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4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958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 = np.array([1, 2, 3, 4]).reshape(2,2)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v2 = np.array([[5,6]]).T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[3, 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smtClean="0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700" dirty="0" smtClean="0">
                          <a:latin typeface="Cascadia Code"/>
                          <a:cs typeface="Cascadia Code"/>
                        </a:rPr>
                        <a:t>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np.concatenate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((v1,v2), </a:t>
                      </a: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axis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([[1, 2, 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700" dirty="0">
                          <a:latin typeface="Cascadia Code"/>
                          <a:cs typeface="Cascadia Code"/>
                        </a:rPr>
                        <a:t>       [3, 4,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9909" y="5173265"/>
            <a:ext cx="4284182" cy="14100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사칙연산 함수</a:t>
            </a:r>
          </a:p>
          <a:p>
            <a:pPr lvl="1">
              <a:defRPr/>
            </a:pPr>
            <a:r>
              <a:rPr lang="ko-KR" altLang="en-US"/>
              <a:t>넘파이는 파이썬과 동일하게 배열 간 사칙연산 지원</a:t>
            </a:r>
          </a:p>
          <a:p>
            <a:pPr lvl="2">
              <a:defRPr/>
            </a:pPr>
            <a:r>
              <a:rPr lang="ko-KR" altLang="en-US"/>
              <a:t>행렬과 행렬</a:t>
            </a:r>
            <a:r>
              <a:rPr lang="en-US" altLang="ko-KR"/>
              <a:t>,</a:t>
            </a:r>
            <a:r>
              <a:rPr lang="ko-KR" altLang="en-US"/>
              <a:t> 벡터와 백터 간 사칙연산이 가능</a:t>
            </a:r>
          </a:p>
          <a:p>
            <a:pPr lvl="1">
              <a:defRPr/>
            </a:pPr>
            <a:r>
              <a:rPr lang="ko-KR" altLang="en-US"/>
              <a:t>같은 배열의 구조일 때 요소별 연산</a:t>
            </a:r>
            <a:r>
              <a:rPr lang="en-US" altLang="ko-KR"/>
              <a:t>(element-wise operation)</a:t>
            </a:r>
          </a:p>
          <a:p>
            <a:pPr lvl="2">
              <a:defRPr/>
            </a:pPr>
            <a:r>
              <a:rPr lang="ko-KR" altLang="en-US"/>
              <a:t>요소별 연산 </a:t>
            </a:r>
            <a:r>
              <a:rPr lang="en-US" altLang="ko-KR"/>
              <a:t>:</a:t>
            </a:r>
            <a:r>
              <a:rPr lang="ko-KR" altLang="en-US"/>
              <a:t> 두 배열의 구조가 동일할 경우 같은 인덱스 요소들끼리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0909" y="4710738"/>
            <a:ext cx="6022180" cy="15216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53AF1C2-E6E5-4D97-A769-8283BC0A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74724"/>
              </p:ext>
            </p:extLst>
          </p:nvPr>
        </p:nvGraphicFramePr>
        <p:xfrm>
          <a:off x="854187" y="1269542"/>
          <a:ext cx="7744868" cy="3108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7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[4, 5, 6]])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array([[ 2,  4, 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[ 8, 10, 12]])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[0, 0, 0]])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7CF32893-C4CC-48E3-9A37-22179E75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6377"/>
              </p:ext>
            </p:extLst>
          </p:nvPr>
        </p:nvGraphicFramePr>
        <p:xfrm>
          <a:off x="855485" y="4378502"/>
          <a:ext cx="7743569" cy="20464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1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1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 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array([[1., 1., 1.],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[1., 1., 1.]])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x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  1,    4,    27],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[ 256, 3125, 46656]],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4771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pc="-100"/>
          </a:p>
          <a:p>
            <a:pPr lvl="1">
              <a:defRPr/>
            </a:pPr>
            <a:r>
              <a:rPr lang="ko-KR" altLang="en-US" spc="-100"/>
              <a:t>배열 간의 곱셈에서는 요소별 연산과 벡터의 내적(dot product) 연산 가능</a:t>
            </a:r>
          </a:p>
          <a:p>
            <a:pPr lvl="2">
              <a:defRPr/>
            </a:pPr>
            <a:r>
              <a:rPr lang="ko-KR" altLang="en-US" spc="100"/>
              <a:t>벡터의 내적 </a:t>
            </a:r>
            <a:r>
              <a:rPr lang="en-US" altLang="ko-KR" spc="100"/>
              <a:t>:</a:t>
            </a:r>
            <a:r>
              <a:rPr lang="ko-KR" altLang="en-US" spc="100"/>
              <a:t> 두 배열 간의 곱셈</a:t>
            </a:r>
          </a:p>
          <a:p>
            <a:pPr lvl="2">
              <a:defRPr/>
            </a:pPr>
            <a:r>
              <a:rPr lang="ko-KR" altLang="en-US" spc="100"/>
              <a:t>두 개의 행렬에서 첫 번째 행렬의 열 크기와 두 번째 행렬의 행 크기가 동일해야 함</a:t>
            </a:r>
          </a:p>
          <a:p>
            <a:pPr lvl="2">
              <a:defRPr/>
            </a:pPr>
            <a:r>
              <a:rPr lang="en-US" altLang="ko-KR" spc="100"/>
              <a:t>m×n 행렬과 n×l 행렬, </a:t>
            </a:r>
            <a:r>
              <a:rPr lang="ko-KR" altLang="en-US" spc="100"/>
              <a:t>벡터의 내적 연산하면 m×l의 행렬 생성</a:t>
            </a:r>
          </a:p>
          <a:p>
            <a:pPr lvl="2">
              <a:defRPr/>
            </a:pPr>
            <a:endParaRPr lang="ko-KR" altLang="en-US" spc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561" y="5076504"/>
            <a:ext cx="2586037" cy="1135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3518" y="5105079"/>
            <a:ext cx="3393281" cy="1107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dot</a:t>
            </a:r>
            <a:r>
              <a:rPr lang="ko-KR" altLang="en-US"/>
              <a:t> 함수 </a:t>
            </a:r>
            <a:r>
              <a:rPr lang="en-US" altLang="ko-KR"/>
              <a:t>:</a:t>
            </a:r>
            <a:r>
              <a:rPr lang="ko-KR" altLang="en-US"/>
              <a:t> 벡터의 내적 연산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97399"/>
              </p:ext>
            </p:extLst>
          </p:nvPr>
        </p:nvGraphicFramePr>
        <p:xfrm>
          <a:off x="854188" y="1869170"/>
          <a:ext cx="7832610" cy="36940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5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 = np.arange(1, 7).reshape(2,3)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x_2 = np.arange(1, 7).reshape(3,2)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[4, 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14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29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[5, 6]])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x_1.dot(x_2)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array([[22, 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[49, 64]])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2980" y="5563176"/>
            <a:ext cx="7037017" cy="2965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2×3 행렬과 3×2 행렬의 연산 결과는 2×2 행렬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0427"/>
            <a:ext cx="8247238" cy="5156840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/>
              <a:t>브로드캐스팅</a:t>
            </a:r>
            <a:r>
              <a:rPr lang="ko-KR" altLang="en-US" dirty="0"/>
              <a:t> 연산(</a:t>
            </a:r>
            <a:r>
              <a:rPr lang="ko-KR" altLang="en-US" dirty="0" err="1"/>
              <a:t>broadcasting</a:t>
            </a:r>
            <a:r>
              <a:rPr lang="ko-KR" altLang="en-US" dirty="0"/>
              <a:t> </a:t>
            </a:r>
            <a:r>
              <a:rPr lang="ko-KR" altLang="en-US" dirty="0" err="1"/>
              <a:t>operations</a:t>
            </a:r>
            <a:r>
              <a:rPr lang="ko-KR" altLang="en-US" dirty="0"/>
              <a:t>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하나의 행렬과 스칼라 값들 간의 연산이나 행렬과 벡터 간의 연산</a:t>
            </a:r>
          </a:p>
          <a:p>
            <a:pPr lvl="2">
              <a:defRPr/>
            </a:pPr>
            <a:r>
              <a:rPr lang="ko-KR" altLang="en-US" spc="0" dirty="0"/>
              <a:t>방송국의 전파가 퍼지듯 뒤에 있는 스칼라 값이 모든 요소에 퍼지듯이 연산</a:t>
            </a:r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  <a:p>
            <a:pPr lvl="2">
              <a:defRPr/>
            </a:pPr>
            <a:endParaRPr lang="ko-KR" altLang="en-US" spc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6338" y="3900375"/>
            <a:ext cx="4808960" cy="11279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B01BD28-163F-4B1F-A754-C3021DE9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64846"/>
              </p:ext>
            </p:extLst>
          </p:nvPr>
        </p:nvGraphicFramePr>
        <p:xfrm>
          <a:off x="854187" y="1851433"/>
          <a:ext cx="7864940" cy="3886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6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8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(1, 10).reshape(3,3)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[7, 8, 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+ 10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array([[11, 12, 13],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[14, 15, 16],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[17, 18, 19]])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- 2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51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array([[-1,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[ 2, 3, 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[ 5, 6, 7]])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4076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8927398-3389-4D31-A464-3D436588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0338"/>
              </p:ext>
            </p:extLst>
          </p:nvPr>
        </p:nvGraphicFramePr>
        <p:xfrm>
          <a:off x="855486" y="1866211"/>
          <a:ext cx="7771278" cy="24978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5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29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// 3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3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array([[0, 0, 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[1, 1, 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[2, 2, 3]],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x ** 2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35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array([[ 1,  4, 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[16,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       [49, 64, 81]],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=int32)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77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 err="1"/>
              <a:t>넘파이</a:t>
            </a:r>
            <a:r>
              <a:rPr lang="ko-KR" altLang="en-US" dirty="0"/>
              <a:t> 배열과 </a:t>
            </a:r>
            <a:r>
              <a:rPr lang="ko-KR" altLang="en-US" dirty="0" err="1"/>
              <a:t>텐서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 err="1"/>
              <a:t>ndarray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넘파이에서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데이터를 다루는 객체</a:t>
            </a:r>
          </a:p>
          <a:p>
            <a:pPr lvl="1">
              <a:defRPr/>
            </a:pPr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선형대수의 데이터 배열</a:t>
            </a:r>
          </a:p>
          <a:p>
            <a:pPr lvl="2">
              <a:defRPr/>
            </a:pPr>
            <a:r>
              <a:rPr lang="ko-KR" altLang="en-US" dirty="0"/>
              <a:t>랭크</a:t>
            </a:r>
            <a:r>
              <a:rPr lang="en-US" altLang="ko-KR" dirty="0"/>
              <a:t>(rank)</a:t>
            </a:r>
            <a:r>
              <a:rPr lang="ko-KR" altLang="en-US" dirty="0"/>
              <a:t>에 따라 이름이 다름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9458" y="4093792"/>
            <a:ext cx="6405082" cy="22238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0427"/>
            <a:ext cx="8247238" cy="5156840"/>
          </a:xfrm>
        </p:spPr>
        <p:txBody>
          <a:bodyPr/>
          <a:lstStyle/>
          <a:p>
            <a:pPr lvl="2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행렬과 스칼라 값 외에 행렬과 벡터, 벡터와 벡터 간에도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8278FF-B035-45CA-A1E2-27CDB779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8052" y="2305844"/>
            <a:ext cx="6007894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846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77060"/>
              </p:ext>
            </p:extLst>
          </p:nvPr>
        </p:nvGraphicFramePr>
        <p:xfrm>
          <a:off x="942798" y="1305871"/>
          <a:ext cx="7591601" cy="25641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6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5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 </a:t>
                      </a: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= np.arange(1, 13).reshape(4,3)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36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([[ 1, 2, 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[ 4, 5, 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[ 7, 8, 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[10, 11, 12]])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([10, 20, 30])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29E07E4-BA10-4B66-996A-CE6FC2E5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17457"/>
              </p:ext>
            </p:extLst>
          </p:nvPr>
        </p:nvGraphicFramePr>
        <p:xfrm>
          <a:off x="945865" y="3870001"/>
          <a:ext cx="7588534" cy="24594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5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2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2492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np.arange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(10 , 40 , 10)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([10, 20, 30]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3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+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826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([[11, 22, 33],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[14, 25, 36],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[17, 28, 39],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[20, 31, 42]])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8086" y="3831776"/>
            <a:ext cx="7707825" cy="103470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뒤에 있는 벡터가 앞에 있는 행렬과 크기를 맞추기 위해 4×3의 행렬처럼 복제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그 다음 요소별 연산처럼 연산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284" y="1676213"/>
            <a:ext cx="5553431" cy="18428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159" y="1476570"/>
            <a:ext cx="6945587" cy="47803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</a:t>
            </a:r>
            <a:r>
              <a:rPr lang="ko-KR" altLang="en-US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하나 더 알기</a:t>
            </a:r>
            <a:r>
              <a:rPr lang="en-US" altLang="ko-KR" sz="2000" b="1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]</a:t>
            </a:r>
            <a:r>
              <a:rPr lang="ko-KR" altLang="en-US" sz="2000" b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넘파이의 성능</a:t>
            </a:r>
          </a:p>
          <a:p>
            <a:pPr marL="257040" indent="-257040">
              <a:lnSpc>
                <a:spcPct val="140000"/>
              </a:lnSpc>
              <a:buFont typeface="Arial"/>
              <a:buChar char="•"/>
              <a:defRPr/>
            </a:pP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넘파이의 텐서 연산의 장점 </a:t>
            </a:r>
            <a:r>
              <a:rPr lang="en-US" altLang="ko-KR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:</a:t>
            </a: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b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</a:br>
            <a:r>
              <a:rPr lang="en-US" altLang="ko-KR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와 유사한 형태로 메모리를 관리하면서 </a:t>
            </a:r>
            <a:r>
              <a:rPr lang="en-US" altLang="ko-KR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b="0" spc="-1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와 같은 연산 속도로 계산할 수 있다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메모리 구조상 요소들이 붙어있기 때문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파이썬의 가장 큰 특징인 동적 타이핑을 포기했지만</a:t>
            </a:r>
            <a:r>
              <a:rPr lang="en-US" altLang="ko-KR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,</a:t>
            </a: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b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</a:br>
            <a:r>
              <a:rPr lang="en-US" altLang="ko-KR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C</a:t>
            </a: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로 구현되어 있어 배열 연산에 있어 매우 큰 성능적 우위 확보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대용량 배열 연산에서 넘파이가 사실상 표준으로 사용됨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endParaRPr lang="ko-KR" altLang="en-US" sz="1600" b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 marL="257040" lvl="0" indent="-257040">
              <a:lnSpc>
                <a:spcPct val="14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연결 연산처럼 여러 배열을 붙이는 연산에서는 일반적인 리스트에 비해 느림</a:t>
            </a:r>
          </a:p>
          <a:p>
            <a:pPr marL="714240" lvl="1" indent="-257040">
              <a:lnSpc>
                <a:spcPct val="140000"/>
              </a:lnSpc>
              <a:buClr>
                <a:srgbClr val="000000"/>
              </a:buClr>
              <a:buFont typeface="한컴바탕"/>
              <a:buChar char="‐"/>
              <a:defRPr/>
            </a:pPr>
            <a:r>
              <a:rPr lang="ko-KR" altLang="en-US" sz="1600" b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필요할 때마다 메모리 탐색 과정으로 새로운 공간을 잡아야 하기 때문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</a:t>
            </a:r>
            <a:r>
              <a:rPr lang="ko-KR" altLang="en-US">
                <a:latin typeface="맑은 고딕"/>
                <a:ea typeface="+mn-ea"/>
                <a:cs typeface="+mn-cs"/>
              </a:rPr>
              <a:t>3 넘파이 배열 연산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5159" y="1476570"/>
            <a:ext cx="6945587" cy="47803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</a:t>
            </a:r>
            <a:r>
              <a:rPr lang="ko-KR" altLang="en-US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하나 더 알기</a:t>
            </a:r>
            <a:r>
              <a:rPr lang="en-US" altLang="ko-KR" sz="2000" b="1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]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넘파이의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성능</a:t>
            </a: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40000"/>
              </a:lnSpc>
              <a:defRPr/>
            </a:pPr>
            <a:endParaRPr lang="ko-KR" altLang="en-US" sz="2000" b="1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7AEF35-3D4C-41D4-BE2E-679F83F3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63" y="2022764"/>
            <a:ext cx="4601377" cy="4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2716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비교 연산과 데이터 추출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 비교 연산과 데이터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비교 연산</a:t>
            </a:r>
          </a:p>
          <a:p>
            <a:pPr lvl="1">
              <a:defRPr/>
            </a:pPr>
            <a:r>
              <a:rPr lang="ko-KR" altLang="en-US" dirty="0"/>
              <a:t>연산 결과는 항상 </a:t>
            </a:r>
            <a:r>
              <a:rPr lang="ko-KR" altLang="en-US" dirty="0" err="1"/>
              <a:t>불린형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)을 가진 배열로 추출</a:t>
            </a:r>
          </a:p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1.1 </a:t>
            </a:r>
            <a:r>
              <a:rPr lang="ko-KR" altLang="en-US" b="1" dirty="0" err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브로드캐스팅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비교 연산</a:t>
            </a:r>
          </a:p>
          <a:p>
            <a:pPr lvl="1">
              <a:defRPr/>
            </a:pPr>
            <a:r>
              <a:rPr lang="ko-KR" altLang="en-US" dirty="0"/>
              <a:t>하나의 스칼라 값과 벡터 간의 비교 연산은 벡터 내 전체 요소에 적용</a:t>
            </a:r>
          </a:p>
          <a:p>
            <a:pPr lvl="1">
              <a:defRPr/>
            </a:pPr>
            <a:endParaRPr lang="ko-KR" altLang="en-US" dirty="0"/>
          </a:p>
          <a:p>
            <a:pPr marL="742950" lvl="1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86634"/>
              </p:ext>
            </p:extLst>
          </p:nvPr>
        </p:nvGraphicFramePr>
        <p:xfrm>
          <a:off x="854188" y="4504144"/>
          <a:ext cx="7832610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5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3, 2, 6, 8, 5])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False, False, True, True, True])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1.2 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요소별 비교 연산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두 개의 배열 간 배열의 구조(</a:t>
            </a:r>
            <a:r>
              <a:rPr lang="ko-KR" altLang="en-US" dirty="0" err="1">
                <a:latin typeface="맑은 고딕"/>
                <a:ea typeface="+mn-ea"/>
                <a:cs typeface="+mn-cs"/>
              </a:rPr>
              <a:t>shape</a:t>
            </a:r>
            <a:r>
              <a:rPr lang="ko-KR" altLang="en-US" dirty="0">
                <a:latin typeface="맑은 고딕"/>
                <a:ea typeface="+mn-ea"/>
                <a:cs typeface="+mn-cs"/>
              </a:rPr>
              <a:t>)가 동일한 경우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같은 위치에 있는 요소들끼리 비교 연산</a:t>
            </a:r>
          </a:p>
          <a:p>
            <a:pPr lvl="1">
              <a:defRPr/>
            </a:pPr>
            <a:r>
              <a:rPr lang="ko-KR" altLang="en-US" dirty="0">
                <a:latin typeface="맑은 고딕"/>
                <a:ea typeface="+mn-ea"/>
                <a:cs typeface="+mn-cs"/>
              </a:rPr>
              <a:t>[1 ＞ 2, 3 ＞ 1, 0 ＞ 7] 과 같이 연산이 실시된 후 이를 반환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27630"/>
              </p:ext>
            </p:extLst>
          </p:nvPr>
        </p:nvGraphicFramePr>
        <p:xfrm>
          <a:off x="854187" y="3918847"/>
          <a:ext cx="7717158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1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5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([1, 3, 0])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([2, 1, 7])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array([False, True,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비교 연산 함수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2.1 all</a:t>
            </a:r>
            <a:r>
              <a:rPr lang="ko-KR" altLang="en-US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과 </a:t>
            </a:r>
            <a:r>
              <a:rPr lang="en-US" altLang="ko-KR" b="1">
                <a:solidFill>
                  <a:schemeClr val="dk2"/>
                </a:solidFill>
                <a:effectLst/>
                <a:latin typeface="맑은 고딕"/>
                <a:ea typeface="+mn-ea"/>
                <a:cs typeface="+mn-cs"/>
              </a:rPr>
              <a:t>any</a:t>
            </a:r>
          </a:p>
          <a:p>
            <a:pPr lvl="1">
              <a:defRPr/>
            </a:pPr>
            <a:r>
              <a:rPr lang="en-US" altLang="ko-KR"/>
              <a:t>all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</a:t>
            </a:r>
            <a:r>
              <a:rPr lang="en-US" altLang="ko-KR"/>
              <a:t> </a:t>
            </a:r>
            <a:r>
              <a:rPr lang="ko-KR" altLang="en-US"/>
              <a:t>내부의 모든 값이 참일 때는 </a:t>
            </a:r>
            <a:r>
              <a:rPr lang="en-US" altLang="ko-KR"/>
              <a:t>True, 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	하나라도 참이 아닐 경우에는 </a:t>
            </a:r>
            <a:r>
              <a:rPr lang="en-US" altLang="ko-KR"/>
              <a:t>False</a:t>
            </a:r>
            <a:r>
              <a:rPr lang="ko-KR" altLang="en-US"/>
              <a:t>를 반환</a:t>
            </a:r>
          </a:p>
          <a:p>
            <a:pPr lvl="2">
              <a:defRPr/>
            </a:pPr>
            <a:r>
              <a:rPr lang="en-US" altLang="ko-KR"/>
              <a:t>and</a:t>
            </a:r>
            <a:r>
              <a:rPr lang="ko-KR" altLang="en-US"/>
              <a:t> 조건을 전체 요소에 적용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any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</a:t>
            </a:r>
            <a:r>
              <a:rPr lang="en-US" altLang="ko-KR"/>
              <a:t> </a:t>
            </a:r>
            <a:r>
              <a:rPr lang="ko-KR" altLang="en-US"/>
              <a:t>내부의 값 중 하나라도 참일 때는 	</a:t>
            </a:r>
            <a:r>
              <a:rPr lang="en-US" altLang="ko-KR"/>
              <a:t>True,</a:t>
            </a:r>
            <a:r>
              <a:rPr lang="ko-KR" altLang="en-US"/>
              <a:t> 	모두 거짓일 경우 </a:t>
            </a:r>
            <a:r>
              <a:rPr lang="en-US" altLang="ko-KR"/>
              <a:t>False</a:t>
            </a:r>
            <a:r>
              <a:rPr lang="ko-KR" altLang="en-US"/>
              <a:t>를 반환</a:t>
            </a:r>
          </a:p>
          <a:p>
            <a:pPr lvl="2">
              <a:defRPr/>
            </a:pPr>
            <a:r>
              <a:rPr lang="en-US" altLang="ko-KR"/>
              <a:t>or</a:t>
            </a:r>
            <a:r>
              <a:rPr lang="ko-KR" altLang="en-US"/>
              <a:t> 조건을 전체 요소에 적용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83222"/>
              </p:ext>
            </p:extLst>
          </p:nvPr>
        </p:nvGraphicFramePr>
        <p:xfrm>
          <a:off x="854188" y="2173155"/>
          <a:ext cx="7532142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05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  <a:endParaRPr lang="ko-KR" altLang="en-US" sz="1600" b="0">
                        <a:solidFill>
                          <a:schemeClr val="dk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4" y="3201345"/>
            <a:ext cx="7741906" cy="3876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브로드캐스팅이 적용되어 불린형으로 이루어진 배열 반환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13324"/>
              </p:ext>
            </p:extLst>
          </p:nvPr>
        </p:nvGraphicFramePr>
        <p:xfrm>
          <a:off x="854188" y="3811022"/>
          <a:ext cx="7532142" cy="1638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05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3).all()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&gt; 3).any()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5" y="5449604"/>
            <a:ext cx="7618432" cy="74009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all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개의 거짓이 있기 때문에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any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함수를 적용하면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참이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있기 때문에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True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 dirty="0"/>
              <a:t>2.</a:t>
            </a:r>
            <a:r>
              <a:rPr lang="ko-KR" altLang="en-US" dirty="0"/>
              <a:t> 배열의 메모리 구조</a:t>
            </a:r>
          </a:p>
          <a:p>
            <a:pPr lvl="1">
              <a:defRPr/>
            </a:pPr>
            <a:r>
              <a:rPr lang="ko-KR" altLang="en-US" dirty="0"/>
              <a:t>배열 생성</a:t>
            </a:r>
          </a:p>
          <a:p>
            <a:pPr lvl="2">
              <a:defRPr/>
            </a:pPr>
            <a:r>
              <a:rPr lang="en-US" altLang="ko-KR" dirty="0" err="1"/>
              <a:t>np.array</a:t>
            </a:r>
            <a:r>
              <a:rPr lang="en-US" altLang="ko-KR" dirty="0"/>
              <a:t> </a:t>
            </a:r>
            <a:r>
              <a:rPr lang="ko-KR" altLang="en-US" dirty="0"/>
              <a:t>함수 사용하여 배열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48" y="3012979"/>
            <a:ext cx="6800850" cy="54778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import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as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np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test_array</a:t>
            </a:r>
            <a:r>
              <a:rPr lang="ko-KR" altLang="en-US" sz="1700" dirty="0">
                <a:latin typeface="Cascadia Code"/>
                <a:cs typeface="Cascadia Code"/>
              </a:rPr>
              <a:t> = </a:t>
            </a:r>
            <a:r>
              <a:rPr lang="ko-KR" altLang="en-US" sz="1700" dirty="0" err="1">
                <a:latin typeface="Cascadia Code"/>
                <a:cs typeface="Cascadia Code"/>
              </a:rPr>
              <a:t>np.array</a:t>
            </a:r>
            <a:r>
              <a:rPr lang="ko-KR" altLang="en-US" sz="1700" dirty="0">
                <a:latin typeface="Cascadia Code"/>
                <a:cs typeface="Cascadia Code"/>
              </a:rPr>
              <a:t>([1, 4, 5, 8], </a:t>
            </a:r>
            <a:r>
              <a:rPr lang="ko-KR" altLang="en-US" sz="1700" dirty="0" err="1">
                <a:latin typeface="Cascadia Code"/>
                <a:cs typeface="Cascadia Code"/>
              </a:rPr>
              <a:t>float</a:t>
            </a:r>
            <a:r>
              <a:rPr lang="ko-KR" altLang="en-US" sz="1700" dirty="0">
                <a:latin typeface="Cascadia Code"/>
                <a:cs typeface="Cascadia Code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4" y="3711985"/>
            <a:ext cx="7037018" cy="5566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1: 배열 정보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매개변수 2: </a:t>
            </a:r>
            <a:r>
              <a:rPr lang="ko-KR" altLang="en-US" sz="1600" dirty="0" err="1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넘파이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배열로 표현하려는 데이터 타입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6567427B-ED74-42D6-B234-8758FC368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1343"/>
              </p:ext>
            </p:extLst>
          </p:nvPr>
        </p:nvGraphicFramePr>
        <p:xfrm>
          <a:off x="854187" y="2128524"/>
          <a:ext cx="7809522" cy="2236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7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1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 &lt; 10).any()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1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True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 &lt; 10).all()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 &gt; 10).any()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9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False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179142-FC9D-44BD-AF2D-160218F77929}"/>
              </a:ext>
            </a:extLst>
          </p:cNvPr>
          <p:cNvSpPr txBox="1"/>
          <p:nvPr/>
        </p:nvSpPr>
        <p:spPr>
          <a:xfrm>
            <a:off x="644425" y="4544441"/>
            <a:ext cx="7618432" cy="6756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10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의 경우 모든 값이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을 넘지 못하므로 모두 거짓인데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여기에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any 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함수를 적용하면 </a:t>
            </a:r>
            <a:r>
              <a:rPr lang="en-US" altLang="ko-KR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False</a:t>
            </a:r>
            <a:r>
              <a:rPr lang="ko-KR" altLang="en-US" sz="160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361745029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2.2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인덱스 반환 함수</a:t>
            </a:r>
          </a:p>
          <a:p>
            <a:pPr lvl="1">
              <a:defRPr/>
            </a:pPr>
            <a:r>
              <a:rPr lang="en-US" altLang="ko-KR"/>
              <a:t>where </a:t>
            </a:r>
            <a:r>
              <a:rPr lang="ko-KR" altLang="en-US"/>
              <a:t>함수 </a:t>
            </a:r>
            <a:r>
              <a:rPr lang="en-US" altLang="ko-KR"/>
              <a:t>:</a:t>
            </a:r>
            <a:r>
              <a:rPr lang="ko-KR" altLang="en-US"/>
              <a:t> 배열이 불린형으로 이루어졌을 때 </a:t>
            </a:r>
            <a:br>
              <a:rPr lang="ko-KR" altLang="en-US"/>
            </a:br>
            <a:r>
              <a:rPr lang="ko-KR" altLang="en-US"/>
              <a:t>		참인 값들의 인덱스를 반환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6008"/>
              </p:ext>
            </p:extLst>
          </p:nvPr>
        </p:nvGraphicFramePr>
        <p:xfrm>
          <a:off x="854187" y="3121604"/>
          <a:ext cx="7707921" cy="1876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4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2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5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9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array([False,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np.where(x&gt;5)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(array([1, 2],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=int64),)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4425" y="5104145"/>
            <a:ext cx="7037017" cy="5567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x &gt; 5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만족하는 값은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7</a:t>
            </a:r>
          </a:p>
          <a:p>
            <a:pPr marL="1600080" lvl="3" indent="-228480">
              <a:lnSpc>
                <a:spcPct val="125000"/>
              </a:lnSpc>
              <a:spcBef>
                <a:spcPts val="384"/>
              </a:spcBef>
              <a:buClr>
                <a:schemeClr val="tx1"/>
              </a:buClr>
              <a:buFont typeface="한컴바탕"/>
              <a:buChar char="‐"/>
              <a:defRPr>
                <a:latin typeface="맑은 고딕"/>
                <a:ea typeface="+mn-ea"/>
                <a:cs typeface="+mn-cs"/>
              </a:defRPr>
            </a:pP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과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의 인덱스 값인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[1,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2]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반환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True/False</a:t>
            </a:r>
            <a:r>
              <a:rPr lang="ko-KR" altLang="en-US" dirty="0"/>
              <a:t> 대신 참</a:t>
            </a:r>
            <a:r>
              <a:rPr lang="en-US" altLang="ko-KR" dirty="0"/>
              <a:t>/</a:t>
            </a:r>
            <a:r>
              <a:rPr lang="ko-KR" altLang="en-US" dirty="0"/>
              <a:t>거짓인 경우의 값을 지정할 수 있음</a:t>
            </a:r>
          </a:p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4">
              <a:defRPr/>
            </a:pPr>
            <a:endParaRPr lang="en-US" altLang="ko-KR" dirty="0"/>
          </a:p>
          <a:p>
            <a:pPr lvl="4">
              <a:defRPr/>
            </a:pPr>
            <a:r>
              <a:rPr lang="ko-KR" altLang="en-US" dirty="0"/>
              <a:t>참일 경우에 10을, 거짓일 경우에 20을 반환</a:t>
            </a:r>
          </a:p>
          <a:p>
            <a:pPr lvl="2">
              <a:defRPr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9525"/>
              </p:ext>
            </p:extLst>
          </p:nvPr>
        </p:nvGraphicFramePr>
        <p:xfrm>
          <a:off x="942797" y="2443641"/>
          <a:ext cx="7674730" cy="10574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49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7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np.where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(x&gt;5 , 10, 20)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array([20, 10, 10, 20, 20])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2.3</a:t>
            </a:r>
            <a:r>
              <a:rPr lang="ko-KR" altLang="en-US" b="1" dirty="0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정렬된 값의 인덱스를 반환해주는 함수</a:t>
            </a:r>
          </a:p>
          <a:p>
            <a:pPr lvl="1">
              <a:defRPr/>
            </a:pPr>
            <a:r>
              <a:rPr lang="ko-KR" altLang="en-US" dirty="0" err="1"/>
              <a:t>argsort</a:t>
            </a:r>
            <a:r>
              <a:rPr lang="ko-KR" altLang="en-US" dirty="0"/>
              <a:t> : 배열 내 값들을 작은 순서대로 인덱스를 반환</a:t>
            </a:r>
          </a:p>
          <a:p>
            <a:pPr lvl="1">
              <a:defRPr/>
            </a:pPr>
            <a:r>
              <a:rPr lang="ko-KR" altLang="en-US" dirty="0" err="1"/>
              <a:t>argmax</a:t>
            </a:r>
            <a:r>
              <a:rPr lang="ko-KR" altLang="en-US" dirty="0"/>
              <a:t> : 배열 내 값들 중 가장 큰 값의 인덱스를 반환</a:t>
            </a:r>
          </a:p>
          <a:p>
            <a:pPr lvl="1">
              <a:defRPr/>
            </a:pPr>
            <a:r>
              <a:rPr lang="ko-KR" altLang="en-US" dirty="0" err="1"/>
              <a:t>argmin</a:t>
            </a:r>
            <a:r>
              <a:rPr lang="ko-KR" altLang="en-US" dirty="0"/>
              <a:t> : 배열 내 값들 중 가장 작은 값의 인덱스를 반환</a:t>
            </a:r>
          </a:p>
          <a:p>
            <a:pPr lvl="2">
              <a:defRPr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F09E1F20-8892-40B2-99E6-E4D54FFDF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13019"/>
              </p:ext>
            </p:extLst>
          </p:nvPr>
        </p:nvGraphicFramePr>
        <p:xfrm>
          <a:off x="854187" y="3625462"/>
          <a:ext cx="7832611" cy="2331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1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1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99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([4, 6, 7, 3, 2])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np.argsort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16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array([4, 3, 0, 1, 2], </a:t>
                      </a: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=int64)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np.argmax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0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33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 err="1">
                          <a:latin typeface="Cascadia Code"/>
                          <a:cs typeface="Cascadia Code"/>
                        </a:rPr>
                        <a:t>np.argmin</a:t>
                      </a: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(x)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96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700" dirty="0">
                          <a:latin typeface="Cascadia Code"/>
                          <a:cs typeface="Cascadia Code"/>
                        </a:rPr>
                        <a:t>4</a:t>
                      </a:r>
                      <a:endParaRPr lang="ko-KR" altLang="en-US" sz="17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4589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인덱스를 활용한 데이터 추출</a:t>
            </a:r>
          </a:p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3.1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불린 인덱스</a:t>
            </a:r>
          </a:p>
          <a:p>
            <a:pPr lvl="1">
              <a:defRPr/>
            </a:pPr>
            <a:r>
              <a:rPr lang="ko-KR" altLang="en-US"/>
              <a:t>불린 인덱스</a:t>
            </a:r>
            <a:r>
              <a:rPr lang="en-US" altLang="ko-KR"/>
              <a:t>(boolean index)</a:t>
            </a:r>
            <a:r>
              <a:rPr lang="ko-KR" altLang="en-US"/>
              <a:t> </a:t>
            </a:r>
            <a:r>
              <a:rPr lang="en-US" altLang="ko-KR"/>
              <a:t>: 배열에 있는 값들을</a:t>
            </a:r>
            <a:r>
              <a:rPr lang="ko-KR" altLang="en-US"/>
              <a:t> </a:t>
            </a:r>
            <a:r>
              <a:rPr lang="en-US" altLang="ko-KR"/>
              <a:t>반환할 특정 조건을 불린형의 배열에 넣어서 추출</a:t>
            </a:r>
          </a:p>
          <a:p>
            <a:pPr lvl="2">
              <a:defRPr/>
            </a:pPr>
            <a:r>
              <a:rPr lang="ko-KR" altLang="en-US"/>
              <a:t>인덱스에 들어가는 배열은 불린형이어야 함</a:t>
            </a:r>
          </a:p>
          <a:p>
            <a:pPr lvl="2">
              <a:defRPr/>
            </a:pPr>
            <a:r>
              <a:rPr lang="ko-KR" altLang="en-US"/>
              <a:t>불린형 배열과 추출 대상이 되는 배열의 구조가 같아야 함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95096"/>
              </p:ext>
            </p:extLst>
          </p:nvPr>
        </p:nvGraphicFramePr>
        <p:xfrm>
          <a:off x="854188" y="1826913"/>
          <a:ext cx="7791048" cy="18364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8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25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&gt; 3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15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True, True, True, False, False])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[16]: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 = x &gt; 3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x[cond]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16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array([4, 6,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1F7D8DC-5775-4CBF-B926-FF1D6F06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476"/>
              </p:ext>
            </p:extLst>
          </p:nvPr>
        </p:nvGraphicFramePr>
        <p:xfrm>
          <a:off x="854187" y="3663332"/>
          <a:ext cx="7791049" cy="13864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8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2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953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[17]: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endParaRPr kumimoji="0" lang="en-US" altLang="ko-KR" sz="16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17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[18]: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cond.shape</a:t>
                      </a:r>
                      <a:endParaRPr kumimoji="0" lang="en-US" altLang="ko-KR" sz="1600" b="0" i="0" u="none" strike="noStrike" kern="1200" cap="none" spc="0" normalizeH="0" baseline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18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(5,)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49101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>
              <a:buNone/>
              <a:defRPr/>
            </a:pPr>
            <a:r>
              <a:rPr lang="en-US" altLang="ko-KR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3.2</a:t>
            </a:r>
            <a:r>
              <a:rPr lang="ko-KR" altLang="en-US" b="1">
                <a:solidFill>
                  <a:schemeClr val="dk2"/>
                </a:solidFill>
                <a:latin typeface="맑은 고딕"/>
                <a:ea typeface="+mn-ea"/>
                <a:cs typeface="+mn-cs"/>
              </a:rPr>
              <a:t> 팬시 인덱스</a:t>
            </a:r>
          </a:p>
          <a:p>
            <a:pPr lvl="1">
              <a:defRPr/>
            </a:pPr>
            <a:r>
              <a:rPr lang="ko-KR" altLang="en-US"/>
              <a:t>팬시 인덱스</a:t>
            </a:r>
            <a:r>
              <a:rPr lang="en-US" altLang="ko-KR"/>
              <a:t>(fancy index)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정수형 배열의 값을 사용하여 해당 정수</a:t>
            </a:r>
            <a:r>
              <a:rPr lang="ko-KR" altLang="en-US"/>
              <a:t>의 </a:t>
            </a:r>
            <a:r>
              <a:rPr lang="en-US" altLang="ko-KR"/>
              <a:t>인덱스에 위치한 값을 반환</a:t>
            </a:r>
          </a:p>
          <a:p>
            <a:pPr lvl="2">
              <a:defRPr/>
            </a:pPr>
            <a:r>
              <a:rPr lang="en-US" altLang="ko-KR"/>
              <a:t>인덱스 항목에 넣을 배열은 정수로만 구성되어야 </a:t>
            </a:r>
            <a:r>
              <a:rPr lang="ko-KR" altLang="en-US"/>
              <a:t>함</a:t>
            </a:r>
          </a:p>
          <a:p>
            <a:pPr lvl="2">
              <a:defRPr/>
            </a:pPr>
            <a:r>
              <a:rPr lang="ko-KR" altLang="en-US"/>
              <a:t>정수 값의 범위는 대상이 되는 배열이 가지는 인덱스의 범위 내 대상이 되는 배열과 인덱스 배열의 구조(shape)가 같을 필요는 없음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95253"/>
              </p:ext>
            </p:extLst>
          </p:nvPr>
        </p:nvGraphicFramePr>
        <p:xfrm>
          <a:off x="854188" y="4563224"/>
          <a:ext cx="7832610" cy="1305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0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5420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</a:t>
                      </a:r>
                      <a:r>
                        <a:rPr kumimoji="0" lang="en-US" altLang="ko-KR" sz="15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19]: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np.array([4, 6, 7, 3, 2])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cond = np.array([1, 2, 0, 2, 2, 2,],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x[cond]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19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+mn-ea"/>
                <a:cs typeface="+mn-cs"/>
              </a:rPr>
              <a:t>04</a:t>
            </a:r>
            <a:r>
              <a:rPr lang="ko-KR" altLang="en-US">
                <a:latin typeface="맑은 고딕"/>
                <a:ea typeface="+mn-ea"/>
                <a:cs typeface="+mn-cs"/>
              </a:rPr>
              <a:t> 비교 연산과 데이터 추출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95897"/>
              </p:ext>
            </p:extLst>
          </p:nvPr>
        </p:nvGraphicFramePr>
        <p:xfrm>
          <a:off x="854187" y="1596946"/>
          <a:ext cx="7855703" cy="2362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9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6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[20]: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x.take(cond)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20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array([6, 7, 4, 7, 7, 7])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35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215C88"/>
                          </a:solidFill>
                          <a:latin typeface="Cascadia Code"/>
                          <a:cs typeface="Cascadia Code"/>
                        </a:rPr>
                        <a:t>In [21]: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np.array([[1,4], [9,16]],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 = np.array([0, 1, 1, 1, 0, 0],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 = np.array([0, 0, 0, 1, 1, 1], int)</a:t>
                      </a:r>
                    </a:p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x[a,b]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21</a:t>
                      </a:r>
                      <a:r>
                        <a:rPr kumimoji="0" lang="ko-KR" altLang="en-US" sz="1600" b="0" i="0" u="none" strike="noStrike" kern="1200" cap="none" normalizeH="0" baseline="0">
                          <a:solidFill>
                            <a:srgbClr val="DF4857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array([ 1, 9, 9, 16, 4, 4])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8382" y="4439128"/>
            <a:ext cx="1787236" cy="16458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05431"/>
            <a:ext cx="8229598" cy="4677931"/>
          </a:xfrm>
        </p:spPr>
        <p:txBody>
          <a:bodyPr>
            <a:normAutofit/>
          </a:bodyPr>
          <a:lstStyle/>
          <a:p>
            <a:pPr lvl="2">
              <a:defRPr/>
            </a:pPr>
            <a:r>
              <a:rPr lang="ko-KR" altLang="en-US" dirty="0"/>
              <a:t>파이썬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차이점</a:t>
            </a:r>
          </a:p>
          <a:p>
            <a:pPr lvl="3">
              <a:defRPr/>
            </a:pPr>
            <a:r>
              <a:rPr lang="ko-KR" altLang="en-US" sz="1700" dirty="0" err="1"/>
              <a:t>텐서</a:t>
            </a:r>
            <a:r>
              <a:rPr lang="ko-KR" altLang="en-US" sz="1700" dirty="0"/>
              <a:t> 구조에 따라 배열 생성</a:t>
            </a:r>
          </a:p>
          <a:p>
            <a:pPr lvl="4">
              <a:defRPr/>
            </a:pPr>
            <a:r>
              <a:rPr lang="ko-KR" altLang="en-US" sz="1700" dirty="0"/>
              <a:t>배열의 모든 구성 요소에 값이 존재해야 함</a:t>
            </a:r>
          </a:p>
          <a:p>
            <a:pPr lvl="4">
              <a:defRPr/>
            </a:pPr>
            <a:endParaRPr lang="ko-KR" altLang="en-US" dirty="0"/>
          </a:p>
          <a:p>
            <a:pPr lvl="4">
              <a:defRPr/>
            </a:pPr>
            <a:endParaRPr lang="ko-KR" altLang="en-US" dirty="0"/>
          </a:p>
          <a:p>
            <a:pPr lvl="4">
              <a:defRPr/>
            </a:pPr>
            <a:endParaRPr lang="ko-KR" altLang="en-US" dirty="0"/>
          </a:p>
          <a:p>
            <a:pPr lvl="3">
              <a:defRPr/>
            </a:pPr>
            <a:r>
              <a:rPr lang="ko-KR" altLang="en-US" sz="1700" dirty="0"/>
              <a:t>동적 타이핑을 지원하지 않음</a:t>
            </a:r>
          </a:p>
          <a:p>
            <a:pPr lvl="4">
              <a:defRPr/>
            </a:pPr>
            <a:r>
              <a:rPr lang="ko-KR" altLang="en-US" sz="1700" dirty="0"/>
              <a:t>하나의 데이터 타입만 사용</a:t>
            </a:r>
          </a:p>
          <a:p>
            <a:pPr lvl="3">
              <a:defRPr/>
            </a:pPr>
            <a:r>
              <a:rPr lang="ko-KR" altLang="en-US" sz="1700" dirty="0"/>
              <a:t>데이터를 메모리에 연속적으로 나열</a:t>
            </a:r>
          </a:p>
          <a:p>
            <a:pPr lvl="4">
              <a:defRPr/>
            </a:pPr>
            <a:r>
              <a:rPr lang="ko-KR" altLang="en-US" sz="1700" dirty="0"/>
              <a:t>각 값 메모리 크기가 동일</a:t>
            </a:r>
          </a:p>
          <a:p>
            <a:pPr lvl="4">
              <a:defRPr/>
            </a:pPr>
            <a:r>
              <a:rPr lang="ko-KR" altLang="en-US" sz="1700" dirty="0"/>
              <a:t>검색이나 연산 속도가 리스트에 비해 훨씬 빠름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204" y="3221351"/>
            <a:ext cx="6800851" cy="747807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 tIns="108013" bIns="108013" anchor="ctr" anchorCtr="0">
            <a:spAutoFit/>
          </a:bodyPr>
          <a:lstStyle/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import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numpy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as</a:t>
            </a:r>
            <a:r>
              <a:rPr lang="ko-KR" altLang="en-US" sz="1700" dirty="0">
                <a:latin typeface="Cascadia Code"/>
                <a:cs typeface="Cascadia Code"/>
              </a:rPr>
              <a:t> </a:t>
            </a:r>
            <a:r>
              <a:rPr lang="ko-KR" altLang="en-US" sz="1700" dirty="0" err="1">
                <a:latin typeface="Cascadia Code"/>
                <a:cs typeface="Cascadia Code"/>
              </a:rPr>
              <a:t>np</a:t>
            </a:r>
            <a:endParaRPr lang="ko-KR" altLang="en-US" sz="1700" dirty="0">
              <a:latin typeface="Cascadia Code"/>
              <a:cs typeface="Cascadia Code"/>
            </a:endParaRP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test_list</a:t>
            </a:r>
            <a:r>
              <a:rPr lang="ko-KR" altLang="en-US" sz="1700" dirty="0">
                <a:latin typeface="Cascadia Code"/>
                <a:cs typeface="Cascadia Code"/>
              </a:rPr>
              <a:t> = [[1, 4, 5, 8], [1, 4, 5]]</a:t>
            </a:r>
          </a:p>
          <a:p>
            <a:pPr>
              <a:defRPr/>
            </a:pPr>
            <a:r>
              <a:rPr lang="ko-KR" altLang="en-US" sz="1700" dirty="0" err="1">
                <a:latin typeface="Cascadia Code"/>
                <a:cs typeface="Cascadia Code"/>
              </a:rPr>
              <a:t>np.array</a:t>
            </a:r>
            <a:r>
              <a:rPr lang="ko-KR" altLang="en-US" sz="1700" dirty="0">
                <a:latin typeface="Cascadia Code"/>
                <a:cs typeface="Cascadia Code"/>
              </a:rPr>
              <a:t>(</a:t>
            </a:r>
            <a:r>
              <a:rPr lang="ko-KR" altLang="en-US" sz="1700" dirty="0" err="1">
                <a:latin typeface="Cascadia Code"/>
                <a:cs typeface="Cascadia Code"/>
              </a:rPr>
              <a:t>test_list</a:t>
            </a:r>
            <a:r>
              <a:rPr lang="ko-KR" altLang="en-US" sz="1700" dirty="0">
                <a:latin typeface="Cascadia Code"/>
                <a:cs typeface="Cascadia Code"/>
              </a:rPr>
              <a:t>, </a:t>
            </a:r>
            <a:r>
              <a:rPr lang="ko-KR" altLang="en-US" sz="1700" dirty="0" err="1">
                <a:latin typeface="Cascadia Code"/>
                <a:cs typeface="Cascadia Code"/>
              </a:rPr>
              <a:t>float</a:t>
            </a:r>
            <a:r>
              <a:rPr lang="ko-KR" altLang="en-US" sz="1700" dirty="0">
                <a:latin typeface="Cascadia Code"/>
                <a:cs typeface="Cascadia Code"/>
              </a:rPr>
              <a:t>) </a:t>
            </a:r>
            <a:r>
              <a:rPr lang="ko-KR" altLang="en-US" sz="1700" dirty="0">
                <a:solidFill>
                  <a:srgbClr val="1E7452"/>
                </a:solidFill>
                <a:latin typeface="Cascadia Code"/>
                <a:cs typeface="Cascadia Code"/>
              </a:rPr>
              <a:t># </a:t>
            </a:r>
            <a:r>
              <a:rPr lang="ko-KR" altLang="en-US" sz="1700" dirty="0" err="1">
                <a:solidFill>
                  <a:srgbClr val="1E7452"/>
                </a:solidFill>
                <a:latin typeface="Cascadia Code"/>
                <a:cs typeface="Cascadia Code"/>
              </a:rPr>
              <a:t>ValueError</a:t>
            </a:r>
            <a:endParaRPr lang="ko-KR" altLang="en-US" sz="1700" dirty="0">
              <a:solidFill>
                <a:srgbClr val="1E7452"/>
              </a:solidFill>
              <a:latin typeface="Cascadia Code"/>
              <a:cs typeface="Cascadia Code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02 넘파이 배열 객체 다루기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94467EE-874B-4550-8D67-1B2779A7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48747"/>
              </p:ext>
            </p:extLst>
          </p:nvPr>
        </p:nvGraphicFramePr>
        <p:xfrm>
          <a:off x="850194" y="2274570"/>
          <a:ext cx="7478887" cy="2051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9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88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([1, 4, 5, 8], float)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endParaRPr lang="en-US" altLang="ko-KR" sz="1600" b="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array([1., 4., 5., 8.])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dirty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type(</a:t>
                      </a:r>
                      <a:r>
                        <a:rPr lang="en-US" altLang="ko-KR" sz="160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test_array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[3])</a:t>
                      </a:r>
                      <a:endParaRPr lang="en-US" altLang="ko-KR" sz="1600" dirty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 [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 dirty="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numpy.float64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72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5833</Words>
  <Application>Microsoft Office PowerPoint</Application>
  <PresentationFormat>화면 슬라이드 쇼(4:3)</PresentationFormat>
  <Paragraphs>937</Paragraphs>
  <Slides>77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한컴오피스</vt:lpstr>
      <vt:lpstr>01 넘파이란?</vt:lpstr>
      <vt:lpstr>01 넘파이란?</vt:lpstr>
      <vt:lpstr>01 넘파이란?</vt:lpstr>
      <vt:lpstr>01 넘파이란?</vt:lpstr>
      <vt:lpstr>02 넘파이 배열 객체 다루기 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02 넘파이 배열 객체 다루기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03 넘파이 배열 연산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  <vt:lpstr>04 비교 연산과 데이터 추출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user</cp:lastModifiedBy>
  <cp:revision>270</cp:revision>
  <dcterms:created xsi:type="dcterms:W3CDTF">2021-12-22T05:17:44Z</dcterms:created>
  <dcterms:modified xsi:type="dcterms:W3CDTF">2023-04-03T04:07:24Z</dcterms:modified>
  <cp:version>1100.0100.01</cp:version>
</cp:coreProperties>
</file>