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71" r:id="rId3"/>
    <p:sldId id="580" r:id="rId4"/>
    <p:sldId id="528" r:id="rId5"/>
    <p:sldId id="529" r:id="rId6"/>
    <p:sldId id="530" r:id="rId7"/>
    <p:sldId id="532" r:id="rId8"/>
    <p:sldId id="581" r:id="rId9"/>
    <p:sldId id="533" r:id="rId10"/>
    <p:sldId id="531" r:id="rId11"/>
    <p:sldId id="534" r:id="rId12"/>
    <p:sldId id="535" r:id="rId13"/>
    <p:sldId id="536" r:id="rId14"/>
    <p:sldId id="569" r:id="rId15"/>
    <p:sldId id="537" r:id="rId16"/>
    <p:sldId id="538" r:id="rId17"/>
    <p:sldId id="539" r:id="rId18"/>
    <p:sldId id="570" r:id="rId19"/>
    <p:sldId id="540" r:id="rId20"/>
    <p:sldId id="541" r:id="rId21"/>
    <p:sldId id="542" r:id="rId22"/>
    <p:sldId id="571" r:id="rId23"/>
    <p:sldId id="543" r:id="rId24"/>
    <p:sldId id="582" r:id="rId25"/>
    <p:sldId id="544" r:id="rId26"/>
    <p:sldId id="545" r:id="rId27"/>
    <p:sldId id="546" r:id="rId28"/>
    <p:sldId id="572" r:id="rId29"/>
    <p:sldId id="547" r:id="rId30"/>
    <p:sldId id="548" r:id="rId31"/>
    <p:sldId id="573" r:id="rId32"/>
    <p:sldId id="574" r:id="rId33"/>
    <p:sldId id="549" r:id="rId34"/>
    <p:sldId id="550" r:id="rId35"/>
    <p:sldId id="551" r:id="rId36"/>
    <p:sldId id="552" r:id="rId37"/>
    <p:sldId id="553" r:id="rId38"/>
    <p:sldId id="554" r:id="rId39"/>
    <p:sldId id="575" r:id="rId40"/>
    <p:sldId id="583" r:id="rId41"/>
    <p:sldId id="555" r:id="rId42"/>
    <p:sldId id="557" r:id="rId43"/>
    <p:sldId id="576" r:id="rId44"/>
    <p:sldId id="558" r:id="rId45"/>
    <p:sldId id="559" r:id="rId46"/>
    <p:sldId id="577" r:id="rId47"/>
    <p:sldId id="560" r:id="rId48"/>
    <p:sldId id="578" r:id="rId49"/>
    <p:sldId id="561" r:id="rId50"/>
    <p:sldId id="562" r:id="rId51"/>
    <p:sldId id="563" r:id="rId52"/>
    <p:sldId id="564" r:id="rId53"/>
    <p:sldId id="565" r:id="rId54"/>
    <p:sldId id="567" r:id="rId55"/>
    <p:sldId id="579" r:id="rId56"/>
    <p:sldId id="566" r:id="rId57"/>
    <p:sldId id="568" r:id="rId58"/>
    <p:sldId id="385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213" autoAdjust="0"/>
  </p:normalViewPr>
  <p:slideViewPr>
    <p:cSldViewPr>
      <p:cViewPr>
        <p:scale>
          <a:sx n="100" d="100"/>
          <a:sy n="100" d="100"/>
        </p:scale>
        <p:origin x="-2130" y="-2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0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91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10. </a:t>
            </a:r>
            <a:r>
              <a:rPr lang="ko-KR" altLang="en-US" sz="3200" b="1" dirty="0">
                <a:solidFill>
                  <a:schemeClr val="bg1"/>
                </a:solidFill>
              </a:rPr>
              <a:t>객체 지향 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73918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자주 사용하는 작명 기법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2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클래스의 이름을 선언할 때 한 가지 특이한 점은 기존과 다르게 첫 글자와 중간 글자가 대문자라는 것이다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이것은 클래스를 </a:t>
            </a:r>
            <a:r>
              <a:rPr lang="ko-KR" altLang="en-US" sz="1200" b="0" dirty="0"/>
              <a:t>선언할 때 사용하는 작명 기법에 의해 생성된다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파이썬뿐</a:t>
            </a:r>
            <a:r>
              <a:rPr lang="ko-KR" altLang="en-US" sz="1200" b="0" dirty="0"/>
              <a:t> 아니라 모든 컴퓨터 프로그래밍 언어에서는 </a:t>
            </a:r>
            <a:r>
              <a:rPr lang="ko-KR" altLang="en-US" sz="1200" b="0" dirty="0" smtClean="0"/>
              <a:t>변수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클래스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함수명을</a:t>
            </a:r>
            <a:r>
              <a:rPr lang="ko-KR" altLang="en-US" sz="1200" b="0" dirty="0"/>
              <a:t> 짓는 작명 기법이 있다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아래 표는 </a:t>
            </a:r>
            <a:r>
              <a:rPr lang="ko-KR" altLang="en-US" sz="1200" b="0" dirty="0"/>
              <a:t>프로그래머가 흔히 사용하는 두 가지 작명 기법이다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0987" y="494116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자주 사용하는 작명 기법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3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속성의 선언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속성에 대한 정보를 선언하기 위해서는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</a:t>
            </a:r>
            <a:r>
              <a:rPr lang="ko-KR" altLang="en-US" sz="1400" b="0" dirty="0" smtClean="0"/>
              <a:t>이라는 예약 함수를 사용한다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01525"/>
            <a:ext cx="7200000" cy="170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4221088"/>
            <a:ext cx="7416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함수는 이 </a:t>
            </a:r>
            <a:r>
              <a:rPr lang="en-US" altLang="ko-KR" sz="1400" b="0" dirty="0" smtClean="0"/>
              <a:t>class</a:t>
            </a:r>
            <a:r>
              <a:rPr lang="ko-KR" altLang="en-US" sz="1400" b="0" dirty="0" smtClean="0"/>
              <a:t>에서 사용할 변수를 정의하는 함수이다</a:t>
            </a:r>
            <a:r>
              <a:rPr lang="en-US" altLang="ko-KR" sz="1400" b="0" dirty="0" smtClean="0"/>
              <a:t>. 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함수의 </a:t>
            </a:r>
            <a:r>
              <a:rPr lang="ko-KR" altLang="en-US" sz="1400" b="0" dirty="0" err="1" smtClean="0"/>
              <a:t>첫번째</a:t>
            </a:r>
            <a:r>
              <a:rPr lang="ko-KR" altLang="en-US" sz="1400" b="0" dirty="0" smtClean="0"/>
              <a:t> 매개변수는 반드시 </a:t>
            </a:r>
            <a:r>
              <a:rPr lang="en-US" altLang="ko-KR" sz="1400" b="0" dirty="0" smtClean="0"/>
              <a:t>self </a:t>
            </a:r>
            <a:r>
              <a:rPr lang="ko-KR" altLang="en-US" sz="1400" b="0" dirty="0" smtClean="0"/>
              <a:t>변수를 사용해야 한다</a:t>
            </a:r>
            <a:r>
              <a:rPr lang="en-US" altLang="ko-KR" sz="1400" b="0" dirty="0" smtClean="0"/>
              <a:t>. self </a:t>
            </a:r>
            <a:r>
              <a:rPr lang="ko-KR" altLang="en-US" sz="1400" b="0" dirty="0" smtClean="0"/>
              <a:t>변수는 클래스에서 생성된 </a:t>
            </a:r>
            <a:r>
              <a:rPr lang="ko-KR" altLang="en-US" sz="1400" b="0" dirty="0" err="1" smtClean="0"/>
              <a:t>인스턴스에</a:t>
            </a:r>
            <a:r>
              <a:rPr lang="ko-KR" altLang="en-US" sz="1400" b="0" dirty="0" smtClean="0"/>
              <a:t> 접근하는 </a:t>
            </a:r>
            <a:r>
              <a:rPr lang="ko-KR" altLang="en-US" sz="1400" b="0" dirty="0" err="1" smtClean="0"/>
              <a:t>예약어이다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self </a:t>
            </a:r>
            <a:r>
              <a:rPr lang="ko-KR" altLang="en-US" sz="1400" b="0" dirty="0"/>
              <a:t>뒤의 매개변수들은 실제로 클래스가 가진 속성으로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축구 선수의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포지션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등번호등이다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값들은 실제 생성된 </a:t>
            </a:r>
            <a:r>
              <a:rPr lang="ko-KR" altLang="en-US" sz="1400" b="0" dirty="0" err="1"/>
              <a:t>인스턴스에</a:t>
            </a:r>
            <a:r>
              <a:rPr lang="ko-KR" altLang="en-US" sz="1400" b="0" dirty="0"/>
              <a:t>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할당되는 코드는 </a:t>
            </a:r>
            <a:r>
              <a:rPr lang="en-US" altLang="ko-KR" sz="1400" b="0" dirty="0"/>
              <a:t>self.name = name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38415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34352" y="544522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클래스 구현하기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함수의 선언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함수는 이 클래스가 의미하는 어떤 객체가 하는 다양한 동작을 </a:t>
            </a:r>
            <a:r>
              <a:rPr lang="ko-KR" altLang="en-US" sz="1400" b="0" dirty="0" smtClean="0"/>
              <a:t>정의할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축구 선수라면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등번호</a:t>
            </a:r>
            <a:r>
              <a:rPr lang="ko-KR" altLang="en-US" sz="1400" b="0" dirty="0"/>
              <a:t> 교체라는 행동을 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다음과 같은 </a:t>
            </a:r>
            <a:r>
              <a:rPr lang="ko-KR" altLang="en-US" sz="1400" b="0" dirty="0" smtClean="0"/>
              <a:t>코드로 </a:t>
            </a:r>
            <a:r>
              <a:rPr lang="ko-KR" altLang="en-US" sz="1400" b="0" dirty="0"/>
              <a:t>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5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클래스 내에서의 함수도 기존 함수와 크게 다르지 않다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함수의 이름을 쓰고 매개변수를 </a:t>
            </a:r>
            <a:r>
              <a:rPr lang="ko-KR" altLang="en-US" sz="1400" b="0" dirty="0" smtClean="0"/>
              <a:t>사용하면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가장 큰 차이점은 바로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를 매개변수에 반드시 넣어야 한다는 것이다</a:t>
            </a:r>
            <a:r>
              <a:rPr lang="en-US" altLang="ko-KR" sz="1400" b="0" dirty="0" smtClean="0"/>
              <a:t>. self</a:t>
            </a:r>
            <a:r>
              <a:rPr lang="ko-KR" altLang="en-US" sz="1400" b="0" dirty="0"/>
              <a:t>가 있어야만 실제로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사용할 수 있는 함수로 선언된다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4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_</a:t>
            </a:r>
            <a:r>
              <a:rPr lang="ko-KR" altLang="en-US" sz="2000" dirty="0">
                <a:solidFill>
                  <a:srgbClr val="F79433"/>
                </a:solidFill>
              </a:rPr>
              <a:t>의 쓰임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쓰임은 개수에 </a:t>
            </a:r>
            <a:r>
              <a:rPr lang="ko-KR" altLang="en-US" sz="1400" b="0" dirty="0"/>
              <a:t>따라 여러 가지로 나눌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_ 1</a:t>
            </a:r>
            <a:r>
              <a:rPr lang="ko-KR" altLang="en-US" sz="1400" b="0" dirty="0"/>
              <a:t>개는 이후로 쓰이지 않을 변수에 </a:t>
            </a:r>
            <a:r>
              <a:rPr lang="ko-KR" altLang="en-US" sz="1400" b="0" dirty="0" smtClean="0"/>
              <a:t>특별한 </a:t>
            </a:r>
            <a:r>
              <a:rPr lang="ko-KR" altLang="en-US" sz="1400" b="0" dirty="0"/>
              <a:t>이름을 부여하고 싶지 않을 때 사용한다</a:t>
            </a:r>
            <a:endParaRPr lang="en-US" altLang="ko-KR" sz="1400" b="0" dirty="0"/>
          </a:p>
        </p:txBody>
      </p:sp>
      <p:grpSp>
        <p:nvGrpSpPr>
          <p:cNvPr id="3" name="그룹 2"/>
          <p:cNvGrpSpPr/>
          <p:nvPr/>
        </p:nvGrpSpPr>
        <p:grpSpPr>
          <a:xfrm>
            <a:off x="963525" y="2672840"/>
            <a:ext cx="6489525" cy="4080575"/>
            <a:chOff x="972000" y="2780928"/>
            <a:chExt cx="6489525" cy="40805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80928"/>
              <a:ext cx="6480000" cy="2323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525" y="4977248"/>
              <a:ext cx="6480000" cy="1884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1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_</a:t>
            </a:r>
            <a:r>
              <a:rPr lang="ko-KR" altLang="en-US" sz="2000" dirty="0">
                <a:solidFill>
                  <a:srgbClr val="F79433"/>
                </a:solidFill>
              </a:rPr>
              <a:t>의 쓰임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‘</a:t>
            </a:r>
            <a:r>
              <a:rPr lang="en-US" altLang="ko-KR" sz="1400" b="0" dirty="0"/>
              <a:t>Hello, World’</a:t>
            </a:r>
            <a:r>
              <a:rPr lang="ko-KR" altLang="en-US" sz="1400" b="0" dirty="0"/>
              <a:t>를 화면에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번 출력하는 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횟수를 세는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변수는 </a:t>
            </a:r>
            <a:r>
              <a:rPr lang="ko-KR" altLang="en-US" sz="1400" b="0" dirty="0" smtClean="0"/>
              <a:t>특별한 용도가 </a:t>
            </a:r>
            <a:r>
              <a:rPr lang="ko-KR" altLang="en-US" sz="1400" b="0" dirty="0"/>
              <a:t>없으므로 뒤에서 사용되지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를 임의의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대신에 사용한다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용도로는 </a:t>
            </a:r>
            <a:r>
              <a:rPr lang="en-US" altLang="ko-KR" sz="1400" b="0" dirty="0"/>
              <a:t>_ 2</a:t>
            </a:r>
            <a:r>
              <a:rPr lang="ko-KR" altLang="en-US" sz="1400" b="0" dirty="0"/>
              <a:t>개를 사용하여 특수한 예약 함수나 변수에 사용하기도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대표적으로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이나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같은 함수이다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함수는 클래스로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생성했을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자체를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화면에 출력하면 나오는 값을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다양한 </a:t>
            </a:r>
            <a:r>
              <a:rPr lang="ko-KR" altLang="en-US" sz="1400" b="0" dirty="0" smtClean="0"/>
              <a:t>용도가 있으니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의 특수한 용도에 대해서는 인지해 두는 것이 좋다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클래스에서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호출하는 방법은 </a:t>
            </a:r>
            <a:r>
              <a:rPr lang="ko-KR" altLang="en-US" sz="1400" b="0" dirty="0" smtClean="0"/>
              <a:t>아래 그림과 </a:t>
            </a:r>
            <a:r>
              <a:rPr lang="ko-KR" altLang="en-US" sz="1400" b="0" dirty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클래스 이름을 </a:t>
            </a:r>
            <a:r>
              <a:rPr lang="ko-KR" altLang="en-US" sz="1400" b="0" dirty="0" smtClean="0"/>
              <a:t>사용하여 호출하고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앞서 만든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함수의 매개변수에 맞추어 값을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여기에서는 </a:t>
            </a:r>
            <a:r>
              <a:rPr lang="ko-KR" altLang="en-US" sz="1400" b="0" dirty="0" smtClean="0"/>
              <a:t>함수에서 </a:t>
            </a:r>
            <a:r>
              <a:rPr lang="ko-KR" altLang="en-US" sz="1400" b="0" dirty="0"/>
              <a:t>배운 </a:t>
            </a:r>
            <a:r>
              <a:rPr lang="ko-KR" altLang="en-US" sz="1400" b="0" dirty="0" err="1"/>
              <a:t>초깃값</a:t>
            </a:r>
            <a:r>
              <a:rPr lang="ko-KR" altLang="en-US" sz="1400" b="0" dirty="0"/>
              <a:t> 지정 등도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self </a:t>
            </a:r>
            <a:r>
              <a:rPr lang="ko-KR" altLang="en-US" sz="1400" b="0" dirty="0"/>
              <a:t>변수는 아무런 값도 할당되지 </a:t>
            </a:r>
            <a:r>
              <a:rPr lang="ko-KR" altLang="en-US" sz="1400" b="0" dirty="0" smtClean="0"/>
              <a:t>않는다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기존 </a:t>
            </a:r>
            <a:r>
              <a:rPr lang="en-US" altLang="ko-KR" sz="1400" b="0" dirty="0" err="1"/>
              <a:t>SoccerPlayer</a:t>
            </a:r>
            <a:r>
              <a:rPr lang="ko-KR" altLang="en-US" sz="1400" b="0" dirty="0"/>
              <a:t>의 클래스를 </a:t>
            </a:r>
            <a:r>
              <a:rPr lang="ko-KR" altLang="en-US" sz="1400" b="0" dirty="0" smtClean="0"/>
              <a:t>기반으로 </a:t>
            </a:r>
            <a:r>
              <a:rPr lang="ko-KR" altLang="en-US" sz="1400" b="0" dirty="0"/>
              <a:t>생성되는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자체가 </a:t>
            </a:r>
            <a:r>
              <a:rPr lang="en-US" altLang="ko-KR" sz="1400" b="0" dirty="0" err="1"/>
              <a:t>SoccerPlayer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클래스에서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580526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자주 사용하는 작명 기법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51582"/>
            <a:ext cx="7200000" cy="120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생성된 코드는 다음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10-2]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74"/>
          <a:stretch/>
        </p:blipFill>
        <p:spPr bwMode="auto">
          <a:xfrm>
            <a:off x="971600" y="2325638"/>
            <a:ext cx="7200000" cy="43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14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 smtClean="0"/>
              <a:t>jinhyun</a:t>
            </a:r>
            <a:r>
              <a:rPr lang="en-US" altLang="ko-KR" sz="1400" b="0" dirty="0" smtClean="0"/>
              <a:t> = </a:t>
            </a:r>
            <a:r>
              <a:rPr lang="en-US" altLang="ko-KR" sz="1400" b="0" dirty="0" err="1" smtClean="0"/>
              <a:t>SoccerPlayer</a:t>
            </a:r>
            <a:r>
              <a:rPr lang="en-US" altLang="ko-KR" sz="1400" b="0" dirty="0" smtClean="0"/>
              <a:t>("</a:t>
            </a:r>
            <a:r>
              <a:rPr lang="en-US" altLang="ko-KR" sz="1400" b="0" dirty="0" err="1" smtClean="0"/>
              <a:t>Jinhyun</a:t>
            </a:r>
            <a:r>
              <a:rPr lang="en-US" altLang="ko-KR" sz="1400" b="0" dirty="0" smtClean="0"/>
              <a:t>", "MF", 10) </a:t>
            </a:r>
            <a:r>
              <a:rPr lang="ko-KR" altLang="en-US" sz="1400" b="0" dirty="0"/>
              <a:t>코드로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새롭게 생성할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name, position, </a:t>
            </a:r>
            <a:r>
              <a:rPr lang="en-US" altLang="ko-KR" sz="1400" b="0" dirty="0" err="1"/>
              <a:t>back_number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각각 </a:t>
            </a:r>
            <a:r>
              <a:rPr lang="en-US" altLang="ko-KR" sz="1400" b="0" dirty="0" err="1"/>
              <a:t>Jinhyun</a:t>
            </a:r>
            <a:r>
              <a:rPr lang="en-US" altLang="ko-KR" sz="1400" b="0" dirty="0"/>
              <a:t>, MF, 10</a:t>
            </a:r>
            <a:r>
              <a:rPr lang="ko-KR" altLang="en-US" sz="1400" b="0" dirty="0"/>
              <a:t>이 할당되었다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값을 생성된 </a:t>
            </a:r>
            <a:r>
              <a:rPr lang="ko-KR" altLang="en-US" sz="1400" b="0" dirty="0" err="1"/>
              <a:t>인스턴스에서</a:t>
            </a:r>
            <a:r>
              <a:rPr lang="ko-KR" altLang="en-US" sz="1400" b="0" dirty="0"/>
              <a:t> 사용하기 </a:t>
            </a:r>
            <a:r>
              <a:rPr lang="ko-KR" altLang="en-US" sz="1400" b="0" dirty="0" smtClean="0"/>
              <a:t>위해서는 </a:t>
            </a:r>
            <a:r>
              <a:rPr lang="en-US" altLang="ko-KR" sz="1400" b="0" dirty="0" err="1" smtClean="0"/>
              <a:t>jinhyun.back_number</a:t>
            </a:r>
            <a:r>
              <a:rPr lang="ko-KR" altLang="en-US" sz="1400" b="0" dirty="0"/>
              <a:t>로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내의 값을 호출하여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89040"/>
            <a:ext cx="7200000" cy="13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0" b="304"/>
          <a:stretch/>
        </p:blipFill>
        <p:spPr bwMode="auto">
          <a:xfrm>
            <a:off x="971600" y="1916832"/>
            <a:ext cx="7200000" cy="177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99592" y="1772816"/>
            <a:ext cx="7416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여기서 중요한 </a:t>
            </a:r>
            <a:r>
              <a:rPr lang="ko-KR" altLang="en-US" sz="1400" b="0" dirty="0" smtClean="0"/>
              <a:t>것은 </a:t>
            </a:r>
            <a:r>
              <a:rPr lang="ko-KR" altLang="en-US" sz="1400" b="0" dirty="0" err="1" smtClean="0"/>
              <a:t>인스턴스가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생성된 후에는 해당 </a:t>
            </a:r>
            <a:r>
              <a:rPr lang="ko-KR" altLang="en-US" sz="1400" b="0" dirty="0" err="1"/>
              <a:t>인스턴스의</a:t>
            </a:r>
            <a:r>
              <a:rPr lang="ko-KR" altLang="en-US" sz="1400" b="0" dirty="0"/>
              <a:t> 이름으로 값을 할당하거나 함수를 부르면 </a:t>
            </a:r>
            <a:r>
              <a:rPr lang="ko-KR" altLang="en-US" sz="1400" b="0" dirty="0" smtClean="0"/>
              <a:t>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 내에서는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로 호출된다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과 클래스 내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같은 </a:t>
            </a:r>
            <a:r>
              <a:rPr lang="ko-KR" altLang="en-US" sz="1400" b="0" dirty="0"/>
              <a:t>역할을 하는 것이다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함수를 호출할 때도 </a:t>
            </a:r>
            <a:r>
              <a:rPr lang="ko-KR" altLang="en-US" sz="1400" b="0" dirty="0" err="1"/>
              <a:t>인스턴스의</a:t>
            </a:r>
            <a:r>
              <a:rPr lang="ko-KR" altLang="en-US" sz="1400" b="0" dirty="0"/>
              <a:t> 이름과 </a:t>
            </a:r>
            <a:r>
              <a:rPr lang="ko-KR" altLang="en-US" sz="1400" b="0" dirty="0" err="1"/>
              <a:t>함수명을</a:t>
            </a:r>
            <a:r>
              <a:rPr lang="ko-KR" altLang="en-US" sz="1400" b="0" dirty="0"/>
              <a:t>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17</a:t>
            </a:r>
            <a:r>
              <a:rPr lang="ko-KR" altLang="en-US" sz="1400" b="0" dirty="0"/>
              <a:t>행에서 </a:t>
            </a:r>
            <a:r>
              <a:rPr lang="en-US" altLang="ko-KR" sz="1400" b="0" dirty="0" err="1" smtClean="0"/>
              <a:t>jinhyun.change_back_number</a:t>
            </a:r>
            <a:r>
              <a:rPr lang="en-US" altLang="ko-KR" sz="1400" b="0" dirty="0" smtClean="0"/>
              <a:t>(5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사용해 클래스 내의 함수를 사용하였다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10-2]</a:t>
            </a:r>
            <a:r>
              <a:rPr lang="ko-KR" altLang="en-US" sz="1400" b="0" dirty="0"/>
              <a:t>에 이어 </a:t>
            </a:r>
            <a:r>
              <a:rPr lang="en-US" altLang="ko-KR" sz="1400" b="0" dirty="0" smtClean="0"/>
              <a:t>19</a:t>
            </a:r>
            <a:r>
              <a:rPr lang="ko-KR" altLang="en-US" sz="1400" b="0" dirty="0" smtClean="0"/>
              <a:t>행에 </a:t>
            </a:r>
            <a:r>
              <a:rPr lang="en-US" altLang="ko-KR" sz="1400" b="0" dirty="0"/>
              <a:t>print(</a:t>
            </a:r>
            <a:r>
              <a:rPr lang="en-US" altLang="ko-KR" sz="1400" b="0" dirty="0" err="1"/>
              <a:t>jinhyun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을 입력하면 다음과 같은 결과가 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3929"/>
            <a:ext cx="7200000" cy="77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342900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을 단순히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썼을 때 나오는 결과이다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/>
              <a:t>[</a:t>
            </a:r>
            <a:r>
              <a:rPr lang="ko-KR" altLang="en-US" sz="1400" b="0" dirty="0" smtClean="0"/>
              <a:t>코드</a:t>
            </a:r>
            <a:r>
              <a:rPr lang="en-US" altLang="ko-KR" sz="1400" b="0" dirty="0" smtClean="0"/>
              <a:t>10-2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2 · 10 · 11</a:t>
            </a:r>
            <a:r>
              <a:rPr lang="ko-KR" altLang="en-US" sz="1400" b="0" dirty="0"/>
              <a:t>행에 클래스 내 함수가 선언되었기 때문이다</a:t>
            </a:r>
            <a:r>
              <a:rPr lang="en-US" altLang="ko-KR" sz="1400" b="0" dirty="0" smtClean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9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 </a:t>
            </a:r>
            <a:r>
              <a:rPr lang="ko-KR" altLang="en-US" sz="1400" b="0" dirty="0"/>
              <a:t>함수로 선언된 부분이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사용하면 반환되는 함수이다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인스턴스의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정보를 표시하거나 구분할 때는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srt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문을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이처럼 예약 함수는 </a:t>
            </a:r>
            <a:r>
              <a:rPr lang="ko-KR" altLang="en-US" sz="1400" b="0" dirty="0" smtClean="0"/>
              <a:t>특정 </a:t>
            </a:r>
            <a:r>
              <a:rPr lang="ko-KR" altLang="en-US" sz="1400" b="0" dirty="0"/>
              <a:t>조건에서 작동하는 함수로 유용하다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35783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객체 지향 프로그래밍의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파이썬의</a:t>
            </a:r>
            <a:r>
              <a:rPr lang="ko-KR" altLang="en-US" sz="2000" b="1" dirty="0">
                <a:latin typeface="+mj-ea"/>
                <a:ea typeface="+mj-ea"/>
              </a:rPr>
              <a:t> 객체 지향 </a:t>
            </a:r>
            <a:r>
              <a:rPr lang="ko-KR" altLang="en-US" sz="2000" b="1" dirty="0" smtClean="0">
                <a:latin typeface="+mj-ea"/>
                <a:ea typeface="+mj-ea"/>
              </a:rPr>
              <a:t>프로그래밍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노트북 프로그램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객체 지향 프로그래밍의 특징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36291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Hydrogen </a:t>
            </a:r>
            <a:r>
              <a:rPr lang="ko-KR" altLang="en-US" sz="2000" dirty="0"/>
              <a:t>패키지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1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Atom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10-2]</a:t>
            </a:r>
            <a:r>
              <a:rPr lang="ko-KR" altLang="en-US" sz="1200" b="0" dirty="0"/>
              <a:t>의 실행 결과를 확인하려면 </a:t>
            </a:r>
            <a:r>
              <a:rPr lang="en-US" altLang="ko-KR" sz="1200" b="0" dirty="0"/>
              <a:t>Hydrogen </a:t>
            </a:r>
            <a:r>
              <a:rPr lang="ko-KR" altLang="en-US" sz="1200" b="0" dirty="0"/>
              <a:t>패키지를 사용하면 된다</a:t>
            </a:r>
            <a:r>
              <a:rPr lang="en-US" altLang="ko-KR" sz="1200" b="0" dirty="0"/>
              <a:t>. Hydrogen </a:t>
            </a:r>
            <a:r>
              <a:rPr lang="ko-KR" altLang="en-US" sz="1200" b="0" dirty="0" smtClean="0"/>
              <a:t>패키지를 사용하면 </a:t>
            </a:r>
            <a:r>
              <a:rPr lang="ko-KR" altLang="en-US" sz="1200" b="0" dirty="0"/>
              <a:t>코드를 작성한 후 결과를 확인하기 위해 일일이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창으로 가지 않아도 되어 편리하고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출력 </a:t>
            </a:r>
            <a:r>
              <a:rPr lang="ko-KR" altLang="en-US" sz="1200" b="0" dirty="0" smtClean="0"/>
              <a:t>결과가 어떤 </a:t>
            </a:r>
            <a:r>
              <a:rPr lang="ko-KR" altLang="en-US" sz="1200" b="0" dirty="0"/>
              <a:t>코드로 인해 발생한 것인지 직접 확인할 수 있어 매우 유용하다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자신이 </a:t>
            </a:r>
            <a:r>
              <a:rPr lang="ko-KR" altLang="en-US" sz="1400" b="0" dirty="0"/>
              <a:t>만든 코드가 데이터 저장뿐 </a:t>
            </a:r>
            <a:r>
              <a:rPr lang="ko-KR" altLang="en-US" sz="1400" b="0" dirty="0" smtClean="0"/>
              <a:t>아니라 데이터를 </a:t>
            </a:r>
            <a:r>
              <a:rPr lang="ko-KR" altLang="en-US" sz="1400" b="0" dirty="0"/>
              <a:t>변환하거나 데이터베이스에 저장하는 등의 역할이 필요할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이것을 </a:t>
            </a:r>
            <a:r>
              <a:rPr lang="ko-KR" altLang="en-US" sz="1400" b="0" dirty="0" smtClean="0"/>
              <a:t>리스트와 </a:t>
            </a:r>
            <a:r>
              <a:rPr lang="ko-KR" altLang="en-US" sz="1400" b="0" dirty="0"/>
              <a:t>함수로 각각 만들어 공유하는 것보다 하나의 객체로 생성해 다른 사람들에게 </a:t>
            </a:r>
            <a:r>
              <a:rPr lang="ko-KR" altLang="en-US" sz="1400" b="0" dirty="0" smtClean="0"/>
              <a:t>배포한 다면 </a:t>
            </a:r>
            <a:r>
              <a:rPr lang="ko-KR" altLang="en-US" sz="1400" b="0" dirty="0"/>
              <a:t>훨씬 더 손쉽게 사용할 수 있을 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코드를 좀 더 손쉽게 선언할 수 있다는 장점도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32"/>
          <a:stretch/>
        </p:blipFill>
        <p:spPr bwMode="auto">
          <a:xfrm>
            <a:off x="971600" y="3356992"/>
            <a:ext cx="6840000" cy="32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4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54" b="295"/>
          <a:stretch/>
        </p:blipFill>
        <p:spPr bwMode="auto">
          <a:xfrm>
            <a:off x="971600" y="1844824"/>
            <a:ext cx="6840000" cy="274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40372"/>
          <a:stretch/>
        </p:blipFill>
        <p:spPr bwMode="auto">
          <a:xfrm>
            <a:off x="972000" y="4528170"/>
            <a:ext cx="6840000" cy="224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8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6840000" cy="153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9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노트북 프로그램 만들기</a:t>
            </a:r>
            <a:endParaRPr lang="ko-KR" altLang="en-US" sz="4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38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만들기 설계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지금까지 배운 객체 지향 프로그래밍의 개념을 이용하여 실제 구현 </a:t>
            </a:r>
            <a:r>
              <a:rPr lang="ko-KR" altLang="en-US" sz="1400" b="0" dirty="0" err="1" smtClean="0"/>
              <a:t>가능한노트북</a:t>
            </a:r>
            <a:r>
              <a:rPr lang="en-US" altLang="ko-KR" sz="1400" b="0" dirty="0" smtClean="0"/>
              <a:t>(Notebook)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만들고자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만들기 설계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6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07707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노트북 프로그램의 객체 설계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41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66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Note </a:t>
            </a:r>
            <a:r>
              <a:rPr lang="ko-KR" altLang="en-US" sz="1400" b="0" dirty="0"/>
              <a:t>클래스에서 가장 중요한 변수는 </a:t>
            </a:r>
            <a:r>
              <a:rPr lang="en-US" altLang="ko-KR" sz="1400" b="0" dirty="0"/>
              <a:t>contents, </a:t>
            </a:r>
            <a:r>
              <a:rPr lang="ko-KR" altLang="en-US" sz="1400" b="0" dirty="0"/>
              <a:t>즉 내용을 적는 변수이다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위해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객체를 </a:t>
            </a:r>
            <a:r>
              <a:rPr lang="ko-KR" altLang="en-US" sz="1400" b="0" dirty="0"/>
              <a:t>생성할 때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의 내용을 넣을 수 있도록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 안에 </a:t>
            </a:r>
            <a:r>
              <a:rPr lang="en-US" altLang="ko-KR" sz="1400" b="0" dirty="0" err="1" smtClean="0"/>
              <a:t>self.contents</a:t>
            </a:r>
            <a:r>
              <a:rPr lang="ko-KR" altLang="en-US" sz="1400" b="0" dirty="0" smtClean="0"/>
              <a:t>를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만든다</a:t>
            </a:r>
            <a:r>
              <a:rPr lang="en-US" altLang="ko-KR" sz="1400" b="0" dirty="0"/>
              <a:t>. Note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있는 여러 장의 노트 중 한 장이라고 </a:t>
            </a:r>
            <a:r>
              <a:rPr lang="ko-KR" altLang="en-US" sz="1400" b="0" dirty="0" smtClean="0"/>
              <a:t>생각 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당연히 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만들고 아무런 내용도 넣지 않을 수 있으므로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초깃값을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contents </a:t>
            </a:r>
            <a:r>
              <a:rPr lang="en-US" altLang="ko-KR" sz="1400" b="0" dirty="0"/>
              <a:t>= None</a:t>
            </a:r>
            <a:r>
              <a:rPr lang="ko-KR" altLang="en-US" sz="1400" b="0" dirty="0"/>
              <a:t>으로 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다음으로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에 새로운 내용을 쓰는 </a:t>
            </a:r>
            <a:r>
              <a:rPr lang="en-US" altLang="ko-KR" sz="1400" b="0" dirty="0" err="1"/>
              <a:t>write_contents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Note</a:t>
            </a:r>
            <a:r>
              <a:rPr lang="ko-KR" altLang="en-US" sz="1400" b="0" dirty="0"/>
              <a:t>의 모든 내용을 지우는 </a:t>
            </a:r>
            <a:r>
              <a:rPr lang="en-US" altLang="ko-KR" sz="1400" b="0" dirty="0" err="1"/>
              <a:t>remove_all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각각은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입력받은</a:t>
            </a:r>
            <a:r>
              <a:rPr lang="ko-KR" altLang="en-US" sz="1400" b="0" dirty="0"/>
              <a:t> 후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self.contents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변수에 할당하거나 내용을 삭제하는 </a:t>
            </a:r>
            <a:r>
              <a:rPr lang="en-US" altLang="ko-KR" sz="1400" b="0" dirty="0" err="1"/>
              <a:t>self.contents</a:t>
            </a:r>
            <a:r>
              <a:rPr lang="en-US" altLang="ko-KR" sz="1400" b="0" dirty="0"/>
              <a:t> = ""</a:t>
            </a:r>
            <a:r>
              <a:rPr lang="ko-KR" altLang="en-US" sz="1400" b="0" dirty="0"/>
              <a:t>를 호출한다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마지막으로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유용하게 사용하기 위해 </a:t>
            </a:r>
            <a:r>
              <a:rPr lang="en-US" altLang="ko-KR" sz="1400" b="0" dirty="0"/>
              <a:t>__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을 선언하여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78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3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객체 지향 프로그래밍의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37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7200000" cy="2281358"/>
            <a:chOff x="972000" y="1988840"/>
            <a:chExt cx="7200000" cy="2281358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7200000" cy="1612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519591"/>
              <a:ext cx="7200000" cy="750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4509120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Notebook </a:t>
            </a:r>
            <a:r>
              <a:rPr lang="ko-KR" altLang="en-US" sz="1400" b="0" dirty="0"/>
              <a:t>클래스에는 다음 세 가지가 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타이틀</a:t>
            </a:r>
            <a:r>
              <a:rPr lang="en-US" altLang="ko-KR" sz="1400" b="0" dirty="0"/>
              <a:t>(title): Notebook</a:t>
            </a:r>
            <a:r>
              <a:rPr lang="ko-KR" altLang="en-US" sz="1400" b="0" dirty="0"/>
              <a:t>의 제목이 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페이지 </a:t>
            </a:r>
            <a:r>
              <a:rPr lang="ko-KR" altLang="en-US" sz="1400" b="0" dirty="0"/>
              <a:t>수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page_number</a:t>
            </a:r>
            <a:r>
              <a:rPr lang="en-US" altLang="ko-KR" sz="1400" b="0" dirty="0"/>
              <a:t>): </a:t>
            </a:r>
            <a:r>
              <a:rPr lang="ko-KR" altLang="en-US" sz="1400" b="0" dirty="0"/>
              <a:t>현재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총 몇 장의 노트가 있는지 기록하는 </a:t>
            </a:r>
            <a:r>
              <a:rPr lang="en-US" altLang="ko-KR" sz="1400" b="0" dirty="0" err="1" smtClean="0"/>
              <a:t>page_number</a:t>
            </a:r>
            <a:r>
              <a:rPr lang="ko-KR" altLang="en-US" sz="1400" b="0" dirty="0"/>
              <a:t>가 필요하며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페이지부터 시작한다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저장 </a:t>
            </a:r>
            <a:r>
              <a:rPr lang="ko-KR" altLang="en-US" sz="1400" b="0" dirty="0"/>
              <a:t>공간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노트 자체를 저장하기 위한 공간이 필요하다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이 세 가지 정보를 저장하기 위해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 안에 정보를 모두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ko-KR" altLang="en-US" sz="1400" b="0" dirty="0" smtClean="0"/>
              <a:t>관심을 </a:t>
            </a:r>
            <a:r>
              <a:rPr lang="ko-KR" altLang="en-US" sz="1400" b="0" dirty="0"/>
              <a:t>두어야 할 변수는 </a:t>
            </a:r>
            <a:r>
              <a:rPr lang="en-US" altLang="ko-KR" sz="1400" b="0" dirty="0" err="1"/>
              <a:t>self.notes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notes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선언하였다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클래스를 설계하는 사람이 자신의 기호에 맞게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또는 개발 목적에 따라 적절히 </a:t>
            </a:r>
            <a:r>
              <a:rPr lang="ko-KR" altLang="en-US" sz="1400" b="0" dirty="0" smtClean="0"/>
              <a:t>지정할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notes </a:t>
            </a:r>
            <a:r>
              <a:rPr lang="ko-KR" altLang="en-US" sz="1400" b="0" dirty="0"/>
              <a:t>변수 안에는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값</a:t>
            </a:r>
            <a:r>
              <a:rPr lang="en-US" altLang="ko-KR" sz="1400" b="0" dirty="0"/>
              <a:t>value</a:t>
            </a:r>
            <a:r>
              <a:rPr lang="ko-KR" altLang="en-US" sz="1400" b="0" dirty="0"/>
              <a:t>으로 들어가게 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키로 각 </a:t>
            </a:r>
            <a:r>
              <a:rPr lang="en-US" altLang="ko-KR" sz="1400" b="0" dirty="0" smtClean="0"/>
              <a:t>Note</a:t>
            </a:r>
            <a:r>
              <a:rPr lang="ko-KR" altLang="en-US" sz="1400" b="0" dirty="0"/>
              <a:t>의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를 사용할 예정이다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로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쉽게 찾기 </a:t>
            </a:r>
            <a:r>
              <a:rPr lang="ko-KR" altLang="en-US" sz="1400" b="0" dirty="0"/>
              <a:t>위해서다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다음으로는 함수 부분이다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add_note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삽입하는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몇 가지 요구 조건에 대한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들어간다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가 </a:t>
            </a:r>
            <a:r>
              <a:rPr lang="en-US" altLang="ko-KR" sz="1400" b="0" dirty="0" smtClean="0"/>
              <a:t>300</a:t>
            </a:r>
            <a:r>
              <a:rPr lang="ko-KR" altLang="en-US" sz="1400" b="0" dirty="0" smtClean="0"/>
              <a:t>이하이면 </a:t>
            </a:r>
            <a:r>
              <a:rPr lang="ko-KR" altLang="en-US" sz="1400" b="0" dirty="0"/>
              <a:t>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계속 추가할 수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이상일 때는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더 추가하지 </a:t>
            </a:r>
            <a:r>
              <a:rPr lang="ko-KR" altLang="en-US" sz="1400" b="0" dirty="0" smtClean="0"/>
              <a:t>못하도록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가 들어갈 때는 임의의 페이지 번호를 넣을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</a:t>
            </a:r>
            <a:r>
              <a:rPr lang="ko-KR" altLang="en-US" sz="1400" b="0" dirty="0" smtClean="0"/>
              <a:t>사용자가 입력하지 </a:t>
            </a:r>
            <a:r>
              <a:rPr lang="ko-KR" altLang="en-US" sz="1400" b="0" dirty="0"/>
              <a:t>않을 때는 맨 마지막에 입력된 </a:t>
            </a:r>
            <a:r>
              <a:rPr lang="en-US" altLang="ko-KR" sz="1400" b="0" dirty="0"/>
              <a:t>Note </a:t>
            </a:r>
            <a:r>
              <a:rPr lang="ko-KR" altLang="en-US" sz="1400" b="0" dirty="0"/>
              <a:t>다음 장에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추가한다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맨 마지막 </a:t>
            </a:r>
            <a:r>
              <a:rPr lang="ko-KR" altLang="en-US" sz="1400" b="0" dirty="0" smtClean="0"/>
              <a:t>페이지는 </a:t>
            </a:r>
            <a:r>
              <a:rPr lang="ko-KR" altLang="en-US" sz="1400" b="0" dirty="0"/>
              <a:t>늘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에 저장되어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34352" y="364502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두 번째 함수는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함수는 특정 페이지 번호에 있는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를 제거하는 함수이다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앞에서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가 저장된 객체를 </a:t>
            </a:r>
            <a:r>
              <a:rPr lang="ko-KR" altLang="en-US" sz="1400" b="0" dirty="0" err="1" smtClean="0"/>
              <a:t>딕셔너리형으로</a:t>
            </a:r>
            <a:r>
              <a:rPr lang="ko-KR" altLang="en-US" sz="1400" b="0" dirty="0" smtClean="0"/>
              <a:t> 저장하고 페이지 번호를 키로 저장했으므로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딕셔너리형인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self.notes</a:t>
            </a:r>
            <a:r>
              <a:rPr lang="ko-KR" altLang="en-US" sz="1400" b="0" dirty="0" smtClean="0"/>
              <a:t>에 해당 페이지 번호의 키가 있는지 확인하면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이는 </a:t>
            </a:r>
            <a:r>
              <a:rPr lang="en-US" altLang="ko-KR" sz="1400" b="0" dirty="0" err="1" smtClean="0"/>
              <a:t>page_number</a:t>
            </a:r>
            <a:r>
              <a:rPr lang="en-US" altLang="ko-KR" sz="1400" b="0" dirty="0" smtClean="0"/>
              <a:t> in </a:t>
            </a:r>
            <a:r>
              <a:rPr lang="en-US" altLang="ko-KR" sz="1400" b="0" dirty="0" err="1" smtClean="0"/>
              <a:t>self.notes.keys</a:t>
            </a:r>
            <a:r>
              <a:rPr lang="en-US" altLang="ko-KR" sz="1400" b="0" dirty="0" smtClean="0"/>
              <a:t>()</a:t>
            </a:r>
            <a:r>
              <a:rPr lang="ko-KR" altLang="en-US" sz="1400" b="0" dirty="0" smtClean="0"/>
              <a:t>로 쉽게 확인할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페이지가 있다면 해당 페이지를 삭제하면서 반환하고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없다면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smtClean="0"/>
              <a:t>없다고 사용자에게 </a:t>
            </a:r>
            <a:r>
              <a:rPr lang="ko-KR" altLang="en-US" sz="1400" b="0" dirty="0"/>
              <a:t>알려 줄 수 있다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err="1"/>
              <a:t>page_number</a:t>
            </a:r>
            <a:r>
              <a:rPr lang="ko-KR" altLang="en-US" sz="1400" b="0" dirty="0"/>
              <a:t>를 넣고 그 페이지가 기존의 노트에 있다면 해당 페이지를 </a:t>
            </a:r>
            <a:r>
              <a:rPr lang="ko-KR" altLang="en-US" sz="1400" b="0" dirty="0" err="1"/>
              <a:t>팝하여</a:t>
            </a:r>
            <a:r>
              <a:rPr lang="ko-KR" altLang="en-US" sz="1400" b="0" dirty="0"/>
              <a:t> 돌려주고</a:t>
            </a:r>
            <a:r>
              <a:rPr lang="en-US" altLang="ko-KR" sz="1400" b="0" dirty="0" smtClean="0"/>
              <a:t>,   </a:t>
            </a:r>
            <a:r>
              <a:rPr lang="ko-KR" altLang="en-US" sz="1400" b="0" dirty="0" smtClean="0"/>
              <a:t>없다면 </a:t>
            </a:r>
            <a:r>
              <a:rPr lang="ko-KR" altLang="en-US" sz="1400" b="0" dirty="0"/>
              <a:t>‘해당 페이지는 존재하지 않는다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라고 출력한다</a:t>
            </a:r>
            <a:endParaRPr lang="en-US" altLang="ko-KR" sz="1400" b="0" dirty="0"/>
          </a:p>
        </p:txBody>
      </p:sp>
      <p:sp>
        <p:nvSpPr>
          <p:cNvPr id="11" name="오른쪽 화살표 10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34352" y="40050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앞에서 구현한 </a:t>
            </a:r>
            <a:r>
              <a:rPr lang="en-US" altLang="ko-KR" sz="1400" b="0" dirty="0" smtClean="0"/>
              <a:t>Note </a:t>
            </a:r>
            <a:r>
              <a:rPr lang="ko-KR" altLang="en-US" sz="1400" b="0" dirty="0" smtClean="0"/>
              <a:t>클래스와 </a:t>
            </a:r>
            <a:r>
              <a:rPr lang="en-US" altLang="ko-KR" sz="1400" b="0" dirty="0" smtClean="0"/>
              <a:t>Notebook </a:t>
            </a:r>
            <a:r>
              <a:rPr lang="ko-KR" altLang="en-US" sz="1400" b="0" dirty="0" smtClean="0"/>
              <a:t>클래스를 활용하여 실제 프로그램을 작성해 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소스 파일에서 </a:t>
            </a:r>
            <a:r>
              <a:rPr lang="ko-KR" altLang="en-US" sz="1400" b="0" dirty="0" smtClean="0"/>
              <a:t>제공하는 ‘</a:t>
            </a:r>
            <a:r>
              <a:rPr lang="en-US" altLang="ko-KR" sz="1400" b="0" dirty="0"/>
              <a:t>notebook.py’</a:t>
            </a:r>
            <a:r>
              <a:rPr lang="ko-KR" altLang="en-US" sz="1400" b="0" dirty="0"/>
              <a:t>와 ‘</a:t>
            </a:r>
            <a:r>
              <a:rPr lang="en-US" altLang="ko-KR" sz="1400" b="0" dirty="0"/>
              <a:t>notebook_clinet.py’ </a:t>
            </a:r>
            <a:r>
              <a:rPr lang="ko-KR" altLang="en-US" sz="1400" b="0" dirty="0"/>
              <a:t>파일을 활용한다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해당 클래스를 불러 사용할 수 있는 클라이언트 코드를 만들어 보자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지금부터 </a:t>
            </a:r>
            <a:r>
              <a:rPr lang="ko-KR" altLang="en-US" sz="1400" b="0" dirty="0"/>
              <a:t>작성하는 </a:t>
            </a:r>
            <a:r>
              <a:rPr lang="ko-KR" altLang="en-US" sz="1400" b="0" dirty="0" smtClean="0"/>
              <a:t>코드는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notebook_client.py’</a:t>
            </a:r>
            <a:r>
              <a:rPr lang="ko-KR" altLang="en-US" sz="1400" b="0" dirty="0"/>
              <a:t>에 있는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클래스를 호출해야 하는데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호출하는 </a:t>
            </a:r>
            <a:r>
              <a:rPr lang="ko-KR" altLang="en-US" sz="1400" b="0" dirty="0"/>
              <a:t>코드는 내장 모듈을 사용한 것처럼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‘from </a:t>
            </a:r>
            <a:r>
              <a:rPr lang="ko-KR" altLang="en-US" sz="1400" b="0" dirty="0"/>
              <a:t>파일명 </a:t>
            </a:r>
            <a:r>
              <a:rPr lang="en-US" altLang="ko-KR" sz="1400" b="0" dirty="0" smtClean="0"/>
              <a:t>import</a:t>
            </a:r>
            <a:r>
              <a:rPr lang="ko-KR" altLang="en-US" sz="1400" b="0" dirty="0" err="1" smtClean="0"/>
              <a:t>클래스명</a:t>
            </a:r>
            <a:r>
              <a:rPr lang="ko-KR" altLang="en-US" sz="1400" b="0" dirty="0"/>
              <a:t>’의 형태로 생각하면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코드가 실행되면 두 클래스는 메모리에 로딩된다</a:t>
            </a:r>
            <a:endParaRPr lang="en-US" altLang="ko-KR" sz="1400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88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8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840000" cy="16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몇 장의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넣고 싶은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의 내용과 함께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사용하여 </a:t>
            </a:r>
            <a:r>
              <a:rPr lang="ko-KR" altLang="en-US" sz="1400" b="0" dirty="0" err="1" smtClean="0"/>
              <a:t>생성자로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만들면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66953"/>
            <a:ext cx="6840000" cy="24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5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모두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확인하기 위해 다음과 같이 코드를 </a:t>
            </a:r>
            <a:r>
              <a:rPr lang="ko-KR" altLang="en-US" sz="1400" b="0" dirty="0" smtClean="0"/>
              <a:t>입력하면</a:t>
            </a:r>
            <a:r>
              <a:rPr lang="en-US" altLang="ko-KR" sz="1400" b="0" dirty="0"/>
              <a:t>, Note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생성을 확인할 수 있다</a:t>
            </a:r>
            <a:r>
              <a:rPr lang="en-US" altLang="ko-KR" sz="1400" b="0" dirty="0"/>
              <a:t>. Note</a:t>
            </a:r>
            <a:r>
              <a:rPr lang="ko-KR" altLang="en-US" sz="1400" b="0" dirty="0"/>
              <a:t>를 생성한 후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사용하면 </a:t>
            </a:r>
            <a:r>
              <a:rPr lang="ko-KR" altLang="en-US" sz="1400" b="0" dirty="0" smtClean="0"/>
              <a:t>해당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에 있는 텍스트를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remove( ) </a:t>
            </a:r>
            <a:r>
              <a:rPr lang="ko-KR" altLang="en-US" sz="1400" b="0" dirty="0"/>
              <a:t>함수도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8" y="2919513"/>
            <a:ext cx="6480000" cy="374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7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다음은 새로운 </a:t>
            </a:r>
            <a:r>
              <a:rPr lang="en-US" altLang="ko-KR" sz="1400" b="0" dirty="0" err="1"/>
              <a:t>NoteBook</a:t>
            </a:r>
            <a:r>
              <a:rPr lang="ko-KR" altLang="en-US" sz="1400" b="0" dirty="0"/>
              <a:t>을 생성하는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새로운 노트를 생성한 후 기존의 </a:t>
            </a:r>
            <a:r>
              <a:rPr lang="en-US" altLang="ko-KR" sz="1400" b="0" dirty="0"/>
              <a:t>Note</a:t>
            </a:r>
            <a:r>
              <a:rPr lang="ko-KR" altLang="en-US" sz="1400" b="0" dirty="0" smtClean="0"/>
              <a:t>들을</a:t>
            </a:r>
            <a:r>
              <a:rPr lang="en-US" altLang="ko-KR" sz="1400" b="0" dirty="0" err="1" smtClean="0"/>
              <a:t>add_note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추가하였다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5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67687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코드처럼 실제 추가된 것을 확인할 수 있다</a:t>
            </a:r>
            <a:r>
              <a:rPr lang="en-US" altLang="ko-KR" sz="1400" b="0" dirty="0"/>
              <a:t>. Note 4</a:t>
            </a:r>
            <a:r>
              <a:rPr lang="ko-KR" altLang="en-US" sz="1400" b="0" dirty="0"/>
              <a:t>장을 추가하였으므로 </a:t>
            </a:r>
            <a:r>
              <a:rPr lang="en-US" altLang="ko-KR" sz="1400" b="0" dirty="0" err="1" smtClean="0"/>
              <a:t>get_number_of_all_pages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사용하면 총 페이지 수가 출력되고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get_number_of_all_characters</a:t>
            </a:r>
            <a:r>
              <a:rPr lang="en-US" altLang="ko-KR" sz="1400" b="0" dirty="0"/>
              <a:t>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총 글자 수를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7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노트의 삭제나 추가도 여러 가지 명령어로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특정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지우는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 지향 프로그래밍을 사용하여 새로운 빈 노트를 </a:t>
            </a:r>
            <a:r>
              <a:rPr lang="ko-KR" altLang="en-US" sz="1400" b="0" dirty="0" smtClean="0"/>
              <a:t>임의로 </a:t>
            </a:r>
            <a:r>
              <a:rPr lang="ko-KR" altLang="en-US" sz="1400" b="0" dirty="0"/>
              <a:t>추가할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페이지에 노트를 추가하려고 하면 오류 메시지도 출력된다</a:t>
            </a:r>
            <a:endParaRPr lang="en-US" altLang="ko-KR" sz="14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49706"/>
            <a:ext cx="7200000" cy="281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5" b="72431"/>
          <a:stretch/>
        </p:blipFill>
        <p:spPr bwMode="auto">
          <a:xfrm>
            <a:off x="972000" y="5636096"/>
            <a:ext cx="7200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7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8"/>
          <a:stretch/>
        </p:blipFill>
        <p:spPr bwMode="auto">
          <a:xfrm>
            <a:off x="972000" y="1956957"/>
            <a:ext cx="7200000" cy="188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 지향 프로그래밍을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객체 지향 </a:t>
            </a:r>
            <a:r>
              <a:rPr lang="ko-KR" altLang="en-US" sz="1400" b="0" dirty="0" smtClean="0"/>
              <a:t>프로그래밍</a:t>
            </a:r>
            <a:r>
              <a:rPr lang="en-US" altLang="ko-KR" sz="1400" b="0" dirty="0" smtClean="0"/>
              <a:t>(Object </a:t>
            </a:r>
            <a:r>
              <a:rPr lang="en-US" altLang="ko-KR" sz="1400" b="0" dirty="0"/>
              <a:t>Oriented Programming, </a:t>
            </a:r>
            <a:r>
              <a:rPr lang="en-US" altLang="ko-KR" sz="1400" b="0" dirty="0" smtClean="0"/>
              <a:t>OOP)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함수처럼 어떤 기능을 함수 코드에 묶어 </a:t>
            </a:r>
            <a:r>
              <a:rPr lang="ko-KR" altLang="en-US" sz="1400" b="0" dirty="0" smtClean="0"/>
              <a:t>두는 </a:t>
            </a:r>
            <a:r>
              <a:rPr lang="ko-KR" altLang="en-US" sz="1400" b="0" dirty="0"/>
              <a:t>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그런 기능을 묶은 하나의 단일 프로그램을 객체라고 하는 코드에 넣어 다른 </a:t>
            </a:r>
            <a:r>
              <a:rPr lang="ko-KR" altLang="en-US" sz="1400" b="0" dirty="0" smtClean="0"/>
              <a:t>프로그래머가 </a:t>
            </a:r>
            <a:r>
              <a:rPr lang="ko-KR" altLang="en-US" sz="1400" b="0" dirty="0"/>
              <a:t>재사용할 수 있도록 하는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컴퓨터 공학의 오래된 프로그래밍 기법 중 하나이다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객체 지향 프로그래밍의 특징</a:t>
            </a:r>
            <a:endParaRPr lang="ko-KR" altLang="en-US" sz="4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717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상속</a:t>
            </a:r>
            <a:r>
              <a:rPr lang="en-US" altLang="ko-KR" sz="1400" b="0" dirty="0" smtClean="0"/>
              <a:t>(inheritance) </a:t>
            </a:r>
            <a:r>
              <a:rPr lang="ko-KR" altLang="en-US" sz="1400" b="0" dirty="0" smtClean="0"/>
              <a:t>은 이름 그대로 무엇인가를 </a:t>
            </a:r>
            <a:r>
              <a:rPr lang="ko-KR" altLang="en-US" sz="1400" b="0" dirty="0" err="1" smtClean="0"/>
              <a:t>내려받는</a:t>
            </a:r>
            <a:r>
              <a:rPr lang="ko-KR" altLang="en-US" sz="1400" b="0" dirty="0" smtClean="0"/>
              <a:t> 것을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부모 클래스에 </a:t>
            </a:r>
            <a:r>
              <a:rPr lang="ko-KR" altLang="en-US" sz="1400" b="0" dirty="0"/>
              <a:t>정의된 속성과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자식 클래스가 물려받아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8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8904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class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예약어</a:t>
            </a:r>
            <a:r>
              <a:rPr lang="ko-KR" altLang="en-US" sz="1400" b="0" dirty="0"/>
              <a:t> 다음에 </a:t>
            </a:r>
            <a:r>
              <a:rPr lang="ko-KR" altLang="en-US" sz="1400" b="0" dirty="0" err="1"/>
              <a:t>클래스명으로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Person</a:t>
            </a:r>
            <a:r>
              <a:rPr lang="ko-KR" altLang="en-US" sz="1400" b="0" dirty="0"/>
              <a:t>을 쓰고 </a:t>
            </a:r>
            <a:r>
              <a:rPr lang="en-US" altLang="ko-KR" sz="1400" b="0" dirty="0"/>
              <a:t>object</a:t>
            </a:r>
            <a:r>
              <a:rPr lang="ko-KR" altLang="en-US" sz="1400" b="0" dirty="0"/>
              <a:t>를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 smtClean="0"/>
              <a:t>object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클래스의 부모 클래스이다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 </a:t>
            </a:r>
            <a:r>
              <a:rPr lang="en-US" altLang="ko-KR" sz="1400" b="0" dirty="0"/>
              <a:t>object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사용하는 가장 </a:t>
            </a:r>
            <a:r>
              <a:rPr lang="ko-KR" altLang="en-US" sz="1400" b="0" dirty="0" smtClean="0"/>
              <a:t>기본객체</a:t>
            </a:r>
            <a:r>
              <a:rPr lang="en-US" altLang="ko-KR" sz="1400" b="0" dirty="0" smtClean="0"/>
              <a:t>(base object) </a:t>
            </a:r>
            <a:r>
              <a:rPr lang="ko-KR" altLang="en-US" sz="1400" b="0" dirty="0"/>
              <a:t>이며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언어가 객체 지향 프로그래밍이므로 모든 변수는 객체이다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문자열형은</a:t>
            </a:r>
            <a:r>
              <a:rPr lang="ko-KR" altLang="en-US" sz="1400" b="0" dirty="0"/>
              <a:t> 다음과 같이 객체 이름을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634352" y="394791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7200000" cy="33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코드에서는 먼저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클래스를 생성하였다</a:t>
            </a:r>
            <a:r>
              <a:rPr lang="en-US" altLang="ko-KR" sz="1400" b="0" dirty="0"/>
              <a:t>. Person </a:t>
            </a:r>
            <a:r>
              <a:rPr lang="ko-KR" altLang="en-US" sz="1400" b="0" dirty="0"/>
              <a:t>클래스에는 </a:t>
            </a:r>
            <a:r>
              <a:rPr lang="ko-KR" altLang="en-US" sz="1400" b="0" dirty="0" err="1"/>
              <a:t>생성자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만들어 </a:t>
            </a:r>
            <a:r>
              <a:rPr lang="en-US" altLang="ko-KR" sz="1400" b="0" dirty="0"/>
              <a:t>name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age</a:t>
            </a:r>
            <a:r>
              <a:rPr lang="ko-KR" altLang="en-US" sz="1400" b="0" dirty="0"/>
              <a:t>에 관련된 정보를 입력할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</a:t>
            </a:r>
            <a:r>
              <a:rPr lang="en-US" altLang="ko-KR" sz="1400" b="0" dirty="0"/>
              <a:t>Korean </a:t>
            </a:r>
            <a:r>
              <a:rPr lang="ko-KR" altLang="en-US" sz="1400" b="0" dirty="0" smtClean="0"/>
              <a:t>클래스를 </a:t>
            </a:r>
            <a:r>
              <a:rPr lang="ko-KR" altLang="en-US" sz="1400" b="0" dirty="0"/>
              <a:t>만들면서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클래스를 상속받게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상속은 </a:t>
            </a:r>
            <a:r>
              <a:rPr lang="en-US" altLang="ko-KR" sz="1400" b="0" dirty="0"/>
              <a:t>class Korean(Person) </a:t>
            </a:r>
            <a:r>
              <a:rPr lang="ko-KR" altLang="en-US" sz="1400" b="0" dirty="0" smtClean="0"/>
              <a:t>코드처럼 매우 </a:t>
            </a:r>
            <a:r>
              <a:rPr lang="ko-KR" altLang="en-US" sz="1400" b="0" dirty="0"/>
              <a:t>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별도의 구현 없이 </a:t>
            </a:r>
            <a:r>
              <a:rPr lang="en-US" altLang="ko-KR" sz="1400" b="0" dirty="0"/>
              <a:t>pass</a:t>
            </a:r>
            <a:r>
              <a:rPr lang="ko-KR" altLang="en-US" sz="1400" b="0" dirty="0"/>
              <a:t>로 클래스만 존재하게 만들고</a:t>
            </a:r>
            <a:r>
              <a:rPr lang="en-US" altLang="ko-KR" sz="1400" b="0" dirty="0"/>
              <a:t>, Korean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생성해 준다</a:t>
            </a:r>
            <a:r>
              <a:rPr lang="en-US" altLang="ko-KR" sz="1400" b="0" dirty="0"/>
              <a:t>. Korean </a:t>
            </a:r>
            <a:r>
              <a:rPr lang="ko-KR" altLang="en-US" sz="1400" b="0" dirty="0"/>
              <a:t>클래스는 별도의 생성자가 없지만</a:t>
            </a:r>
            <a:r>
              <a:rPr lang="en-US" altLang="ko-KR" sz="1400" b="0" dirty="0"/>
              <a:t>, Person </a:t>
            </a:r>
            <a:r>
              <a:rPr lang="ko-KR" altLang="en-US" sz="1400" b="0" dirty="0"/>
              <a:t>클래스가 </a:t>
            </a:r>
            <a:r>
              <a:rPr lang="ko-KR" altLang="en-US" sz="1400" b="0" dirty="0" smtClean="0"/>
              <a:t>가진 </a:t>
            </a:r>
            <a:r>
              <a:rPr lang="ko-KR" altLang="en-US" sz="1400" b="0" dirty="0" err="1"/>
              <a:t>생성자를</a:t>
            </a:r>
            <a:r>
              <a:rPr lang="ko-KR" altLang="en-US" sz="1400" b="0" dirty="0"/>
              <a:t> 그대로 사용하여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클래스에서 </a:t>
            </a:r>
            <a:r>
              <a:rPr lang="ko-KR" altLang="en-US" sz="1400" b="0" dirty="0" smtClean="0"/>
              <a:t>생성할 수 </a:t>
            </a:r>
            <a:r>
              <a:rPr lang="ko-KR" altLang="en-US" sz="1400" b="0" dirty="0"/>
              <a:t>있는 변수를 그대로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객체 지향 프로그래밍의 특징을 </a:t>
            </a:r>
            <a:r>
              <a:rPr lang="ko-KR" altLang="en-US" sz="1400" b="0" dirty="0" smtClean="0"/>
              <a:t>상속이라고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사각형이 </a:t>
            </a:r>
            <a:r>
              <a:rPr lang="ko-KR" altLang="en-US" sz="1400" b="0" dirty="0"/>
              <a:t>클래스이고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화살표는 각 </a:t>
            </a:r>
            <a:r>
              <a:rPr lang="ko-KR" altLang="en-US" sz="1400" b="0" dirty="0" smtClean="0"/>
              <a:t>클래스의 상속 </a:t>
            </a:r>
            <a:r>
              <a:rPr lang="ko-KR" altLang="en-US" sz="1400" b="0" dirty="0"/>
              <a:t>관계이다</a:t>
            </a:r>
            <a:r>
              <a:rPr lang="en-US" altLang="ko-KR" sz="1400" b="0" dirty="0"/>
              <a:t>. Person </a:t>
            </a:r>
            <a:r>
              <a:rPr lang="ko-KR" altLang="en-US" sz="1400" b="0" dirty="0"/>
              <a:t>클래스를 </a:t>
            </a:r>
            <a:r>
              <a:rPr lang="en-US" altLang="ko-KR" sz="1400" b="0" dirty="0"/>
              <a:t>Employee</a:t>
            </a:r>
            <a:r>
              <a:rPr lang="ko-KR" altLang="en-US" sz="1400" b="0" dirty="0"/>
              <a:t>가 상속하고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클래스를 다시 한번 </a:t>
            </a:r>
            <a:r>
              <a:rPr lang="en-US" altLang="ko-KR" sz="1400" b="0" dirty="0"/>
              <a:t>Manager</a:t>
            </a:r>
            <a:r>
              <a:rPr lang="en-US" altLang="ko-KR" sz="1400" b="0" dirty="0" smtClean="0"/>
              <a:t>, Staff</a:t>
            </a:r>
            <a:r>
              <a:rPr lang="en-US" altLang="ko-KR" sz="1400" b="0" dirty="0"/>
              <a:t>, Hourly </a:t>
            </a:r>
            <a:r>
              <a:rPr lang="ko-KR" altLang="en-US" sz="1400" b="0" dirty="0"/>
              <a:t>등이 상속하는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4" y="2708920"/>
            <a:ext cx="4260273" cy="29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72373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상속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25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상속이 </a:t>
            </a:r>
            <a:r>
              <a:rPr lang="ko-KR" altLang="en-US" sz="1400" b="0" dirty="0"/>
              <a:t>진행될수록 부모 클래스에 대해 각 클래스의 기능이 구체화되도록 부모 객체에는 </a:t>
            </a:r>
            <a:r>
              <a:rPr lang="ko-KR" altLang="en-US" sz="1400" b="0" dirty="0" smtClean="0"/>
              <a:t>일반적인 </a:t>
            </a:r>
            <a:r>
              <a:rPr lang="ko-KR" altLang="en-US" sz="1400" b="0" dirty="0"/>
              <a:t>기능을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자식 객체에는 상세한 기능을 넣어야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같은 일을 하는 </a:t>
            </a:r>
            <a:r>
              <a:rPr lang="ko-KR" altLang="en-US" sz="1400" b="0" dirty="0" err="1" smtClean="0"/>
              <a:t>메서드이지만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부모 객체보다 자식 객체가 좀 더 많은 정보를 줄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‘부모 클래스의 </a:t>
            </a:r>
            <a:r>
              <a:rPr lang="ko-KR" altLang="en-US" sz="1400" b="0" dirty="0" err="1" smtClean="0"/>
              <a:t>메서드를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재정의한다’라고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79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부모 클래스 </a:t>
            </a:r>
            <a:r>
              <a:rPr lang="en-US" altLang="ko-KR" sz="1400" b="0" dirty="0"/>
              <a:t>Person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name, age, gender</a:t>
            </a:r>
            <a:r>
              <a:rPr lang="ko-KR" altLang="en-US" sz="1400" b="0" dirty="0"/>
              <a:t>에 대해 변수를 받을 수 있도록 </a:t>
            </a:r>
            <a:r>
              <a:rPr lang="ko-KR" altLang="en-US" sz="1400" b="0" dirty="0" smtClean="0"/>
              <a:t>선언하였고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함수를 사용하여 생성된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자신을 설명할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사실 </a:t>
            </a:r>
            <a:r>
              <a:rPr lang="en-US" altLang="ko-KR" sz="1400" b="0" dirty="0" err="1" smtClean="0"/>
              <a:t>str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에 들어가도 되는 클래스이지만 임의의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클래스를 생성하였다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상속받는 </a:t>
            </a:r>
            <a:r>
              <a:rPr lang="en-US" altLang="ko-KR" sz="1400" b="0" dirty="0"/>
              <a:t>Employee </a:t>
            </a:r>
            <a:r>
              <a:rPr lang="ko-KR" altLang="en-US" sz="1400" b="0" dirty="0"/>
              <a:t>클래스는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10-5]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8035"/>
            <a:ext cx="7200000" cy="389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Person </a:t>
            </a:r>
            <a:r>
              <a:rPr lang="ko-KR" altLang="en-US" sz="1400" b="0" dirty="0" smtClean="0"/>
              <a:t>클래스가 단순히 사람에 대한 정보를 정의했다면</a:t>
            </a:r>
            <a:r>
              <a:rPr lang="en-US" altLang="ko-KR" sz="1400" b="0" dirty="0" smtClean="0"/>
              <a:t>, Employee </a:t>
            </a:r>
            <a:r>
              <a:rPr lang="ko-KR" altLang="en-US" sz="1400" b="0" dirty="0" smtClean="0"/>
              <a:t>클래스는 사람에 대한 정의와 함께 일하는 시간과 월급에 대한 변수를 추가한다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재정의한다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이때 부모 클래스의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그대로 사용하려면 별도의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만들지 않아도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하지만 기존 함수를 사용하면서 새로운 내용을 추가하기 위해서는 자식 클래스에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생성하면서 </a:t>
            </a:r>
            <a:r>
              <a:rPr lang="en-US" altLang="ko-KR" sz="1400" b="0" dirty="0" smtClean="0"/>
              <a:t>super( ).__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__(</a:t>
            </a:r>
            <a:r>
              <a:rPr lang="ko-KR" altLang="en-US" sz="1400" b="0" dirty="0" smtClean="0"/>
              <a:t>매개변수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를 사용해야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여기서 </a:t>
            </a:r>
            <a:r>
              <a:rPr lang="en-US" altLang="ko-KR" sz="1400" b="0" dirty="0" smtClean="0"/>
              <a:t>super( )</a:t>
            </a:r>
            <a:r>
              <a:rPr lang="ko-KR" altLang="en-US" sz="1400" b="0" dirty="0" smtClean="0"/>
              <a:t>는 부모 클래스를 가리킨다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부모 클래스의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그대로 사용한다는 뜻이다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 아래에는 필요한 자식 클래스의 새로운 변수를 추가하면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함수의 </a:t>
            </a:r>
            <a:r>
              <a:rPr lang="ko-KR" altLang="en-US" sz="1400" b="0" dirty="0" smtClean="0"/>
              <a:t>재정의를 </a:t>
            </a:r>
            <a:r>
              <a:rPr lang="ko-KR" altLang="en-US" sz="1400" b="0" dirty="0" err="1" smtClean="0"/>
              <a:t>오버라이딩</a:t>
            </a:r>
            <a:r>
              <a:rPr lang="en-US" altLang="ko-KR" sz="1400" b="0" dirty="0" smtClean="0"/>
              <a:t>(overriding)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오버라이딩은</a:t>
            </a:r>
            <a:r>
              <a:rPr lang="ko-KR" altLang="en-US" sz="1400" b="0" dirty="0"/>
              <a:t> 상속 시 함수 이름과 필요한 </a:t>
            </a:r>
            <a:r>
              <a:rPr lang="ko-KR" altLang="en-US" sz="1400" b="0" dirty="0" err="1" smtClean="0"/>
              <a:t>매개변수는그대로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유지하면서 함수의 수행 코드를 변경하는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방식으로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 err="1"/>
              <a:t>오버라이딩된</a:t>
            </a:r>
            <a:r>
              <a:rPr lang="ko-KR" altLang="en-US" sz="1400" b="0" dirty="0"/>
              <a:t> 것을 확인할 수 있다</a:t>
            </a:r>
            <a:r>
              <a:rPr lang="en-US" altLang="ko-KR" sz="1400" b="0" dirty="0"/>
              <a:t>. Person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Employee</a:t>
            </a:r>
            <a:r>
              <a:rPr lang="ko-KR" altLang="en-US" sz="1400" b="0" dirty="0"/>
              <a:t>에 대한 설명을 추가한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4352" y="42930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다형성</a:t>
            </a:r>
            <a:r>
              <a:rPr lang="en-US" altLang="ko-KR" sz="1400" b="0" dirty="0" smtClean="0"/>
              <a:t>(polymorphism)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같은 이름의 </a:t>
            </a:r>
            <a:r>
              <a:rPr lang="ko-KR" altLang="en-US" sz="1400" b="0" dirty="0" err="1"/>
              <a:t>메서드가</a:t>
            </a:r>
            <a:r>
              <a:rPr lang="ko-KR" altLang="en-US" sz="1400" b="0" dirty="0"/>
              <a:t> 다른 기능을 할 수 있도록 하는 것을 </a:t>
            </a:r>
            <a:r>
              <a:rPr lang="ko-KR" altLang="en-US" sz="1400" b="0" dirty="0" smtClean="0"/>
              <a:t>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227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0131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10-6]</a:t>
            </a:r>
            <a:r>
              <a:rPr lang="ko-KR" altLang="en-US" sz="1400" b="0" dirty="0"/>
              <a:t>을 보면 두 </a:t>
            </a:r>
            <a:r>
              <a:rPr lang="en-US" altLang="ko-KR" sz="1400" b="0" dirty="0"/>
              <a:t>Crawler </a:t>
            </a:r>
            <a:r>
              <a:rPr lang="ko-KR" altLang="en-US" sz="1400" b="0" dirty="0"/>
              <a:t>클래스가 같은 </a:t>
            </a:r>
            <a:r>
              <a:rPr lang="en-US" altLang="ko-KR" sz="1400" b="0" dirty="0" err="1"/>
              <a:t>do_crawling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가지고 이에 </a:t>
            </a:r>
            <a:r>
              <a:rPr lang="ko-KR" altLang="en-US" sz="1400" b="0" dirty="0" smtClean="0"/>
              <a:t>대한 역할이 </a:t>
            </a:r>
            <a:r>
              <a:rPr lang="ko-KR" altLang="en-US" sz="1400" b="0" dirty="0"/>
              <a:t>같으므로 </a:t>
            </a:r>
            <a:r>
              <a:rPr lang="en-US" altLang="ko-KR" sz="1400" b="0" dirty="0"/>
              <a:t>news </a:t>
            </a:r>
            <a:r>
              <a:rPr lang="ko-KR" altLang="en-US" sz="1400" b="0" dirty="0"/>
              <a:t>변수에 결과를 저장하는 데 문제가 없다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10-6]</a:t>
            </a:r>
            <a:r>
              <a:rPr lang="ko-KR" altLang="en-US" sz="1400" b="0" dirty="0"/>
              <a:t>은 의사 </a:t>
            </a:r>
            <a:r>
              <a:rPr lang="ko-KR" altLang="en-US" sz="1400" b="0" dirty="0" smtClean="0"/>
              <a:t>코드</a:t>
            </a:r>
            <a:r>
              <a:rPr lang="en-US" altLang="ko-KR" sz="1400" b="0" dirty="0" smtClean="0"/>
              <a:t>(pseudo code)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 실행되는 코드는 아니지만 작동의 예시를 보기에는 적당하다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 err="1"/>
              <a:t>다형성을</a:t>
            </a:r>
            <a:r>
              <a:rPr lang="ko-KR" altLang="en-US" sz="1400" b="0" dirty="0"/>
              <a:t> 사용하여 다양한 프로그램을 작성할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1571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0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364502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객체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속성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행동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55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 bwMode="auto">
          <a:xfrm>
            <a:off x="972000" y="1988840"/>
            <a:ext cx="7200000" cy="460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5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59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96" b="278"/>
          <a:stretch/>
        </p:blipFill>
        <p:spPr bwMode="auto">
          <a:xfrm>
            <a:off x="972000" y="1971675"/>
            <a:ext cx="7200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65313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10-7]</a:t>
            </a:r>
            <a:r>
              <a:rPr lang="ko-KR" altLang="en-US" sz="1400" b="0" dirty="0" smtClean="0"/>
              <a:t>에서 부모 클래스는 </a:t>
            </a:r>
            <a:r>
              <a:rPr lang="en-US" altLang="ko-KR" sz="1400" b="0" dirty="0" smtClean="0"/>
              <a:t>Animal</a:t>
            </a:r>
            <a:r>
              <a:rPr lang="ko-KR" altLang="en-US" sz="1400" b="0" dirty="0" smtClean="0"/>
              <a:t>이며</a:t>
            </a:r>
            <a:r>
              <a:rPr lang="en-US" altLang="ko-KR" sz="1400" b="0" dirty="0" smtClean="0"/>
              <a:t>, Cat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Dog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Animal </a:t>
            </a:r>
            <a:r>
              <a:rPr lang="ko-KR" altLang="en-US" sz="1400" b="0" dirty="0" smtClean="0"/>
              <a:t>클래스를 상속받는다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핵심 함수는 </a:t>
            </a:r>
            <a:r>
              <a:rPr lang="en-US" altLang="ko-KR" sz="1400" b="0" dirty="0" smtClean="0"/>
              <a:t>talk</a:t>
            </a:r>
            <a:r>
              <a:rPr lang="ko-KR" altLang="en-US" sz="1400" b="0" dirty="0" smtClean="0"/>
              <a:t>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각각 두 동물 클래스의 역할이 다른 것을 확인할 수 있다</a:t>
            </a:r>
            <a:r>
              <a:rPr lang="en-US" altLang="ko-KR" sz="1400" b="0" dirty="0" smtClean="0"/>
              <a:t>. Animal </a:t>
            </a:r>
            <a:r>
              <a:rPr lang="ko-KR" altLang="en-US" sz="1400" b="0" dirty="0" smtClean="0"/>
              <a:t>클래스는  </a:t>
            </a:r>
            <a:r>
              <a:rPr lang="en-US" altLang="ko-KR" sz="1400" b="0" dirty="0" err="1" smtClean="0"/>
              <a:t>NotImplementedError</a:t>
            </a:r>
            <a:r>
              <a:rPr lang="ko-KR" altLang="en-US" sz="1400" b="0" dirty="0" smtClean="0"/>
              <a:t>라는 클래스를 호출한다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클래스는 자식 클래스에만 해당 함수를 사용할 수 있도록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따라서 두 클래스가 내부 </a:t>
            </a:r>
            <a:r>
              <a:rPr lang="ko-KR" altLang="en-US" sz="1400" b="0" dirty="0" err="1" smtClean="0"/>
              <a:t>로직에서</a:t>
            </a:r>
            <a:r>
              <a:rPr lang="ko-KR" altLang="en-US" sz="1400" b="0" dirty="0" smtClean="0"/>
              <a:t> 같은 이름의 함수를 사용하여 결과를 출력하도록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실제로는 </a:t>
            </a:r>
            <a:r>
              <a:rPr lang="en-US" altLang="ko-KR" sz="1400" b="0" dirty="0"/>
              <a:t>15~17</a:t>
            </a:r>
            <a:r>
              <a:rPr lang="ko-KR" altLang="en-US" sz="1400" b="0" dirty="0"/>
              <a:t>행과 같이 사용할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479715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가시성</a:t>
            </a:r>
            <a:r>
              <a:rPr lang="en-US" altLang="ko-KR" sz="1400" b="0" dirty="0"/>
              <a:t>visibility </a:t>
            </a:r>
            <a:r>
              <a:rPr lang="ko-KR" altLang="en-US" sz="1400" b="0" dirty="0"/>
              <a:t>은 객체의 정보를 볼 수 있는 레벨을 조절하여 객체의 정보 접근을 숨기는 </a:t>
            </a:r>
            <a:r>
              <a:rPr lang="ko-KR" altLang="en-US" sz="1400" b="0" dirty="0" smtClean="0"/>
              <a:t>것을 말하며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이름으로 불린다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가시성이라고 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좀 더 중요한 핵심 </a:t>
            </a:r>
            <a:r>
              <a:rPr lang="ko-KR" altLang="en-US" sz="1400" b="0" dirty="0" smtClean="0"/>
              <a:t>개념은 캡슐화</a:t>
            </a:r>
            <a:r>
              <a:rPr lang="en-US" altLang="ko-KR" sz="1400" b="0" dirty="0" smtClean="0"/>
              <a:t>(encapsulation) </a:t>
            </a:r>
            <a:r>
              <a:rPr lang="ko-KR" altLang="en-US" sz="1400" b="0" dirty="0"/>
              <a:t>와 정보 </a:t>
            </a:r>
            <a:r>
              <a:rPr lang="ko-KR" altLang="en-US" sz="1400" b="0" dirty="0" smtClean="0"/>
              <a:t>은닉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information hiding)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.]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가시성 사용 </a:t>
            </a:r>
            <a:r>
              <a:rPr lang="ko-KR" altLang="en-US" sz="1400" b="0" dirty="0" smtClean="0"/>
              <a:t>방법에 대한 예시 코드를 작성해야 하는 상황은 </a:t>
            </a:r>
            <a:r>
              <a:rPr lang="ko-KR" altLang="en-US" sz="1400" b="0" dirty="0"/>
              <a:t>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43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0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4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25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/>
          <a:stretch/>
        </p:blipFill>
        <p:spPr bwMode="auto">
          <a:xfrm>
            <a:off x="991050" y="5114925"/>
            <a:ext cx="7200000" cy="66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4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77281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10-8]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Inventory </a:t>
            </a:r>
            <a:r>
              <a:rPr lang="ko-KR" altLang="en-US" sz="1400" b="0" dirty="0"/>
              <a:t>객체에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새롭게 </a:t>
            </a:r>
            <a:r>
              <a:rPr lang="ko-KR" altLang="en-US" sz="1400" b="0" dirty="0" smtClean="0"/>
              <a:t>생성된</a:t>
            </a:r>
            <a:r>
              <a:rPr lang="en-US" altLang="ko-KR" sz="1400" b="0" dirty="0" smtClean="0"/>
              <a:t>Product </a:t>
            </a:r>
            <a:r>
              <a:rPr lang="ko-KR" altLang="en-US" sz="1400" b="0" dirty="0"/>
              <a:t>객체를 넣어 준다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_items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Product </a:t>
            </a:r>
            <a:r>
              <a:rPr lang="ko-KR" altLang="en-US" sz="1400" b="0" dirty="0"/>
              <a:t>객체가 들어가는 </a:t>
            </a:r>
            <a:r>
              <a:rPr lang="ko-KR" altLang="en-US" sz="1400" b="0" dirty="0" smtClean="0"/>
              <a:t>공간으로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get_number_of_items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사용하여 총 객체의 개수를 반환한다</a:t>
            </a:r>
            <a:r>
              <a:rPr lang="en-US" altLang="ko-KR" sz="1400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여기서 핵심은 </a:t>
            </a:r>
            <a:r>
              <a:rPr lang="en-US" altLang="ko-KR" sz="1400" b="0" dirty="0"/>
              <a:t>_ _items </a:t>
            </a:r>
            <a:r>
              <a:rPr lang="ko-KR" altLang="en-US" sz="1400" b="0" dirty="0"/>
              <a:t>변수이다</a:t>
            </a:r>
            <a:r>
              <a:rPr lang="en-US" altLang="ko-KR" sz="1400" b="0" dirty="0"/>
              <a:t>. Inventory</a:t>
            </a:r>
            <a:r>
              <a:rPr lang="ko-KR" altLang="en-US" sz="1400" b="0" dirty="0"/>
              <a:t>를 저장하는 공간으로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을 통해 </a:t>
            </a:r>
            <a:r>
              <a:rPr lang="en-US" altLang="ko-KR" sz="1400" b="0" dirty="0"/>
              <a:t>Product </a:t>
            </a:r>
            <a:r>
              <a:rPr lang="ko-KR" altLang="en-US" sz="1400" b="0" dirty="0"/>
              <a:t>객체를 넣을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하지만 </a:t>
            </a:r>
            <a:r>
              <a:rPr lang="ko-KR" altLang="en-US" sz="1400" b="0" dirty="0"/>
              <a:t>다른 프로그램이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이 아니라 </a:t>
            </a:r>
            <a:r>
              <a:rPr lang="ko-KR" altLang="en-US" sz="1400" b="0" dirty="0" smtClean="0"/>
              <a:t>직접 </a:t>
            </a:r>
            <a:r>
              <a:rPr lang="ko-KR" altLang="en-US" sz="1400" b="0" dirty="0"/>
              <a:t>해당 객체에 접근해 새로운 값을 추가하려고 한다면 어떻게 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다른 </a:t>
            </a:r>
            <a:r>
              <a:rPr lang="ko-KR" altLang="en-US" sz="1400" b="0" dirty="0"/>
              <a:t>코드에서는 잘 실행되다가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my_inventory</a:t>
            </a:r>
            <a:r>
              <a:rPr lang="en-US" altLang="ko-KR" sz="1400" b="0" dirty="0" smtClean="0"/>
              <a:t>. __items</a:t>
            </a:r>
            <a:r>
              <a:rPr lang="ko-KR" altLang="en-US" sz="1400" b="0" dirty="0" smtClean="0"/>
              <a:t>에서 </a:t>
            </a:r>
            <a:r>
              <a:rPr lang="ko-KR" altLang="en-US" sz="1400" b="0" dirty="0"/>
              <a:t>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왜냐하면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가 특수 역할을 하는 예약 문자로 클래스에서 변수로 두 개 붙어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사용될 클래스 </a:t>
            </a:r>
            <a:r>
              <a:rPr lang="ko-KR" altLang="en-US" sz="1400" b="0" dirty="0" smtClean="0"/>
              <a:t>내부에서만 </a:t>
            </a:r>
            <a:r>
              <a:rPr lang="ko-KR" altLang="en-US" sz="1400" b="0" dirty="0"/>
              <a:t>접근할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외부에는 호출하여 사용하지 못하기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 </a:t>
            </a:r>
            <a:r>
              <a:rPr lang="ko-KR" altLang="en-US" sz="1400" b="0" dirty="0" smtClean="0"/>
              <a:t>내부용으로만 </a:t>
            </a:r>
            <a:r>
              <a:rPr lang="ko-KR" altLang="en-US" sz="1400" b="0" dirty="0"/>
              <a:t>변수를 사용하고 싶다면 ‘</a:t>
            </a:r>
            <a:r>
              <a:rPr lang="en-US" altLang="ko-KR" sz="1400" b="0" dirty="0"/>
              <a:t>_ _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’ 형태로 변수를 선언한다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가시성을 </a:t>
            </a:r>
            <a:r>
              <a:rPr lang="ko-KR" altLang="en-US" sz="1400" b="0" dirty="0"/>
              <a:t>클래스 내로 한정하면서 값이 다르게 </a:t>
            </a:r>
            <a:r>
              <a:rPr lang="ko-KR" altLang="en-US" sz="1400" b="0" dirty="0" smtClean="0"/>
              <a:t>들어가는 것을 </a:t>
            </a:r>
            <a:r>
              <a:rPr lang="ko-KR" altLang="en-US" sz="1400" b="0" dirty="0"/>
              <a:t>막을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정보 은닉이라고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이러한 정보를 클래스 외부에서 사용하기 위해서는 어떻게 해야 할까</a:t>
            </a:r>
            <a:r>
              <a:rPr lang="en-US" altLang="ko-KR" sz="1400" b="0" dirty="0"/>
              <a:t>? </a:t>
            </a:r>
            <a:r>
              <a:rPr lang="ko-KR" altLang="en-US" sz="1400" b="0" dirty="0" err="1" smtClean="0"/>
              <a:t>데코레이터</a:t>
            </a:r>
            <a:r>
              <a:rPr lang="en-US" altLang="ko-KR" sz="1400" b="0" dirty="0" smtClean="0"/>
              <a:t>(decorator)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불리는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34352" y="29706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10-8]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14</a:t>
            </a:r>
            <a:r>
              <a:rPr lang="ko-KR" altLang="en-US" sz="1400" b="0" dirty="0"/>
              <a:t>행 뒷부분에 </a:t>
            </a:r>
            <a:r>
              <a:rPr lang="en-US" altLang="ko-KR" sz="1400" b="0" dirty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10-9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를 추가하여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사용하면 해당 변수를 외부에서 사용할 수 </a:t>
            </a:r>
            <a:r>
              <a:rPr lang="ko-KR" altLang="en-US" sz="1400" b="0" dirty="0" smtClean="0"/>
              <a:t>있다</a:t>
            </a:r>
            <a:endParaRPr lang="en-US" altLang="ko-KR" sz="1400" b="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25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4452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코드는 그대로 유지하고 마지막에 </a:t>
            </a:r>
            <a:r>
              <a:rPr lang="en-US" altLang="ko-KR" sz="1400" b="0" dirty="0"/>
              <a:t>items</a:t>
            </a:r>
            <a:r>
              <a:rPr lang="ko-KR" altLang="en-US" sz="1400" b="0" dirty="0"/>
              <a:t>라는 이름으로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만들면서 </a:t>
            </a:r>
            <a:r>
              <a:rPr lang="en-US" altLang="ko-KR" sz="1400" b="0" dirty="0"/>
              <a:t>@</a:t>
            </a:r>
            <a:r>
              <a:rPr lang="en-US" altLang="ko-KR" sz="1400" b="0" dirty="0" smtClean="0"/>
              <a:t>property</a:t>
            </a:r>
            <a:r>
              <a:rPr lang="ko-KR" altLang="en-US" sz="1400" b="0" dirty="0" smtClean="0"/>
              <a:t>를 </a:t>
            </a:r>
            <a:r>
              <a:rPr lang="ko-KR" altLang="en-US" sz="1400" b="0" dirty="0" err="1"/>
              <a:t>메서드</a:t>
            </a:r>
            <a:r>
              <a:rPr lang="ko-KR" altLang="en-US" sz="1400" b="0" dirty="0"/>
              <a:t> 상단에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외부에서 사용할 변수인 </a:t>
            </a:r>
            <a:r>
              <a:rPr lang="en-US" altLang="ko-KR" sz="1400" b="0" dirty="0"/>
              <a:t>_ _items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5892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코드를 </a:t>
            </a:r>
            <a:r>
              <a:rPr lang="ko-KR" altLang="en-US" sz="1400" b="0" dirty="0"/>
              <a:t>추가하면 다음과 같이 외부에서도 해당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112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86104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코드에서는 오류가 발생하지 않았다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주목할 부분은 </a:t>
            </a:r>
            <a:r>
              <a:rPr lang="en-US" altLang="ko-KR" sz="1400" b="0" dirty="0"/>
              <a:t>_ _items </a:t>
            </a:r>
            <a:r>
              <a:rPr lang="ko-KR" altLang="en-US" sz="1400" b="0" dirty="0"/>
              <a:t>변수의 원래 </a:t>
            </a:r>
            <a:r>
              <a:rPr lang="ko-KR" altLang="en-US" sz="1400" b="0" dirty="0" smtClean="0"/>
              <a:t>이름이 </a:t>
            </a:r>
            <a:r>
              <a:rPr lang="ko-KR" altLang="en-US" sz="1400" b="0" dirty="0"/>
              <a:t>아닌 </a:t>
            </a:r>
            <a:r>
              <a:rPr lang="en-US" altLang="ko-KR" sz="1400" b="0" dirty="0"/>
              <a:t>items</a:t>
            </a:r>
            <a:r>
              <a:rPr lang="ko-KR" altLang="en-US" sz="1400" b="0" dirty="0"/>
              <a:t>로 호출할 수 있다는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붙인 함수 이름으로 실제 </a:t>
            </a:r>
            <a:r>
              <a:rPr lang="en-US" altLang="ko-KR" sz="1400" b="0" dirty="0"/>
              <a:t>_ </a:t>
            </a:r>
            <a:r>
              <a:rPr lang="en-US" altLang="ko-KR" sz="1400" b="0" dirty="0" smtClean="0"/>
              <a:t>_items</a:t>
            </a:r>
            <a:r>
              <a:rPr lang="ko-KR" altLang="en-US" sz="1400" b="0" dirty="0"/>
              <a:t>를 사용할 수 있는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기존 </a:t>
            </a:r>
            <a:r>
              <a:rPr lang="en-US" altLang="ko-KR" sz="1400" b="0" dirty="0"/>
              <a:t>private </a:t>
            </a:r>
            <a:r>
              <a:rPr lang="ko-KR" altLang="en-US" sz="1400" b="0" dirty="0"/>
              <a:t>변수를 누구나 사용할 수 있는 </a:t>
            </a:r>
            <a:r>
              <a:rPr lang="en-US" altLang="ko-KR" sz="1400" b="0" dirty="0"/>
              <a:t>public </a:t>
            </a:r>
            <a:r>
              <a:rPr lang="ko-KR" altLang="en-US" sz="1400" b="0" dirty="0" smtClean="0"/>
              <a:t>변수로 </a:t>
            </a:r>
            <a:r>
              <a:rPr lang="ko-KR" altLang="en-US" sz="1400" b="0" dirty="0"/>
              <a:t>바꾸는 방법 중 하나이다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0050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4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(class)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객체가 가져야 할 기본 정보를 담은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클래스</a:t>
            </a:r>
            <a:r>
              <a:rPr lang="ko-KR" altLang="en-US" sz="1400" b="0" dirty="0"/>
              <a:t>는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일종의 설계도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생성되는 </a:t>
            </a:r>
            <a:r>
              <a:rPr lang="ko-KR" altLang="en-US" sz="1400" b="0" dirty="0" smtClean="0"/>
              <a:t>객체를 </a:t>
            </a:r>
            <a:r>
              <a:rPr lang="ko-KR" altLang="en-US" sz="1400" b="0" dirty="0" err="1" smtClean="0"/>
              <a:t>인스턴스</a:t>
            </a:r>
            <a:r>
              <a:rPr lang="en-US" altLang="ko-KR" sz="1400" b="0" dirty="0" smtClean="0"/>
              <a:t>(instance)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3" y="3429000"/>
            <a:ext cx="5213086" cy="29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63813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[Dog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인스턴스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0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546974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클래스와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인스턴스의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50957"/>
            <a:ext cx="6314546" cy="222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4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잘 </a:t>
            </a:r>
            <a:r>
              <a:rPr lang="ko-KR" altLang="en-US" sz="1400" b="0" dirty="0"/>
              <a:t>만든 </a:t>
            </a:r>
            <a:r>
              <a:rPr lang="ko-KR" altLang="en-US" sz="1400" b="0" dirty="0" err="1" smtClean="0"/>
              <a:t>붕어빵틀이</a:t>
            </a:r>
            <a:r>
              <a:rPr lang="ko-KR" altLang="en-US" sz="1400" b="0" dirty="0" smtClean="0"/>
              <a:t> 있다면 </a:t>
            </a:r>
            <a:r>
              <a:rPr lang="ko-KR" altLang="en-US" sz="1400" b="0" dirty="0"/>
              <a:t>새로운 종류의 다양한 붕어빵을 만들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다시 </a:t>
            </a:r>
            <a:r>
              <a:rPr lang="ko-KR" altLang="en-US" sz="1400" b="0" dirty="0"/>
              <a:t>말해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잘 만든 클래스 코드가 </a:t>
            </a:r>
            <a:r>
              <a:rPr lang="ko-KR" altLang="en-US" sz="1400" b="0" dirty="0" smtClean="0"/>
              <a:t>있다면 </a:t>
            </a:r>
            <a:r>
              <a:rPr lang="ko-KR" altLang="en-US" sz="1400" b="0" dirty="0"/>
              <a:t>이 코드로 다양한 종류의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2775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200" dirty="0" err="1" smtClean="0"/>
              <a:t>파이썬의</a:t>
            </a:r>
            <a:r>
              <a:rPr lang="ko-KR" altLang="en-US" sz="4200" dirty="0" smtClean="0"/>
              <a:t> 객체 </a:t>
            </a:r>
            <a:r>
              <a:rPr lang="ko-KR" altLang="en-US" sz="4200" dirty="0"/>
              <a:t>지향 프로그래밍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05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구현하기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클래스를 선언하기 위한 기본 코드 템플릿은 다음과 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37890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클래스 선언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4320000" cy="11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ko-KR" altLang="en-US" sz="1400" b="0" dirty="0" err="1"/>
              <a:t>예약어인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class</a:t>
            </a:r>
            <a:r>
              <a:rPr lang="ko-KR" altLang="en-US" sz="1400" b="0" dirty="0"/>
              <a:t>를 코드의 앞에 쓰고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만들고자 하는 클래스 이름을 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그 다음으로 </a:t>
            </a:r>
            <a:r>
              <a:rPr lang="ko-KR" altLang="en-US" sz="1400" b="0" dirty="0"/>
              <a:t>상속받아야 하는 다른 클래스의 이름을 괄호 안에 넣는다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10295</TotalTime>
  <Words>3092</Words>
  <Application>Microsoft Office PowerPoint</Application>
  <PresentationFormat>화면 슬라이드 쇼(4:3)</PresentationFormat>
  <Paragraphs>195</Paragraphs>
  <Slides>58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PowerPoint 프레젠테이션</vt:lpstr>
      <vt:lpstr>PowerPoint 프레젠테이션</vt:lpstr>
      <vt:lpstr>PowerPoint 프레젠테이션</vt:lpstr>
      <vt:lpstr>01. 객체 지향 프로그래밍의 이해</vt:lpstr>
      <vt:lpstr>01. 객체 지향 프로그래밍의 이해</vt:lpstr>
      <vt:lpstr>01. 객체 지향 프로그래밍의 이해</vt:lpstr>
      <vt:lpstr>01. 객체 지향 프로그래밍의 이해</vt:lpstr>
      <vt:lpstr>PowerPoint 프레젠테이션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PowerPoint 프레젠테이션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PowerPoint 프레젠테이션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김성무</cp:lastModifiedBy>
  <cp:revision>781</cp:revision>
  <dcterms:created xsi:type="dcterms:W3CDTF">2012-07-11T10:23:22Z</dcterms:created>
  <dcterms:modified xsi:type="dcterms:W3CDTF">2019-01-14T00:15:08Z</dcterms:modified>
</cp:coreProperties>
</file>