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95" r:id="rId1"/>
  </p:sldMasterIdLst>
  <p:notesMasterIdLst>
    <p:notesMasterId r:id="rId52"/>
  </p:notesMasterIdLst>
  <p:handoutMasterIdLst>
    <p:handoutMasterId r:id="rId53"/>
  </p:handoutMasterIdLst>
  <p:sldIdLst>
    <p:sldId id="545" r:id="rId2"/>
    <p:sldId id="316" r:id="rId3"/>
    <p:sldId id="317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8" r:id="rId16"/>
    <p:sldId id="559" r:id="rId17"/>
    <p:sldId id="560" r:id="rId18"/>
    <p:sldId id="561" r:id="rId19"/>
    <p:sldId id="557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321" r:id="rId51"/>
  </p:sldIdLst>
  <p:sldSz cx="9144000" cy="6858000" type="screen4x3"/>
  <p:notesSz cx="6858000" cy="9144000"/>
  <p:embeddedFontLst>
    <p:embeddedFont>
      <p:font typeface="Calibri" pitchFamily="34" charset="0"/>
      <p:regular r:id="rId54"/>
      <p:bold r:id="rId55"/>
      <p:italic r:id="rId56"/>
      <p:boldItalic r:id="rId57"/>
    </p:embeddedFont>
    <p:embeddedFont>
      <p:font typeface="Cascadia Code" charset="0"/>
      <p:regular r:id="rId58"/>
      <p:bold r:id="rId59"/>
    </p:embeddedFont>
    <p:embeddedFont>
      <p:font typeface="맑은 고딕" pitchFamily="50" charset="-127"/>
      <p:regular r:id="rId60"/>
      <p:bold r:id="rId61"/>
    </p:embeddedFont>
    <p:embeddedFont>
      <p:font typeface="함초롬바탕" pitchFamily="18" charset="-127"/>
      <p:regular r:id="rId62"/>
      <p:bold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2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7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6666"/>
    <p:restoredTop sz="98776"/>
  </p:normalViewPr>
  <p:slideViewPr>
    <p:cSldViewPr snapToGrid="0" snapToObjects="1">
      <p:cViewPr varScale="1">
        <p:scale>
          <a:sx n="117" d="100"/>
          <a:sy n="117" d="100"/>
        </p:scale>
        <p:origin x="-1464" y="-96"/>
      </p:cViewPr>
      <p:guideLst>
        <p:guide orient="horz" pos="123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-3870" y="-96"/>
      </p:cViewPr>
      <p:guideLst>
        <p:guide orient="horz" pos="2877"/>
        <p:guide pos="215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12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1680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21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 smtClean="0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 smtClean="0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2">
            <a:extLst>
              <a:ext uri="{FF2B5EF4-FFF2-40B4-BE49-F238E27FC236}">
                <a16:creationId xmlns="" xmlns:a16="http://schemas.microsoft.com/office/drawing/2014/main" id="{9DA62455-2E29-4C0A-9CFE-082C00462094}"/>
              </a:ext>
            </a:extLst>
          </p:cNvPr>
          <p:cNvSpPr txBox="1">
            <a:spLocks/>
          </p:cNvSpPr>
          <p:nvPr userDrawn="1"/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422D86A-5F52-4165-8473-F1B836277586}" type="datetime1">
              <a:rPr lang="ko-KR" altLang="en-US" smtClean="0"/>
              <a:pPr>
                <a:defRPr/>
              </a:pPr>
              <a:t>2023-05-24</a:t>
            </a:fld>
            <a:endParaRPr lang="ko-KR" altLang="en-US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="" xmlns:a16="http://schemas.microsoft.com/office/drawing/2014/main" id="{B7B9813E-569E-43E9-9663-5A6A492AD44C}"/>
              </a:ext>
            </a:extLst>
          </p:cNvPr>
          <p:cNvSpPr txBox="1">
            <a:spLocks/>
          </p:cNvSpPr>
          <p:nvPr userDrawn="1"/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22CD3B-FDDF-4998-970C-76E6E0BEC65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사각형 6">
            <a:extLst>
              <a:ext uri="{FF2B5EF4-FFF2-40B4-BE49-F238E27FC236}">
                <a16:creationId xmlns="" xmlns:a16="http://schemas.microsoft.com/office/drawing/2014/main" id="{F8DF410F-FFBC-4EA4-80E7-B89639CABEA8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9" name="Picture 4" descr="C:\Users\김현용\Desktop\제호.jpg">
            <a:extLst>
              <a:ext uri="{FF2B5EF4-FFF2-40B4-BE49-F238E27FC236}">
                <a16:creationId xmlns="" xmlns:a16="http://schemas.microsoft.com/office/drawing/2014/main" id="{584E724D-52E0-4178-BC8D-72AB49750E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28D242A-00AF-4536-A508-46C22C4834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2824362" y="712129"/>
            <a:ext cx="3495272" cy="437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56858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3625965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860900" indent="-518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7010401" y="6492875"/>
            <a:ext cx="2133599" cy="365125"/>
          </a:xfrm>
          <a:prstGeom prst="rect">
            <a:avLst/>
          </a:prstGeo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ko-KR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r>
              <a:rPr lang="en-US" altLang="ko-KR"/>
              <a:t>/51</a:t>
            </a:r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0754" y="1414505"/>
            <a:ext cx="7062086" cy="2691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선형회귀의 심화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3A3C84"/>
                </a:solidFill>
              </a:rPr>
              <a:t>01</a:t>
            </a:r>
            <a:r>
              <a:rPr lang="ko-KR" altLang="en-US" b="1">
                <a:solidFill>
                  <a:srgbClr val="3A3C84"/>
                </a:solidFill>
              </a:rPr>
              <a:t> </a:t>
            </a:r>
            <a:r>
              <a:rPr lang="ko-KR" altLang="en-US"/>
              <a:t>경사하강법의 종류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02</a:t>
            </a:r>
            <a:r>
              <a:rPr lang="ko-KR" altLang="en-US" b="1">
                <a:solidFill>
                  <a:srgbClr val="3A3C84"/>
                </a:solidFill>
              </a:rPr>
              <a:t> </a:t>
            </a:r>
            <a:r>
              <a:rPr lang="ko-KR" altLang="en-US"/>
              <a:t>과대적합과 정규화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03</a:t>
            </a:r>
            <a:r>
              <a:rPr lang="ko-KR" altLang="en-US" b="1">
                <a:solidFill>
                  <a:srgbClr val="3A3C84"/>
                </a:solidFill>
              </a:rPr>
              <a:t> </a:t>
            </a:r>
            <a:r>
              <a:rPr lang="ko-KR" altLang="en-US"/>
              <a:t>사이킷런을 이용한 선형회귀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에포크와 배치 사이즈는 하이퍼 매개변수이므로 데이터 분석가가 직접 선정함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8724" y="2409147"/>
            <a:ext cx="7343775" cy="279762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4. SGD</a:t>
            </a:r>
            <a:r>
              <a:rPr lang="ko-KR" altLang="en-US"/>
              <a:t>의 파이썬 코드 작성하기 </a:t>
            </a:r>
          </a:p>
          <a:p>
            <a:pPr lvl="1">
              <a:defRPr/>
            </a:pPr>
            <a:r>
              <a:rPr lang="ko-KR" altLang="en-US"/>
              <a:t>에포크, 셔플 여부, 배치 사이즈, 인터셉트 추가 여부를 코드에 반영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80704"/>
              </p:ext>
            </p:extLst>
          </p:nvPr>
        </p:nvGraphicFramePr>
        <p:xfrm>
          <a:off x="854188" y="3004812"/>
          <a:ext cx="7832610" cy="332078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078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class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LinearRegressionGD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(object):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__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init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__(self,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fit_intercept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=True,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copy_X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=True, eta0=0.001,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epochs=1000,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batch_size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1,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weight_decay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=0.9,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shuffle = True):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self.fit_intercept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fit_intercept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self.copy_X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copy_X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self._eta0 = eta0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self._epochs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epochs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cost_history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11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854188" y="1479490"/>
          <a:ext cx="7832695" cy="5120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32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45729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self._coef = None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self._intercept = None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self._new_X = None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self._w_history = None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self._weight_decay = weight_decay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self._batch_size = batch_size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self._is_SGD = shuffle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gradient(self, X, y, theta):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return X.T.dot(self.hypothesis_function(X, theta)-y) / len(X)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fit(self, X, y):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self._new_X = np.array(X)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X 데이터 할당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y.reshape(-1,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if self.fit_intercept: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intercept 추가 여부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 # 1로만 구성된 상수항을 모든 데이터에 추가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intercept_vector = np.ones([len(self._new_X), 1])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self._new_X = np.concatenate(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(intercept_vector, self._new_X), axis=1)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12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854188" y="1479490"/>
          <a:ext cx="7832695" cy="4845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32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45728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theta_init = np.random.normal(0, 1, self._new_X.shape[1])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weight값 초기화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1E7452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self._w_history = [theta_init]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self._cost_history = [self.cost(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self.hypothesis_function(self._new_X, theta_init), y)]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 = theta_init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for epoch in range(self._epochs): </a:t>
                      </a:r>
                      <a:r>
                        <a:rPr lang="en-US" altLang="ko-KR" sz="1500" b="0" spc="-10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#지정된 epoch의 값만큼 학습 실행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X_copy = np.copy(self._new_X)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if self._is_SGD: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stochastic 적용 여부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np.random.shuffle(X_copy)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batch = len(X_copy) // self._batch_size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배치 사이즈를 기준으로 전체데이터를 나눔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854188" y="1479490"/>
          <a:ext cx="7831455" cy="5120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31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45728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for batch_count in range(batch):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X_batch = np.copy( </a:t>
                      </a:r>
                      <a:r>
                        <a:rPr lang="en-US" altLang="ko-KR" sz="1400" b="0" spc="-100">
                          <a:solidFill>
                            <a:srgbClr val="1E7452"/>
                          </a:solidFill>
                          <a:latin typeface="Cascadia Code"/>
                          <a:cs typeface="Cascadia Code"/>
                        </a:rPr>
                        <a:t># 배치 사이즈를 기준으로 데이터를 slice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X_copy[batch_count * self._batch_size : 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(batch_count+1) &amp; self._batch_size])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gradient = self.gradient(X_batch, y, theta).flatten( 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 = theta - self._eta0 * gradient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if epoch % 100 == 0: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self._w_history.append(theta)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 = self.cost(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self.hypothesis_function(self._new_X, theta), 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self._cost_history.append(cost)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self._eta0 = self._eta0 * self._weight_decay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if self.fit_intercept: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self._intercept = theta[0]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self._coef = theta[1:]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else: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self._coef = theta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14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854188" y="1479490"/>
          <a:ext cx="7831455" cy="4845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31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45728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def cost(self, h, y):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return 1/(2*len(y)) * np.sum((h-y).flatten() ** 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def hypothesis_function(self, X, theta):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return X.dot(theta).reshape(-1,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def gradient(self, X, y, theta):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return X.T.dot(self.hypothesis_function(X, theta)-y) / len(X)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def fit(self, X, y):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self._new_X = np.array(X)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y = y.reshape(-1, 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if self.fit_intercept: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intercept_vector = np.ones([len(self._new_X), 1])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self._new_X = np.concatenate(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(intercept_vector, self._new_X), axis=1)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15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54044"/>
              </p:ext>
            </p:extLst>
          </p:nvPr>
        </p:nvGraphicFramePr>
        <p:xfrm>
          <a:off x="854188" y="1479490"/>
          <a:ext cx="7831455" cy="4635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31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35560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theta_init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np.random.normal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(0, 1, 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new_X.shape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[1])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w_history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[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theta_init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cost_history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= [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self.cost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self.hypothesis_function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new_X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,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theta_init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), y)]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 =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theta_init</a:t>
                      </a:r>
                      <a:endParaRPr lang="en-US" altLang="ko-KR" sz="15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for epoch in range(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self._epochs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gradient =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self.gradient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new_X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, y, theta).flatten( 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theta = theta - self._eta0 * gradient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if epoch % 100 == 0: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w_history.append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(theta)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 =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self.cost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self.hypothesis_function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new_X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, theta), 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cost_history.append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(cost)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self._eta0 = self._eta0 * self._</a:t>
                      </a:r>
                      <a:r>
                        <a:rPr lang="en-US" altLang="ko-KR" sz="1500" b="0" spc="0" dirty="0" err="1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weight_decay</a:t>
                      </a:r>
                      <a:endParaRPr lang="en-US" altLang="ko-KR" sz="15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 dirty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16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854188" y="1479490"/>
          <a:ext cx="7831455" cy="4845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31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45728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if self.fit_intercept: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self._intercept = theta[0]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self._coef = theta[1:]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else: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self._coef = theta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def predict(self, X):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test_X = np.array(X)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if self.fit_intercept: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intercept_vector = np.ones([len(test_X), 1])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test_X = np.concatenate(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        (intercept_vector, test_X), axis=1)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weights = np.concatenate(([self._intercept], self._coef),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axis=0)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else: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weights = self._coef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return test_X.dot(weights)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17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/>
        </p:nvGraphicFramePr>
        <p:xfrm>
          <a:off x="854188" y="1479490"/>
          <a:ext cx="7831455" cy="367128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31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71286"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@property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def coef(self):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return self._coef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@property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def intercept(self):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return self._intercept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@property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def weights_history(self):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return np.array(self._w_history)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chemeClr val="dk1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@property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def cost_history(self):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chemeClr val="dk1"/>
                          </a:solidFill>
                          <a:latin typeface="Cascadia Code"/>
                          <a:cs typeface="Cascadia Code"/>
                        </a:rPr>
                        <a:t>        return self._cost_history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생성된 경사하강법 모델을 사용하여 학습</a:t>
            </a:r>
            <a:r>
              <a:rPr lang="en-US" altLang="ko-KR"/>
              <a:t> </a:t>
            </a:r>
            <a:r>
              <a:rPr lang="ko-KR" altLang="en-US"/>
              <a:t>수행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09163"/>
              </p:ext>
            </p:extLst>
          </p:nvPr>
        </p:nvGraphicFramePr>
        <p:xfrm>
          <a:off x="854188" y="2044327"/>
          <a:ext cx="7832610" cy="3992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078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pandas as pd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numpy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pd.read_csv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("c:/source/ch08/train.csv")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 = df["x"].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values.reshape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(-1,1)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 = df["y"].values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gd_lr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LinearRegressionGD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(eta0=0.001, epochs=10000,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batch_size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=1, shuffle=False)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bgd_lr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LinearRegressionGD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(eta0=0.001, epochs=10000,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batch_size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len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(X), shuffle=False)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sgd_lr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LinearRegressionGD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(eta0=0.001, epochs=10000,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batch_size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=1, shuffle=True)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msgd_lr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LinearRegressionGD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(eta0=0.001, epochs=10000,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batch_size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=100, shuffle=True)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19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891477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전체-배치</a:t>
            </a:r>
            <a:r>
              <a:rPr lang="en-US" altLang="ko-KR" dirty="0"/>
              <a:t> </a:t>
            </a:r>
            <a:r>
              <a:rPr lang="en-US" altLang="ko-KR" dirty="0" err="1"/>
              <a:t>경사하강법</a:t>
            </a:r>
            <a:r>
              <a:rPr lang="en-US" altLang="ko-KR" dirty="0"/>
              <a:t>, </a:t>
            </a:r>
            <a:r>
              <a:rPr lang="en-US" altLang="ko-KR" dirty="0" err="1"/>
              <a:t>확률적</a:t>
            </a:r>
            <a:r>
              <a:rPr lang="en-US" altLang="ko-KR" dirty="0"/>
              <a:t> </a:t>
            </a:r>
            <a:r>
              <a:rPr lang="en-US" altLang="ko-KR" dirty="0" err="1"/>
              <a:t>경사하강법</a:t>
            </a:r>
            <a:r>
              <a:rPr lang="en-US" altLang="ko-KR" dirty="0"/>
              <a:t>(SGD),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미니-배치</a:t>
            </a:r>
            <a:r>
              <a:rPr lang="en-US" altLang="ko-KR" dirty="0"/>
              <a:t> </a:t>
            </a:r>
            <a:r>
              <a:rPr lang="en-US" altLang="ko-KR" dirty="0" err="1"/>
              <a:t>경사하강법에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SGD를</a:t>
            </a:r>
            <a:r>
              <a:rPr lang="en-US" altLang="ko-KR" dirty="0"/>
              <a:t> </a:t>
            </a:r>
            <a:r>
              <a:rPr lang="en-US" altLang="ko-KR" dirty="0" err="1"/>
              <a:t>파이썬</a:t>
            </a:r>
            <a:r>
              <a:rPr lang="en-US" altLang="ko-KR" dirty="0"/>
              <a:t> </a:t>
            </a:r>
            <a:r>
              <a:rPr lang="en-US" altLang="ko-KR" dirty="0" err="1"/>
              <a:t>코드로</a:t>
            </a:r>
            <a:r>
              <a:rPr lang="en-US" altLang="ko-KR" dirty="0"/>
              <a:t> </a:t>
            </a:r>
            <a:r>
              <a:rPr lang="en-US" altLang="ko-KR" dirty="0" err="1"/>
              <a:t>작성하는</a:t>
            </a:r>
            <a:r>
              <a:rPr lang="en-US" altLang="ko-KR" dirty="0"/>
              <a:t> </a:t>
            </a:r>
            <a:r>
              <a:rPr lang="en-US" altLang="ko-KR" dirty="0" err="1"/>
              <a:t>방법을</a:t>
            </a:r>
            <a:r>
              <a:rPr lang="en-US" altLang="ko-KR" dirty="0"/>
              <a:t> </a:t>
            </a:r>
            <a:r>
              <a:rPr lang="en-US" altLang="ko-KR" dirty="0" err="1"/>
              <a:t>실습한다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과대적합을</a:t>
            </a:r>
            <a:r>
              <a:rPr lang="en-US" altLang="ko-KR" dirty="0"/>
              <a:t> </a:t>
            </a:r>
            <a:r>
              <a:rPr lang="en-US" altLang="ko-KR" dirty="0" err="1"/>
              <a:t>극복하는</a:t>
            </a:r>
            <a:r>
              <a:rPr lang="en-US" altLang="ko-KR" dirty="0"/>
              <a:t> </a:t>
            </a:r>
            <a:r>
              <a:rPr lang="en-US" altLang="ko-KR" dirty="0" err="1"/>
              <a:t>방법에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알아본다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L2 </a:t>
            </a:r>
            <a:r>
              <a:rPr lang="en-US" altLang="ko-KR" dirty="0" err="1"/>
              <a:t>정규화인</a:t>
            </a:r>
            <a:r>
              <a:rPr lang="en-US" altLang="ko-KR" dirty="0"/>
              <a:t> </a:t>
            </a:r>
            <a:r>
              <a:rPr lang="en-US" altLang="ko-KR" dirty="0" err="1"/>
              <a:t>리지</a:t>
            </a:r>
            <a:r>
              <a:rPr lang="en-US" altLang="ko-KR" dirty="0"/>
              <a:t> </a:t>
            </a:r>
            <a:r>
              <a:rPr lang="en-US" altLang="ko-KR" dirty="0" err="1"/>
              <a:t>회귀와</a:t>
            </a:r>
            <a:r>
              <a:rPr lang="en-US" altLang="ko-KR" dirty="0"/>
              <a:t> L1 </a:t>
            </a:r>
            <a:r>
              <a:rPr lang="en-US" altLang="ko-KR" dirty="0" err="1"/>
              <a:t>정규화인</a:t>
            </a:r>
            <a:r>
              <a:rPr lang="en-US" altLang="ko-KR" dirty="0"/>
              <a:t> </a:t>
            </a:r>
            <a:r>
              <a:rPr lang="en-US" altLang="ko-KR" dirty="0" err="1"/>
              <a:t>라쏘</a:t>
            </a:r>
            <a:r>
              <a:rPr lang="en-US" altLang="ko-KR" dirty="0"/>
              <a:t> </a:t>
            </a:r>
            <a:r>
              <a:rPr lang="en-US" altLang="ko-KR" dirty="0" err="1"/>
              <a:t>회귀에</a:t>
            </a:r>
            <a:r>
              <a:rPr lang="en-US" altLang="ko-KR" dirty="0"/>
              <a:t> </a:t>
            </a:r>
            <a:r>
              <a:rPr lang="en-US" altLang="ko-KR" dirty="0" err="1"/>
              <a:t>대해</a:t>
            </a:r>
            <a:r>
              <a:rPr lang="en-US" altLang="ko-KR" dirty="0"/>
              <a:t> </a:t>
            </a:r>
            <a:r>
              <a:rPr lang="en-US" altLang="ko-KR" dirty="0" err="1"/>
              <a:t>학습한다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사이킷런을</a:t>
            </a:r>
            <a:r>
              <a:rPr lang="en-US" altLang="ko-KR" dirty="0"/>
              <a:t> </a:t>
            </a:r>
            <a:r>
              <a:rPr lang="en-US" altLang="ko-KR" dirty="0" err="1"/>
              <a:t>이용하여</a:t>
            </a:r>
            <a:r>
              <a:rPr lang="en-US" altLang="ko-KR" dirty="0"/>
              <a:t> </a:t>
            </a:r>
            <a:r>
              <a:rPr lang="en-US" altLang="ko-KR" dirty="0" err="1"/>
              <a:t>선형회귀를</a:t>
            </a:r>
            <a:r>
              <a:rPr lang="en-US" altLang="ko-KR" dirty="0"/>
              <a:t> </a:t>
            </a:r>
            <a:r>
              <a:rPr lang="en-US" altLang="ko-KR" dirty="0" err="1"/>
              <a:t>구현한다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각 학습 결과 </a:t>
            </a:r>
            <a:r>
              <a:rPr lang="en-US" altLang="ko-KR"/>
              <a:t>cost</a:t>
            </a:r>
            <a:r>
              <a:rPr lang="ko-KR" altLang="en-US"/>
              <a:t> 값의 변화</a:t>
            </a:r>
          </a:p>
          <a:p>
            <a:pPr lvl="2">
              <a:defRPr/>
            </a:pPr>
            <a:r>
              <a:rPr lang="ko-KR" altLang="en-US"/>
              <a:t>학습 알고리즘에 따라 </a:t>
            </a:r>
            <a:r>
              <a:rPr lang="en-US" altLang="ko-KR"/>
              <a:t>cost</a:t>
            </a:r>
            <a:r>
              <a:rPr lang="ko-KR" altLang="en-US"/>
              <a:t> 값이 변함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en-US" altLang="ko-KR"/>
              <a:t>50</a:t>
            </a:r>
            <a:r>
              <a:rPr lang="ko-KR" altLang="en-US"/>
              <a:t>에포크까지 </a:t>
            </a:r>
            <a:r>
              <a:rPr lang="en-US" altLang="ko-KR"/>
              <a:t>SGD_lr과 msgd_lr의 cost 값이 매우 진폭이 </a:t>
            </a:r>
            <a:r>
              <a:rPr lang="ko-KR" altLang="en-US"/>
              <a:t>큼</a:t>
            </a:r>
          </a:p>
          <a:p>
            <a:pPr lvl="3">
              <a:defRPr/>
            </a:pPr>
            <a:r>
              <a:rPr lang="ko-KR" altLang="en-US"/>
              <a:t>데이터 일부를 셔플해서 넣기 때문에 </a:t>
            </a:r>
            <a:r>
              <a:rPr lang="en-US" altLang="ko-KR"/>
              <a:t>cost</a:t>
            </a:r>
            <a:r>
              <a:rPr lang="ko-KR" altLang="en-US"/>
              <a:t> 값이 계속</a:t>
            </a:r>
            <a:r>
              <a:rPr lang="en-US" altLang="ko-KR"/>
              <a:t> </a:t>
            </a:r>
            <a:r>
              <a:rPr lang="ko-KR" altLang="en-US"/>
              <a:t>변화하며</a:t>
            </a:r>
            <a:r>
              <a:rPr lang="en-US" altLang="ko-KR"/>
              <a:t> </a:t>
            </a:r>
            <a:r>
              <a:rPr lang="ko-KR" altLang="en-US"/>
              <a:t>수렴</a:t>
            </a:r>
          </a:p>
          <a:p>
            <a:pPr lvl="2">
              <a:defRPr/>
            </a:pPr>
            <a:r>
              <a:rPr lang="ko-KR" altLang="en-US"/>
              <a:t>복잡한 알고리즘일수록 </a:t>
            </a:r>
            <a:r>
              <a:rPr lang="en-US" altLang="ko-KR"/>
              <a:t>SGD</a:t>
            </a:r>
            <a:r>
              <a:rPr lang="ko-KR" altLang="en-US"/>
              <a:t>가 효과적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79005"/>
              </p:ext>
            </p:extLst>
          </p:nvPr>
        </p:nvGraphicFramePr>
        <p:xfrm>
          <a:off x="854188" y="2855857"/>
          <a:ext cx="7832610" cy="1066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16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gd_lr.fit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bgd_lr.fit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sgd_lr.fit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X,y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msgd_lr.fit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X,y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20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20712"/>
              </p:ext>
            </p:extLst>
          </p:nvPr>
        </p:nvGraphicFramePr>
        <p:xfrm>
          <a:off x="854188" y="1478158"/>
          <a:ext cx="7804037" cy="487565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37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275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matplotlib.pyplot as plt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plt.plot(range(len(gd_lr.cost_history)), gd_lr.cost_history, c="r")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plt.plot(range(len(bgd_lr.cost_history)), bgd_lr.cost_history, c="y")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plt.plot(range(len(sgd_lr.cost_history)), sgd_lr.cost_history, c="g")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plt.plot(range(len(msgd_lr.cost_history)), msgd_lr.cost_history, c="b")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581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4773" y="4049005"/>
            <a:ext cx="3536239" cy="2266590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21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7692"/>
              </p:ext>
            </p:extLst>
          </p:nvPr>
        </p:nvGraphicFramePr>
        <p:xfrm>
          <a:off x="854188" y="1958636"/>
          <a:ext cx="7823087" cy="305815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3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49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84597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plt.plot(range(50), sgd_lr.cost_history[:50], c="g")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plt.plot(range(50), msgd_lr.cost_history[:50], c="b")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7355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2347" y="2723921"/>
            <a:ext cx="3513128" cy="2188807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760765" y="5447461"/>
            <a:ext cx="8326085" cy="341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b="1" spc="0" dirty="0">
                <a:solidFill>
                  <a:schemeClr val="accent4"/>
                </a:solidFill>
                <a:latin typeface="맑은 고딕"/>
                <a:ea typeface="+mn-ea"/>
                <a:cs typeface="+mn-cs"/>
              </a:rPr>
              <a:t>[TIP] </a:t>
            </a:r>
            <a:r>
              <a:rPr lang="en-US" altLang="ko-KR" sz="1700" b="1" spc="0" dirty="0">
                <a:solidFill>
                  <a:schemeClr val="accent4"/>
                </a:solidFill>
              </a:rPr>
              <a:t> </a:t>
            </a:r>
            <a:r>
              <a:rPr lang="ko-KR" altLang="en-US" sz="1700" dirty="0" err="1">
                <a:solidFill>
                  <a:schemeClr val="accent4"/>
                </a:solidFill>
                <a:latin typeface="Cascadia Code"/>
                <a:cs typeface="Cascadia Code"/>
              </a:rPr>
              <a:t>Out</a:t>
            </a:r>
            <a:r>
              <a:rPr lang="ko-KR" altLang="en-US" sz="1700" dirty="0">
                <a:solidFill>
                  <a:schemeClr val="accent4"/>
                </a:solidFill>
                <a:latin typeface="Cascadia Code"/>
                <a:cs typeface="Cascadia Code"/>
              </a:rPr>
              <a:t> [</a:t>
            </a:r>
            <a:r>
              <a:rPr lang="en-US" altLang="ko-KR" sz="1700" dirty="0">
                <a:solidFill>
                  <a:schemeClr val="accent4"/>
                </a:solidFill>
                <a:latin typeface="Cascadia Code"/>
                <a:cs typeface="Cascadia Code"/>
              </a:rPr>
              <a:t>4</a:t>
            </a:r>
            <a:r>
              <a:rPr lang="ko-KR" altLang="en-US" sz="1700" dirty="0">
                <a:solidFill>
                  <a:schemeClr val="accent4"/>
                </a:solidFill>
                <a:latin typeface="Cascadia Code"/>
                <a:cs typeface="Cascadia Code"/>
              </a:rPr>
              <a:t>]</a:t>
            </a:r>
            <a:r>
              <a:rPr kumimoji="0" lang="ko-KR" altLang="en-US" sz="1700" b="1" i="0" u="none" strike="noStrike" kern="1200" cap="none" spc="0" normalizeH="0" baseline="0" dirty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와 </a:t>
            </a:r>
            <a:r>
              <a:rPr lang="ko-KR" altLang="en-US" sz="1700" dirty="0" err="1">
                <a:solidFill>
                  <a:schemeClr val="accent4"/>
                </a:solidFill>
                <a:latin typeface="Cascadia Code"/>
                <a:cs typeface="Cascadia Code"/>
              </a:rPr>
              <a:t>Out</a:t>
            </a:r>
            <a:r>
              <a:rPr lang="ko-KR" altLang="en-US" sz="1700" dirty="0">
                <a:solidFill>
                  <a:schemeClr val="accent4"/>
                </a:solidFill>
                <a:latin typeface="Cascadia Code"/>
                <a:cs typeface="Cascadia Code"/>
              </a:rPr>
              <a:t> [</a:t>
            </a:r>
            <a:r>
              <a:rPr lang="en-US" altLang="ko-KR" sz="1700" dirty="0">
                <a:solidFill>
                  <a:schemeClr val="accent4"/>
                </a:solidFill>
                <a:latin typeface="Cascadia Code"/>
                <a:cs typeface="Cascadia Code"/>
              </a:rPr>
              <a:t>5</a:t>
            </a:r>
            <a:r>
              <a:rPr lang="ko-KR" altLang="en-US" sz="1700" dirty="0">
                <a:solidFill>
                  <a:schemeClr val="accent4"/>
                </a:solidFill>
                <a:latin typeface="Cascadia Code"/>
                <a:cs typeface="Cascadia Code"/>
              </a:rPr>
              <a:t>]</a:t>
            </a:r>
            <a:r>
              <a:rPr lang="ko-KR" altLang="en-US" sz="1700" b="1" spc="0" dirty="0">
                <a:solidFill>
                  <a:schemeClr val="accent4"/>
                </a:solidFill>
              </a:rPr>
              <a:t> 결과값이 랜덤하게 출력된다</a:t>
            </a:r>
            <a:r>
              <a:rPr lang="en-US" altLang="ko-KR" sz="1700" b="1" spc="0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22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과대적합과 정규화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과대적합 극복하기</a:t>
            </a:r>
          </a:p>
          <a:p>
            <a:pPr lvl="1">
              <a:defRPr/>
            </a:pPr>
            <a:r>
              <a:rPr lang="ko-KR" altLang="en-US"/>
              <a:t>편향</a:t>
            </a:r>
            <a:r>
              <a:rPr lang="en-US" altLang="ko-KR"/>
              <a:t>(bias) : 학습된 모델이 학습 데이터에 대해 만들어 낸 예측값과 실제값과의 차이</a:t>
            </a:r>
          </a:p>
          <a:p>
            <a:pPr lvl="2">
              <a:defRPr/>
            </a:pPr>
            <a:r>
              <a:rPr lang="en-US" altLang="ko-KR"/>
              <a:t>모델의 결과가 </a:t>
            </a:r>
            <a:r>
              <a:rPr lang="ko-KR" altLang="en-US"/>
              <a:t>얼마나</a:t>
            </a:r>
            <a:r>
              <a:rPr lang="en-US" altLang="ko-KR"/>
              <a:t> 한쪽으로 쏠려 있는</a:t>
            </a:r>
            <a:r>
              <a:rPr lang="ko-KR" altLang="en-US"/>
              <a:t>지 나타냄</a:t>
            </a:r>
          </a:p>
          <a:p>
            <a:pPr lvl="2">
              <a:defRPr/>
            </a:pPr>
            <a:r>
              <a:rPr lang="ko-KR" altLang="en-US"/>
              <a:t>편향이 크면 학습이 잘 진행되기는 했지만 해당 데이터에만 잘 맞음</a:t>
            </a:r>
          </a:p>
          <a:p>
            <a:pPr lvl="1">
              <a:defRPr/>
            </a:pPr>
            <a:r>
              <a:rPr lang="ko-KR" altLang="en-US"/>
              <a:t>분산</a:t>
            </a:r>
            <a:r>
              <a:rPr lang="en-US" altLang="ko-KR"/>
              <a:t>(variance) : 학습된 모델이 테스팅 데이터에 대해 만들어 낸 예측값과 실제값과의 차이</a:t>
            </a:r>
          </a:p>
          <a:p>
            <a:pPr lvl="2">
              <a:defRPr/>
            </a:pPr>
            <a:r>
              <a:rPr lang="en-US" altLang="ko-KR"/>
              <a:t>모델의 결과가 얼마나 퍼져 있는지</a:t>
            </a:r>
            <a:r>
              <a:rPr lang="ko-KR" altLang="en-US"/>
              <a:t> 나타냄</a:t>
            </a:r>
          </a:p>
          <a:p>
            <a:pPr lvl="1">
              <a:defRPr/>
            </a:pPr>
            <a:r>
              <a:rPr lang="ko-KR" altLang="en-US"/>
              <a:t>편향-분산 트레이드오프(bias-variance trade-off) </a:t>
            </a:r>
            <a:r>
              <a:rPr lang="en-US" altLang="ko-KR"/>
              <a:t>: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편향과 분산의 상충관계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24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2712" y="1276475"/>
            <a:ext cx="3838575" cy="389572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360713" y="5281259"/>
            <a:ext cx="8428505" cy="60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[TIP]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과대적합(overfitting)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 높은 분산 낮은 편향 상태로 함수가 훈련 데이터셋에만 </a:t>
            </a:r>
            <a:b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                                                   맞음. 피쳐의 개수를 줄이거나 정규화하여 해결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360713" y="5877559"/>
            <a:ext cx="8326085" cy="6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[TIP]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과소적합(underfitting) 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 낮은 분산 높은 편향 상태로 함수가 훈련 데이터셋과 </a:t>
            </a:r>
            <a:b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                                                   테스트 데이터셋에 모두 맞지 않음</a:t>
            </a: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.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 피쳐를 추가하여 해결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25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과대적합이 발생할 때 경사하강법 루프가 진행될수록 학습 데이터셋에 대한 비용함수의 값은 줄어들지만 테스트 데이터셋의 비용함수 값은 증가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선형회귀 외에도 결정트리(decision tree)나 딥러닝처럼 연산에 루프가 필요한 모든 알고리즘에서 똑같이 발생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3064" y="2875935"/>
            <a:ext cx="2957870" cy="270316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26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오컴의 면도날 원리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‘보다 적은 수의 논리로 설명이 가능한 경우, 많은 수의 논리를 세우</a:t>
            </a:r>
            <a:r>
              <a:rPr lang="ko-KR" altLang="en-US"/>
              <a:t>지 않는다</a:t>
            </a:r>
            <a:r>
              <a:rPr lang="en-US" altLang="ko-KR"/>
              <a:t>’</a:t>
            </a:r>
          </a:p>
          <a:p>
            <a:pPr lvl="2">
              <a:defRPr/>
            </a:pPr>
            <a:r>
              <a:rPr lang="en-US" altLang="ko-KR"/>
              <a:t>‘</a:t>
            </a:r>
            <a:r>
              <a:rPr lang="ko-KR" altLang="en-US"/>
              <a:t>경제성의 원리</a:t>
            </a:r>
            <a:r>
              <a:rPr lang="en-US" altLang="ko-KR"/>
              <a:t>’</a:t>
            </a:r>
            <a:r>
              <a:rPr lang="ko-KR" altLang="en-US"/>
              <a:t> 또는 </a:t>
            </a:r>
            <a:r>
              <a:rPr lang="en-US" altLang="ko-KR"/>
              <a:t>‘</a:t>
            </a:r>
            <a:r>
              <a:rPr lang="ko-KR" altLang="en-US"/>
              <a:t>단순성의 원리</a:t>
            </a:r>
            <a:r>
              <a:rPr lang="en-US" altLang="ko-KR"/>
              <a:t>’</a:t>
            </a:r>
          </a:p>
          <a:p>
            <a:pPr lvl="2">
              <a:defRPr/>
            </a:pPr>
            <a:r>
              <a:rPr lang="ko-KR" altLang="en-US"/>
              <a:t>머신러닝에서는 너무 많은 피쳐를 사용하지 않는 것</a:t>
            </a:r>
          </a:p>
          <a:p>
            <a:pPr lvl="1">
              <a:defRPr/>
            </a:pPr>
            <a:r>
              <a:rPr lang="ko-KR" altLang="en-US"/>
              <a:t>선형회귀에서 과대적합 해결책</a:t>
            </a:r>
          </a:p>
          <a:p>
            <a:pPr lvl="2">
              <a:defRPr/>
            </a:pPr>
            <a:r>
              <a:rPr lang="ko-KR" altLang="en-US"/>
              <a:t>더 많은 데이터 활용하기 </a:t>
            </a:r>
            <a:r>
              <a:rPr lang="en-US" altLang="ko-KR"/>
              <a:t>:</a:t>
            </a:r>
            <a:r>
              <a:rPr lang="ko-KR" altLang="en-US"/>
              <a:t> 오류가 없고, 분포가 다양한 데이터를 많이 확보</a:t>
            </a:r>
          </a:p>
          <a:p>
            <a:pPr lvl="2">
              <a:defRPr/>
            </a:pPr>
            <a:r>
              <a:rPr lang="ko-KR" altLang="en-US"/>
              <a:t>피쳐의 개수 줄이기 : 필요한 피쳐만 잘 찾아 사용</a:t>
            </a:r>
          </a:p>
          <a:p>
            <a:pPr lvl="2">
              <a:defRPr/>
            </a:pPr>
            <a:r>
              <a:rPr lang="ko-KR" altLang="en-US"/>
              <a:t>적절한 매개변수 선정하기 : SGD의 학습률이나 루프의 횟수처럼 적절한 하이퍼 매개변수를 선정</a:t>
            </a:r>
          </a:p>
          <a:p>
            <a:pPr lvl="2">
              <a:defRPr/>
            </a:pPr>
            <a:r>
              <a:rPr lang="ko-KR" altLang="en-US"/>
              <a:t>정규화 적용하기 </a:t>
            </a:r>
            <a:r>
              <a:rPr lang="en-US" altLang="ko-KR"/>
              <a:t>:</a:t>
            </a:r>
            <a:r>
              <a:rPr lang="ko-KR" altLang="en-US"/>
              <a:t> 데이터 편향성에 따라 필요 이상으로 증가한 피쳐의 가중치 값을 적절히 줄이는 규제 수식을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27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L2</a:t>
            </a:r>
            <a:r>
              <a:rPr lang="ko-KR" altLang="en-US"/>
              <a:t> 정규화 </a:t>
            </a:r>
            <a:r>
              <a:rPr lang="en-US" altLang="ko-KR"/>
              <a:t>:</a:t>
            </a:r>
            <a:r>
              <a:rPr lang="ko-KR" altLang="en-US"/>
              <a:t> 리지 회귀</a:t>
            </a:r>
          </a:p>
          <a:p>
            <a:pPr lvl="1">
              <a:defRPr/>
            </a:pPr>
            <a:r>
              <a:rPr lang="en-US" altLang="ko-KR"/>
              <a:t>리지 회귀(ridge regression)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L2 </a:t>
            </a:r>
            <a:r>
              <a:rPr lang="ko-KR" altLang="en-US"/>
              <a:t>정규화(L2 regularization)라고 부름</a:t>
            </a:r>
          </a:p>
          <a:p>
            <a:pPr lvl="1">
              <a:defRPr/>
            </a:pPr>
            <a:r>
              <a:rPr lang="ko-KR" altLang="en-US"/>
              <a:t>놈</a:t>
            </a:r>
            <a:r>
              <a:rPr lang="en-US" altLang="ko-KR"/>
              <a:t>(norm)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좌표평면의 원점에서 점까지의 거리를 나타내어 벡터의 크기를 측정하는 기법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6837" y="3915992"/>
            <a:ext cx="6410325" cy="258127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28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/>
              <a:t>X</a:t>
            </a:r>
            <a:r>
              <a:rPr lang="ko-KR" altLang="en-US"/>
              <a:t>는 하나의 벡터</a:t>
            </a:r>
          </a:p>
          <a:p>
            <a:pPr lvl="2">
              <a:defRPr/>
            </a:pPr>
            <a:r>
              <a:rPr lang="ko-KR" altLang="en-US"/>
              <a:t>L2 놈(L2 norm) </a:t>
            </a:r>
            <a:r>
              <a:rPr lang="en-US" altLang="ko-KR"/>
              <a:t>:</a:t>
            </a:r>
            <a:r>
              <a:rPr lang="ko-KR" altLang="en-US"/>
              <a:t> 벡터 각 원소들의 제곱합에 제곱근을 취함</a:t>
            </a:r>
          </a:p>
          <a:p>
            <a:pPr lvl="1">
              <a:defRPr/>
            </a:pPr>
            <a:r>
              <a:rPr lang="ko-KR" altLang="en-US"/>
              <a:t>리지 회귀는 </a:t>
            </a:r>
            <a:r>
              <a:rPr lang="en-US" altLang="ko-KR"/>
              <a:t>L2</a:t>
            </a:r>
            <a:r>
              <a:rPr lang="ko-KR" altLang="en-US"/>
              <a:t> 놈을 선형회귀의 비용함수 수식에 적용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뒷부분에 새로 붙인 수식은 페널티텀</a:t>
            </a:r>
            <a:r>
              <a:rPr lang="en-US" altLang="ko-KR"/>
              <a:t>(penalty term)</a:t>
            </a:r>
            <a:r>
              <a:rPr lang="ko-KR" altLang="en-US"/>
              <a:t>으로</a:t>
            </a:r>
            <a:r>
              <a:rPr lang="en-US" altLang="ko-KR"/>
              <a:t>,</a:t>
            </a:r>
            <a:r>
              <a:rPr lang="ko-KR" altLang="en-US"/>
              <a:t> 모델의 가중치 값들의 제곱의 합</a:t>
            </a:r>
          </a:p>
          <a:p>
            <a:pPr lvl="2">
              <a:defRPr/>
            </a:pPr>
            <a:r>
              <a:rPr lang="ko-KR" altLang="en-US"/>
              <a:t>가중치 값이 조금이라도 커질 때 비용함수에 매우 큰 영향</a:t>
            </a:r>
          </a:p>
          <a:p>
            <a:pPr lvl="2">
              <a:defRPr/>
            </a:pPr>
            <a:r>
              <a:rPr lang="ko-KR" altLang="en-US"/>
              <a:t>λ가 클수록 전체 페널티텀의 값이 커져 θ</a:t>
            </a:r>
            <a:r>
              <a:rPr lang="en-US" altLang="ko-KR"/>
              <a:t> </a:t>
            </a:r>
            <a:r>
              <a:rPr lang="ko-KR" altLang="en-US"/>
              <a:t>값이</a:t>
            </a:r>
            <a:r>
              <a:rPr lang="en-US" altLang="ko-KR"/>
              <a:t> </a:t>
            </a:r>
            <a:r>
              <a:rPr lang="ko-KR" altLang="en-US"/>
              <a:t>조절됨</a:t>
            </a:r>
          </a:p>
          <a:p>
            <a:pPr lvl="2">
              <a:defRPr/>
            </a:pPr>
            <a:r>
              <a:rPr lang="ko-KR" altLang="en-US"/>
              <a:t>λ는 사람이 직접 값을 입력하는 하이퍼 매개변수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5085" y="2992714"/>
            <a:ext cx="6193829" cy="872571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29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경사하강법의 종류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리지 회귀 수식을 미분하면 </a:t>
            </a:r>
            <a:r>
              <a:rPr lang="en-US" altLang="ko-KR"/>
              <a:t>j</a:t>
            </a:r>
            <a:r>
              <a:rPr lang="ko-KR" altLang="en-US"/>
              <a:t>의 값이 </a:t>
            </a:r>
            <a:r>
              <a:rPr lang="en-US" altLang="ko-KR"/>
              <a:t>1 </a:t>
            </a:r>
            <a:r>
              <a:rPr lang="ko-KR" altLang="en-US"/>
              <a:t>이상일 때 페널티가 적용됨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0189" y="2977777"/>
            <a:ext cx="6103620" cy="1882140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30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L1</a:t>
            </a:r>
            <a:r>
              <a:rPr lang="ko-KR" altLang="en-US"/>
              <a:t> 정규화 : 라쏘 회귀</a:t>
            </a:r>
          </a:p>
          <a:p>
            <a:pPr lvl="1">
              <a:defRPr/>
            </a:pPr>
            <a:r>
              <a:rPr lang="ko-KR" altLang="en-US"/>
              <a:t>라쏘 회귀(lasso regression</a:t>
            </a:r>
            <a:r>
              <a:rPr lang="en-US" altLang="ko-KR"/>
              <a:t>)</a:t>
            </a:r>
            <a:r>
              <a:rPr lang="ko-KR" altLang="en-US"/>
              <a:t> L1 정규화(L1 regularization)라고 부름</a:t>
            </a:r>
          </a:p>
          <a:p>
            <a:pPr lvl="1">
              <a:defRPr/>
            </a:pPr>
            <a:r>
              <a:rPr lang="ko-KR" altLang="en-US"/>
              <a:t>가중치에 페널티텀을 추가하는데</a:t>
            </a:r>
            <a:r>
              <a:rPr lang="en-US" altLang="ko-KR"/>
              <a:t>,</a:t>
            </a:r>
            <a:r>
              <a:rPr lang="ko-KR" altLang="en-US"/>
              <a:t> 기존 수식에다 L1 놈 페널티를 추가하여 계산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L1</a:t>
            </a:r>
            <a:r>
              <a:rPr lang="ko-KR" altLang="en-US"/>
              <a:t> 놈(L1 norm) </a:t>
            </a:r>
            <a:r>
              <a:rPr lang="en-US" altLang="ko-KR"/>
              <a:t>:</a:t>
            </a:r>
            <a:r>
              <a:rPr lang="ko-KR" altLang="en-US"/>
              <a:t> 절대값을 사용하여 거리를 측정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0747" y="3949024"/>
            <a:ext cx="5382504" cy="7551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16629" y="5453254"/>
            <a:ext cx="2110741" cy="749466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31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/>
              <a:t>L</a:t>
            </a:r>
            <a:r>
              <a:rPr lang="ko-KR" altLang="en-US" dirty="0"/>
              <a:t>1 정규화와 L2 정규화가 실제 적용되는 과정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/>
              <a:t>타원은 두 개의 가중치 값의 </a:t>
            </a:r>
            <a:r>
              <a:rPr lang="ko-KR" altLang="en-US" dirty="0" err="1"/>
              <a:t>최적점과</a:t>
            </a:r>
            <a:r>
              <a:rPr lang="ko-KR" altLang="en-US" dirty="0"/>
              <a:t> 그 가중치 값으로 생기는 비용함수의 공통 범위</a:t>
            </a:r>
          </a:p>
          <a:p>
            <a:pPr lvl="2">
              <a:defRPr/>
            </a:pPr>
            <a:r>
              <a:rPr lang="ko-KR" altLang="en-US" dirty="0"/>
              <a:t>아래 마름모나 원은 </a:t>
            </a:r>
            <a:r>
              <a:rPr lang="en-US" altLang="ko-KR" dirty="0"/>
              <a:t>    </a:t>
            </a:r>
            <a:r>
              <a:rPr lang="ko-KR" altLang="en-US" dirty="0"/>
              <a:t>가 가질 수 있는 범위이고 타원과 만나는 점이 바로 </a:t>
            </a:r>
            <a:r>
              <a:rPr lang="ko-KR" altLang="en-US" dirty="0" err="1"/>
              <a:t>사용가능한</a:t>
            </a:r>
            <a:r>
              <a:rPr lang="ko-KR" altLang="en-US" dirty="0"/>
              <a:t> 가중치 값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9400" y="1976437"/>
            <a:ext cx="3505200" cy="284797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32</a:t>
            </a:fld>
            <a:r>
              <a:rPr lang="en-US" altLang="ko-KR"/>
              <a:t>/51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68" y="5863989"/>
            <a:ext cx="234030" cy="20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과대적합과 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L1</a:t>
            </a:r>
            <a:r>
              <a:rPr lang="ko-KR" altLang="en-US"/>
              <a:t>정규화는 직선과 타원 만나는 점이 양쪽 끝에 생성됨</a:t>
            </a:r>
          </a:p>
          <a:p>
            <a:pPr lvl="2">
              <a:defRPr/>
            </a:pPr>
            <a:r>
              <a:rPr lang="ko-KR" altLang="en-US"/>
              <a:t>극단적인 값이 생성되어 다른 가중치 값이 선택되지 않는 현상이 발생할 수 있음</a:t>
            </a:r>
          </a:p>
          <a:p>
            <a:pPr lvl="2">
              <a:defRPr/>
            </a:pPr>
            <a:r>
              <a:rPr lang="ko-KR" altLang="en-US"/>
              <a:t>사용해야 하는 피쳐와 사용하지 않아도 되는 피쳐를 선택하여 사용하도록 지원</a:t>
            </a:r>
          </a:p>
          <a:p>
            <a:pPr lvl="1">
              <a:defRPr/>
            </a:pPr>
            <a:r>
              <a:rPr lang="en-US" altLang="ko-KR"/>
              <a:t>L2 </a:t>
            </a:r>
            <a:r>
              <a:rPr lang="ko-KR" altLang="en-US"/>
              <a:t>정규화는</a:t>
            </a:r>
            <a:r>
              <a:rPr lang="en-US" altLang="ko-KR"/>
              <a:t> </a:t>
            </a:r>
            <a:r>
              <a:rPr lang="ko-KR" altLang="en-US"/>
              <a:t>원과 타원이 만나는 점이 많아져서 비교적 쉽게 연산되어 계산 효율(computational efficiency) 확보</a:t>
            </a:r>
          </a:p>
          <a:p>
            <a:pPr lvl="2">
              <a:defRPr/>
            </a:pPr>
            <a:r>
              <a:rPr lang="ko-KR" altLang="en-US"/>
              <a:t>한 점에서 만나기 때문에 하나의 해답만 제공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33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사이킷런을 이용한</a:t>
            </a:r>
            <a:br>
              <a:rPr lang="ko-KR" altLang="en-US"/>
            </a:br>
            <a:r>
              <a:rPr lang="ko-KR" altLang="en-US"/>
              <a:t>선형회귀</a:t>
            </a:r>
          </a:p>
        </p:txBody>
      </p:sp>
    </p:spTree>
    <p:extLst>
      <p:ext uri="{BB962C8B-B14F-4D97-AF65-F5344CB8AC3E}">
        <p14:creationId xmlns:p14="http://schemas.microsoft.com/office/powerpoint/2010/main" val="235076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0">
              <a:buNone/>
              <a:defRPr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사이킷런과</a:t>
            </a:r>
            <a:r>
              <a:rPr lang="ko-KR" altLang="en-US" dirty="0"/>
              <a:t> 선형회귀 관련 함수</a:t>
            </a:r>
          </a:p>
          <a:p>
            <a:pPr lvl="1">
              <a:defRPr/>
            </a:pPr>
            <a:r>
              <a:rPr lang="ko-KR" altLang="en-US" dirty="0" err="1"/>
              <a:t>사이킷런</a:t>
            </a:r>
            <a:r>
              <a:rPr lang="en-US" altLang="ko-KR" dirty="0"/>
              <a:t>(scikit-learn)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대표적인 </a:t>
            </a:r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2">
              <a:defRPr/>
            </a:pPr>
            <a:r>
              <a:rPr lang="ko-KR" altLang="en-US" dirty="0" err="1"/>
              <a:t>최소자승법과</a:t>
            </a:r>
            <a:r>
              <a:rPr lang="ko-KR" altLang="en-US" dirty="0"/>
              <a:t> </a:t>
            </a:r>
            <a:r>
              <a:rPr lang="en-US" altLang="ko-KR" dirty="0"/>
              <a:t>SGD</a:t>
            </a:r>
            <a:r>
              <a:rPr lang="ko-KR" altLang="en-US" dirty="0"/>
              <a:t> 기반 알고리즘 클래스 제공</a:t>
            </a:r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549" y="2660074"/>
            <a:ext cx="6703195" cy="2673298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35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사이킷런을 활용하여 선형회귀 구현하기</a:t>
            </a:r>
          </a:p>
          <a:p>
            <a:pPr lvl="1">
              <a:defRPr/>
            </a:pPr>
            <a:r>
              <a:rPr lang="ko-KR" altLang="en-US"/>
              <a:t>‘boston housing prices(보스턴 집값)’ 데이터셋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600" y="2576512"/>
            <a:ext cx="6400800" cy="40195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36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2.1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데이터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확보하기</a:t>
            </a:r>
          </a:p>
          <a:p>
            <a:pPr lvl="1">
              <a:defRPr/>
            </a:pPr>
            <a:r>
              <a:rPr lang="ko-KR" altLang="en-US"/>
              <a:t>sklearn.datasets 라이브러리 load_boston 모듈을 사용하여 데이터를 추출</a:t>
            </a:r>
          </a:p>
          <a:p>
            <a:pPr lvl="2">
              <a:defRPr/>
            </a:pPr>
            <a:r>
              <a:rPr lang="ko-KR" altLang="en-US"/>
              <a:t>딕셔너리 타입의 객체를 반환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1472615852"/>
              </p:ext>
            </p:extLst>
          </p:nvPr>
        </p:nvGraphicFramePr>
        <p:xfrm>
          <a:off x="856583" y="3429000"/>
          <a:ext cx="7830215" cy="21336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sklearn.datasets import load_boston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matplotlib.pyplot as plt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boston = load_boston()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boston.keys()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dict_keys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(['</a:t>
                      </a: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data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', '</a:t>
                      </a: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target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', '</a:t>
                      </a: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feature_names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', 'DESCR', '</a:t>
                      </a: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filename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'])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37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data</a:t>
            </a:r>
            <a:r>
              <a:rPr lang="ko-KR" altLang="en-US"/>
              <a:t> 키 값 추출</a:t>
            </a:r>
          </a:p>
        </p:txBody>
      </p:sp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1053879462"/>
              </p:ext>
            </p:extLst>
          </p:nvPr>
        </p:nvGraphicFramePr>
        <p:xfrm>
          <a:off x="856583" y="2578556"/>
          <a:ext cx="7830215" cy="3596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boston["data"]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([[6.3200e-03, 1.8000e+01, 2.3100e+00, ..., </a:t>
                      </a:r>
                      <a:br>
                        <a:rPr lang="ko-KR" altLang="en-US" sz="1600" dirty="0"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 1.5300e+01, 3.9690e+02, 4.9800e+00],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[2.7310e-02, 0.0000e+00, 7.0700e+00, ..., </a:t>
                      </a:r>
                      <a:br>
                        <a:rPr lang="ko-KR" altLang="en-US" sz="1600" dirty="0"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 1.7800e+01, 3.9690e+02, 9.1400e+00],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[2.7290e-02, 0.0000e+00, 7.0700e+00, ..., </a:t>
                      </a:r>
                      <a:br>
                        <a:rPr lang="ko-KR" altLang="en-US" sz="1600" dirty="0"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 1.7800e+01, 3.9283e+02, 4.0300e+00],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 ...,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[6.0760e-02, 0.0000e+00, 1.1930e+01, ..., </a:t>
                      </a:r>
                      <a:br>
                        <a:rPr lang="ko-KR" altLang="en-US" sz="1600" dirty="0"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 2.1000e+01, 3.9690e+02, 5.6400e+00],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[1.0959e-01, 0.0000e+00, 1.1930e+01, ..., </a:t>
                      </a:r>
                      <a:br>
                        <a:rPr lang="ko-KR" altLang="en-US" sz="1600" dirty="0"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 2.1000e+01, 3.9345e+02, 6.4800e+00],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[4.7410e-02, 0.0000e+00, 1.1930e+01, ..., </a:t>
                      </a: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en-US" altLang="ko-KR" sz="1600" dirty="0">
                          <a:latin typeface="Cascadia Code"/>
                          <a:cs typeface="Cascadia Code"/>
                        </a:rPr>
                      </a:b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2.1000e+01, 3.9690e+02, 7.8800e+00]])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38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 각 데이터셋을 추출</a:t>
            </a:r>
          </a:p>
          <a:p>
            <a:pPr lvl="2">
              <a:defRPr/>
            </a:pPr>
            <a:r>
              <a:rPr lang="en-US" altLang="ko-KR"/>
              <a:t>y_data</a:t>
            </a:r>
            <a:r>
              <a:rPr lang="ko-KR" altLang="en-US"/>
              <a:t>는 </a:t>
            </a:r>
            <a:r>
              <a:rPr lang="en-US" altLang="ko-KR"/>
              <a:t>n×1</a:t>
            </a:r>
            <a:r>
              <a:rPr lang="ko-KR" altLang="en-US"/>
              <a:t>의 형태로 변환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375502232"/>
              </p:ext>
            </p:extLst>
          </p:nvPr>
        </p:nvGraphicFramePr>
        <p:xfrm>
          <a:off x="856583" y="3131984"/>
          <a:ext cx="7830215" cy="1158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x_data = boston.data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y_data = boston.target.reshape(boston.target.size,1)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y_data.shape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(506, 1)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39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전체-배치 경사하강법</a:t>
            </a:r>
          </a:p>
          <a:p>
            <a:pPr lvl="1">
              <a:defRPr/>
            </a:pPr>
            <a:r>
              <a:rPr lang="ko-KR" altLang="en-US"/>
              <a:t>전체-배치 경사하강법(full-batch gradient descent)</a:t>
            </a:r>
            <a:r>
              <a:rPr lang="en-US" altLang="ko-KR"/>
              <a:t> :</a:t>
            </a:r>
            <a:r>
              <a:rPr lang="ko-KR" altLang="en-US"/>
              <a:t>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모든 데이터를 한 번에 입력하는</a:t>
            </a:r>
            <a:r>
              <a:rPr lang="en-US" altLang="ko-KR"/>
              <a:t> </a:t>
            </a:r>
            <a:r>
              <a:rPr lang="ko-KR" altLang="en-US"/>
              <a:t>경사하강법</a:t>
            </a:r>
          </a:p>
          <a:p>
            <a:pPr lvl="2">
              <a:defRPr/>
            </a:pPr>
            <a:r>
              <a:rPr lang="ko-KR" altLang="en-US"/>
              <a:t>배치</a:t>
            </a:r>
            <a:r>
              <a:rPr lang="en-US" altLang="ko-KR"/>
              <a:t>(batch)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하나의 데이터셋</a:t>
            </a:r>
          </a:p>
          <a:p>
            <a:pPr lvl="1">
              <a:defRPr/>
            </a:pPr>
            <a:r>
              <a:rPr lang="ko-KR" altLang="en-US"/>
              <a:t>이전 장에서 배운 경사하강법은 하나의 값에 대한 </a:t>
            </a:r>
            <a:br>
              <a:rPr lang="ko-KR" altLang="en-US"/>
            </a:br>
            <a:r>
              <a:rPr lang="ko-KR" altLang="en-US"/>
              <a:t>경사도를 구한 다음 값들을 업데이트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실제로는 각 데이터의 경사도를 모두 더해 하나의 값으로 가중치를 업데이트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1528" y="4254403"/>
            <a:ext cx="3048000" cy="37147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2.2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데이터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전처리하기</a:t>
            </a:r>
          </a:p>
          <a:p>
            <a:pPr lvl="1">
              <a:defRPr/>
            </a:pPr>
            <a:r>
              <a:rPr lang="ko-KR" altLang="en-US"/>
              <a:t>피쳐 스케일링 적용</a:t>
            </a:r>
            <a:endParaRPr lang="ko-KR" altLang="en-US">
              <a:effectLst/>
            </a:endParaRP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3117024611"/>
              </p:ext>
            </p:extLst>
          </p:nvPr>
        </p:nvGraphicFramePr>
        <p:xfrm>
          <a:off x="856583" y="2547830"/>
          <a:ext cx="7696867" cy="3154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76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792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 import preprocessing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minmax_scale = preprocessing.MinMaxScaler(feature_</a:t>
                      </a:r>
                      <a:b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range=(0,5)).fit(x_data) </a:t>
                      </a: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(1)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x_scaled_data = minmax_scale.transform(x_data) </a:t>
                      </a: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(2)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x_scaled_data[:3]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([[0.00000000e+00, 9.00000000e-01, 3.39076246e-01, </a:t>
                      </a:r>
                      <a:r>
                        <a:rPr lang="en-US" altLang="ko-KR" sz="1500" dirty="0"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en-US" altLang="ko-KR" sz="1500" dirty="0"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dirty="0"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0.00000000e+00, 1.57407407e+00, 2.88752635e+00, </a:t>
                      </a:r>
                      <a:r>
                        <a:rPr lang="en-US" altLang="ko-KR" sz="1500" dirty="0"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en-US" altLang="ko-KR" sz="1500" dirty="0"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dirty="0"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3.20803296e+00, 1.34601570e+00, 0.00000000e+00, </a:t>
                      </a:r>
                      <a:r>
                        <a:rPr lang="en-US" altLang="ko-KR" sz="1500" dirty="0"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en-US" altLang="ko-KR" sz="1500" dirty="0"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dirty="0"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1.04007634e+00, 1.43617021e+00, 5.00000000e+00,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dirty="0"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ko-KR" altLang="en-US" sz="1500" dirty="0">
                          <a:latin typeface="Cascadia Code"/>
                          <a:cs typeface="Cascadia Code"/>
                        </a:rPr>
                        <a:t> 4.48399558e-01],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40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4290907474"/>
              </p:ext>
            </p:extLst>
          </p:nvPr>
        </p:nvGraphicFramePr>
        <p:xfrm>
          <a:off x="856583" y="1964402"/>
          <a:ext cx="7763542" cy="23774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28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53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600" b="0">
                        <a:solidFill>
                          <a:schemeClr val="accent4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[1.17961270e-03, 0.00000000e+00, 1.21151026e+00, </a:t>
                      </a: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0.00000000e+00, 8.64197531e-01, 2.73998850e+00, </a:t>
                      </a: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3.91349125e+00, 1.74480990e+00, 2.17391304e-01, </a:t>
                      </a: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5.24809160e-01, 2.76595745e+00, 5.00000000e+00,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1.02235099e+00],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[1.17848872e-03, 0.00000000e+00, 1.21151026e+00, </a:t>
                      </a: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0.00000000e+00, 8.64197531e-01, 3.47192949e+00, </a:t>
                      </a: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2.99691040e+00, 1.74480990e+00, 2.17391304e-01, </a:t>
                      </a: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5.24809160e-01, 2.76595745e+00, 4.94868627e+00,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kumimoji="0" lang="ko-KR" altLang="en-US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3.17328918e-01]])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41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2.3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데이터 분류하기</a:t>
            </a:r>
          </a:p>
          <a:p>
            <a:pPr lvl="1">
              <a:defRPr/>
            </a:pPr>
            <a:r>
              <a:rPr lang="ko-KR" altLang="en-US"/>
              <a:t>데이터를 훈련과 테스트 형태로 분류</a:t>
            </a:r>
            <a:endParaRPr lang="ko-KR" altLang="en-US">
              <a:effectLst/>
            </a:endParaRP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911413727"/>
              </p:ext>
            </p:extLst>
          </p:nvPr>
        </p:nvGraphicFramePr>
        <p:xfrm>
          <a:off x="856583" y="2507242"/>
          <a:ext cx="7687342" cy="2255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1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60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sklearn.model_selection import train_test_split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X_train, X_test, y_train, y_test = train_test_split(x_scaled_data, y_data, test_size=0.33)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X 데이터의 학습 데이터셋, X 데이터의 테스트 데이터셋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Y 데이터의 학습 데이터셋, Y 데이터의 테스트 데이터셋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500" b="0" spc="0">
                        <a:solidFill>
                          <a:srgbClr val="008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X_train.shape, X_test.shape, y_train.shape, y_test.shape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8606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((339, 13), (167, 13), (339, 1), (167, 1))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42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2.4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데이터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학습하기</a:t>
            </a:r>
          </a:p>
          <a:p>
            <a:pPr lvl="1">
              <a:defRPr/>
            </a:pPr>
            <a:r>
              <a:rPr lang="ko-KR" altLang="en-US"/>
              <a:t>학습에 사용할 알고리즘 해당하는 모델의 클래스 호출</a:t>
            </a:r>
          </a:p>
          <a:p>
            <a:pPr lvl="2">
              <a:defRPr/>
            </a:pPr>
            <a:r>
              <a:rPr lang="ko-KR" altLang="en-US"/>
              <a:t>각 클래스의 매개변수를 이해해야 함</a:t>
            </a:r>
          </a:p>
          <a:p>
            <a:pPr lvl="1">
              <a:defRPr/>
            </a:pPr>
            <a:r>
              <a:rPr lang="ko-KR" altLang="en-US"/>
              <a:t>공통적으로 사용하는 매개변수</a:t>
            </a:r>
          </a:p>
          <a:p>
            <a:pPr lvl="2">
              <a:defRPr/>
            </a:pPr>
            <a:r>
              <a:rPr lang="en-US" altLang="ko-KR"/>
              <a:t>fit_intercept : 절편을 사용할지 말지를 선택</a:t>
            </a:r>
          </a:p>
          <a:p>
            <a:pPr lvl="2">
              <a:defRPr/>
            </a:pPr>
            <a:r>
              <a:rPr lang="ko-KR" altLang="en-US"/>
              <a:t>normalize</a:t>
            </a:r>
            <a:r>
              <a:rPr lang="en-US" altLang="ko-KR"/>
              <a:t> : </a:t>
            </a:r>
            <a:r>
              <a:rPr lang="ko-KR" altLang="en-US"/>
              <a:t>학습할 때 값들을 정규화할지 말지</a:t>
            </a:r>
          </a:p>
          <a:p>
            <a:pPr lvl="2">
              <a:defRPr/>
            </a:pPr>
            <a:r>
              <a:rPr lang="ko-KR" altLang="en-US"/>
              <a:t>copy_X</a:t>
            </a:r>
            <a:r>
              <a:rPr lang="en-US" altLang="ko-KR"/>
              <a:t> : </a:t>
            </a:r>
            <a:r>
              <a:rPr lang="ko-KR" altLang="en-US"/>
              <a:t>학습 시 데이터를 복사한 후 학습을 할지 결정</a:t>
            </a:r>
          </a:p>
          <a:p>
            <a:pPr lvl="2">
              <a:defRPr/>
            </a:pPr>
            <a:r>
              <a:rPr lang="ko-KR" altLang="en-US"/>
              <a:t>n_jobs</a:t>
            </a:r>
            <a:r>
              <a:rPr lang="en-US" altLang="ko-KR"/>
              <a:t> :</a:t>
            </a:r>
            <a:r>
              <a:rPr lang="ko-KR" altLang="en-US"/>
              <a:t> 연산을 위해 몇 개의 CPU를 사용할지 결정</a:t>
            </a:r>
          </a:p>
          <a:p>
            <a:pPr lvl="2">
              <a:defRPr/>
            </a:pPr>
            <a:r>
              <a:rPr lang="en-US" altLang="ko-KR"/>
              <a:t>alpha : </a:t>
            </a:r>
            <a:r>
              <a:rPr lang="ko-KR" altLang="en-US"/>
              <a:t>라쏘</a:t>
            </a:r>
            <a:r>
              <a:rPr lang="en-US" altLang="ko-KR"/>
              <a:t> </a:t>
            </a:r>
            <a:r>
              <a:rPr lang="ko-KR" altLang="en-US"/>
              <a:t>회귀</a:t>
            </a:r>
            <a:r>
              <a:rPr lang="en-US" altLang="ko-KR"/>
              <a:t>,</a:t>
            </a:r>
            <a:r>
              <a:rPr lang="ko-KR" altLang="en-US"/>
              <a:t> 리지 회귀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SGD</a:t>
            </a:r>
            <a:r>
              <a:rPr lang="ko-KR" altLang="en-US"/>
              <a:t>에 있음</a:t>
            </a:r>
            <a:r>
              <a:rPr lang="en-US" altLang="ko-KR"/>
              <a:t>.</a:t>
            </a:r>
            <a:r>
              <a:rPr lang="ko-KR" altLang="en-US"/>
              <a:t> 페널티 값을 지정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43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SGD</a:t>
            </a:r>
            <a:r>
              <a:rPr lang="ko-KR" altLang="en-US"/>
              <a:t>의 매개변수</a:t>
            </a:r>
          </a:p>
          <a:p>
            <a:pPr lvl="2">
              <a:defRPr/>
            </a:pPr>
            <a:r>
              <a:rPr lang="ko-KR" altLang="en-US"/>
              <a:t>직접 </a:t>
            </a:r>
            <a:r>
              <a:rPr lang="en-US" altLang="ko-KR"/>
              <a:t>penalty 함수를 지정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수 있는데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λ </a:t>
            </a:r>
            <a:r>
              <a:rPr lang="ko-KR" altLang="en-US"/>
              <a:t>값을</a:t>
            </a:r>
            <a:r>
              <a:rPr lang="en-US" altLang="ko-KR"/>
              <a:t> alpha</a:t>
            </a:r>
            <a:r>
              <a:rPr lang="ko-KR" altLang="en-US"/>
              <a:t>에 입력</a:t>
            </a:r>
          </a:p>
          <a:p>
            <a:pPr lvl="2">
              <a:defRPr/>
            </a:pPr>
            <a:r>
              <a:rPr lang="en-US" altLang="ko-KR"/>
              <a:t>max_iter : </a:t>
            </a:r>
            <a:r>
              <a:rPr lang="ko-KR" altLang="en-US"/>
              <a:t>최대 반복 횟수를 지정</a:t>
            </a:r>
          </a:p>
          <a:p>
            <a:pPr lvl="2">
              <a:defRPr/>
            </a:pPr>
            <a:r>
              <a:rPr lang="en-US" altLang="ko-KR"/>
              <a:t>tol : </a:t>
            </a:r>
            <a:r>
              <a:rPr lang="ko-KR" altLang="en-US"/>
              <a:t>더 이상 비용이 줄어들지 않을 때 반복이 멈추는 최솟값</a:t>
            </a:r>
          </a:p>
          <a:p>
            <a:pPr lvl="2">
              <a:defRPr/>
            </a:pPr>
            <a:r>
              <a:rPr lang="en-US" altLang="ko-KR"/>
              <a:t>eta0 : </a:t>
            </a:r>
            <a:r>
              <a:rPr lang="ko-KR" altLang="en-US"/>
              <a:t>한 번에 실행되는 학습률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44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26181"/>
              </p:ext>
            </p:extLst>
          </p:nvPr>
        </p:nvGraphicFramePr>
        <p:xfrm>
          <a:off x="856583" y="1964402"/>
          <a:ext cx="7744492" cy="3063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05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3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sklearn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import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linear_model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regr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linear_model.LinearRegression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fit_intercept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True,normalize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=False,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copy_X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=True,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n_jobs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=8)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lasso_regr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linear_model.Lasso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alpha=0.01,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fit_intercept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=True,</a:t>
                      </a:r>
                      <a:b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normalize=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False,copy_X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=True)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ridge_regr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linear_model.Ridge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alpha=0.01,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fit_intercept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=True,</a:t>
                      </a:r>
                      <a:b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normalize=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False,copy_X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=True)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SGD__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regr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Linear_model.SGDRegressor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(penalty="l2",</a:t>
                      </a:r>
                      <a:b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         alpha=0.01,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max_iter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=1000, </a:t>
                      </a:r>
                      <a:b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 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tol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=0.001, eta0=0.01)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사이킷런은 </a:t>
            </a:r>
            <a:r>
              <a:rPr lang="en-US" altLang="ko-KR"/>
              <a:t>‘적합-예측(fit-predict)’ 또는 ‘적합-변형(fit-transform)’의 구조</a:t>
            </a:r>
          </a:p>
          <a:p>
            <a:pPr lvl="2">
              <a:defRPr/>
            </a:pPr>
            <a:r>
              <a:rPr lang="en-US" altLang="ko-KR"/>
              <a:t>모델을 생성한 후 예측을 하거나 전처리 모델의 규칙을 세운 후 데이터 전처리를 적용하는 구조</a:t>
            </a:r>
            <a:endParaRPr lang="ko-KR" altLang="en-US"/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2272"/>
              </p:ext>
            </p:extLst>
          </p:nvPr>
        </p:nvGraphicFramePr>
        <p:xfrm>
          <a:off x="856583" y="3304540"/>
          <a:ext cx="77349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759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regr.fit(X_train, y_train)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latin typeface="Cascadia Code"/>
                          <a:cs typeface="Cascadia Code"/>
                        </a:rPr>
                        <a:t>LinearRegression(n_jobs=8)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print('Coefficients: ', regr.coef_)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print('intercept: ', regr.intercept_)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Coefficients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: [[-2.86129759 0.27632862 0.10322333 </a:t>
                      </a:r>
                      <a:br>
                        <a:rPr lang="ko-KR" altLang="en-US" sz="1600" dirty="0"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0.33532791 -1.89104482 3.55479622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-0.04952964 -3.01015804 1.22330686 -1.00916771 </a:t>
                      </a:r>
                      <a:br>
                        <a:rPr lang="ko-KR" altLang="en-US" sz="1600" dirty="0">
                          <a:latin typeface="Cascadia Code"/>
                          <a:cs typeface="Cascadia Code"/>
                        </a:rPr>
                      </a:b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-1.98466467 0.62386235 -3.9996908 ]]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intercept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: [29.42877381]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46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2.5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예측하기와 결과 분석하기</a:t>
            </a:r>
          </a:p>
          <a:p>
            <a:pPr lvl="1">
              <a:defRPr/>
            </a:pPr>
            <a:r>
              <a:rPr lang="ko-KR" altLang="en-US"/>
              <a:t>만들어진 함수로 실제 예측을 한다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regr</a:t>
            </a:r>
            <a:r>
              <a:rPr lang="ko-KR" altLang="en-US"/>
              <a:t> 대신 수식을 그대로 재현해도 같은 결과가 출력됨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24455"/>
              </p:ext>
            </p:extLst>
          </p:nvPr>
        </p:nvGraphicFramePr>
        <p:xfrm>
          <a:off x="856583" y="2422746"/>
          <a:ext cx="7830215" cy="1645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regr.predict(x_data[:5])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([[-58.72562452],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[-32.88598964],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[-11.38914021],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[ 10.01207448],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[ 1.87764423]])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61877"/>
              </p:ext>
            </p:extLst>
          </p:nvPr>
        </p:nvGraphicFramePr>
        <p:xfrm>
          <a:off x="856583" y="4847537"/>
          <a:ext cx="7830215" cy="16497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x_data[:5].dot(regr.coef_.T) + regr.intercept_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 err="1">
                          <a:latin typeface="Cascadia Code"/>
                          <a:cs typeface="Cascadia Code"/>
                        </a:rPr>
                        <a:t>array</a:t>
                      </a: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([[-58.72562452],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[-32.88598964],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[-11.38914021],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[ 10.01207448],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       [ 1.87764423]])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47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사이킷런에서 지표들</a:t>
            </a:r>
            <a:r>
              <a:rPr lang="en-US" altLang="ko-KR"/>
              <a:t>(metrics)</a:t>
            </a:r>
            <a:r>
              <a:rPr lang="ko-KR" altLang="en-US"/>
              <a:t>을 호출하여 성능을 비교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3325822707"/>
              </p:ext>
            </p:extLst>
          </p:nvPr>
        </p:nvGraphicFramePr>
        <p:xfrm>
          <a:off x="856583" y="2630129"/>
          <a:ext cx="7830215" cy="2865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r2_score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mean_absolute_error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mean_squared_error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endParaRPr lang="ko-KR" altLang="en-US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y_test.copy()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y_hat = regr.predict(X_test)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r2_score(y_true, y_hat), mean_absolute_error(y_true, y_hat), mean_squared_error(y_true, y_hat)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dirty="0">
                          <a:latin typeface="Cascadia Code"/>
                          <a:cs typeface="Cascadia Code"/>
                        </a:rPr>
                        <a:t>(0.7012192205071575, 3.6874625281998266, 28.869826251555843</a:t>
                      </a:r>
                      <a:r>
                        <a:rPr lang="en-US" altLang="ko-KR" sz="1600" dirty="0"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48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사이킷런을 이용한 선형회귀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필요에 따라 시각화 도구로 예측값과 실제값 비교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877273051"/>
              </p:ext>
            </p:extLst>
          </p:nvPr>
        </p:nvGraphicFramePr>
        <p:xfrm>
          <a:off x="856583" y="1964402"/>
          <a:ext cx="7830215" cy="44488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3147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plt.scatter(y_true, y_hat, s=10)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plt.xlabel("Prices: $Y_i$")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plt.ylabel("Predicted prices: $\hat{Y}_i$")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plt.title("Prices vs Predicted prices: $Y_i$ vs $\hat{Y}_i$")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8245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ko-KR" altLang="en-US" sz="1600" dirty="0"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7519" y="3332367"/>
            <a:ext cx="3994682" cy="2879316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49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점 한 개씩 사용하여 가중치를 업데이트하지 않는 이유</a:t>
            </a:r>
          </a:p>
          <a:p>
            <a:pPr lvl="2">
              <a:defRPr/>
            </a:pPr>
            <a:r>
              <a:rPr lang="ko-KR" altLang="en-US"/>
              <a:t>시간이 오래 걸림</a:t>
            </a:r>
          </a:p>
          <a:p>
            <a:pPr lvl="2">
              <a:defRPr/>
            </a:pPr>
            <a:r>
              <a:rPr lang="ko-KR" altLang="en-US"/>
              <a:t>시작점에 따라 지역 최적화</a:t>
            </a:r>
            <a:r>
              <a:rPr lang="en-US" altLang="ko-KR"/>
              <a:t>(l</a:t>
            </a:r>
            <a:r>
              <a:rPr lang="ko-KR" altLang="en-US"/>
              <a:t>ocal optimum)에 빠짐 </a:t>
            </a:r>
            <a:r>
              <a:rPr lang="en-US" altLang="ko-KR"/>
              <a:t>:</a:t>
            </a:r>
            <a:r>
              <a:rPr lang="ko-KR" altLang="en-US"/>
              <a:t> 그래프 </a:t>
            </a:r>
            <a:r>
              <a:rPr lang="ko-KR" altLang="en-US" spc="-100"/>
              <a:t>전체에서 최솟점을 찾지 못하고 부분최솟점에 최적점이 위치</a:t>
            </a:r>
          </a:p>
          <a:p>
            <a:pPr lvl="2">
              <a:defRPr/>
            </a:pPr>
            <a:endParaRPr lang="ko-KR" altLang="en-US" spc="-100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5062" y="3409950"/>
            <a:ext cx="4333875" cy="3209925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전체</a:t>
            </a:r>
            <a:r>
              <a:rPr lang="en-US" altLang="ko-KR"/>
              <a:t>-</a:t>
            </a:r>
            <a:r>
              <a:rPr lang="ko-KR" altLang="en-US"/>
              <a:t>배치 경사하강법의 특징</a:t>
            </a:r>
          </a:p>
          <a:p>
            <a:pPr lvl="2">
              <a:defRPr/>
            </a:pPr>
            <a:r>
              <a:rPr lang="ko-KR" altLang="en-US"/>
              <a:t>업데이트 횟수 감소 : 가중치 업데이트 횟수가 줄어 계산상 효율성 상승</a:t>
            </a:r>
          </a:p>
          <a:p>
            <a:pPr lvl="2">
              <a:defRPr/>
            </a:pPr>
            <a:r>
              <a:rPr lang="ko-KR" altLang="en-US"/>
              <a:t>안정적인 비용함수 수렴 : 모든 값의 평균을 구하기 때문에 일반적으로 경사하강법이 갖는 지역 최적화 문제를 만날 가능성도 있음</a:t>
            </a:r>
          </a:p>
          <a:p>
            <a:pPr lvl="2">
              <a:defRPr/>
            </a:pPr>
            <a:r>
              <a:rPr lang="ko-KR" altLang="en-US"/>
              <a:t>업데이트 속도 증가 : 대규모 데이터셋을 한 번에 처리하면 모델의 매개변수 업데이트 속도에 문제 발생이 적어짐</a:t>
            </a:r>
          </a:p>
          <a:p>
            <a:pPr lvl="3">
              <a:defRPr/>
            </a:pPr>
            <a:r>
              <a:rPr lang="ko-KR" altLang="en-US"/>
              <a:t>데이터가 백만 단위 이상을 넘어가면 하나의 머신에서는 처리가 불가능해져서 메모리 문제가 발생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6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확률적 경사하강법</a:t>
            </a:r>
          </a:p>
          <a:p>
            <a:pPr lvl="1">
              <a:defRPr/>
            </a:pPr>
            <a:r>
              <a:rPr lang="ko-KR" altLang="en-US"/>
              <a:t>확률적 경사하강법(Stochastic Gradient Decent, SGD) </a:t>
            </a:r>
            <a:r>
              <a:rPr lang="en-US" altLang="ko-KR"/>
              <a:t>:</a:t>
            </a:r>
            <a:r>
              <a:rPr lang="ko-KR" altLang="en-US"/>
              <a:t> 학습용 데이터에서 샘플들을 랜덤하게 뽑아서 사용</a:t>
            </a:r>
          </a:p>
          <a:p>
            <a:pPr lvl="1">
              <a:defRPr/>
            </a:pPr>
            <a:r>
              <a:rPr lang="ko-KR" altLang="en-US"/>
              <a:t>대상 데이터를 섞은(shuffle) 후, 일반적인 경사하강법처럼 데이터를 한 개씩 추출하여 가중치 업데이트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6825" y="3952141"/>
            <a:ext cx="7177087" cy="2255166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SGD</a:t>
            </a:r>
            <a:r>
              <a:rPr lang="ko-KR" altLang="en-US"/>
              <a:t>의 장점</a:t>
            </a:r>
          </a:p>
          <a:p>
            <a:pPr lvl="2">
              <a:defRPr/>
            </a:pPr>
            <a:r>
              <a:rPr lang="ko-KR" altLang="en-US"/>
              <a:t>빈번한 업데이트를 하기 때문에 데이터 분석가가 모델의 성능 변화를 빠르게 확인</a:t>
            </a:r>
          </a:p>
          <a:p>
            <a:pPr lvl="2">
              <a:defRPr/>
            </a:pPr>
            <a:r>
              <a:rPr lang="ko-KR" altLang="en-US"/>
              <a:t>데이터의 특성에 따라 훨씬 더 빠르게 결과값을 냄 </a:t>
            </a:r>
          </a:p>
          <a:p>
            <a:pPr lvl="2">
              <a:defRPr/>
            </a:pPr>
            <a:r>
              <a:rPr lang="ko-KR" altLang="en-US"/>
              <a:t>지역 최적화를 회피</a:t>
            </a:r>
          </a:p>
          <a:p>
            <a:pPr lvl="1">
              <a:defRPr/>
            </a:pPr>
            <a:r>
              <a:rPr lang="en-US" altLang="ko-KR"/>
              <a:t>SGD</a:t>
            </a:r>
            <a:r>
              <a:rPr lang="ko-KR" altLang="en-US"/>
              <a:t>의 단점</a:t>
            </a:r>
          </a:p>
          <a:p>
            <a:pPr lvl="2">
              <a:defRPr/>
            </a:pPr>
            <a:r>
              <a:rPr lang="ko-KR" altLang="en-US"/>
              <a:t>대용량 데이터를 사용하는 경우 시간이 매우 오래 걸림</a:t>
            </a:r>
          </a:p>
          <a:p>
            <a:pPr lvl="2">
              <a:defRPr/>
            </a:pPr>
            <a:r>
              <a:rPr lang="ko-KR" altLang="en-US"/>
              <a:t>결과의 마지막 값을 확인하기 어려움</a:t>
            </a:r>
          </a:p>
          <a:p>
            <a:pPr lvl="3">
              <a:defRPr/>
            </a:pPr>
            <a:r>
              <a:rPr lang="ko-KR" altLang="en-US"/>
              <a:t>흔히 ‘튀는 현상’이라고 불리는데 비용함수의 값이 줄어들지 않고 계속 변화할 때 정확히 언제 루프(loop)가 종료되는지 알 수 없어 판단이 어렵다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경사하강법의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미니</a:t>
            </a:r>
            <a:r>
              <a:rPr lang="en-US" altLang="ko-KR"/>
              <a:t>-</a:t>
            </a:r>
            <a:r>
              <a:rPr lang="ko-KR" altLang="en-US"/>
              <a:t>배치 경사하강법</a:t>
            </a:r>
          </a:p>
          <a:p>
            <a:pPr lvl="1">
              <a:defRPr/>
            </a:pPr>
            <a:r>
              <a:rPr lang="ko-KR" altLang="en-US"/>
              <a:t>미니-배치 경사하강법(mini-batch gradient descent) 또는 미니-배치 SGD(mini-batch SGD) </a:t>
            </a:r>
            <a:r>
              <a:rPr lang="en-US" altLang="ko-KR"/>
              <a:t>:</a:t>
            </a:r>
            <a:r>
              <a:rPr lang="ko-KR" altLang="en-US"/>
              <a:t> 데이터의 랜덤한 일부분만 입력해서 경사도 평균을 구해 가중치 업데이트</a:t>
            </a:r>
          </a:p>
          <a:p>
            <a:pPr lvl="1">
              <a:defRPr/>
            </a:pPr>
            <a:r>
              <a:rPr lang="ko-KR" altLang="en-US" spc="-100"/>
              <a:t>에포크</a:t>
            </a:r>
            <a:r>
              <a:rPr lang="en-US" altLang="ko-KR" spc="-100"/>
              <a:t>(epoch) : 데이터를 한 번에 모두 학습시키는 횟수</a:t>
            </a:r>
          </a:p>
          <a:p>
            <a:pPr lvl="2">
              <a:defRPr/>
            </a:pPr>
            <a:r>
              <a:rPr lang="en-US" altLang="ko-KR" spc="-100"/>
              <a:t>전체-배치 SDG를 한 번 학습하는 루프가 실행될 때 1에포크의 데이터가 학습된다</a:t>
            </a:r>
            <a:r>
              <a:rPr lang="ko-KR" altLang="en-US" spc="-100"/>
              <a:t>고 말함</a:t>
            </a:r>
          </a:p>
          <a:p>
            <a:pPr lvl="1">
              <a:defRPr/>
            </a:pPr>
            <a:r>
              <a:rPr lang="ko-KR" altLang="en-US" spc="-100"/>
              <a:t>배치 사이즈(batch-size) : 한 번에 학습되는 데이터의 개수</a:t>
            </a:r>
          </a:p>
          <a:p>
            <a:pPr lvl="2">
              <a:defRPr/>
            </a:pPr>
            <a:r>
              <a:rPr lang="ko-KR" altLang="en-US" spc="-100"/>
              <a:t>총 데이터가 5012개 있고 배치 사이즈가 512라면 10번의 루프가 돌면서 1에포크를 학습했다고 말함</a:t>
            </a:r>
          </a:p>
          <a:p>
            <a:pPr lvl="2">
              <a:defRPr/>
            </a:pPr>
            <a:endParaRPr lang="ko-KR" altLang="en-US" spc="-1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en-US" altLang="ko-KR"/>
              <a:t>/51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2624</Words>
  <Application>Microsoft Office PowerPoint</Application>
  <PresentationFormat>화면 슬라이드 쇼(4:3)</PresentationFormat>
  <Paragraphs>521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굴림</vt:lpstr>
      <vt:lpstr>Arial</vt:lpstr>
      <vt:lpstr>Calibri</vt:lpstr>
      <vt:lpstr>Cascadia Code</vt:lpstr>
      <vt:lpstr>Wingdings</vt:lpstr>
      <vt:lpstr>맑은 고딕</vt:lpstr>
      <vt:lpstr>함초롬바탕</vt:lpstr>
      <vt:lpstr>한컴오피스</vt:lpstr>
      <vt:lpstr>선형회귀의 심화</vt:lpstr>
      <vt:lpstr>학습목표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01 경사하강법의 종류</vt:lpstr>
      <vt:lpstr>02 과대적합과 정규화</vt:lpstr>
      <vt:lpstr>02 과대적합과 정규화</vt:lpstr>
      <vt:lpstr>02 과대적합과 정규화</vt:lpstr>
      <vt:lpstr>02 과대적합과 정규화</vt:lpstr>
      <vt:lpstr>02 과대적합과 정규화</vt:lpstr>
      <vt:lpstr>02 과대적합과 정규화</vt:lpstr>
      <vt:lpstr>02 과대적합과 정규화</vt:lpstr>
      <vt:lpstr>02 과대적합과 정규화</vt:lpstr>
      <vt:lpstr>02 과대적합과 정규화</vt:lpstr>
      <vt:lpstr>02 과대적합과 정규화</vt:lpstr>
      <vt:lpstr>02 과대적합과 정규화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03 사이킷런을 이용한 선형회귀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BIDAN</dc:creator>
  <cp:lastModifiedBy>user</cp:lastModifiedBy>
  <cp:revision>492</cp:revision>
  <dcterms:created xsi:type="dcterms:W3CDTF">2021-12-22T05:17:44Z</dcterms:created>
  <dcterms:modified xsi:type="dcterms:W3CDTF">2023-05-24T00:36:41Z</dcterms:modified>
  <cp:version>1100.0100.01</cp:version>
</cp:coreProperties>
</file>