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DC4BA-6547-45AC-BE39-33D046152926}" type="datetimeFigureOut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DD949-86D8-4BA3-898C-81F3F805D8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5124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DC4BA-6547-45AC-BE39-33D046152926}" type="datetimeFigureOut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DD949-86D8-4BA3-898C-81F3F805D8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075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DC4BA-6547-45AC-BE39-33D046152926}" type="datetimeFigureOut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DD949-86D8-4BA3-898C-81F3F805D8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7387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DC4BA-6547-45AC-BE39-33D046152926}" type="datetimeFigureOut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DD949-86D8-4BA3-898C-81F3F805D8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9216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DC4BA-6547-45AC-BE39-33D046152926}" type="datetimeFigureOut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DD949-86D8-4BA3-898C-81F3F805D8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165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DC4BA-6547-45AC-BE39-33D046152926}" type="datetimeFigureOut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DD949-86D8-4BA3-898C-81F3F805D8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9379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DC4BA-6547-45AC-BE39-33D046152926}" type="datetimeFigureOut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DD949-86D8-4BA3-898C-81F3F805D8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3914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DC4BA-6547-45AC-BE39-33D046152926}" type="datetimeFigureOut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DD949-86D8-4BA3-898C-81F3F805D8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6934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DC4BA-6547-45AC-BE39-33D046152926}" type="datetimeFigureOut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DD949-86D8-4BA3-898C-81F3F805D8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7981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DC4BA-6547-45AC-BE39-33D046152926}" type="datetimeFigureOut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DD949-86D8-4BA3-898C-81F3F805D8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2587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DC4BA-6547-45AC-BE39-33D046152926}" type="datetimeFigureOut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DD949-86D8-4BA3-898C-81F3F805D8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3927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EDC4BA-6547-45AC-BE39-33D046152926}" type="datetimeFigureOut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1DD949-86D8-4BA3-898C-81F3F805D8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9686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5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E96A8C1E-C625-494D-8C5C-F529B45320F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9886" y="5144822"/>
            <a:ext cx="3841258" cy="83071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FD2983E8-84E3-473B-AD16-65016CB32D4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82"/>
          <a:stretch/>
        </p:blipFill>
        <p:spPr>
          <a:xfrm>
            <a:off x="671761" y="1537435"/>
            <a:ext cx="3898125" cy="257276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3549AAFF-E975-4875-B536-7B1B665DA8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09" y="4498590"/>
            <a:ext cx="3324871" cy="144459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131D87E5-93E6-4BB6-8DA9-E37283A9D6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4366" y="1537435"/>
            <a:ext cx="3687168" cy="257276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1B4AC85F-6C82-4D1F-90F5-3B331767C1D1}"/>
              </a:ext>
            </a:extLst>
          </p:cNvPr>
          <p:cNvSpPr txBox="1"/>
          <p:nvPr/>
        </p:nvSpPr>
        <p:spPr>
          <a:xfrm>
            <a:off x="683636" y="1144444"/>
            <a:ext cx="1080119" cy="3336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bg1"/>
                </a:solidFill>
                <a:latin typeface="+mn-ea"/>
              </a:rPr>
              <a:t>Book </a:t>
            </a:r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테이블</a:t>
            </a:r>
            <a:endParaRPr lang="en-US" altLang="ko-KR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390975AD-11E1-4DF2-9D0E-195FCA94FF34}"/>
              </a:ext>
            </a:extLst>
          </p:cNvPr>
          <p:cNvSpPr txBox="1"/>
          <p:nvPr/>
        </p:nvSpPr>
        <p:spPr>
          <a:xfrm>
            <a:off x="4619658" y="1144443"/>
            <a:ext cx="1224136" cy="3336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bg1"/>
                </a:solidFill>
                <a:latin typeface="+mn-ea"/>
              </a:rPr>
              <a:t>Orders </a:t>
            </a:r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테이블</a:t>
            </a:r>
            <a:endParaRPr lang="en-US" altLang="ko-KR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3A836539-864A-46F1-9286-56152691FD6A}"/>
              </a:ext>
            </a:extLst>
          </p:cNvPr>
          <p:cNvSpPr txBox="1"/>
          <p:nvPr/>
        </p:nvSpPr>
        <p:spPr>
          <a:xfrm>
            <a:off x="683636" y="4173100"/>
            <a:ext cx="1440092" cy="3336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bg1"/>
                </a:solidFill>
                <a:latin typeface="+mn-ea"/>
              </a:rPr>
              <a:t>Customer </a:t>
            </a:r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테이블</a:t>
            </a:r>
            <a:endParaRPr lang="en-US" altLang="ko-KR" sz="12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988175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1DD6C1F8-679F-4E7A-A19A-6D5C0A130B2A}"/>
              </a:ext>
            </a:extLst>
          </p:cNvPr>
          <p:cNvSpPr txBox="1"/>
          <p:nvPr/>
        </p:nvSpPr>
        <p:spPr>
          <a:xfrm>
            <a:off x="611560" y="260648"/>
            <a:ext cx="6129118" cy="4154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bg1"/>
                </a:solidFill>
                <a:latin typeface="+mn-ea"/>
              </a:rPr>
              <a:t>주문이 </a:t>
            </a: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있는 고객의 이름과 주소를 보이시오</a:t>
            </a:r>
            <a:r>
              <a:rPr lang="en-US" altLang="ko-KR" sz="1200" b="1" dirty="0">
                <a:solidFill>
                  <a:schemeClr val="bg1"/>
                </a:solidFill>
                <a:latin typeface="+mn-ea"/>
              </a:rPr>
              <a:t>.</a:t>
            </a:r>
          </a:p>
        </p:txBody>
      </p:sp>
      <p:pic>
        <p:nvPicPr>
          <p:cNvPr id="5" name="그림 4" descr="스크린샷, 조류이(가) 표시된 사진&#10;&#10;자동 생성된 설명">
            <a:extLst>
              <a:ext uri="{FF2B5EF4-FFF2-40B4-BE49-F238E27FC236}">
                <a16:creationId xmlns:a16="http://schemas.microsoft.com/office/drawing/2014/main" xmlns="" id="{2BD96BE2-B404-44B1-A964-75194BCF5B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3" y="728007"/>
            <a:ext cx="6201125" cy="2468820"/>
          </a:xfrm>
          <a:prstGeom prst="rect">
            <a:avLst/>
          </a:prstGeom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492" y="3429000"/>
            <a:ext cx="8304237" cy="2726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49405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090613"/>
            <a:ext cx="6400800" cy="467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40175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917419D1-2325-41AA-A8A4-220609F863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4128019"/>
            <a:ext cx="6948264" cy="2397325"/>
          </a:xfrm>
          <a:prstGeom prst="rect">
            <a:avLst/>
          </a:prstGeom>
        </p:spPr>
      </p:pic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9604823D-0CCF-4A33-8A3D-5D89C387FF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628800"/>
            <a:ext cx="5180289" cy="2063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577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xmlns="" id="{AA38445B-6469-4F1E-B970-70DB4E484A82}"/>
              </a:ext>
            </a:extLst>
          </p:cNvPr>
          <p:cNvGrpSpPr/>
          <p:nvPr/>
        </p:nvGrpSpPr>
        <p:grpSpPr>
          <a:xfrm>
            <a:off x="1198797" y="1700808"/>
            <a:ext cx="6746405" cy="4152246"/>
            <a:chOff x="1203997" y="2103282"/>
            <a:chExt cx="6746405" cy="4152246"/>
          </a:xfrm>
        </p:grpSpPr>
        <p:pic>
          <p:nvPicPr>
            <p:cNvPr id="5" name="그림 4" descr="스크린샷이(가) 표시된 사진&#10;&#10;자동 생성된 설명">
              <a:extLst>
                <a:ext uri="{FF2B5EF4-FFF2-40B4-BE49-F238E27FC236}">
                  <a16:creationId xmlns:a16="http://schemas.microsoft.com/office/drawing/2014/main" xmlns="" id="{9E8C69D5-7A6B-41D9-8A33-2C34CC2DEE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3997" y="3323044"/>
              <a:ext cx="6680371" cy="2932484"/>
            </a:xfrm>
            <a:prstGeom prst="rect">
              <a:avLst/>
            </a:prstGeom>
          </p:spPr>
        </p:pic>
        <p:pic>
          <p:nvPicPr>
            <p:cNvPr id="6" name="그림 5" descr="스크린샷, 나무, 조류이(가) 표시된 사진&#10;&#10;자동 생성된 설명">
              <a:extLst>
                <a:ext uri="{FF2B5EF4-FFF2-40B4-BE49-F238E27FC236}">
                  <a16:creationId xmlns:a16="http://schemas.microsoft.com/office/drawing/2014/main" xmlns="" id="{958B57E6-4A3D-4D24-98BF-C2089A17DA5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879"/>
            <a:stretch/>
          </p:blipFill>
          <p:spPr>
            <a:xfrm>
              <a:off x="1204002" y="2103282"/>
              <a:ext cx="6746400" cy="13245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74569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5" descr="테이블이(가) 표시된 사진&#10;&#10;자동 생성된 설명">
            <a:extLst>
              <a:ext uri="{FF2B5EF4-FFF2-40B4-BE49-F238E27FC236}">
                <a16:creationId xmlns:a16="http://schemas.microsoft.com/office/drawing/2014/main" xmlns="" id="{C319B704-24EB-49D2-8AF6-E6659568317A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692" y="1627404"/>
            <a:ext cx="8170960" cy="1010594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3DF73E4-BA0F-4662-9CA5-7168432365BD}"/>
              </a:ext>
            </a:extLst>
          </p:cNvPr>
          <p:cNvSpPr txBox="1"/>
          <p:nvPr/>
        </p:nvSpPr>
        <p:spPr>
          <a:xfrm>
            <a:off x="539552" y="1278547"/>
            <a:ext cx="6120000" cy="4154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bg1"/>
                </a:solidFill>
                <a:latin typeface="+mn-ea"/>
              </a:rPr>
              <a:t>모든 </a:t>
            </a: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도서의 이름과 가격을 검색하시오</a:t>
            </a:r>
            <a:endParaRPr lang="en-US" altLang="ko-KR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76D484E0-049E-491C-9FBF-31E950BC2E0E}"/>
              </a:ext>
            </a:extLst>
          </p:cNvPr>
          <p:cNvSpPr txBox="1"/>
          <p:nvPr/>
        </p:nvSpPr>
        <p:spPr>
          <a:xfrm>
            <a:off x="503552" y="2924944"/>
            <a:ext cx="6120000" cy="4154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bg1"/>
                </a:solidFill>
                <a:latin typeface="+mn-ea"/>
              </a:rPr>
              <a:t>변형</a:t>
            </a:r>
            <a:r>
              <a:rPr lang="en-US" altLang="ko-KR" sz="1400" b="1" dirty="0" smtClean="0">
                <a:solidFill>
                  <a:schemeClr val="bg1"/>
                </a:solidFill>
                <a:latin typeface="+mn-ea"/>
              </a:rPr>
              <a:t>  </a:t>
            </a: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모든 도서의 이름과 가격을 </a:t>
            </a:r>
            <a:r>
              <a:rPr lang="ko-KR" altLang="en-US" sz="1400" b="1" dirty="0" err="1">
                <a:solidFill>
                  <a:schemeClr val="bg1"/>
                </a:solidFill>
                <a:latin typeface="+mn-ea"/>
              </a:rPr>
              <a:t>검색하시오</a:t>
            </a:r>
            <a:endParaRPr lang="en-US" altLang="ko-KR" sz="14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B2B9EB69-BB79-43EE-8B74-DC4B3B108E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52" y="3286142"/>
            <a:ext cx="8188298" cy="98348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43DF73E4-BA0F-4662-9CA5-7168432365BD}"/>
              </a:ext>
            </a:extLst>
          </p:cNvPr>
          <p:cNvSpPr txBox="1"/>
          <p:nvPr/>
        </p:nvSpPr>
        <p:spPr>
          <a:xfrm>
            <a:off x="575220" y="4437112"/>
            <a:ext cx="5976664" cy="4154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bg1"/>
                </a:solidFill>
                <a:latin typeface="+mn-ea"/>
              </a:rPr>
              <a:t>모든 </a:t>
            </a: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도서의 도서번호</a:t>
            </a:r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,  </a:t>
            </a: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도서이름</a:t>
            </a:r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, </a:t>
            </a: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출판사</a:t>
            </a:r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, </a:t>
            </a: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가격을 </a:t>
            </a:r>
            <a:r>
              <a:rPr lang="ko-KR" altLang="en-US" sz="1400" b="1" dirty="0" err="1">
                <a:solidFill>
                  <a:schemeClr val="bg1"/>
                </a:solidFill>
                <a:latin typeface="+mn-ea"/>
              </a:rPr>
              <a:t>검색하시오</a:t>
            </a:r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.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33263A2E-C3AB-4503-8DEC-D1B5310D7B3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778"/>
          <a:stretch/>
        </p:blipFill>
        <p:spPr>
          <a:xfrm>
            <a:off x="578190" y="4905128"/>
            <a:ext cx="6821758" cy="93610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767E98F6-49D3-458E-8CAA-8BD8F1B922B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796"/>
          <a:stretch/>
        </p:blipFill>
        <p:spPr>
          <a:xfrm>
            <a:off x="578190" y="5651461"/>
            <a:ext cx="6821758" cy="93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903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43DF73E4-BA0F-4662-9CA5-7168432365BD}"/>
              </a:ext>
            </a:extLst>
          </p:cNvPr>
          <p:cNvSpPr txBox="1"/>
          <p:nvPr/>
        </p:nvSpPr>
        <p:spPr>
          <a:xfrm>
            <a:off x="539552" y="1278547"/>
            <a:ext cx="5760640" cy="4154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bg1"/>
                </a:solidFill>
                <a:latin typeface="+mn-ea"/>
              </a:rPr>
              <a:t>도서 </a:t>
            </a: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테이블에 있는 모든 출판사를 검색하시오</a:t>
            </a:r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.</a:t>
            </a:r>
          </a:p>
        </p:txBody>
      </p:sp>
      <p:pic>
        <p:nvPicPr>
          <p:cNvPr id="12" name="그림 11" descr="테이블이(가) 표시된 사진&#10;&#10;자동 생성된 설명">
            <a:extLst>
              <a:ext uri="{FF2B5EF4-FFF2-40B4-BE49-F238E27FC236}">
                <a16:creationId xmlns:a16="http://schemas.microsoft.com/office/drawing/2014/main" xmlns="" id="{71034F6E-FA0D-4813-9793-221D853581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972" y="1754954"/>
            <a:ext cx="7576397" cy="94055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DDD15AFA-F590-4319-B09D-CC4E5B3603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191" y="4379561"/>
            <a:ext cx="7488193" cy="883310"/>
          </a:xfrm>
          <a:prstGeom prst="rect">
            <a:avLst/>
          </a:prstGeom>
        </p:spPr>
      </p:pic>
      <p:sp>
        <p:nvSpPr>
          <p:cNvPr id="14" name="내용 개체 틀 2">
            <a:extLst>
              <a:ext uri="{FF2B5EF4-FFF2-40B4-BE49-F238E27FC236}">
                <a16:creationId xmlns:a16="http://schemas.microsoft.com/office/drawing/2014/main" xmlns="" id="{A101E7A9-4B0F-4B84-BF0C-1E779774DA36}"/>
              </a:ext>
            </a:extLst>
          </p:cNvPr>
          <p:cNvSpPr txBox="1">
            <a:spLocks/>
          </p:cNvSpPr>
          <p:nvPr/>
        </p:nvSpPr>
        <p:spPr bwMode="auto">
          <a:xfrm>
            <a:off x="517525" y="4005064"/>
            <a:ext cx="6121375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3">
                  <a:lumMod val="75000"/>
                </a:schemeClr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 dirty="0"/>
              <a:t>※ </a:t>
            </a:r>
            <a:r>
              <a:rPr lang="ko-KR" altLang="en-US" sz="1400" dirty="0"/>
              <a:t>중복을 제거하고 싶으면 </a:t>
            </a:r>
            <a:r>
              <a:rPr lang="en-US" altLang="ko-KR" sz="1400" dirty="0"/>
              <a:t>DISTINCT</a:t>
            </a:r>
            <a:r>
              <a:rPr lang="ko-KR" altLang="en-US" sz="1400" dirty="0"/>
              <a:t> 키워드를 사용</a:t>
            </a:r>
          </a:p>
          <a:p>
            <a:pPr marL="0" indent="0">
              <a:buNone/>
            </a:pPr>
            <a:endParaRPr lang="en-US" altLang="ko-KR" sz="800" dirty="0"/>
          </a:p>
          <a:p>
            <a:pPr marL="0" indent="0">
              <a:buFont typeface="Wingdings" pitchFamily="2" charset="2"/>
              <a:buNone/>
            </a:pPr>
            <a:endParaRPr kumimoji="0" lang="en-US" altLang="ko-KR" sz="800" dirty="0"/>
          </a:p>
          <a:p>
            <a:endParaRPr kumimoji="0" lang="en-US" altLang="ko-KR" dirty="0"/>
          </a:p>
          <a:p>
            <a:endParaRPr kumimoji="0" lang="en-US" altLang="ko-KR" dirty="0"/>
          </a:p>
          <a:p>
            <a:endParaRPr kumimoji="0" lang="en-US" altLang="ko-KR" dirty="0"/>
          </a:p>
          <a:p>
            <a:endParaRPr kumimoji="0" lang="en-US" altLang="ko-KR" dirty="0"/>
          </a:p>
          <a:p>
            <a:endParaRPr kumimoji="0" lang="en-US" altLang="ko-KR" dirty="0"/>
          </a:p>
          <a:p>
            <a:endParaRPr kumimoji="0" lang="en-US" altLang="ko-KR" dirty="0"/>
          </a:p>
          <a:p>
            <a:endParaRPr kumimoji="0" lang="en-US" altLang="ko-KR" dirty="0"/>
          </a:p>
          <a:p>
            <a:endParaRPr kumimoji="0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17339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465F5F2-8F9E-458A-9C43-BF8CDAC4F57E}"/>
              </a:ext>
            </a:extLst>
          </p:cNvPr>
          <p:cNvSpPr txBox="1"/>
          <p:nvPr/>
        </p:nvSpPr>
        <p:spPr>
          <a:xfrm>
            <a:off x="899592" y="1124744"/>
            <a:ext cx="6264696" cy="4154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bg1"/>
                </a:solidFill>
                <a:latin typeface="+mn-ea"/>
              </a:rPr>
              <a:t>고객별로 </a:t>
            </a: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주문한 도서의 총 수량과 총 판매액을 구하시오</a:t>
            </a:r>
            <a:r>
              <a:rPr lang="en-US" altLang="ko-KR" sz="1200" b="1" dirty="0">
                <a:solidFill>
                  <a:schemeClr val="bg1"/>
                </a:solidFill>
                <a:latin typeface="+mn-ea"/>
              </a:rPr>
              <a:t>.</a:t>
            </a:r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C6FCFEFC-4D76-4B3D-924A-F4C93695B9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556792"/>
            <a:ext cx="6411630" cy="2137210"/>
          </a:xfrm>
          <a:prstGeom prst="rect">
            <a:avLst/>
          </a:prstGeom>
        </p:spPr>
      </p:pic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B3284221-8480-4230-931F-2B49DB720B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4123606"/>
            <a:ext cx="5688632" cy="2469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2255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175" y="300038"/>
            <a:ext cx="7105650" cy="6257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12656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1A3F9CFA-64DD-45AF-AAFF-F9A7275A0CEC}"/>
              </a:ext>
            </a:extLst>
          </p:cNvPr>
          <p:cNvSpPr txBox="1"/>
          <p:nvPr/>
        </p:nvSpPr>
        <p:spPr>
          <a:xfrm>
            <a:off x="683568" y="260648"/>
            <a:ext cx="6264696" cy="37388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bg1"/>
                </a:solidFill>
                <a:latin typeface="+mn-ea"/>
              </a:rPr>
              <a:t>질의 </a:t>
            </a:r>
            <a:r>
              <a:rPr lang="en-US" altLang="ko-KR" sz="1400" b="1" dirty="0" smtClean="0">
                <a:solidFill>
                  <a:schemeClr val="bg1"/>
                </a:solidFill>
                <a:latin typeface="+mn-ea"/>
              </a:rPr>
              <a:t>3-31   </a:t>
            </a:r>
            <a:r>
              <a:rPr lang="ko-KR" altLang="en-US" sz="1400" b="1" dirty="0" smtClean="0">
                <a:solidFill>
                  <a:schemeClr val="bg1"/>
                </a:solidFill>
                <a:latin typeface="+mn-ea"/>
              </a:rPr>
              <a:t>출판사별로 </a:t>
            </a: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출판사의 평균 도서 가격보다 비싼 도서를 구하시오</a:t>
            </a:r>
            <a:r>
              <a:rPr lang="en-US" altLang="ko-KR" sz="1200" b="1" dirty="0">
                <a:solidFill>
                  <a:schemeClr val="bg1"/>
                </a:solidFill>
                <a:latin typeface="+mn-ea"/>
              </a:rPr>
              <a:t>.</a:t>
            </a:r>
          </a:p>
        </p:txBody>
      </p:sp>
      <p:pic>
        <p:nvPicPr>
          <p:cNvPr id="5" name="그림 4" descr="스크린샷, 조류, 나무이(가) 표시된 사진&#10;&#10;자동 생성된 설명">
            <a:extLst>
              <a:ext uri="{FF2B5EF4-FFF2-40B4-BE49-F238E27FC236}">
                <a16:creationId xmlns:a16="http://schemas.microsoft.com/office/drawing/2014/main" xmlns="" id="{B22695A6-3B7F-43E5-B3E4-D5AB24C16D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684738"/>
            <a:ext cx="6120000" cy="2248163"/>
          </a:xfrm>
          <a:prstGeom prst="rect">
            <a:avLst/>
          </a:prstGeom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140968"/>
            <a:ext cx="8550746" cy="33642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010572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69</Words>
  <Application>Microsoft Office PowerPoint</Application>
  <PresentationFormat>화면 슬라이드 쇼(4:3)</PresentationFormat>
  <Paragraphs>19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2</cp:revision>
  <dcterms:created xsi:type="dcterms:W3CDTF">2023-05-04T05:30:56Z</dcterms:created>
  <dcterms:modified xsi:type="dcterms:W3CDTF">2023-05-04T05:42:59Z</dcterms:modified>
</cp:coreProperties>
</file>