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96"/>
  </p:notesMasterIdLst>
  <p:handoutMasterIdLst>
    <p:handoutMasterId r:id="rId97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3" r:id="rId85"/>
    <p:sldId id="352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50B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3/23/2022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3/23/2022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3/23/2022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3/23/2022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3/23/2022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2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altLang="ko-KR" sz="5400" dirty="0">
                <a:solidFill>
                  <a:srgbClr val="E0AC00"/>
                </a:solidFill>
              </a:rPr>
              <a:t>4</a:t>
            </a:r>
            <a:r>
              <a:rPr lang="ko-KR" altLang="en-US" sz="5400" dirty="0">
                <a:solidFill>
                  <a:srgbClr val="E0AC00"/>
                </a:solidFill>
              </a:rPr>
              <a:t>장</a:t>
            </a:r>
            <a:r>
              <a:rPr lang="en-US" altLang="ko-KR" sz="5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딥러닝 시작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게이트에서도 다음 그림과 같은 데이터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점과 흰색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CF8642-6993-40EC-A971-37427D33B171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4-3 OR </a:t>
            </a:r>
            <a:r>
              <a:rPr lang="ko-KR" altLang="en-US" sz="1600" b="1" dirty="0"/>
              <a:t>게이트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1E975-6336-4147-9835-528521B3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0" y="2678379"/>
            <a:ext cx="2276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배타적 논리합이라는 용어로 입력 두 개 중 한 개만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작동하는 논리 연산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진리표로 표현하면 다음 표와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CF8642-6993-40EC-A971-37427D33B171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4-3 XOR </a:t>
            </a:r>
            <a:r>
              <a:rPr lang="ko-KR" altLang="en-US" sz="1600" b="1" dirty="0"/>
              <a:t>게이트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CF587-EA4A-4FA8-BA29-061CF0A6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1" y="3539704"/>
            <a:ext cx="2828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0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데이터가 비선형적으로 분리되기 때문에 제대로 된 분류가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연산에 대해서는 학습이 가능하지만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대해서는 학습이 불가능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CF8642-6993-40EC-A971-37427D33B171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4-4 XOR </a:t>
            </a:r>
            <a:r>
              <a:rPr lang="ko-KR" altLang="en-US" sz="1600" b="1" dirty="0"/>
              <a:t>게이트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4FB46-32CD-4B74-9B9F-262D1051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3256179"/>
            <a:ext cx="2219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극복하는 방안으로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하나 이상의 중간층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두어 비선형적으로 분리되는 데이터에 대해서도 학습이 가능하도록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(multi-layer perceptron)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고안했음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은닉층이 여러 개 있는 신경망을 심층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Neural Network, DNN)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신경망을 다른 이름으로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58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4.2 </a:t>
            </a:r>
            <a:r>
              <a:rPr lang="ko-KR" altLang="en-US" sz="2600" dirty="0"/>
              <a:t>딥러닝 구조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8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그림과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출력층과 두 개 이상의 은닉층으로 구성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신호를 전달하기 위해 다양한 함수도 사용하고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신경망을 이루는 구성 요소에 대해 하나씩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4-5 </a:t>
            </a:r>
            <a:r>
              <a:rPr lang="ko-KR" altLang="en-US" sz="1600" b="1" dirty="0"/>
              <a:t>딥러닝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A36AA-38B4-4799-A396-D4CFBFEC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5" y="3276154"/>
            <a:ext cx="5505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2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4-4 </a:t>
            </a:r>
            <a:r>
              <a:rPr lang="ko-KR" altLang="en-US" sz="1600" b="1" dirty="0"/>
              <a:t>딥러닝 구성 요소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B114CB-3501-47CA-860E-6AD9DBB1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12124"/>
            <a:ext cx="70866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4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가중치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가중치는 입력 값이 연산 결과에 미치는 영향력을 조절하는 요소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 그림에서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가까운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0.001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아무리 큰 값이라도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×w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이거나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가까운 값이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이와 같이 입력 값의 연산 결과를 조정하는 역할을 하는 것이 가중치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40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4-6 </a:t>
            </a:r>
            <a:r>
              <a:rPr lang="ko-KR" altLang="en-US" sz="1600" b="1" dirty="0"/>
              <a:t>가중치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DA093-6C7D-481E-8BFF-54EB2FD8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88825"/>
            <a:ext cx="60293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또는 전달 함수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가중합은 전달 함수라고도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노드에서 들어오는 신호에 가중치를 곱해서 다음 노드로 전달되는데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값들을 모두 더한 합계를 가중합이라고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노드의 가중합이 계산되면 이 가중합을 활성화 함수로 보내기 때문에 전달 함수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(transfer function)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5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 시작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651247" y="1181231"/>
            <a:ext cx="5974671" cy="1244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 신경망의 한계와 딥러닝 출현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구조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알고리즘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우리는 무엇을 배워야 할까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4-7 </a:t>
            </a:r>
            <a:r>
              <a:rPr lang="ko-KR" altLang="en-US" sz="1600" b="1" dirty="0"/>
              <a:t>전달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F1CAD-6DE9-4B3C-987D-5369548F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88825"/>
            <a:ext cx="4267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가중합을 구하는 공식은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D05CA-3501-4FD0-88DD-AC3E2B48B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76860"/>
            <a:ext cx="1885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활성화 함수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함수들에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활성화 함수는 전달 함수에서 전달받은 값을 출력할 때 일정 기준에 따라 출력 값을 변화시키는 비선형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(hyperbolic tangent)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등이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7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함수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선형 함수의 결과를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사이에서 비선형 형태로 변형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주로 로지스틱 회귀와 같은 분류 문제를 확률적으로 표현하는 데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과거에는 인기가 많았으나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모델의 깊이가 깊어지면 기울기가 사라지는 ‘기울기 소멸 문제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(vanishing gradient problem)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발생하여 딥러닝 모델에서는 잘 사용하지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수식을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E32ED-946B-4A7E-937C-3D2A1D53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832249"/>
            <a:ext cx="1181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4-8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활성화 함수와 미분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4B0EDE-0913-4BF5-839F-CCF6AB82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88825"/>
            <a:ext cx="4857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탄젠트 함수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 함수는 선형 함수의 결과를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-1~1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사이에서 비선형 형태로 변형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평균이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아닌 양수로 편향된 문제를 해결하는 데 사용했지만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소멸 문제는 여전히 발생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33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4-9 </a:t>
            </a:r>
            <a:r>
              <a:rPr lang="ko-KR" altLang="en-US" sz="1600" b="1" dirty="0" err="1"/>
              <a:t>하이퍼볼릭</a:t>
            </a:r>
            <a:r>
              <a:rPr lang="ko-KR" altLang="en-US" sz="1600" b="1" dirty="0"/>
              <a:t> 탄젠트 활성화 함수와 미분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A71D0-BA8D-4457-8D8A-F3693440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" y="1915486"/>
            <a:ext cx="4791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함수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최근 활발히 사용되는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음수일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출력하고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양수일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영향을 주지 않아 학습 속도가 빠르고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소멸 문제가 발생하지 않는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일반적으로 은닉층에서 사용되며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 함수 대비 학습 속도가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 빠름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음수 값을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입력받으면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항상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출력하기 때문에 학습 능력이 감소하는데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해결하려고 리키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(Leaky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등을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3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4-10 </a:t>
            </a:r>
            <a:r>
              <a:rPr lang="ko-KR" altLang="en-US" sz="1600" b="1" dirty="0" err="1"/>
              <a:t>렐루</a:t>
            </a:r>
            <a:r>
              <a:rPr lang="ko-KR" altLang="en-US" sz="1600" b="1" dirty="0"/>
              <a:t> 활성화 함수와 미분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5EB02-8EE8-4291-BAA0-F2B8EE86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56121"/>
            <a:ext cx="4914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리키 </a:t>
            </a:r>
            <a:r>
              <a:rPr lang="ko-KR" altLang="en-US" b="1" dirty="0" err="1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함수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리키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(Leaky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ReLU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입력 값이 음수이면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0.001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매우 작은 수를 반환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하면 입력 값이 수렴하는 구간이 제거되어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사용할 때 생기는 문제를 해결할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7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4.1 </a:t>
            </a:r>
            <a:r>
              <a:rPr lang="ko-KR" altLang="en-US" sz="2600" dirty="0"/>
              <a:t>인공 신경망의 한계와 딥러닝 출현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E7B59F9-855C-4169-B18D-A01A5EB6E0C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4-11 </a:t>
            </a:r>
            <a:r>
              <a:rPr lang="ko-KR" altLang="en-US" sz="1600" b="1" dirty="0"/>
              <a:t>리키 </a:t>
            </a:r>
            <a:r>
              <a:rPr lang="ko-KR" altLang="en-US" sz="1600" b="1" dirty="0" err="1"/>
              <a:t>렐루</a:t>
            </a:r>
            <a:r>
              <a:rPr lang="ko-KR" altLang="en-US" sz="1600" b="1" dirty="0"/>
              <a:t> 활성화 함수와 미분 결과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5091C-DC1E-4D25-83E0-7A13EFAE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4953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59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함수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입력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사이에 출력되도록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정규화하여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출력 값들의 총합이 항상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되도록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보통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출력 노드의 활성화 함수로 많이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수식으로 표현하면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exp(x)(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식에서는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exp(a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의미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지수 함수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(exponential function)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출력층의 뉴런 개수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출력을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수식처럼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분자는 입력 신호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지수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분모는 모든 입력 신호의 지수 함수 합으로 구성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5F4F9-55FC-4EA7-8788-CF8027F7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1400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구현하는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294319-30AE-4C1C-84DC-6A9F1250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334467"/>
            <a:ext cx="5372100" cy="2486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273354-0A77-457A-A2D8-46C637A9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58" y="4811568"/>
            <a:ext cx="38766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손실 함수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(η, learning rate)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손실 함수의 순간 기울기를 이용하여 가중치를 업데이트하는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미분의 기울기를 이용하여 오차를 비교하고 최소화하는 방향으로 이동시키는 방법이라고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오차를 구하는 방법이 손실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학습을 통해 얻은 데이터의 추정치가 실제 데이터와 얼마나 차이가 나는지 평가하는 지표라고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클수록 많이 틀렸다는 의미이고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가까우면 완벽하게 추정할 수 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손실 함수로는 평균 제곱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(Mean Squared Error, MSE)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크로스 엔트로피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(Cross Entropy Error, CEE)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908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평균 제곱 오차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값과 예측 값의 차이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(error)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제곱하여 평균을 낸 것이 평균 제곱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(MSE)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값과 예측 값의 차이가 클수록 평균 제곱 오차의 값도 커진다는 것은 반대로 생각하면 이 값이 작을수록 예측력이 좋다는 것을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 제곱 오차는 회귀에서 손실 함수로 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75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평균 제곱 오차를 구하는 수식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9FB6F-1BE9-4481-ACF3-F4BDC4BA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76860"/>
            <a:ext cx="3267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3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6D797-68DB-463C-89FE-6E5C7F5FE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2276860"/>
            <a:ext cx="34385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49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크로스 엔트로피 오차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크로스 엔트로피 오차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(CEE)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분류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(classification)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문제에서 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했을 때만 사용할 수 있는 오차 계산법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분류 문제에서는 데이터의 출력을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구분하기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함수에 포함된 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때문에 평균 제곱 오차를 적용하면 매끄럽지 못한 그래프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울퉁불퉁한 그래프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크로스 엔트로피 손실 함수를 사용하는데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손실 함수를 적용할 경우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과정에서 학습이 지역 최소점에서 멈출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방지하고자 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반대되는 자연 로그를 모델의 출력 값에 취함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76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크로스 엔트로피를 구하는 수식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1D6E7-13CB-4B07-9F44-0793A528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3257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용어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E1C2FE-0044-4D1F-BD29-5369A843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667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오늘날 인공 신경망에서 이용하는 구조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가중치로 구성된 구조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프랭크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로젠블라트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고안한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선형 분류기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오늘날 신경망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기원이 되는 알고리즘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다수의 신호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흐름이 있는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입력으로 받아 하나의 신호를 출력하는데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신호를 입력으로 받아 ‘흐른다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 흐른다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0)’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정보를 앞으로 전달하는 원리로 작동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학습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학습은 크게 순전파와 역전파라는 두 단계로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1E617A2-DDFF-49D8-BF28-662DDC87A6CE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4-12 </a:t>
            </a:r>
            <a:r>
              <a:rPr lang="ko-KR" altLang="en-US" sz="1600" b="1" dirty="0"/>
              <a:t>순전파와 </a:t>
            </a:r>
            <a:r>
              <a:rPr lang="ko-KR" altLang="en-US" sz="1600" b="1" dirty="0" err="1"/>
              <a:t>역전파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D65E4-CE8C-47CF-AB0A-0138DE48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80109"/>
            <a:ext cx="5462186" cy="38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학습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단계인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순전파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(feedforward)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네트워크에 훈련 데이터가 들어올 때 발생하며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기반으로 예측 값을 계산하기 위해 전체 신경망을 교차해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지나감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뉴런이 이전 층의 뉴런에서 수신한 정보에 변환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및 활성화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적용하여 다음 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뉴런으로 전송하는 방식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네트워크를 통해 입력 데이터를 전달하며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데이터가 모든 층을 통과하고 모든 뉴런이 계산을 완료하면 그 예측 값은 최종 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도달하게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600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학습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손실 함수로 네트워크의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추정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손실 함수 비용은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이상적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 비용이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가깝도록 하기 위해 모델이 훈련을 반복하면서 가중치를 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계산되면 그 정보는 역으로 전파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되기 때문에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(backpropagation)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출력층에서 시작된 손실 비용은 은닉층의 모든 뉴런으로 전파되지만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뉴런은 각 뉴런이 원래 출력에 기여한 상대적 기여도에 따라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가중치에 따라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좀 더 수학적으로 표현하면 예측 값과 실제 값 차이를 각 뉴런의 가중치로 미분한 후 기존 가중치 값에서 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출력층→은닉층→입력층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순서로 모든 뉴런에 대해 진행하여 계산된 각 뉴런 결과를 또다시 순전파의 가중치 값으로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327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핵심은 활성화 함수가 적용된 여러 은닉층을 결합하여 비선형 영역을 표현하는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그림과 같이 활성화 함수가 적용된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개수가 많을수록 데이터 분류가 잘되고 있음을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3EFB14-8862-4F3B-AB15-0D8FF3C3183D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4-13 </a:t>
            </a:r>
            <a:r>
              <a:rPr lang="ko-KR" altLang="en-US" sz="1600" b="1" dirty="0"/>
              <a:t>은닉층이 분류에 미치는 영향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AEA2E-EC19-4D58-9E2F-C5B94819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198572"/>
            <a:ext cx="6829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1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은닉층이 많을수록 다음 세 가지 문제점이 생김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문제 발생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(over-fitting)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훈련 데이터를 과하게 학습해서 발생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훈련 데이터는 실제 데이터의 일부분임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훈련 데이터를 과하게 학습했기 때문에 예측 값과 실제 값 차이인 오차가 감소하지만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 데이터에 대해서는 오차가 증가할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관점에서 과적합은 훈련 데이터에 대해 과하게 학습하여 실제 데이터에 대한 오차가 증가하는 현상을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30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1AED362-4D87-4D8F-A093-A9A1663CE475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4-14 </a:t>
            </a:r>
            <a:r>
              <a:rPr lang="ko-KR" altLang="en-US" sz="1600" b="1" dirty="0" err="1"/>
              <a:t>과적합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B802AE-3441-4402-A12F-9DC00B7F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1218"/>
            <a:ext cx="6724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05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과적합을 해결하는 방법으로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드롭아웃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(dropout)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 모델이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것을 피하기 위한 방법으로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과정 중 임의로 일부 노드들을 학습에서 제외시킴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133A503-63E5-4A6C-8ED6-169EE4C7026D}"/>
              </a:ext>
            </a:extLst>
          </p:cNvPr>
          <p:cNvSpPr txBox="1">
            <a:spLocks/>
          </p:cNvSpPr>
          <p:nvPr/>
        </p:nvSpPr>
        <p:spPr>
          <a:xfrm>
            <a:off x="597117" y="279532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4-15 </a:t>
            </a:r>
            <a:r>
              <a:rPr lang="ko-KR" altLang="en-US" sz="1600" b="1" dirty="0"/>
              <a:t>일반적인 신경망과 </a:t>
            </a:r>
            <a:r>
              <a:rPr lang="ko-KR" altLang="en-US" sz="1600" b="1" dirty="0" err="1"/>
              <a:t>드롭아웃이</a:t>
            </a:r>
            <a:r>
              <a:rPr lang="ko-KR" altLang="en-US" sz="1600" b="1" dirty="0"/>
              <a:t> 적용된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655056-A0D9-46F3-B545-660D6DDA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195685"/>
            <a:ext cx="44862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드롭아웃을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구현하는 예시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9AF0D-0AFF-40CF-A439-CEFDABE05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76860"/>
            <a:ext cx="5972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3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기울기 소멸 문제 발생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소멸 문제는 은닉층이 많은 신경망에서 주로 발생하는데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출력층에서 은닉층으로 전달되는 오차가 크게 줄어들어 학습이 되지 않는 현상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기울기가 소멸되기 때문에 학습되는 양이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가까워져 학습이 더디게 진행되다 오차를 더 줄이지 못하고 그 상태로 수렴하는 현상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소멸 문제는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하이퍼볼릭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탄젠트 대신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 함수를 사용하면 해결할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448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A5A49A7-8898-43DB-922D-A7FB2833043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4-16 </a:t>
            </a:r>
            <a:r>
              <a:rPr lang="ko-KR" altLang="en-US" sz="1600" b="1" dirty="0"/>
              <a:t>기울기 소멸 문제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4433DE-3537-48DD-899C-A75548F0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88825"/>
            <a:ext cx="6185619" cy="44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1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C8A034-E438-4F12-AD0D-788C08FED25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 </a:t>
            </a:r>
            <a:r>
              <a:rPr lang="ko-KR" altLang="en-US" sz="1600" b="1" dirty="0" err="1"/>
              <a:t>퍼셉트론</a:t>
            </a:r>
            <a:r>
              <a:rPr lang="ko-KR" altLang="en-US" sz="1600" b="1" dirty="0"/>
              <a:t> 원리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4DA492-E930-4679-A289-66004192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02855"/>
            <a:ext cx="3019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4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성능이 나빠지는 문제 발생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하강법은 손실 함수의 비용이 최소가 되는 지점을 찾을 때까지 기울기가 낮은 쪽으로 계속 이동시키는 과정을 반복하는데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성능이 나빠지는 문제가 발생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A3AE8B-B570-4279-AC2A-ADCD2C617972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4-17 </a:t>
            </a:r>
            <a:r>
              <a:rPr lang="ko-KR" altLang="en-US" sz="1600" b="1" dirty="0"/>
              <a:t>경사 </a:t>
            </a:r>
            <a:r>
              <a:rPr lang="ko-KR" altLang="en-US" sz="1600" b="1" dirty="0" err="1"/>
              <a:t>하강법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332E6-87D7-4A10-A6BC-985BE97C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" y="3289764"/>
            <a:ext cx="3409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5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문제점을 개선하고자 확률적 경사 하강법과 미니 배치 경사 하강법을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하강법을 좀 더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A3AE8B-B570-4279-AC2A-ADCD2C617972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4-18 </a:t>
            </a:r>
            <a:r>
              <a:rPr lang="ko-KR" altLang="en-US" sz="1600" b="1" dirty="0"/>
              <a:t>경사 하강법의 유형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C26574-24F6-4B0D-8FAC-31ADDC05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10537"/>
            <a:ext cx="616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4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배치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(Batch Gradient Descent, BGD)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데이터셋에 대한 오류를 구한 후 기울기를 한 번만 계산하여 모델의 파라미터를 업데이트하는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훈련 데이터셋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(total training dataset)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가중치를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배치 경사 하강법은 다음 수식을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배치 경사 하강법은 한 스텝에 모든 훈련 데이터셋을 사용하므로 학습이 오래 걸리는 단점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배치 경사 하강법의 학습이 오래 걸리는 단점을 개선한 방법이 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9077E-BABC-49D2-A14B-09E23267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98572"/>
            <a:ext cx="4638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11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Descent, SGD)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임의로 선택한 데이터에 대해 기울기를 계산하는 방법으로 적은 데이터를 사용하므로 빠른 계산이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그림의 오른쪽과 같이 파라미터 변경 폭이 불안정하고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때로는 배치 경사 하강법보다 정확도가 낮을 수 있지만 속도가 빠르다는 장점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CB8E06-F67A-431E-A59B-E3053BAE88C1}"/>
              </a:ext>
            </a:extLst>
          </p:cNvPr>
          <p:cNvSpPr txBox="1">
            <a:spLocks/>
          </p:cNvSpPr>
          <p:nvPr/>
        </p:nvSpPr>
        <p:spPr>
          <a:xfrm>
            <a:off x="597117" y="314385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4-19 </a:t>
            </a:r>
            <a:r>
              <a:rPr lang="ko-KR" altLang="en-US" sz="1600" b="1" dirty="0"/>
              <a:t>배치 경사 하강법과 확률적 경사 </a:t>
            </a:r>
            <a:r>
              <a:rPr lang="ko-KR" altLang="en-US" sz="1600" b="1" dirty="0" err="1"/>
              <a:t>하강법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005CF-C7AD-476C-91F9-1A714326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7" y="3533410"/>
            <a:ext cx="4600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5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미니 배치 경사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(mini-batch gradient descent)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데이터셋을 미니 배치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(mini-batch)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개로 나누고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미니 배치 한 개마다 기울기를 구한 후 그것의 평균 기울기를 이용하여 모델을 업데이트해서 학습하는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CB8E06-F67A-431E-A59B-E3053BAE88C1}"/>
              </a:ext>
            </a:extLst>
          </p:cNvPr>
          <p:cNvSpPr txBox="1">
            <a:spLocks/>
          </p:cNvSpPr>
          <p:nvPr/>
        </p:nvSpPr>
        <p:spPr>
          <a:xfrm>
            <a:off x="597117" y="279532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4-20 </a:t>
            </a:r>
            <a:r>
              <a:rPr lang="ko-KR" altLang="en-US" sz="1600" b="1" dirty="0"/>
              <a:t>미니 배치 경사 </a:t>
            </a:r>
            <a:r>
              <a:rPr lang="ko-KR" altLang="en-US" sz="1600" b="1" dirty="0" err="1"/>
              <a:t>하강법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B5783-43E6-4E20-92A0-21EFE06A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171467"/>
            <a:ext cx="4895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8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미니 배치 경사 하강법은 전체 데이터를 계산하는 것보다 빠르며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하강법보다 안정적이라는 장점이 있기 때문에 실제로 가장 많이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그림의 오른쪽과 같이 파라미터 변경 폭이 확률적 경사 하강법에 비해 안정적이면서 속도도 빠름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CB8E06-F67A-431E-A59B-E3053BAE88C1}"/>
              </a:ext>
            </a:extLst>
          </p:cNvPr>
          <p:cNvSpPr txBox="1">
            <a:spLocks/>
          </p:cNvSpPr>
          <p:nvPr/>
        </p:nvSpPr>
        <p:spPr>
          <a:xfrm>
            <a:off x="597117" y="314385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4-21 </a:t>
            </a:r>
            <a:r>
              <a:rPr lang="ko-KR" altLang="en-US" sz="1600" b="1" dirty="0"/>
              <a:t>확률적 경사 하강법과 미니 배치 경사 </a:t>
            </a:r>
            <a:r>
              <a:rPr lang="ko-KR" altLang="en-US" sz="1600" b="1" dirty="0" err="1"/>
              <a:t>하강법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482DE-2323-4F59-93D6-7A4CFBDD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21450"/>
            <a:ext cx="4581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79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32B33-B173-4F5B-BADD-AD187C912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9" y="2276860"/>
            <a:ext cx="4467225" cy="2981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BEE435-C268-412D-9A13-9F19CAF20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01" y="5314841"/>
            <a:ext cx="4591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5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옵티마이저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하강법의 파라미터 변경 폭이 불안정한 문제를 해결하기 위해 학습 속도와 운동량을 조정하는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(optimizer)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적용해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297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349A12-FE30-44B8-AC28-06996B69FA69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4-22 </a:t>
            </a:r>
            <a:r>
              <a:rPr lang="ko-KR" altLang="en-US" sz="1600" b="1" dirty="0" err="1"/>
              <a:t>옵티마이저</a:t>
            </a:r>
            <a:r>
              <a:rPr lang="ko-KR" altLang="en-US" sz="1600" b="1" dirty="0"/>
              <a:t> 유형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290F5-762B-4A0B-B877-2D8D3270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09041"/>
            <a:ext cx="5819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43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속도를 조정하는 방법</a:t>
            </a: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아다그라드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Adagrad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Adaptive gradient)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변수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업데이트 횟수에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조정하는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많이 변화하지 않는 변수들의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크게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많이 변화하는 변수들의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작게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많이 변화한 변수는 최적 값에 근접했을 것이라는 가정하에 작은 크기로 이동하면서 세밀하게 값을 조정하고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적게 변화한 변수들은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크게 하여 빠르게 오차 값을 줄이고자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630B5-12BF-4E0B-A99B-1B832C68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3" y="1970232"/>
            <a:ext cx="76200" cy="76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507DCF-D5C4-4D57-B5ED-2A87A6397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9" y="4293105"/>
            <a:ext cx="2409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1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입력이 두 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(x1, x2)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있다고 할 때 컴퓨터가 논리적으로 인식하는 방식을 알아보기 위해 논리 게이트로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모든 입력이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작동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중 어떤 하나라도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갖는다면 작동을 멈추는데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진리표로 표현하면 다음 표와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71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파라미터마다 다른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이전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누적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크기의 누적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기울기가 크면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커지기 때문에           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(η)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파라미터가 많이 학습되었으면 작은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업데이트되고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파라미터 학습이 덜 되었으면 개선의 여지가 많기 때문에 높은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업데이트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수렴하는 문제가 있어 사용하지 않으며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대신에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EFA13-170C-43F9-BA49-AC701A1A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4" y="2507288"/>
            <a:ext cx="571500" cy="333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33CFB1-4229-439C-9CC4-34AC68E6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07" y="3798263"/>
            <a:ext cx="6343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9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아다델타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Adadelta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Adaptive delta)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아다델타는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커짐에 따라 학습이 멈추는 문제를 해결하기 위해 등장한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아다델타는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수식에서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(η)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가중치의 변화량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(Δ)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크기를 누적한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변환했기 때문에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하이퍼파라미터가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필요하지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아다델타를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2410AF-E64B-4F00-A23B-3E907EA70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75326"/>
            <a:ext cx="2714625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335AA3-331D-4214-8C84-0596D888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5139531"/>
            <a:ext cx="6210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9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알엠에스프롭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RMSProp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무한히 커지는 것을 방지하고자 제안된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아다그라드에서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학습이 안 되는 문제를 해결하기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γ(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감마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너무 크면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작아져 학습이 안 될 수 있으므로 사용자가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γ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이용하여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크기를 비율로 조정할 수 있도록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2CC2D1-7F43-4218-9B96-89E56AE0A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1" y="4811568"/>
            <a:ext cx="6296025" cy="190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5BEA87-DFEE-46EA-9EEB-93F4486A0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1" y="2564895"/>
            <a:ext cx="2638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72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운동량을 조정하는 방법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모멘텀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(Momentum)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경사 하강법과 마찬가지로 매번 기울기를 구하지만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가중치를 수정하기 전에 이전 수정 방향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(+, -)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참고하여 같은 방향으로 일정한 비율만 수정하는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수정이 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(+)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방향과 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(-)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방향으로 순차적으로 일어나는 지그재그 현상이 줄어들고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이동 값을 고려하여 일정 비율만큼 다음 값을 결정하므로 관성 효과를 얻을 수 있는 장점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함께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630B5-12BF-4E0B-A99B-1B832C68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3" y="1970232"/>
            <a:ext cx="762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1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확률적 경사 하강법의 수식이 다음과 같다고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η∇E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수식을 사용하여 가중치를 계산하는데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크기와 반대 방향만큼 가중치를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기울기가 크면 아래쪽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(-)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방향으로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B514EE-CA97-46B8-BC3C-F10CECE7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161646"/>
            <a:ext cx="18383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3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SGD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(SGD with Momentum)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확률적 경사 하강법에서 기울기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η∇E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속도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(v, velocity)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대체하여 사용하는 방식으로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속도의 일정 부분을 반영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이전에 학습했던 속도와 현재 기울기를 반영해서 가중치를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모멘텀을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momentum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시작하며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0.95, 0.99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조금씩 증가시키면서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C404D-2BF2-4399-9F67-E489159A3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852930"/>
            <a:ext cx="1781175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1730D-10C7-44B5-8076-44D3961C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20" y="3832249"/>
            <a:ext cx="56007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64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네스테로프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모멘텀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Nesterov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Accelerated Gradient, NAG)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네스테로프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모멘텀은 모멘텀 값과 기울기 값이 더해져 실제 값을 만드는 기존 모멘텀과 달리 모멘텀 값이 적용된 지점에서 기울기 값을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방법은 멈추어야 할 시점에서도 관성에 의해 훨씬 멀리 갈 수 있는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네스테로프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모멘텀으로 절반 정도 이동한 후 어떤 방식으로 이동해야 하는지 다시 계산하여 결정하기 때문에 모멘텀 방법의 단점을 극복할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 방법의 이점인 빠른 이동 속도는 그대로 가져가면서 멈추어야 할 적절한 시점에서 제동을 거는 데 훨씬 용이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030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수식은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모멘텀과 비슷하지만 속도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(v)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구하는 과정에서 조금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이전에 학습했던 속도와 현재 기울기에서 이전 속도를 뺀 변화량을 반영해서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더해서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가중치를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F489A8-F252-42E4-BBAD-166CFB17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2705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1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B154C7-B2BA-4C36-8E7D-1588CB334E8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4-23 </a:t>
            </a:r>
            <a:r>
              <a:rPr lang="ko-KR" altLang="en-US" sz="1600" b="1" dirty="0"/>
              <a:t>모멘텀과 </a:t>
            </a:r>
            <a:r>
              <a:rPr lang="ko-KR" altLang="en-US" sz="1600" b="1" dirty="0" err="1"/>
              <a:t>네스테로프</a:t>
            </a:r>
            <a:r>
              <a:rPr lang="ko-KR" altLang="en-US" sz="1600" b="1" dirty="0"/>
              <a:t> 모멘텀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9B9B9C-51B3-4F28-AE54-A68C6C84E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3" y="1931218"/>
            <a:ext cx="6448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9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네스테로프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모멘텀을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11251-67B1-4426-81C4-897C9F8A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76860"/>
            <a:ext cx="561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C8A034-E438-4F12-AD0D-788C08FED25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4-1 AND </a:t>
            </a:r>
            <a:r>
              <a:rPr lang="ko-KR" altLang="en-US" sz="1600" b="1" dirty="0"/>
              <a:t>게이트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BE1DA-C4DD-4A3B-AA1D-6FC8FF96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80171"/>
            <a:ext cx="2867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85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문제점과 해결 방안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속도와 운동량에 대한 혼용 방법</a:t>
            </a: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아담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(Adam, Adaptive Moment Estimation)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아담은 모멘텀과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장점을 결합한 경사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특징인 기울기의 제곱을 지수 평균한 값과 모멘텀 특징인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수식에 활용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알엠에스프롭의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함수와 모멘텀의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사용하여 가중치를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파이토치에서는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같이 아담을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630B5-12BF-4E0B-A99B-1B832C68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3" y="1970232"/>
            <a:ext cx="76200" cy="7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832BE-0FB7-4885-B85D-147C5ECB2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590083"/>
            <a:ext cx="2533650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5121FA-A2E6-41B1-8254-92DC4140F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5178088"/>
            <a:ext cx="61055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사용할 때 이점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분석하여 일정한 패턴이나 규칙을 찾아내려면 사람이 인지하는 데이터를 컴퓨터가 인지할 수 있는 데이터로 변환해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데이터별로 어떤 특징을 가지고 있는지 찾아내고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그것을 토대로 데이터를 벡터로 변환하는 작업을 특성 추출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featureextraction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활성화되기 이전에 많이 사용되었던 머신 러닝 알고리즘인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SVM,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나이브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베이즈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(Naïve Bayes)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회귀의 특성 추출은 매우 복잡하며 수집된 데이터에 대한 전문 지식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제조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의료 등 수집된 데이터의 도메인 분야에 대한 지식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필요했음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이러한 특성 추출 과정을 알고리즘에 통합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특성을 잘 잡아내고자 은닉층을 깊게 쌓는 방식으로 파라미터를 늘린 모델 구조 덕분임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516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사용할 때 이점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빅데이터의 효율적 활용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때의 이점으로 특성 추출이 있다고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특성 추출을 알고리즘에 통합시켰다고 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가능한 이유는 빅데이터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학습을 이용한 특성 추출은 데이터 사례가 많을수록 성능이 향상되기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말로 표현하면 확보된 데이터가 적다면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성능 향상을 기대하기 힘들기 때문에 머신 러닝을 고려해 보아야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6701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4.3 </a:t>
            </a:r>
            <a:r>
              <a:rPr lang="ko-KR" altLang="en-US" sz="2600" dirty="0"/>
              <a:t>딥러닝 알고리즘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5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알고리즘은 심층 신경망을 사용한다는 공통점이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 알고리즘처럼 목적에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(CNN)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순환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(RNN)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제한된 볼츠만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(RBM)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신뢰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(DBN)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분류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602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심층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(DNN)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다수의 은닉층을 포함하는 인공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비선형 분류를 하기 위해 여러 트릭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(trick)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신경망은 다수의 은닉층을 추가했기 때문에 별도의 트릭 없이 비선형 분류가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다수의 은닉층을 두었기 때문에 다양한 비선형적 관계를 학습할 수 있는 장점이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위한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연산량이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많고 기울기 소멸 문제 등이 발생할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문제를 해결하고자 앞서 설명한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드롭아웃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렐루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배치 정규화 등을 적용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261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5CD0D7B-645F-43D0-BA95-D69CCB752BF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4-24 </a:t>
            </a:r>
            <a:r>
              <a:rPr lang="ko-KR" altLang="en-US" sz="1600" b="1" dirty="0"/>
              <a:t>심층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CCB97C-ACFA-47EA-A0F6-1BA260A7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20610"/>
            <a:ext cx="5153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75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합성곱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(Convolutional Neural Network, CNN)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(convolutional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풀링층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(pooling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포함하는 이미지 처리 성능이 좋은 인공 신경망 알고리즘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영상 및 사진이 포함된 이미지 데이터에서 객체를 탐색하거나 객체 위치를 찾아내는 데 유용한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8852E2D-D7C3-4FCF-BAB1-03A122BA5CCE}"/>
              </a:ext>
            </a:extLst>
          </p:cNvPr>
          <p:cNvSpPr txBox="1">
            <a:spLocks/>
          </p:cNvSpPr>
          <p:nvPr/>
        </p:nvSpPr>
        <p:spPr>
          <a:xfrm>
            <a:off x="597117" y="308624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4-25 </a:t>
            </a:r>
            <a:r>
              <a:rPr lang="ko-KR" altLang="en-US" sz="1600" b="1" dirty="0" err="1"/>
              <a:t>합성곱</a:t>
            </a:r>
            <a:r>
              <a:rPr lang="ko-KR" altLang="en-US" sz="1600" b="1" dirty="0"/>
              <a:t>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C2159-F4BE-4D5C-8007-05CBAD47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44214"/>
            <a:ext cx="5991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5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합성곱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신경망은 이미지에서 객체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얼굴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장면을 인식하기 위해 패턴을 찾는 데 특히 유용함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LeNet-5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AlexNet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층을 더 깊게 쌓은 신경망으로는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VGG,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GoogLeNet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ResNet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941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합성곱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기존 신경망과 비교하여 다음과 같은 차별성이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각 층의 입출력 형상을 유지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이미지의 공간 정보를 유지하면서 인접 이미지와 차이가 있는 특징을 효과적으로 인식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복수 필터로 이미지의 특징을 추출하고 학습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추출한 이미지의 특징을 모으고 강화하는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풀링층이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필터를 공유 파라미터로 사용하기 때문에 일반 인공 신경망과 비교하여 학습 파라미터가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매우 적음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F6B6D-4194-48E8-862D-8DAEB894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1" y="2622502"/>
            <a:ext cx="76200" cy="7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51EB0B-E29B-4F23-BB92-9D6052D7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2949551"/>
            <a:ext cx="76200" cy="7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E41879-3CAF-4CD5-8F07-8093684B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256179"/>
            <a:ext cx="76200" cy="7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C2EF65-53DE-4B17-8194-3F6828170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640835"/>
            <a:ext cx="76200" cy="76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CC1DA3-C641-4F18-BE23-E985571E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947463"/>
            <a:ext cx="762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게이트에서는 다음 그림과 같은 데이터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점과 흰색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368B15-5BC5-4CE7-B721-8789221AB96A}"/>
              </a:ext>
            </a:extLst>
          </p:cNvPr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 AND </a:t>
            </a:r>
            <a:r>
              <a:rPr lang="ko-KR" altLang="en-US" sz="1600" b="1" dirty="0"/>
              <a:t>게이트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C4CD5-3093-4728-9AAD-E6D226393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04270"/>
            <a:ext cx="2238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348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순환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순환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(Recurrent Neural Network, RNN)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시계열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음악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영상 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같은 시간 흐름에 따라 변화하는 데이터를 학습하기 위한 인공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그림과 같이 순환 신경망의 ‘순환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(recurrent)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자기 자신을 참조한다는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현재 결과가 이전 결과와 연관이 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CE5BC80-3D93-4482-9228-9671A63F6985}"/>
              </a:ext>
            </a:extLst>
          </p:cNvPr>
          <p:cNvSpPr txBox="1">
            <a:spLocks/>
          </p:cNvSpPr>
          <p:nvPr/>
        </p:nvSpPr>
        <p:spPr>
          <a:xfrm>
            <a:off x="597117" y="308624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4-26 </a:t>
            </a:r>
            <a:r>
              <a:rPr lang="ko-KR" altLang="en-US" sz="1600" b="1" dirty="0"/>
              <a:t>순환 신경망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0DCE8B-13FD-4B0C-BD7E-0ABA28F3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1" y="3486607"/>
            <a:ext cx="544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3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순환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순환 신경망의 특징은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시간성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(temporal property)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가진 데이터가 많음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시간성 정보를 이용하여 데이터의 특징을 잘 다룸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시간에 따라 내용이 변하므로 데이터는 동적이고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길이가 가변적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매우 긴 데이터를 처리하는 연구가 활발히 진행되고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20C9B-D793-4181-B4D2-E3F8B0668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1" y="2622502"/>
            <a:ext cx="76200" cy="7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EC803-E9C2-4A4B-8ECD-A0AA2304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1" y="2949551"/>
            <a:ext cx="76200" cy="7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638B4F-BEFB-4272-86D1-ECA060BB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295193"/>
            <a:ext cx="76200" cy="76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BBBD32-2B20-4136-9816-284790DE1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640835"/>
            <a:ext cx="762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순환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순환 신경망은 기울기 소멸 문제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(vanishing gradient problem)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학습이 제대로 되지 않는 문제가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해결하고자 메모리 개념을 도입한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LSTM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(Long-Short Term Memory)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순환 신경망에서 많이 사용되고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순환 신경망은 자연어 처리 분야와 궁합이 맞음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예로는 언어 모델링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생성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자동 번역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기계 번역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음성 인식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캡션 생성 등이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0609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제한된 볼츠만 머신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볼츠만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(Boltzmann machine)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가시층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(visible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hidden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구성된 모델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모델에서 가시층은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은닉층과만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연결되는데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가시층과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가시층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연결은 없는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제한된 볼츠만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(Restricted Boltzmann Machine, RBM)</a:t>
            </a:r>
          </a:p>
        </p:txBody>
      </p:sp>
    </p:spTree>
    <p:extLst>
      <p:ext uri="{BB962C8B-B14F-4D97-AF65-F5344CB8AC3E}">
        <p14:creationId xmlns:p14="http://schemas.microsoft.com/office/powerpoint/2010/main" val="550299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39FFA0C-A571-4338-AC5D-441F0809600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4-27 </a:t>
            </a:r>
            <a:r>
              <a:rPr lang="ko-KR" altLang="en-US" sz="1600" b="1" dirty="0"/>
              <a:t>제한된 볼츠만 머신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5C5D42-5C3A-46FE-A6B7-7A6DB80F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3" y="1912515"/>
            <a:ext cx="2114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25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제한된 볼츠만 머신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차원 감소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분석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협업 필터링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(collaborative filtering)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특성 값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 learning)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주제 모델링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(topic modelling)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기울기 소멸 문제를 해결하기 위해 사전 학습 용도로 활용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심층 신뢰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(DBN)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요소로 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C36396-46A8-4C80-AC4D-50D663090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1" y="2622502"/>
            <a:ext cx="76200" cy="7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7F893E-870C-42B6-8E0B-1D110B1C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295193"/>
            <a:ext cx="76200" cy="7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F7282D-A5F4-4611-90EC-2135E9E9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640835"/>
            <a:ext cx="762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275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제한된 볼츠만 머신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많이 사용되는 알고리즘은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CNN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RNN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4.3.5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배울 심층 신뢰 신경망은 상대적으로 많이 사용하지 않음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8022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심층 신뢰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신뢰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Belief Network, DBN)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입력층과 은닉층으로 구성된 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블록처럼 여러 층으로 쌓은 형태로 연결된 신경망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사전 훈련된 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층층이 쌓아 올린 구조로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레이블이 없는 데이터에 대한 비지도 학습이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부분적인 이미지에서 전체를 연상하는 일반화와 추상화 과정을 구현할 때 사용하면 유용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2671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심층 신뢰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신뢰 신경망의 학습 절차는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   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가시층과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사전 훈련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   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층 입력 데이터와 파라미터를 고정하여 두 번째 층 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사전 훈련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F3850B"/>
                </a:solidFill>
                <a:latin typeface="KoPub돋움체_Pro Light" pitchFamily="18" charset="-127"/>
                <a:ea typeface="KoPub돋움체_Pro Light" pitchFamily="18" charset="-127"/>
              </a:rPr>
              <a:t>    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원하는 층 개수만큼 제한된 볼츠만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쌓아 올려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DBN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완성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184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04C6D8-5EE4-4C2F-BCA7-32868026027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4-28 </a:t>
            </a:r>
            <a:r>
              <a:rPr lang="ko-KR" altLang="en-US" sz="1600" b="1" dirty="0"/>
              <a:t>심층 신뢰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01B9F5-B838-4786-8A06-FF4DB78BD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2" y="1931218"/>
            <a:ext cx="692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 신경망의 한계와 딥러닝 출현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입력에서 둘 중 하나만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이거나 둘 다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작동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모두가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갖는 경우를 제외한 나머지가 모두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갖는데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진리표로 표현하면 다음 표와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CF8642-6993-40EC-A971-37427D33B171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4-2 OR </a:t>
            </a:r>
            <a:r>
              <a:rPr lang="ko-KR" altLang="en-US" sz="1600" b="1" dirty="0"/>
              <a:t>게이트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3F771C-11BF-4F43-8ECB-3B0332E5A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534715"/>
            <a:ext cx="2809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21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알고리즘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심층 신뢰 신경망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신뢰 신경망의 특징은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순차적으로 심층 신뢰 신경망을 학습시켜 가면서 계층적 구조를 생성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비지도 학습으로 학습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위로 올라갈수록 추상적 특성을 추출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학습된 가중치를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가중치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초깃값으로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625212-4AE8-49CD-81E0-FDD5579D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1" y="2622502"/>
            <a:ext cx="76200" cy="7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F7F962-C02B-48E8-8D66-D9B801A5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2949551"/>
            <a:ext cx="76200" cy="76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644BE7-9CDA-45ED-A88A-1B92E35D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295193"/>
            <a:ext cx="76200" cy="7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8AE6B8-BE38-46ED-89E4-CBF54DF3E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640835"/>
            <a:ext cx="762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4.4 </a:t>
            </a:r>
            <a:r>
              <a:rPr lang="ko-KR" altLang="en-US" sz="2600" dirty="0"/>
              <a:t>우리는 무엇을 배워야 할까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01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우리는 무엇을 배워야 할까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우리는 무엇을 배워야 할까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장과 이 장에서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러닝을 학습할지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학습할지는 주어진 데이터를 활용하여 어떤 결과를 얻고 싶은지에 따라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간단한 선형 회귀 분류를 이용하여 원하는 값을 도출할 수 있다면 머신 러닝만으로도 충분함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복잡한 비선형 데이터에 대한 분류 및 예측을 도출하고 싶다면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우리가 얻고 싶은 결과를 도출하기 위한 도구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뿐임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어떤 도구를 선택했을 때 더 좋은 성능과 효과를 얻을 수 있을지는 데이터를 수집하고 분석하는 사람만 알 수 있을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0182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4.4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우리는 무엇을 배워야 할까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우리는 무엇을 배워야 할까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활용하여 얻고자 하는 것에 따라 머신 러닝이나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선택해서 학습하고 데이터를 훈련시키면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책을 선택한 우리는 아마도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도구가 필요할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장부터는 딥러닝 도구를 좀 더 자세히 알아보고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활용법도 하나씩 살펴보겠음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878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4067</Words>
  <Application>Microsoft Office PowerPoint</Application>
  <PresentationFormat>화면 슬라이드 쇼(4:3)</PresentationFormat>
  <Paragraphs>478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93</vt:i4>
      </vt:variant>
    </vt:vector>
  </HeadingPairs>
  <TitlesOfParts>
    <vt:vector size="10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4.1 인공 신경망의 한계와 딥러닝 출현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4.2 딥러닝 구조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4.3 딥러닝 알고리즘</vt:lpstr>
      <vt:lpstr>4.4 우리는 무엇을 배워야 할까?</vt:lpstr>
      <vt:lpstr>4.4 우리는 무엇을 배워야 할까?</vt:lpstr>
      <vt:lpstr>4.4 우리는 무엇을 배워야 할까?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424</cp:revision>
  <cp:lastPrinted>2016-08-10T06:58:55Z</cp:lastPrinted>
  <dcterms:created xsi:type="dcterms:W3CDTF">2013-04-05T19:58:06Z</dcterms:created>
  <dcterms:modified xsi:type="dcterms:W3CDTF">2022-03-23T05:46:28Z</dcterms:modified>
</cp:coreProperties>
</file>