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
  </p:notesMasterIdLst>
  <p:sldIdLst>
    <p:sldId id="256" r:id="rId2"/>
    <p:sldId id="269" r:id="rId3"/>
    <p:sldId id="257" r:id="rId4"/>
    <p:sldId id="267" r:id="rId5"/>
    <p:sldId id="260" r:id="rId6"/>
    <p:sldId id="261" r:id="rId7"/>
    <p:sldId id="262" r:id="rId8"/>
    <p:sldId id="263" r:id="rId9"/>
    <p:sldId id="264" r:id="rId10"/>
    <p:sldId id="266" r:id="rId11"/>
    <p:sldId id="271"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50" autoAdjust="0"/>
    <p:restoredTop sz="94660"/>
  </p:normalViewPr>
  <p:slideViewPr>
    <p:cSldViewPr snapToGrid="0">
      <p:cViewPr varScale="1">
        <p:scale>
          <a:sx n="72" d="100"/>
          <a:sy n="72" d="100"/>
        </p:scale>
        <p:origin x="7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39B99-FF1D-48F0-B7BD-04400901212B}" type="datetimeFigureOut">
              <a:rPr lang="en-IN" smtClean="0"/>
              <a:t>23-11-2021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189E4-5099-456B-AE73-26DD642BAA28}" type="slidenum">
              <a:rPr lang="en-IN" smtClean="0"/>
              <a:t>‹#›</a:t>
            </a:fld>
            <a:endParaRPr lang="en-IN"/>
          </a:p>
        </p:txBody>
      </p:sp>
    </p:spTree>
    <p:extLst>
      <p:ext uri="{BB962C8B-B14F-4D97-AF65-F5344CB8AC3E}">
        <p14:creationId xmlns:p14="http://schemas.microsoft.com/office/powerpoint/2010/main" val="1884870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A5000E-57A7-4A65-997B-7EC1A4B0E06F}"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01211-699F-40A0-AF13-8C78AE73B2B7}" type="slidenum">
              <a:rPr lang="en-IN" smtClean="0"/>
              <a:t>‹#›</a:t>
            </a:fld>
            <a:endParaRPr lang="en-IN"/>
          </a:p>
        </p:txBody>
      </p:sp>
    </p:spTree>
    <p:extLst>
      <p:ext uri="{BB962C8B-B14F-4D97-AF65-F5344CB8AC3E}">
        <p14:creationId xmlns:p14="http://schemas.microsoft.com/office/powerpoint/2010/main" val="2253484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5000E-57A7-4A65-997B-7EC1A4B0E06F}"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01211-699F-40A0-AF13-8C78AE73B2B7}" type="slidenum">
              <a:rPr lang="en-IN" smtClean="0"/>
              <a:t>‹#›</a:t>
            </a:fld>
            <a:endParaRPr lang="en-IN"/>
          </a:p>
        </p:txBody>
      </p:sp>
    </p:spTree>
    <p:extLst>
      <p:ext uri="{BB962C8B-B14F-4D97-AF65-F5344CB8AC3E}">
        <p14:creationId xmlns:p14="http://schemas.microsoft.com/office/powerpoint/2010/main" val="309800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5000E-57A7-4A65-997B-7EC1A4B0E06F}"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01211-699F-40A0-AF13-8C78AE73B2B7}" type="slidenum">
              <a:rPr lang="en-IN" smtClean="0"/>
              <a:t>‹#›</a:t>
            </a:fld>
            <a:endParaRPr lang="en-IN"/>
          </a:p>
        </p:txBody>
      </p:sp>
    </p:spTree>
    <p:extLst>
      <p:ext uri="{BB962C8B-B14F-4D97-AF65-F5344CB8AC3E}">
        <p14:creationId xmlns:p14="http://schemas.microsoft.com/office/powerpoint/2010/main" val="30248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5000E-57A7-4A65-997B-7EC1A4B0E06F}"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01211-699F-40A0-AF13-8C78AE73B2B7}" type="slidenum">
              <a:rPr lang="en-IN" smtClean="0"/>
              <a:t>‹#›</a:t>
            </a:fld>
            <a:endParaRPr lang="en-IN"/>
          </a:p>
        </p:txBody>
      </p:sp>
    </p:spTree>
    <p:extLst>
      <p:ext uri="{BB962C8B-B14F-4D97-AF65-F5344CB8AC3E}">
        <p14:creationId xmlns:p14="http://schemas.microsoft.com/office/powerpoint/2010/main" val="168913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A5000E-57A7-4A65-997B-7EC1A4B0E06F}"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01211-699F-40A0-AF13-8C78AE73B2B7}" type="slidenum">
              <a:rPr lang="en-IN" smtClean="0"/>
              <a:t>‹#›</a:t>
            </a:fld>
            <a:endParaRPr lang="en-IN"/>
          </a:p>
        </p:txBody>
      </p:sp>
    </p:spTree>
    <p:extLst>
      <p:ext uri="{BB962C8B-B14F-4D97-AF65-F5344CB8AC3E}">
        <p14:creationId xmlns:p14="http://schemas.microsoft.com/office/powerpoint/2010/main" val="45291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A5000E-57A7-4A65-997B-7EC1A4B0E06F}" type="datetimeFigureOut">
              <a:rPr lang="en-IN" smtClean="0"/>
              <a:t>23-11-2021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901211-699F-40A0-AF13-8C78AE73B2B7}" type="slidenum">
              <a:rPr lang="en-IN" smtClean="0"/>
              <a:t>‹#›</a:t>
            </a:fld>
            <a:endParaRPr lang="en-IN"/>
          </a:p>
        </p:txBody>
      </p:sp>
    </p:spTree>
    <p:extLst>
      <p:ext uri="{BB962C8B-B14F-4D97-AF65-F5344CB8AC3E}">
        <p14:creationId xmlns:p14="http://schemas.microsoft.com/office/powerpoint/2010/main" val="4240806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A5000E-57A7-4A65-997B-7EC1A4B0E06F}" type="datetimeFigureOut">
              <a:rPr lang="en-IN" smtClean="0"/>
              <a:t>23-11-2021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901211-699F-40A0-AF13-8C78AE73B2B7}" type="slidenum">
              <a:rPr lang="en-IN" smtClean="0"/>
              <a:t>‹#›</a:t>
            </a:fld>
            <a:endParaRPr lang="en-IN"/>
          </a:p>
        </p:txBody>
      </p:sp>
    </p:spTree>
    <p:extLst>
      <p:ext uri="{BB962C8B-B14F-4D97-AF65-F5344CB8AC3E}">
        <p14:creationId xmlns:p14="http://schemas.microsoft.com/office/powerpoint/2010/main" val="411226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A5000E-57A7-4A65-997B-7EC1A4B0E06F}" type="datetimeFigureOut">
              <a:rPr lang="en-IN" smtClean="0"/>
              <a:t>23-11-2021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901211-699F-40A0-AF13-8C78AE73B2B7}" type="slidenum">
              <a:rPr lang="en-IN" smtClean="0"/>
              <a:t>‹#›</a:t>
            </a:fld>
            <a:endParaRPr lang="en-IN"/>
          </a:p>
        </p:txBody>
      </p:sp>
    </p:spTree>
    <p:extLst>
      <p:ext uri="{BB962C8B-B14F-4D97-AF65-F5344CB8AC3E}">
        <p14:creationId xmlns:p14="http://schemas.microsoft.com/office/powerpoint/2010/main" val="2007831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5000E-57A7-4A65-997B-7EC1A4B0E06F}" type="datetimeFigureOut">
              <a:rPr lang="en-IN" smtClean="0"/>
              <a:t>23-11-2021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901211-699F-40A0-AF13-8C78AE73B2B7}" type="slidenum">
              <a:rPr lang="en-IN" smtClean="0"/>
              <a:t>‹#›</a:t>
            </a:fld>
            <a:endParaRPr lang="en-IN"/>
          </a:p>
        </p:txBody>
      </p:sp>
    </p:spTree>
    <p:extLst>
      <p:ext uri="{BB962C8B-B14F-4D97-AF65-F5344CB8AC3E}">
        <p14:creationId xmlns:p14="http://schemas.microsoft.com/office/powerpoint/2010/main" val="250231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A5000E-57A7-4A65-997B-7EC1A4B0E06F}" type="datetimeFigureOut">
              <a:rPr lang="en-IN" smtClean="0"/>
              <a:t>23-11-2021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901211-699F-40A0-AF13-8C78AE73B2B7}" type="slidenum">
              <a:rPr lang="en-IN" smtClean="0"/>
              <a:t>‹#›</a:t>
            </a:fld>
            <a:endParaRPr lang="en-IN"/>
          </a:p>
        </p:txBody>
      </p:sp>
    </p:spTree>
    <p:extLst>
      <p:ext uri="{BB962C8B-B14F-4D97-AF65-F5344CB8AC3E}">
        <p14:creationId xmlns:p14="http://schemas.microsoft.com/office/powerpoint/2010/main" val="3225811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A5000E-57A7-4A65-997B-7EC1A4B0E06F}" type="datetimeFigureOut">
              <a:rPr lang="en-IN" smtClean="0"/>
              <a:t>23-11-2021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901211-699F-40A0-AF13-8C78AE73B2B7}" type="slidenum">
              <a:rPr lang="en-IN" smtClean="0"/>
              <a:t>‹#›</a:t>
            </a:fld>
            <a:endParaRPr lang="en-IN"/>
          </a:p>
        </p:txBody>
      </p:sp>
    </p:spTree>
    <p:extLst>
      <p:ext uri="{BB962C8B-B14F-4D97-AF65-F5344CB8AC3E}">
        <p14:creationId xmlns:p14="http://schemas.microsoft.com/office/powerpoint/2010/main" val="2203668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5000E-57A7-4A65-997B-7EC1A4B0E06F}" type="datetimeFigureOut">
              <a:rPr lang="en-IN" smtClean="0"/>
              <a:t>23-11-2021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01211-699F-40A0-AF13-8C78AE73B2B7}" type="slidenum">
              <a:rPr lang="en-IN" smtClean="0"/>
              <a:t>‹#›</a:t>
            </a:fld>
            <a:endParaRPr lang="en-IN"/>
          </a:p>
        </p:txBody>
      </p:sp>
    </p:spTree>
    <p:extLst>
      <p:ext uri="{BB962C8B-B14F-4D97-AF65-F5344CB8AC3E}">
        <p14:creationId xmlns:p14="http://schemas.microsoft.com/office/powerpoint/2010/main" val="403934773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B44AC-12AC-4B66-92DD-2EF55A50DF58}"/>
              </a:ext>
            </a:extLst>
          </p:cNvPr>
          <p:cNvSpPr>
            <a:spLocks noGrp="1"/>
          </p:cNvSpPr>
          <p:nvPr>
            <p:ph type="ctrTitle"/>
          </p:nvPr>
        </p:nvSpPr>
        <p:spPr>
          <a:xfrm>
            <a:off x="6762191" y="3429000"/>
            <a:ext cx="4805996" cy="1297115"/>
          </a:xfrm>
        </p:spPr>
        <p:txBody>
          <a:bodyPr anchor="t">
            <a:normAutofit fontScale="90000"/>
          </a:bodyPr>
          <a:lstStyle/>
          <a:p>
            <a:pPr algn="l"/>
            <a:r>
              <a:rPr lang="en-US" sz="4400" dirty="0">
                <a:solidFill>
                  <a:srgbClr val="000000"/>
                </a:solidFill>
                <a:latin typeface="Algerian" panose="04020705040A02060702" pitchFamily="82" charset="0"/>
              </a:rPr>
              <a:t>Automatic </a:t>
            </a:r>
            <a:br>
              <a:rPr lang="en-US" sz="4400" dirty="0">
                <a:solidFill>
                  <a:srgbClr val="000000"/>
                </a:solidFill>
                <a:latin typeface="Algerian" panose="04020705040A02060702" pitchFamily="82" charset="0"/>
              </a:rPr>
            </a:br>
            <a:r>
              <a:rPr lang="en-US" sz="4400" dirty="0">
                <a:solidFill>
                  <a:srgbClr val="000000"/>
                </a:solidFill>
                <a:latin typeface="Times New Roman" panose="02020603050405020304" pitchFamily="18" charset="0"/>
                <a:cs typeface="Times New Roman" panose="02020603050405020304" pitchFamily="18" charset="0"/>
              </a:rPr>
              <a:t>watering for plants</a:t>
            </a:r>
            <a:br>
              <a:rPr lang="en-US" sz="4400" dirty="0">
                <a:solidFill>
                  <a:srgbClr val="000000"/>
                </a:solidFill>
                <a:latin typeface="Times New Roman" panose="02020603050405020304" pitchFamily="18" charset="0"/>
                <a:cs typeface="Times New Roman" panose="02020603050405020304" pitchFamily="18" charset="0"/>
              </a:rPr>
            </a:br>
            <a:r>
              <a:rPr lang="en-US" sz="4400" dirty="0">
                <a:solidFill>
                  <a:srgbClr val="000000"/>
                </a:solidFill>
                <a:latin typeface="Times New Roman" panose="02020603050405020304" pitchFamily="18" charset="0"/>
                <a:cs typeface="Times New Roman" panose="02020603050405020304" pitchFamily="18" charset="0"/>
              </a:rPr>
              <a:t>                  </a:t>
            </a:r>
            <a:r>
              <a:rPr lang="en-US" sz="3100" dirty="0">
                <a:solidFill>
                  <a:srgbClr val="000000"/>
                </a:solidFill>
                <a:latin typeface="Times New Roman" panose="02020603050405020304" pitchFamily="18" charset="0"/>
                <a:cs typeface="Times New Roman" panose="02020603050405020304" pitchFamily="18" charset="0"/>
              </a:rPr>
              <a:t>presented by </a:t>
            </a:r>
            <a:br>
              <a:rPr lang="en-US" sz="3100" dirty="0">
                <a:solidFill>
                  <a:srgbClr val="000000"/>
                </a:solidFill>
                <a:latin typeface="Times New Roman" panose="02020603050405020304" pitchFamily="18" charset="0"/>
                <a:cs typeface="Times New Roman" panose="02020603050405020304" pitchFamily="18" charset="0"/>
              </a:rPr>
            </a:br>
            <a:r>
              <a:rPr lang="en-US" sz="3100" dirty="0">
                <a:solidFill>
                  <a:srgbClr val="000000"/>
                </a:solidFill>
                <a:latin typeface="Times New Roman" panose="02020603050405020304" pitchFamily="18" charset="0"/>
                <a:cs typeface="Times New Roman" panose="02020603050405020304" pitchFamily="18" charset="0"/>
              </a:rPr>
              <a:t>                          </a:t>
            </a:r>
            <a:r>
              <a:rPr lang="en-US" sz="3100" dirty="0" err="1">
                <a:solidFill>
                  <a:srgbClr val="000000"/>
                </a:solidFill>
                <a:latin typeface="Times New Roman" panose="02020603050405020304" pitchFamily="18" charset="0"/>
                <a:cs typeface="Times New Roman" panose="02020603050405020304" pitchFamily="18" charset="0"/>
              </a:rPr>
              <a:t>B.leelamani</a:t>
            </a:r>
            <a:br>
              <a:rPr lang="en-US" sz="3100" dirty="0">
                <a:solidFill>
                  <a:srgbClr val="000000"/>
                </a:solidFill>
                <a:latin typeface="Times New Roman" panose="02020603050405020304" pitchFamily="18" charset="0"/>
                <a:cs typeface="Times New Roman" panose="02020603050405020304" pitchFamily="18" charset="0"/>
              </a:rPr>
            </a:br>
            <a:endParaRPr lang="en-IN" sz="3100" dirty="0">
              <a:solidFill>
                <a:srgbClr val="000000"/>
              </a:solidFill>
              <a:latin typeface="Algerian" panose="04020705040A02060702" pitchFamily="82" charset="0"/>
            </a:endParaRPr>
          </a:p>
        </p:txBody>
      </p:sp>
      <p:sp>
        <p:nvSpPr>
          <p:cNvPr id="1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Watering pot">
            <a:extLst>
              <a:ext uri="{FF2B5EF4-FFF2-40B4-BE49-F238E27FC236}">
                <a16:creationId xmlns:a16="http://schemas.microsoft.com/office/drawing/2014/main" id="{56DF8DF9-E850-40C5-9D07-DA880616EB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607590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5">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Shape 31">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Diagram&#10;&#10;Description automatically generated">
            <a:extLst>
              <a:ext uri="{FF2B5EF4-FFF2-40B4-BE49-F238E27FC236}">
                <a16:creationId xmlns:a16="http://schemas.microsoft.com/office/drawing/2014/main" id="{AAC47068-CE48-41D5-AD4A-A43D2AC2E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76" y="1189823"/>
            <a:ext cx="3343202" cy="3581262"/>
          </a:xfrm>
          <a:prstGeom prst="rect">
            <a:avLst/>
          </a:prstGeom>
        </p:spPr>
      </p:pic>
      <p:sp>
        <p:nvSpPr>
          <p:cNvPr id="34" name="Freeform: Shape 33">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agram&#10;&#10;Description automatically generated">
            <a:extLst>
              <a:ext uri="{FF2B5EF4-FFF2-40B4-BE49-F238E27FC236}">
                <a16:creationId xmlns:a16="http://schemas.microsoft.com/office/drawing/2014/main" id="{D8AB3BC3-7340-4D1C-B0A6-CCEA35036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053" y="1715030"/>
            <a:ext cx="3967112" cy="3967112"/>
          </a:xfrm>
          <a:prstGeom prst="rect">
            <a:avLst/>
          </a:prstGeom>
        </p:spPr>
      </p:pic>
    </p:spTree>
    <p:extLst>
      <p:ext uri="{BB962C8B-B14F-4D97-AF65-F5344CB8AC3E}">
        <p14:creationId xmlns:p14="http://schemas.microsoft.com/office/powerpoint/2010/main" val="2166479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5EE7F9-0D63-482D-9961-147725BD0A24}"/>
              </a:ext>
            </a:extLst>
          </p:cNvPr>
          <p:cNvSpPr/>
          <p:nvPr/>
        </p:nvSpPr>
        <p:spPr>
          <a:xfrm>
            <a:off x="169619" y="2241493"/>
            <a:ext cx="4183088" cy="1569660"/>
          </a:xfrm>
          <a:prstGeom prst="rect">
            <a:avLst/>
          </a:prstGeom>
          <a:noFill/>
        </p:spPr>
        <p:txBody>
          <a:bodyPr wrap="square" lIns="91440" tIns="45720" rIns="91440" bIns="45720">
            <a:spAutoFit/>
          </a:bodyPr>
          <a:lstStyle/>
          <a:p>
            <a:pPr algn="ctr"/>
            <a:r>
              <a:rPr lang="en-US" sz="4800" b="0" cap="none" spc="0" dirty="0">
                <a:ln w="0"/>
                <a:solidFill>
                  <a:schemeClr val="accent4">
                    <a:lumMod val="40000"/>
                    <a:lumOff val="60000"/>
                  </a:schemeClr>
                </a:solidFill>
                <a:effectLst>
                  <a:reflection blurRad="6350" stA="53000" endA="300" endPos="35500" dir="5400000" sy="-90000" algn="bl" rotWithShape="0"/>
                </a:effectLst>
                <a:latin typeface="Algerian" panose="04020705040A02060702" pitchFamily="82" charset="0"/>
                <a:cs typeface="Times New Roman" panose="02020603050405020304" pitchFamily="18" charset="0"/>
              </a:rPr>
              <a:t>WORKING MODEL :-</a:t>
            </a:r>
          </a:p>
        </p:txBody>
      </p:sp>
      <p:pic>
        <p:nvPicPr>
          <p:cNvPr id="4" name="Picture 3" descr="A picture containing electronics, cable, connector&#10;&#10;Description automatically generated">
            <a:extLst>
              <a:ext uri="{FF2B5EF4-FFF2-40B4-BE49-F238E27FC236}">
                <a16:creationId xmlns:a16="http://schemas.microsoft.com/office/drawing/2014/main" id="{0F027A98-9940-4CD9-8AB4-29E3CB967E4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4653346" y="403777"/>
            <a:ext cx="7050974" cy="6050445"/>
          </a:xfrm>
          <a:prstGeom prst="roundRect">
            <a:avLst>
              <a:gd name="adj" fmla="val 21696"/>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50144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F9FA9D-2F60-4B8E-BA5B-7171242A8F0D}"/>
              </a:ext>
            </a:extLst>
          </p:cNvPr>
          <p:cNvSpPr/>
          <p:nvPr/>
        </p:nvSpPr>
        <p:spPr>
          <a:xfrm>
            <a:off x="512618" y="1651107"/>
            <a:ext cx="10515600" cy="3970318"/>
          </a:xfrm>
          <a:prstGeom prst="rect">
            <a:avLst/>
          </a:prstGeom>
        </p:spPr>
        <p:txBody>
          <a:bodyPr wrap="square">
            <a:spAutoFit/>
          </a:bodyPr>
          <a:lstStyle/>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The automated </a:t>
            </a:r>
            <a:r>
              <a:rPr lang="en-US" sz="3600" dirty="0">
                <a:latin typeface="Times New Roman" panose="02020603050405020304" pitchFamily="18" charset="0"/>
                <a:cs typeface="Times New Roman" panose="02020603050405020304" pitchFamily="18" charset="0"/>
              </a:rPr>
              <a:t>irrigation system implemented is found to be feasible.</a:t>
            </a:r>
          </a:p>
          <a:p>
            <a:pPr marL="285750" indent="-285750">
              <a:buFont typeface="Wingdings" panose="05000000000000000000" pitchFamily="2" charset="2"/>
              <a:buChar char="v"/>
            </a:pPr>
            <a:endParaRPr lang="en-US" sz="3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Cost effective for optimizing water resources for agricultural production.</a:t>
            </a:r>
          </a:p>
          <a:p>
            <a:endParaRPr lang="en-US" sz="3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Save water from overflow</a:t>
            </a:r>
            <a:endParaRPr lang="en-US" sz="3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AEB42C2-A96B-4D68-8058-971158BB2DD2}"/>
              </a:ext>
            </a:extLst>
          </p:cNvPr>
          <p:cNvSpPr/>
          <p:nvPr/>
        </p:nvSpPr>
        <p:spPr>
          <a:xfrm>
            <a:off x="238919" y="210280"/>
            <a:ext cx="3817071" cy="1015663"/>
          </a:xfrm>
          <a:prstGeom prst="rect">
            <a:avLst/>
          </a:prstGeom>
          <a:noFill/>
        </p:spPr>
        <p:txBody>
          <a:bodyPr wrap="none" lIns="91440" tIns="45720" rIns="91440" bIns="45720">
            <a:spAutoFit/>
          </a:bodyPr>
          <a:lstStyle/>
          <a:p>
            <a:pPr algn="ctr"/>
            <a:r>
              <a:rPr lang="en-US" sz="6000" dirty="0">
                <a:ln w="0"/>
                <a:solidFill>
                  <a:srgbClr val="FFFF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Advantages</a:t>
            </a:r>
            <a:endParaRPr lang="en-US" sz="6000" b="0" cap="none" spc="0" dirty="0">
              <a:ln w="0"/>
              <a:solidFill>
                <a:srgbClr val="FFFF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383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0CC72D-D971-4D9B-9327-DE307D54E185}"/>
              </a:ext>
            </a:extLst>
          </p:cNvPr>
          <p:cNvSpPr/>
          <p:nvPr/>
        </p:nvSpPr>
        <p:spPr>
          <a:xfrm>
            <a:off x="3899528" y="2327480"/>
            <a:ext cx="4734564" cy="1564716"/>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6600" b="0" kern="1200" cap="none" spc="0" dirty="0">
                <a:ln w="0"/>
                <a:solidFill>
                  <a:schemeClr val="tx1"/>
                </a:solidFill>
                <a:effectLst>
                  <a:reflection blurRad="6350" stA="53000" endA="300" endPos="35500" dir="5400000" sy="-90000" algn="bl" rotWithShape="0"/>
                </a:effectLst>
                <a:latin typeface="Algerian" panose="04020705040A02060702" pitchFamily="82" charset="0"/>
                <a:ea typeface="+mj-ea"/>
                <a:cs typeface="+mj-cs"/>
              </a:rPr>
              <a:t>Thank you</a:t>
            </a:r>
          </a:p>
        </p:txBody>
      </p:sp>
      <p:sp>
        <p:nvSpPr>
          <p:cNvPr id="44"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Freeform: Shape 47">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50"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254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9732EF-FD19-435E-9DFF-C872855AE5A6}"/>
              </a:ext>
            </a:extLst>
          </p:cNvPr>
          <p:cNvSpPr/>
          <p:nvPr/>
        </p:nvSpPr>
        <p:spPr>
          <a:xfrm>
            <a:off x="1349274" y="515080"/>
            <a:ext cx="4622035" cy="923330"/>
          </a:xfrm>
          <a:prstGeom prst="rect">
            <a:avLst/>
          </a:prstGeom>
          <a:noFill/>
        </p:spPr>
        <p:txBody>
          <a:bodyPr wrap="none" lIns="91440" tIns="45720" rIns="91440" bIns="45720">
            <a:spAutoFit/>
          </a:bodyPr>
          <a:lstStyle/>
          <a:p>
            <a:pPr algn="ctr"/>
            <a:r>
              <a:rPr lang="en-US" sz="5400" dirty="0">
                <a:ln w="0"/>
                <a:effectLst>
                  <a:reflection blurRad="6350" stA="53000" endA="300" endPos="35500" dir="5400000" sy="-90000" algn="bl" rotWithShape="0"/>
                </a:effectLst>
              </a:rPr>
              <a:t>UN SDG’S GOAL</a:t>
            </a:r>
            <a:endParaRPr lang="en-US" sz="5400" b="0" cap="none" spc="0" dirty="0">
              <a:ln w="0"/>
              <a:effectLst>
                <a:reflection blurRad="6350" stA="53000" endA="300" endPos="35500" dir="5400000" sy="-90000" algn="bl" rotWithShape="0"/>
              </a:effectLst>
            </a:endParaRPr>
          </a:p>
        </p:txBody>
      </p:sp>
      <p:sp>
        <p:nvSpPr>
          <p:cNvPr id="5" name="Rectangle 4">
            <a:extLst>
              <a:ext uri="{FF2B5EF4-FFF2-40B4-BE49-F238E27FC236}">
                <a16:creationId xmlns:a16="http://schemas.microsoft.com/office/drawing/2014/main" id="{39B08201-DE37-4D55-BF43-D16BEEB7345A}"/>
              </a:ext>
            </a:extLst>
          </p:cNvPr>
          <p:cNvSpPr/>
          <p:nvPr/>
        </p:nvSpPr>
        <p:spPr>
          <a:xfrm>
            <a:off x="892074" y="2452066"/>
            <a:ext cx="6096000" cy="1953868"/>
          </a:xfrm>
          <a:prstGeom prst="rect">
            <a:avLst/>
          </a:prstGeom>
        </p:spPr>
        <p:txBody>
          <a:bodyPr>
            <a:spAutoFit/>
          </a:bodyPr>
          <a:lstStyle/>
          <a:p>
            <a:pPr>
              <a:lnSpc>
                <a:spcPct val="150000"/>
              </a:lnSpc>
            </a:pPr>
            <a:r>
              <a:rPr lang="en-US" sz="2800" dirty="0">
                <a:latin typeface="Times New Roman" panose="02020603050405020304" pitchFamily="18" charset="0"/>
                <a:cs typeface="Times New Roman" panose="02020603050405020304" pitchFamily="18" charset="0"/>
              </a:rPr>
              <a:t>Goal 2. End hunger, achieve food security and improved nutrition and promote sustainable agriculture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332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D525A4-D16E-4BCF-8201-BE984995012A}"/>
              </a:ext>
            </a:extLst>
          </p:cNvPr>
          <p:cNvSpPr/>
          <p:nvPr/>
        </p:nvSpPr>
        <p:spPr>
          <a:xfrm>
            <a:off x="165423" y="224135"/>
            <a:ext cx="3030663" cy="923330"/>
          </a:xfrm>
          <a:prstGeom prst="rect">
            <a:avLst/>
          </a:prstGeom>
          <a:noFill/>
        </p:spPr>
        <p:txBody>
          <a:bodyPr wrap="squar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a:latin typeface="Times New Roman" panose="02020603050405020304" pitchFamily="18" charset="0"/>
                <a:cs typeface="Times New Roman" panose="02020603050405020304" pitchFamily="18" charset="0"/>
              </a:rPr>
              <a:t>I</a:t>
            </a:r>
            <a:r>
              <a:rPr lang="en-IN" sz="5400">
                <a:latin typeface="Times New Roman" panose="02020603050405020304" pitchFamily="18" charset="0"/>
                <a:cs typeface="Times New Roman" panose="02020603050405020304" pitchFamily="18" charset="0"/>
              </a:rPr>
              <a:t>NDEX :-</a:t>
            </a:r>
            <a:endParaRPr lang="en-IN" sz="5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F0879C0-E839-4AC5-A577-34BC3DB3292C}"/>
              </a:ext>
            </a:extLst>
          </p:cNvPr>
          <p:cNvSpPr txBox="1"/>
          <p:nvPr/>
        </p:nvSpPr>
        <p:spPr>
          <a:xfrm>
            <a:off x="731479" y="1575174"/>
            <a:ext cx="4693210" cy="42897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200000"/>
              </a:lnSpc>
              <a:buFont typeface="Wingdings" panose="05000000000000000000" pitchFamily="2" charset="2"/>
              <a:buChar char="§"/>
            </a:pPr>
            <a:r>
              <a:rPr lang="en-US" sz="2800" dirty="0">
                <a:solidFill>
                  <a:schemeClr val="accent4">
                    <a:lumMod val="40000"/>
                    <a:lumOff val="60000"/>
                  </a:schemeClr>
                </a:solidFill>
                <a:latin typeface="Bell MT" panose="02020503060305020303" pitchFamily="18" charset="0"/>
              </a:rPr>
              <a:t>Components</a:t>
            </a:r>
          </a:p>
          <a:p>
            <a:pPr marL="342900" indent="-342900">
              <a:lnSpc>
                <a:spcPct val="200000"/>
              </a:lnSpc>
              <a:buFont typeface="Wingdings" panose="05000000000000000000" pitchFamily="2" charset="2"/>
              <a:buChar char="§"/>
            </a:pPr>
            <a:r>
              <a:rPr lang="en-US" sz="2800" dirty="0">
                <a:solidFill>
                  <a:schemeClr val="accent4">
                    <a:lumMod val="40000"/>
                    <a:lumOff val="60000"/>
                  </a:schemeClr>
                </a:solidFill>
                <a:latin typeface="Bell MT" panose="02020503060305020303" pitchFamily="18" charset="0"/>
              </a:rPr>
              <a:t>Circuit Diagram</a:t>
            </a:r>
          </a:p>
          <a:p>
            <a:pPr marL="342900" indent="-342900">
              <a:lnSpc>
                <a:spcPct val="200000"/>
              </a:lnSpc>
              <a:buFont typeface="Wingdings" panose="05000000000000000000" pitchFamily="2" charset="2"/>
              <a:buChar char="§"/>
            </a:pPr>
            <a:r>
              <a:rPr lang="en-US" sz="2800" dirty="0">
                <a:solidFill>
                  <a:schemeClr val="accent4">
                    <a:lumMod val="40000"/>
                    <a:lumOff val="60000"/>
                  </a:schemeClr>
                </a:solidFill>
                <a:latin typeface="Bell MT" panose="02020503060305020303" pitchFamily="18" charset="0"/>
              </a:rPr>
              <a:t>Block diagram</a:t>
            </a:r>
          </a:p>
          <a:p>
            <a:pPr marL="342900" indent="-342900">
              <a:lnSpc>
                <a:spcPct val="200000"/>
              </a:lnSpc>
              <a:buFont typeface="Wingdings" panose="05000000000000000000" pitchFamily="2" charset="2"/>
              <a:buChar char="§"/>
            </a:pPr>
            <a:r>
              <a:rPr lang="en-US" sz="2800" dirty="0">
                <a:solidFill>
                  <a:schemeClr val="accent4">
                    <a:lumMod val="40000"/>
                    <a:lumOff val="60000"/>
                  </a:schemeClr>
                </a:solidFill>
                <a:latin typeface="Bell MT" panose="02020503060305020303" pitchFamily="18" charset="0"/>
              </a:rPr>
              <a:t>Working</a:t>
            </a:r>
          </a:p>
          <a:p>
            <a:pPr marL="342900" indent="-342900">
              <a:lnSpc>
                <a:spcPct val="200000"/>
              </a:lnSpc>
              <a:buFont typeface="Wingdings" panose="05000000000000000000" pitchFamily="2" charset="2"/>
              <a:buChar char="§"/>
            </a:pPr>
            <a:r>
              <a:rPr lang="en-US" sz="2800" dirty="0">
                <a:solidFill>
                  <a:schemeClr val="accent4">
                    <a:lumMod val="40000"/>
                    <a:lumOff val="60000"/>
                  </a:schemeClr>
                </a:solidFill>
                <a:latin typeface="Bell MT" panose="02020503060305020303" pitchFamily="18" charset="0"/>
              </a:rPr>
              <a:t>Advantages</a:t>
            </a:r>
            <a:endParaRPr lang="en-US" sz="2800" dirty="0">
              <a:latin typeface="Bell MT" panose="02020503060305020303" pitchFamily="18" charset="0"/>
            </a:endParaRPr>
          </a:p>
        </p:txBody>
      </p:sp>
    </p:spTree>
    <p:extLst>
      <p:ext uri="{BB962C8B-B14F-4D97-AF65-F5344CB8AC3E}">
        <p14:creationId xmlns:p14="http://schemas.microsoft.com/office/powerpoint/2010/main" val="39342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6F12F9-F468-4A59-859A-C7FE66ECA0BA}"/>
              </a:ext>
            </a:extLst>
          </p:cNvPr>
          <p:cNvSpPr/>
          <p:nvPr/>
        </p:nvSpPr>
        <p:spPr>
          <a:xfrm>
            <a:off x="400708" y="473517"/>
            <a:ext cx="3770584"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dirty="0">
                <a:ln w="0"/>
                <a:solidFill>
                  <a:srgbClr val="FFFF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Components</a:t>
            </a:r>
          </a:p>
        </p:txBody>
      </p:sp>
      <p:sp>
        <p:nvSpPr>
          <p:cNvPr id="4" name="Rectangle 3">
            <a:extLst>
              <a:ext uri="{FF2B5EF4-FFF2-40B4-BE49-F238E27FC236}">
                <a16:creationId xmlns:a16="http://schemas.microsoft.com/office/drawing/2014/main" id="{1E1534EA-82BB-4B7A-B0F6-955D4916611F}"/>
              </a:ext>
            </a:extLst>
          </p:cNvPr>
          <p:cNvSpPr/>
          <p:nvPr/>
        </p:nvSpPr>
        <p:spPr>
          <a:xfrm>
            <a:off x="1005011" y="1614039"/>
            <a:ext cx="5977719" cy="4435830"/>
          </a:xfrm>
          <a:prstGeom prst="rect">
            <a:avLst/>
          </a:prstGeom>
        </p:spPr>
        <p:txBody>
          <a:bodyPr wrap="square">
            <a:spAutoFit/>
          </a:bodyPr>
          <a:lstStyle/>
          <a:p>
            <a:pPr marL="457200" indent="-457200" algn="just">
              <a:lnSpc>
                <a:spcPct val="150000"/>
              </a:lnSpc>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Arduino UNO</a:t>
            </a:r>
          </a:p>
          <a:p>
            <a:pPr marL="457200" indent="-457200" algn="just">
              <a:lnSpc>
                <a:spcPct val="150000"/>
              </a:lnSpc>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Soil Moisture Sensor</a:t>
            </a:r>
          </a:p>
          <a:p>
            <a:pPr marL="457200" indent="-457200" algn="just">
              <a:lnSpc>
                <a:spcPct val="15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Motor Water Pump Module 5v</a:t>
            </a:r>
          </a:p>
          <a:p>
            <a:pPr marL="457200" indent="-457200" algn="just">
              <a:lnSpc>
                <a:spcPct val="150000"/>
              </a:lnSpc>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Double Channel Relay Module</a:t>
            </a:r>
          </a:p>
          <a:p>
            <a:pPr marL="457200" indent="-457200" algn="just">
              <a:lnSpc>
                <a:spcPct val="150000"/>
              </a:lnSpc>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Jumper wires</a:t>
            </a:r>
          </a:p>
          <a:p>
            <a:pPr marL="457200" indent="-457200" algn="just">
              <a:lnSpc>
                <a:spcPct val="150000"/>
              </a:lnSpc>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Power Bank</a:t>
            </a:r>
          </a:p>
        </p:txBody>
      </p:sp>
    </p:spTree>
    <p:extLst>
      <p:ext uri="{BB962C8B-B14F-4D97-AF65-F5344CB8AC3E}">
        <p14:creationId xmlns:p14="http://schemas.microsoft.com/office/powerpoint/2010/main" val="604355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AE0C582B-3DCE-7347-A992-B67C0F8ABAED}"/>
              </a:ext>
            </a:extLst>
          </p:cNvPr>
          <p:cNvSpPr txBox="1"/>
          <p:nvPr/>
        </p:nvSpPr>
        <p:spPr>
          <a:xfrm>
            <a:off x="263434" y="0"/>
            <a:ext cx="10515600" cy="150588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5200" kern="1200">
                <a:solidFill>
                  <a:schemeClr val="tx1"/>
                </a:solidFill>
                <a:latin typeface="Times New Roman" panose="02020603050405020304" pitchFamily="18" charset="0"/>
                <a:ea typeface="+mj-ea"/>
                <a:cs typeface="Times New Roman" panose="02020603050405020304" pitchFamily="18" charset="0"/>
              </a:rPr>
              <a:t>CIRCUIT DIAGRAM :-</a:t>
            </a:r>
            <a:endParaRPr lang="en-US" sz="5200" kern="1200" dirty="0">
              <a:solidFill>
                <a:schemeClr val="tx1"/>
              </a:solidFill>
              <a:latin typeface="Times New Roman" panose="02020603050405020304" pitchFamily="18" charset="0"/>
              <a:ea typeface="+mj-ea"/>
              <a:cs typeface="Times New Roman" panose="02020603050405020304" pitchFamily="18" charset="0"/>
            </a:endParaRPr>
          </a:p>
        </p:txBody>
      </p:sp>
      <p:pic>
        <p:nvPicPr>
          <p:cNvPr id="4" name="Picture 3">
            <a:extLst>
              <a:ext uri="{FF2B5EF4-FFF2-40B4-BE49-F238E27FC236}">
                <a16:creationId xmlns:a16="http://schemas.microsoft.com/office/drawing/2014/main" id="{643B39CC-79B8-4476-8431-C4391BBA5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349129"/>
            <a:ext cx="6909856" cy="478426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83716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F88EE92-7764-4CD3-A0DA-785D4DDC412D}"/>
              </a:ext>
            </a:extLst>
          </p:cNvPr>
          <p:cNvSpPr/>
          <p:nvPr/>
        </p:nvSpPr>
        <p:spPr>
          <a:xfrm>
            <a:off x="273725" y="2072667"/>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spcBef>
                <a:spcPct val="0"/>
              </a:spcBef>
              <a:spcAft>
                <a:spcPts val="600"/>
              </a:spcAft>
            </a:pPr>
            <a:r>
              <a:rPr lang="en-US" sz="3200" i="0" kern="1200" dirty="0">
                <a:solidFill>
                  <a:srgbClr val="FFFFFF"/>
                </a:solidFill>
                <a:effectLst/>
                <a:latin typeface="Times New Roman" panose="02020603050405020304" pitchFamily="18" charset="0"/>
                <a:ea typeface="+mj-ea"/>
                <a:cs typeface="Times New Roman" panose="02020603050405020304" pitchFamily="18" charset="0"/>
              </a:rPr>
              <a:t>Working :-</a:t>
            </a:r>
          </a:p>
        </p:txBody>
      </p:sp>
      <p:pic>
        <p:nvPicPr>
          <p:cNvPr id="4" name="Picture 3">
            <a:extLst>
              <a:ext uri="{FF2B5EF4-FFF2-40B4-BE49-F238E27FC236}">
                <a16:creationId xmlns:a16="http://schemas.microsoft.com/office/drawing/2014/main" id="{1F4F93C2-92E5-48FD-A731-F3F957D02D1A}"/>
              </a:ext>
            </a:extLst>
          </p:cNvPr>
          <p:cNvPicPr>
            <a:picLocks noChangeAspect="1"/>
          </p:cNvPicPr>
          <p:nvPr/>
        </p:nvPicPr>
        <p:blipFill>
          <a:blip r:embed="rId2"/>
          <a:stretch>
            <a:fillRect/>
          </a:stretch>
        </p:blipFill>
        <p:spPr>
          <a:xfrm>
            <a:off x="4125777" y="1254507"/>
            <a:ext cx="7188199" cy="4345593"/>
          </a:xfrm>
          <a:prstGeom prst="rect">
            <a:avLst/>
          </a:prstGeom>
        </p:spPr>
      </p:pic>
      <p:sp>
        <p:nvSpPr>
          <p:cNvPr id="5" name="Rectangle: Rounded Corners 4">
            <a:extLst>
              <a:ext uri="{FF2B5EF4-FFF2-40B4-BE49-F238E27FC236}">
                <a16:creationId xmlns:a16="http://schemas.microsoft.com/office/drawing/2014/main" id="{328CE506-0088-45C7-A738-D54A6C1612BA}"/>
              </a:ext>
            </a:extLst>
          </p:cNvPr>
          <p:cNvSpPr/>
          <p:nvPr/>
        </p:nvSpPr>
        <p:spPr>
          <a:xfrm>
            <a:off x="7466445" y="2604653"/>
            <a:ext cx="2411846" cy="138545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6CBF55CA-7A79-4A1E-86C5-7483546888CF}"/>
              </a:ext>
            </a:extLst>
          </p:cNvPr>
          <p:cNvSpPr/>
          <p:nvPr/>
        </p:nvSpPr>
        <p:spPr>
          <a:xfrm>
            <a:off x="2283408" y="-127896"/>
            <a:ext cx="3235245" cy="1164229"/>
          </a:xfrm>
          <a:prstGeom prst="rect">
            <a:avLst/>
          </a:prstGeom>
        </p:spPr>
        <p:txBody>
          <a:bodyPr wrap="none">
            <a:spAutoFit/>
            <a:scene3d>
              <a:camera prst="orthographicFront"/>
              <a:lightRig rig="threePt" dir="t"/>
            </a:scene3d>
            <a:sp3d extrusionH="57150">
              <a:bevelT w="82550" h="38100" prst="coolSlant"/>
            </a:sp3d>
          </a:bodyPr>
          <a:lstStyle/>
          <a:p>
            <a:pPr>
              <a:lnSpc>
                <a:spcPct val="200000"/>
              </a:lnSpc>
            </a:pPr>
            <a:r>
              <a:rPr lang="en-US" sz="4000" dirty="0">
                <a:solidFill>
                  <a:srgbClr val="00B0F0"/>
                </a:solidFill>
                <a:latin typeface="Bell MT" panose="02020503060305020303" pitchFamily="18" charset="0"/>
              </a:rPr>
              <a:t>Block diagram</a:t>
            </a:r>
          </a:p>
        </p:txBody>
      </p:sp>
    </p:spTree>
    <p:extLst>
      <p:ext uri="{BB962C8B-B14F-4D97-AF65-F5344CB8AC3E}">
        <p14:creationId xmlns:p14="http://schemas.microsoft.com/office/powerpoint/2010/main" val="531729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C00105-BFD6-4B32-BF0B-AF4B18CFFBBD}"/>
              </a:ext>
            </a:extLst>
          </p:cNvPr>
          <p:cNvSpPr/>
          <p:nvPr/>
        </p:nvSpPr>
        <p:spPr>
          <a:xfrm>
            <a:off x="207819" y="322698"/>
            <a:ext cx="3847528" cy="707886"/>
          </a:xfrm>
          <a:prstGeom prst="rect">
            <a:avLst/>
          </a:prstGeom>
        </p:spPr>
        <p:txBody>
          <a:bodyPr wrap="none">
            <a:spAutoFit/>
          </a:bodyPr>
          <a:lstStyle/>
          <a:p>
            <a:r>
              <a:rPr lang="en-IN" sz="4000" dirty="0">
                <a:solidFill>
                  <a:srgbClr val="FFFF00"/>
                </a:solidFill>
                <a:latin typeface="Times New Roman" panose="02020603050405020304" pitchFamily="18" charset="0"/>
                <a:cs typeface="Times New Roman" panose="02020603050405020304" pitchFamily="18" charset="0"/>
              </a:rPr>
              <a:t>Acquisition block</a:t>
            </a:r>
            <a:endParaRPr lang="en-IN" sz="4000" dirty="0">
              <a:solidFill>
                <a:srgbClr val="FFFF00"/>
              </a:solidFill>
            </a:endParaRPr>
          </a:p>
        </p:txBody>
      </p:sp>
      <p:sp>
        <p:nvSpPr>
          <p:cNvPr id="4" name="Rectangle 3">
            <a:extLst>
              <a:ext uri="{FF2B5EF4-FFF2-40B4-BE49-F238E27FC236}">
                <a16:creationId xmlns:a16="http://schemas.microsoft.com/office/drawing/2014/main" id="{B4AC732E-2B0D-4586-8409-E4195B5D843A}"/>
              </a:ext>
            </a:extLst>
          </p:cNvPr>
          <p:cNvSpPr/>
          <p:nvPr/>
        </p:nvSpPr>
        <p:spPr>
          <a:xfrm>
            <a:off x="678873" y="1404933"/>
            <a:ext cx="10543308" cy="4524315"/>
          </a:xfrm>
          <a:prstGeom prst="rect">
            <a:avLst/>
          </a:prstGeom>
        </p:spPr>
        <p:txBody>
          <a:bodyPr wrap="square">
            <a:spAutoFit/>
          </a:bodyPr>
          <a:lstStyle/>
          <a:p>
            <a:r>
              <a:rPr lang="en-US" sz="3600" dirty="0">
                <a:latin typeface="Bell MT" panose="02020503060305020303" pitchFamily="18" charset="0"/>
                <a:cs typeface="Times New Roman" panose="02020603050405020304" pitchFamily="18" charset="0"/>
              </a:rPr>
              <a:t>This block consists of one soil moisture sensor which takes the data from the soil. It depends on the moisture level of the soil whether to send high or low voltage to the microcontroller to show that it is wet or dry. When the soil is wet, it will send the low output voltage, whereas when it is dry, it will send the high output voltage. This sensor is directly connected to  Arduino </a:t>
            </a:r>
            <a:r>
              <a:rPr lang="en-IN" sz="3600" dirty="0">
                <a:latin typeface="Bell MT" panose="02020503060305020303" pitchFamily="18" charset="0"/>
                <a:cs typeface="Times New Roman" panose="02020603050405020304" pitchFamily="18" charset="0"/>
              </a:rPr>
              <a:t>microcontroller.</a:t>
            </a:r>
          </a:p>
        </p:txBody>
      </p:sp>
    </p:spTree>
    <p:extLst>
      <p:ext uri="{BB962C8B-B14F-4D97-AF65-F5344CB8AC3E}">
        <p14:creationId xmlns:p14="http://schemas.microsoft.com/office/powerpoint/2010/main" val="280689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F3E952-11B6-4923-9913-25E6F4019177}"/>
              </a:ext>
            </a:extLst>
          </p:cNvPr>
          <p:cNvSpPr/>
          <p:nvPr/>
        </p:nvSpPr>
        <p:spPr>
          <a:xfrm>
            <a:off x="609599" y="1231420"/>
            <a:ext cx="9365673" cy="1815882"/>
          </a:xfrm>
          <a:prstGeom prst="rect">
            <a:avLst/>
          </a:prstGeom>
        </p:spPr>
        <p:txBody>
          <a:bodyPr wrap="square">
            <a:spAutoFit/>
          </a:bodyPr>
          <a:lstStyle/>
          <a:p>
            <a:r>
              <a:rPr lang="en-US" sz="2800">
                <a:latin typeface="Times New Roman" panose="02020603050405020304" pitchFamily="18" charset="0"/>
                <a:cs typeface="Times New Roman" panose="02020603050405020304" pitchFamily="18" charset="0"/>
              </a:rPr>
              <a:t>In this block, Arduino Uno is the microcontroller which is</a:t>
            </a:r>
          </a:p>
          <a:p>
            <a:r>
              <a:rPr lang="en-US" sz="2800">
                <a:latin typeface="Times New Roman" panose="02020603050405020304" pitchFamily="18" charset="0"/>
                <a:cs typeface="Times New Roman" panose="02020603050405020304" pitchFamily="18" charset="0"/>
              </a:rPr>
              <a:t>the core hardware of this project. It receives the input from</a:t>
            </a:r>
          </a:p>
          <a:p>
            <a:r>
              <a:rPr lang="en-US" sz="2800">
                <a:latin typeface="Times New Roman" panose="02020603050405020304" pitchFamily="18" charset="0"/>
                <a:cs typeface="Times New Roman" panose="02020603050405020304" pitchFamily="18" charset="0"/>
              </a:rPr>
              <a:t>the soil moisture sensor and processes the input based on the</a:t>
            </a:r>
          </a:p>
          <a:p>
            <a:r>
              <a:rPr lang="en-US" sz="2800">
                <a:latin typeface="Times New Roman" panose="02020603050405020304" pitchFamily="18" charset="0"/>
                <a:cs typeface="Times New Roman" panose="02020603050405020304" pitchFamily="18" charset="0"/>
              </a:rPr>
              <a:t>requirement coded in the microcontroller.</a:t>
            </a:r>
            <a:endParaRPr lang="en-IN" sz="28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5E91511-2119-49F0-9711-7758FEF4A9A4}"/>
              </a:ext>
            </a:extLst>
          </p:cNvPr>
          <p:cNvSpPr/>
          <p:nvPr/>
        </p:nvSpPr>
        <p:spPr>
          <a:xfrm>
            <a:off x="270978" y="473425"/>
            <a:ext cx="4249881" cy="646331"/>
          </a:xfrm>
          <a:prstGeom prst="rect">
            <a:avLst/>
          </a:prstGeom>
        </p:spPr>
        <p:txBody>
          <a:bodyPr wrap="none">
            <a:spAutoFit/>
          </a:bodyPr>
          <a:lstStyle/>
          <a:p>
            <a:r>
              <a:rPr lang="en-IN" sz="3600">
                <a:solidFill>
                  <a:srgbClr val="00B0F0"/>
                </a:solidFill>
                <a:latin typeface="Times New Roman" panose="02020603050405020304" pitchFamily="18" charset="0"/>
                <a:cs typeface="Times New Roman" panose="02020603050405020304" pitchFamily="18" charset="0"/>
              </a:rPr>
              <a:t>Microcontroller block</a:t>
            </a:r>
            <a:endParaRPr lang="en-IN" sz="3600" dirty="0">
              <a:solidFill>
                <a:srgbClr val="00B0F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0C934FA-D757-4DB2-A587-035036293B8C}"/>
              </a:ext>
            </a:extLst>
          </p:cNvPr>
          <p:cNvSpPr/>
          <p:nvPr/>
        </p:nvSpPr>
        <p:spPr>
          <a:xfrm>
            <a:off x="270978" y="3164368"/>
            <a:ext cx="5365571" cy="646331"/>
          </a:xfrm>
          <a:prstGeom prst="rect">
            <a:avLst/>
          </a:prstGeom>
        </p:spPr>
        <p:txBody>
          <a:bodyPr wrap="none">
            <a:spAutoFit/>
          </a:bodyPr>
          <a:lstStyle/>
          <a:p>
            <a:r>
              <a:rPr lang="en-IN" sz="3600">
                <a:solidFill>
                  <a:srgbClr val="FFFF00"/>
                </a:solidFill>
                <a:latin typeface="Times New Roman" panose="02020603050405020304" pitchFamily="18" charset="0"/>
                <a:cs typeface="Times New Roman" panose="02020603050405020304" pitchFamily="18" charset="0"/>
              </a:rPr>
              <a:t>Automatic Functional block</a:t>
            </a:r>
            <a:endParaRPr lang="en-IN" sz="3600" dirty="0">
              <a:solidFill>
                <a:srgbClr val="FFFF00"/>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FA28C70-1061-47B2-A5D2-EA5EDCE635E4}"/>
              </a:ext>
            </a:extLst>
          </p:cNvPr>
          <p:cNvSpPr/>
          <p:nvPr/>
        </p:nvSpPr>
        <p:spPr>
          <a:xfrm>
            <a:off x="698838" y="3851449"/>
            <a:ext cx="11249892" cy="2554545"/>
          </a:xfrm>
          <a:prstGeom prst="rect">
            <a:avLst/>
          </a:prstGeom>
        </p:spPr>
        <p:txBody>
          <a:bodyPr wrap="square">
            <a:spAutoFit/>
          </a:bodyPr>
          <a:lstStyle/>
          <a:p>
            <a:r>
              <a:rPr lang="en-US" sz="3200">
                <a:latin typeface="Times New Roman" panose="02020603050405020304" pitchFamily="18" charset="0"/>
                <a:cs typeface="Times New Roman" panose="02020603050405020304" pitchFamily="18" charset="0"/>
              </a:rPr>
              <a:t>This block includes the automated watering function of the</a:t>
            </a:r>
          </a:p>
          <a:p>
            <a:r>
              <a:rPr lang="en-US" sz="3200">
                <a:latin typeface="Times New Roman" panose="02020603050405020304" pitchFamily="18" charset="0"/>
                <a:cs typeface="Times New Roman" panose="02020603050405020304" pitchFamily="18" charset="0"/>
              </a:rPr>
              <a:t>system. The automated function consists of two main controlling</a:t>
            </a:r>
          </a:p>
          <a:p>
            <a:r>
              <a:rPr lang="en-US" sz="3200">
                <a:latin typeface="Times New Roman" panose="02020603050405020304" pitchFamily="18" charset="0"/>
                <a:cs typeface="Times New Roman" panose="02020603050405020304" pitchFamily="18" charset="0"/>
              </a:rPr>
              <a:t>hardware, which is relay module and DC watering pump. The</a:t>
            </a:r>
          </a:p>
          <a:p>
            <a:r>
              <a:rPr lang="en-US" sz="3200">
                <a:latin typeface="Times New Roman" panose="02020603050405020304" pitchFamily="18" charset="0"/>
                <a:cs typeface="Times New Roman" panose="02020603050405020304" pitchFamily="18" charset="0"/>
              </a:rPr>
              <a:t>relay is an automatic electric switch that uses an electromagnet</a:t>
            </a:r>
          </a:p>
          <a:p>
            <a:r>
              <a:rPr lang="en-US" sz="3200">
                <a:latin typeface="Times New Roman" panose="02020603050405020304" pitchFamily="18" charset="0"/>
                <a:cs typeface="Times New Roman" panose="02020603050405020304" pitchFamily="18" charset="0"/>
              </a:rPr>
              <a:t>to move the switch from OFF to ON or vice versa.</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731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409BE1-28D3-408E-8A4D-DB84AE828FB5}"/>
              </a:ext>
            </a:extLst>
          </p:cNvPr>
          <p:cNvSpPr/>
          <p:nvPr/>
        </p:nvSpPr>
        <p:spPr>
          <a:xfrm>
            <a:off x="547255" y="1166842"/>
            <a:ext cx="11097490" cy="4524315"/>
          </a:xfrm>
          <a:prstGeom prst="rect">
            <a:avLst/>
          </a:prstGeom>
        </p:spPr>
        <p:txBody>
          <a:bodyPr wrap="square">
            <a:spAutoFit/>
          </a:bodyPr>
          <a:lstStyle/>
          <a:p>
            <a:r>
              <a:rPr lang="en-IN" sz="3600" dirty="0">
                <a:latin typeface="Times New Roman" panose="02020603050405020304" pitchFamily="18" charset="0"/>
                <a:cs typeface="Times New Roman" panose="02020603050405020304" pitchFamily="18" charset="0"/>
              </a:rPr>
              <a:t>The switch </a:t>
            </a:r>
            <a:r>
              <a:rPr lang="en-US" sz="3600" dirty="0">
                <a:latin typeface="Times New Roman" panose="02020603050405020304" pitchFamily="18" charset="0"/>
                <a:cs typeface="Times New Roman" panose="02020603050405020304" pitchFamily="18" charset="0"/>
              </a:rPr>
              <a:t>controls the electric signal that pass through the water pump. When the moisture level is below the threshold level, Arduino sends a signal to the relay module to automatically open the path for the electric to pass through the water pump to water the plant. After the system detects the sufficient level of the water in the soil, the relay will close the path for electric and thus the</a:t>
            </a:r>
          </a:p>
          <a:p>
            <a:r>
              <a:rPr lang="en-US" sz="3600" dirty="0">
                <a:latin typeface="Times New Roman" panose="02020603050405020304" pitchFamily="18" charset="0"/>
                <a:cs typeface="Times New Roman" panose="02020603050405020304" pitchFamily="18" charset="0"/>
              </a:rPr>
              <a:t>water pump will be stop immediately pumping the water.</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19605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367</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Bell MT</vt:lpstr>
      <vt:lpstr>Calibri</vt:lpstr>
      <vt:lpstr>Calibri Light</vt:lpstr>
      <vt:lpstr>Times New Roman</vt:lpstr>
      <vt:lpstr>Wingdings</vt:lpstr>
      <vt:lpstr>Office Theme</vt:lpstr>
      <vt:lpstr>Automatic  watering for plants                   presented by                            B.leelamani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watering for plants</dc:title>
  <dc:creator>Sai Kiran Bachu</dc:creator>
  <cp:lastModifiedBy>chinnareddygari praveena</cp:lastModifiedBy>
  <cp:revision>37</cp:revision>
  <dcterms:created xsi:type="dcterms:W3CDTF">2020-11-12T09:18:59Z</dcterms:created>
  <dcterms:modified xsi:type="dcterms:W3CDTF">2021-11-23T14:34:25Z</dcterms:modified>
</cp:coreProperties>
</file>