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45009ab55_0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45009ab55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45009ab5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45009ab5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45009ab5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45009ab5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45009ab5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45009ab5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5009ab5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45009ab5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45009ab5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45009ab5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45009ab5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45009ab5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45009ab55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45009ab55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45009ab55_1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45009ab55_1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5009ab55_1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45009ab55_1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45009ab55_1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45009ab55_1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45009ab55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45009ab55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45009ab55_1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45009ab55_1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45009ab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45009ab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45009ab55_0_1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45009ab55_0_1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45009ab55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45009ab55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45009ab55_0_2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45009ab55_0_2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45009ab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45009ab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45009ab5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45009ab5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45009ab5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45009ab5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3">
    <p:bg>
      <p:bgPr>
        <a:solidFill>
          <a:srgbClr val="FFFFFF"/>
        </a:solidFill>
      </p:bgPr>
    </p:bg>
    <p:spTree>
      <p:nvGrpSpPr>
        <p:cNvPr id="81" name="Shape 81"/>
        <p:cNvGrpSpPr/>
        <p:nvPr/>
      </p:nvGrpSpPr>
      <p:grpSpPr>
        <a:xfrm>
          <a:off x="0" y="0"/>
          <a:ext cx="0" cy="0"/>
          <a:chOff x="0" y="0"/>
          <a:chExt cx="0" cy="0"/>
        </a:xfrm>
      </p:grpSpPr>
      <p:sp>
        <p:nvSpPr>
          <p:cNvPr id="82" name="Google Shape;82;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0" y="63"/>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264800" y="0"/>
            <a:ext cx="7879200" cy="5143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577075" y="188"/>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577075" y="125"/>
            <a:ext cx="5143500" cy="5143500"/>
          </a:xfrm>
          <a:prstGeom prst="flowChartDelay">
            <a:avLst/>
          </a:prstGeom>
          <a:solidFill>
            <a:srgbClr val="FFFFFF">
              <a:alpha val="1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264808" y="188"/>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264808" y="125"/>
            <a:ext cx="5143500" cy="5143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0" y="0"/>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ph type="title"/>
          </p:nvPr>
        </p:nvSpPr>
        <p:spPr>
          <a:xfrm>
            <a:off x="332325" y="1096874"/>
            <a:ext cx="4339200" cy="29499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None/>
              <a:defRPr b="1" sz="3600">
                <a:solidFill>
                  <a:schemeClr val="lt1"/>
                </a:solidFill>
              </a:defRPr>
            </a:lvl1pPr>
            <a:lvl2pPr lvl="1" rtl="0" algn="l">
              <a:lnSpc>
                <a:spcPct val="100000"/>
              </a:lnSpc>
              <a:spcBef>
                <a:spcPts val="0"/>
              </a:spcBef>
              <a:spcAft>
                <a:spcPts val="0"/>
              </a:spcAft>
              <a:buNone/>
              <a:defRPr b="1" sz="3600">
                <a:solidFill>
                  <a:schemeClr val="lt1"/>
                </a:solidFill>
              </a:defRPr>
            </a:lvl2pPr>
            <a:lvl3pPr lvl="2" rtl="0" algn="l">
              <a:lnSpc>
                <a:spcPct val="100000"/>
              </a:lnSpc>
              <a:spcBef>
                <a:spcPts val="0"/>
              </a:spcBef>
              <a:spcAft>
                <a:spcPts val="0"/>
              </a:spcAft>
              <a:buNone/>
              <a:defRPr b="1" sz="3600">
                <a:solidFill>
                  <a:schemeClr val="lt1"/>
                </a:solidFill>
              </a:defRPr>
            </a:lvl3pPr>
            <a:lvl4pPr lvl="3" rtl="0" algn="l">
              <a:lnSpc>
                <a:spcPct val="100000"/>
              </a:lnSpc>
              <a:spcBef>
                <a:spcPts val="0"/>
              </a:spcBef>
              <a:spcAft>
                <a:spcPts val="0"/>
              </a:spcAft>
              <a:buNone/>
              <a:defRPr b="1" sz="3600">
                <a:solidFill>
                  <a:schemeClr val="lt1"/>
                </a:solidFill>
              </a:defRPr>
            </a:lvl4pPr>
            <a:lvl5pPr lvl="4" rtl="0" algn="l">
              <a:lnSpc>
                <a:spcPct val="100000"/>
              </a:lnSpc>
              <a:spcBef>
                <a:spcPts val="0"/>
              </a:spcBef>
              <a:spcAft>
                <a:spcPts val="0"/>
              </a:spcAft>
              <a:buNone/>
              <a:defRPr b="1" sz="3600">
                <a:solidFill>
                  <a:schemeClr val="lt1"/>
                </a:solidFill>
              </a:defRPr>
            </a:lvl5pPr>
            <a:lvl6pPr lvl="5" rtl="0" algn="l">
              <a:lnSpc>
                <a:spcPct val="100000"/>
              </a:lnSpc>
              <a:spcBef>
                <a:spcPts val="0"/>
              </a:spcBef>
              <a:spcAft>
                <a:spcPts val="0"/>
              </a:spcAft>
              <a:buNone/>
              <a:defRPr b="1" sz="3600">
                <a:solidFill>
                  <a:schemeClr val="lt1"/>
                </a:solidFill>
              </a:defRPr>
            </a:lvl6pPr>
            <a:lvl7pPr lvl="6" rtl="0" algn="l">
              <a:lnSpc>
                <a:spcPct val="100000"/>
              </a:lnSpc>
              <a:spcBef>
                <a:spcPts val="0"/>
              </a:spcBef>
              <a:spcAft>
                <a:spcPts val="0"/>
              </a:spcAft>
              <a:buNone/>
              <a:defRPr b="1" sz="3600">
                <a:solidFill>
                  <a:schemeClr val="lt1"/>
                </a:solidFill>
              </a:defRPr>
            </a:lvl7pPr>
            <a:lvl8pPr lvl="7" rtl="0" algn="l">
              <a:lnSpc>
                <a:spcPct val="100000"/>
              </a:lnSpc>
              <a:spcBef>
                <a:spcPts val="0"/>
              </a:spcBef>
              <a:spcAft>
                <a:spcPts val="0"/>
              </a:spcAft>
              <a:buNone/>
              <a:defRPr b="1" sz="3600">
                <a:solidFill>
                  <a:schemeClr val="lt1"/>
                </a:solidFill>
              </a:defRPr>
            </a:lvl8pPr>
            <a:lvl9pPr lvl="8" rtl="0" algn="l">
              <a:lnSpc>
                <a:spcPct val="100000"/>
              </a:lnSpc>
              <a:spcBef>
                <a:spcPts val="0"/>
              </a:spcBef>
              <a:spcAft>
                <a:spcPts val="0"/>
              </a:spcAft>
              <a:buNone/>
              <a:defRPr b="1" sz="3600">
                <a:solidFill>
                  <a:schemeClr val="lt1"/>
                </a:solidFill>
              </a:defRPr>
            </a:lvl9pPr>
          </a:lstStyle>
          <a:p/>
        </p:txBody>
      </p:sp>
      <p:sp>
        <p:nvSpPr>
          <p:cNvPr id="91" name="Google Shape;9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4">
    <p:bg>
      <p:bgPr>
        <a:solidFill>
          <a:srgbClr val="FFFFFF"/>
        </a:solidFill>
      </p:bgPr>
    </p:bg>
    <p:spTree>
      <p:nvGrpSpPr>
        <p:cNvPr id="92" name="Shape 92"/>
        <p:cNvGrpSpPr/>
        <p:nvPr/>
      </p:nvGrpSpPr>
      <p:grpSpPr>
        <a:xfrm>
          <a:off x="0" y="0"/>
          <a:ext cx="0" cy="0"/>
          <a:chOff x="0" y="0"/>
          <a:chExt cx="0" cy="0"/>
        </a:xfrm>
      </p:grpSpPr>
      <p:sp>
        <p:nvSpPr>
          <p:cNvPr id="93" name="Google Shape;93;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0" y="63"/>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264800" y="0"/>
            <a:ext cx="7879200" cy="5143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577075" y="188"/>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2577075" y="125"/>
            <a:ext cx="5143500" cy="5143500"/>
          </a:xfrm>
          <a:prstGeom prst="flowChartDelay">
            <a:avLst/>
          </a:prstGeom>
          <a:solidFill>
            <a:srgbClr val="FFFFFF">
              <a:alpha val="1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1264808" y="188"/>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1264808" y="125"/>
            <a:ext cx="5143500" cy="5143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0" y="0"/>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type="title"/>
          </p:nvPr>
        </p:nvSpPr>
        <p:spPr>
          <a:xfrm>
            <a:off x="332325" y="1096874"/>
            <a:ext cx="4339200" cy="29499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None/>
              <a:defRPr b="1" sz="3600">
                <a:solidFill>
                  <a:schemeClr val="lt1"/>
                </a:solidFill>
              </a:defRPr>
            </a:lvl1pPr>
            <a:lvl2pPr lvl="1" rtl="0" algn="l">
              <a:lnSpc>
                <a:spcPct val="100000"/>
              </a:lnSpc>
              <a:spcBef>
                <a:spcPts val="0"/>
              </a:spcBef>
              <a:spcAft>
                <a:spcPts val="0"/>
              </a:spcAft>
              <a:buNone/>
              <a:defRPr b="1" sz="3600">
                <a:solidFill>
                  <a:schemeClr val="lt1"/>
                </a:solidFill>
              </a:defRPr>
            </a:lvl2pPr>
            <a:lvl3pPr lvl="2" rtl="0" algn="l">
              <a:lnSpc>
                <a:spcPct val="100000"/>
              </a:lnSpc>
              <a:spcBef>
                <a:spcPts val="0"/>
              </a:spcBef>
              <a:spcAft>
                <a:spcPts val="0"/>
              </a:spcAft>
              <a:buNone/>
              <a:defRPr b="1" sz="3600">
                <a:solidFill>
                  <a:schemeClr val="lt1"/>
                </a:solidFill>
              </a:defRPr>
            </a:lvl3pPr>
            <a:lvl4pPr lvl="3" rtl="0" algn="l">
              <a:lnSpc>
                <a:spcPct val="100000"/>
              </a:lnSpc>
              <a:spcBef>
                <a:spcPts val="0"/>
              </a:spcBef>
              <a:spcAft>
                <a:spcPts val="0"/>
              </a:spcAft>
              <a:buNone/>
              <a:defRPr b="1" sz="3600">
                <a:solidFill>
                  <a:schemeClr val="lt1"/>
                </a:solidFill>
              </a:defRPr>
            </a:lvl4pPr>
            <a:lvl5pPr lvl="4" rtl="0" algn="l">
              <a:lnSpc>
                <a:spcPct val="100000"/>
              </a:lnSpc>
              <a:spcBef>
                <a:spcPts val="0"/>
              </a:spcBef>
              <a:spcAft>
                <a:spcPts val="0"/>
              </a:spcAft>
              <a:buNone/>
              <a:defRPr b="1" sz="3600">
                <a:solidFill>
                  <a:schemeClr val="lt1"/>
                </a:solidFill>
              </a:defRPr>
            </a:lvl5pPr>
            <a:lvl6pPr lvl="5" rtl="0" algn="l">
              <a:lnSpc>
                <a:spcPct val="100000"/>
              </a:lnSpc>
              <a:spcBef>
                <a:spcPts val="0"/>
              </a:spcBef>
              <a:spcAft>
                <a:spcPts val="0"/>
              </a:spcAft>
              <a:buNone/>
              <a:defRPr b="1" sz="3600">
                <a:solidFill>
                  <a:schemeClr val="lt1"/>
                </a:solidFill>
              </a:defRPr>
            </a:lvl6pPr>
            <a:lvl7pPr lvl="6" rtl="0" algn="l">
              <a:lnSpc>
                <a:spcPct val="100000"/>
              </a:lnSpc>
              <a:spcBef>
                <a:spcPts val="0"/>
              </a:spcBef>
              <a:spcAft>
                <a:spcPts val="0"/>
              </a:spcAft>
              <a:buNone/>
              <a:defRPr b="1" sz="3600">
                <a:solidFill>
                  <a:schemeClr val="lt1"/>
                </a:solidFill>
              </a:defRPr>
            </a:lvl7pPr>
            <a:lvl8pPr lvl="7" rtl="0" algn="l">
              <a:lnSpc>
                <a:spcPct val="100000"/>
              </a:lnSpc>
              <a:spcBef>
                <a:spcPts val="0"/>
              </a:spcBef>
              <a:spcAft>
                <a:spcPts val="0"/>
              </a:spcAft>
              <a:buNone/>
              <a:defRPr b="1" sz="3600">
                <a:solidFill>
                  <a:schemeClr val="lt1"/>
                </a:solidFill>
              </a:defRPr>
            </a:lvl8pPr>
            <a:lvl9pPr lvl="8" rtl="0" algn="l">
              <a:lnSpc>
                <a:spcPct val="100000"/>
              </a:lnSpc>
              <a:spcBef>
                <a:spcPts val="0"/>
              </a:spcBef>
              <a:spcAft>
                <a:spcPts val="0"/>
              </a:spcAft>
              <a:buNone/>
              <a:defRPr b="1" sz="3600">
                <a:solidFill>
                  <a:schemeClr val="lt1"/>
                </a:solidFill>
              </a:defRPr>
            </a:lvl9pPr>
          </a:lstStyle>
          <a:p/>
        </p:txBody>
      </p:sp>
      <p:sp>
        <p:nvSpPr>
          <p:cNvPr id="102" name="Google Shape;10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5">
    <p:bg>
      <p:bgPr>
        <a:solidFill>
          <a:srgbClr val="FFFFFF"/>
        </a:solidFill>
      </p:bgPr>
    </p:bg>
    <p:spTree>
      <p:nvGrpSpPr>
        <p:cNvPr id="103" name="Shape 103"/>
        <p:cNvGrpSpPr/>
        <p:nvPr/>
      </p:nvGrpSpPr>
      <p:grpSpPr>
        <a:xfrm>
          <a:off x="0" y="0"/>
          <a:ext cx="0" cy="0"/>
          <a:chOff x="0" y="0"/>
          <a:chExt cx="0" cy="0"/>
        </a:xfrm>
      </p:grpSpPr>
      <p:sp>
        <p:nvSpPr>
          <p:cNvPr id="104" name="Google Shape;104;p15"/>
          <p:cNvSpPr/>
          <p:nvPr/>
        </p:nvSpPr>
        <p:spPr>
          <a:xfrm>
            <a:off x="0" y="0"/>
            <a:ext cx="9144000" cy="5143500"/>
          </a:xfrm>
          <a:prstGeom prst="rect">
            <a:avLst/>
          </a:prstGeom>
          <a:solidFill>
            <a:srgbClr val="00DE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0" y="714000"/>
            <a:ext cx="9144000" cy="3715500"/>
          </a:xfrm>
          <a:prstGeom prst="rect">
            <a:avLst/>
          </a:prstGeom>
          <a:solidFill>
            <a:srgbClr val="0D6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8187900" y="4426200"/>
            <a:ext cx="956100" cy="717300"/>
          </a:xfrm>
          <a:prstGeom prst="rect">
            <a:avLst/>
          </a:prstGeom>
          <a:solidFill>
            <a:srgbClr val="A7C9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0" y="4429500"/>
            <a:ext cx="2021400" cy="714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4019525" y="4426200"/>
            <a:ext cx="3187200" cy="717300"/>
          </a:xfrm>
          <a:prstGeom prst="rect">
            <a:avLst/>
          </a:prstGeom>
          <a:solidFill>
            <a:srgbClr val="78B5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7206725" y="4429500"/>
            <a:ext cx="981000" cy="714000"/>
          </a:xfrm>
          <a:prstGeom prst="rect">
            <a:avLst/>
          </a:prstGeom>
          <a:solidFill>
            <a:srgbClr val="FFC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4602600" y="0"/>
            <a:ext cx="4541400" cy="7173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ph type="ctrTitle"/>
          </p:nvPr>
        </p:nvSpPr>
        <p:spPr>
          <a:xfrm>
            <a:off x="973325" y="1341476"/>
            <a:ext cx="6264000" cy="24525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Clr>
                <a:srgbClr val="FFFFFF"/>
              </a:buClr>
              <a:buSzPts val="3600"/>
              <a:buNone/>
              <a:defRPr b="1" sz="3600">
                <a:solidFill>
                  <a:srgbClr val="FFFFFF"/>
                </a:solidFill>
              </a:defRPr>
            </a:lvl1pPr>
            <a:lvl2pPr lvl="1" rtl="0" algn="l">
              <a:lnSpc>
                <a:spcPct val="100000"/>
              </a:lnSpc>
              <a:spcBef>
                <a:spcPts val="0"/>
              </a:spcBef>
              <a:spcAft>
                <a:spcPts val="0"/>
              </a:spcAft>
              <a:buClr>
                <a:srgbClr val="FFFFFF"/>
              </a:buClr>
              <a:buSzPts val="6000"/>
              <a:buNone/>
              <a:defRPr b="1" sz="6000">
                <a:solidFill>
                  <a:srgbClr val="FFFFFF"/>
                </a:solidFill>
              </a:defRPr>
            </a:lvl2pPr>
            <a:lvl3pPr lvl="2" rtl="0" algn="l">
              <a:lnSpc>
                <a:spcPct val="100000"/>
              </a:lnSpc>
              <a:spcBef>
                <a:spcPts val="0"/>
              </a:spcBef>
              <a:spcAft>
                <a:spcPts val="0"/>
              </a:spcAft>
              <a:buClr>
                <a:srgbClr val="FFFFFF"/>
              </a:buClr>
              <a:buSzPts val="6000"/>
              <a:buNone/>
              <a:defRPr b="1" sz="6000">
                <a:solidFill>
                  <a:srgbClr val="FFFFFF"/>
                </a:solidFill>
              </a:defRPr>
            </a:lvl3pPr>
            <a:lvl4pPr lvl="3" rtl="0" algn="l">
              <a:lnSpc>
                <a:spcPct val="100000"/>
              </a:lnSpc>
              <a:spcBef>
                <a:spcPts val="0"/>
              </a:spcBef>
              <a:spcAft>
                <a:spcPts val="0"/>
              </a:spcAft>
              <a:buClr>
                <a:srgbClr val="FFFFFF"/>
              </a:buClr>
              <a:buSzPts val="6000"/>
              <a:buNone/>
              <a:defRPr b="1" sz="6000">
                <a:solidFill>
                  <a:srgbClr val="FFFFFF"/>
                </a:solidFill>
              </a:defRPr>
            </a:lvl4pPr>
            <a:lvl5pPr lvl="4" rtl="0" algn="l">
              <a:lnSpc>
                <a:spcPct val="100000"/>
              </a:lnSpc>
              <a:spcBef>
                <a:spcPts val="0"/>
              </a:spcBef>
              <a:spcAft>
                <a:spcPts val="0"/>
              </a:spcAft>
              <a:buClr>
                <a:srgbClr val="FFFFFF"/>
              </a:buClr>
              <a:buSzPts val="6000"/>
              <a:buNone/>
              <a:defRPr b="1" sz="6000">
                <a:solidFill>
                  <a:srgbClr val="FFFFFF"/>
                </a:solidFill>
              </a:defRPr>
            </a:lvl5pPr>
            <a:lvl6pPr lvl="5" rtl="0" algn="l">
              <a:lnSpc>
                <a:spcPct val="100000"/>
              </a:lnSpc>
              <a:spcBef>
                <a:spcPts val="0"/>
              </a:spcBef>
              <a:spcAft>
                <a:spcPts val="0"/>
              </a:spcAft>
              <a:buClr>
                <a:srgbClr val="FFFFFF"/>
              </a:buClr>
              <a:buSzPts val="6000"/>
              <a:buNone/>
              <a:defRPr b="1" sz="6000">
                <a:solidFill>
                  <a:srgbClr val="FFFFFF"/>
                </a:solidFill>
              </a:defRPr>
            </a:lvl6pPr>
            <a:lvl7pPr lvl="6" rtl="0" algn="l">
              <a:lnSpc>
                <a:spcPct val="100000"/>
              </a:lnSpc>
              <a:spcBef>
                <a:spcPts val="0"/>
              </a:spcBef>
              <a:spcAft>
                <a:spcPts val="0"/>
              </a:spcAft>
              <a:buClr>
                <a:srgbClr val="FFFFFF"/>
              </a:buClr>
              <a:buSzPts val="6000"/>
              <a:buNone/>
              <a:defRPr b="1" sz="6000">
                <a:solidFill>
                  <a:srgbClr val="FFFFFF"/>
                </a:solidFill>
              </a:defRPr>
            </a:lvl7pPr>
            <a:lvl8pPr lvl="7" rtl="0" algn="l">
              <a:lnSpc>
                <a:spcPct val="100000"/>
              </a:lnSpc>
              <a:spcBef>
                <a:spcPts val="0"/>
              </a:spcBef>
              <a:spcAft>
                <a:spcPts val="0"/>
              </a:spcAft>
              <a:buClr>
                <a:srgbClr val="FFFFFF"/>
              </a:buClr>
              <a:buSzPts val="6000"/>
              <a:buNone/>
              <a:defRPr b="1" sz="6000">
                <a:solidFill>
                  <a:srgbClr val="FFFFFF"/>
                </a:solidFill>
              </a:defRPr>
            </a:lvl8pPr>
            <a:lvl9pPr lvl="8" rtl="0" algn="l">
              <a:lnSpc>
                <a:spcPct val="100000"/>
              </a:lnSpc>
              <a:spcBef>
                <a:spcPts val="0"/>
              </a:spcBef>
              <a:spcAft>
                <a:spcPts val="0"/>
              </a:spcAft>
              <a:buClr>
                <a:srgbClr val="FFFFFF"/>
              </a:buClr>
              <a:buSzPts val="6000"/>
              <a:buNone/>
              <a:defRPr b="1" sz="6000">
                <a:solidFill>
                  <a:srgbClr val="FFFFFF"/>
                </a:solidFill>
              </a:defRPr>
            </a:lvl9pPr>
          </a:lstStyle>
          <a:p/>
        </p:txBody>
      </p:sp>
      <p:sp>
        <p:nvSpPr>
          <p:cNvPr id="112" name="Google Shape;112;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mc:Choice Requires="p14">
      <p:transition spd="slow" p14:dur="3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microsoft.com/en-us/azure/devops/pipelines/process/approvals?view=azure-devop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microsoft.com/en-us/azure/devops/pipelines/agents/pools-queues?view=azure-devops" TargetMode="External"/><Relationship Id="rId4" Type="http://schemas.openxmlformats.org/officeDocument/2006/relationships/hyperlink" Target="https://docs.microsoft.com/en-us/azure/devops/pipelines/process/environments?view=azure-devop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microsoft.com/en-us/azure/devops/pipelines/process/phases?view=azure-devops" TargetMode="External"/><Relationship Id="rId4" Type="http://schemas.openxmlformats.org/officeDocument/2006/relationships/hyperlink" Target="https://docs.microsoft.com/en-us/azure/devops/pipelines/process/stages?view=azure-devops" TargetMode="External"/><Relationship Id="rId5" Type="http://schemas.openxmlformats.org/officeDocument/2006/relationships/hyperlink" Target="https://docs.microsoft.com/en-us/azure/devops/pipelines/process/tasks?view=azure-devo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6"/>
          <p:cNvPicPr preferRelativeResize="0"/>
          <p:nvPr/>
        </p:nvPicPr>
        <p:blipFill>
          <a:blip r:embed="rId3">
            <a:alphaModFix/>
          </a:blip>
          <a:stretch>
            <a:fillRect/>
          </a:stretch>
        </p:blipFill>
        <p:spPr>
          <a:xfrm>
            <a:off x="152400" y="152400"/>
            <a:ext cx="8958207"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Pipelines and there usage in azure devops </a:t>
            </a:r>
            <a:endParaRPr/>
          </a:p>
        </p:txBody>
      </p:sp>
      <p:sp>
        <p:nvSpPr>
          <p:cNvPr id="168" name="Google Shape;16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200">
                <a:solidFill>
                  <a:srgbClr val="171717"/>
                </a:solidFill>
                <a:highlight>
                  <a:srgbClr val="FFFFFF"/>
                </a:highlight>
                <a:latin typeface="Arial"/>
                <a:ea typeface="Arial"/>
                <a:cs typeface="Arial"/>
                <a:sym typeface="Arial"/>
              </a:rPr>
              <a:t>Azure Pipelines automatically builds and tests code projects to make them available to others. It works with just about any language or project type. Azure Pipelines combines continuous integration (CI) and continuous delivery (CD) to test and build your code and ship it to any target.</a:t>
            </a:r>
            <a:endParaRPr sz="1200">
              <a:solidFill>
                <a:srgbClr val="171717"/>
              </a:solidFill>
              <a:highlight>
                <a:srgbClr val="FFFFFF"/>
              </a:highlight>
              <a:latin typeface="Arial"/>
              <a:ea typeface="Arial"/>
              <a:cs typeface="Arial"/>
              <a:sym typeface="Arial"/>
            </a:endParaRPr>
          </a:p>
          <a:p>
            <a:pPr indent="0" lvl="0" marL="0" rtl="0" algn="l">
              <a:spcBef>
                <a:spcPts val="1200"/>
              </a:spcBef>
              <a:spcAft>
                <a:spcPts val="0"/>
              </a:spcAft>
              <a:buNone/>
            </a:pPr>
            <a:r>
              <a:rPr lang="en-GB" sz="1200">
                <a:solidFill>
                  <a:srgbClr val="171717"/>
                </a:solidFill>
                <a:highlight>
                  <a:srgbClr val="FFFFFF"/>
                </a:highlight>
                <a:latin typeface="Arial"/>
                <a:ea typeface="Arial"/>
                <a:cs typeface="Arial"/>
                <a:sym typeface="Arial"/>
              </a:rPr>
              <a:t>Continuous Integration (CI) is the practice used by development teams of automating merging and testing code. Implementing CI helps to catch bugs early in the development cycle, which makes them less expensive to fix. Automated tests execute as part of the CI process to ensure quality. Artifacts are produced from CI systems and fed to release processes to drive frequent deployments. The Build service in Azure DevOps Server helps you set up and manage CI for your applications.</a:t>
            </a:r>
            <a:endParaRPr sz="1200">
              <a:solidFill>
                <a:srgbClr val="171717"/>
              </a:solidFill>
              <a:highlight>
                <a:srgbClr val="FFFFFF"/>
              </a:highlight>
              <a:latin typeface="Arial"/>
              <a:ea typeface="Arial"/>
              <a:cs typeface="Arial"/>
              <a:sym typeface="Arial"/>
            </a:endParaRPr>
          </a:p>
          <a:p>
            <a:pPr indent="0" lvl="0" marL="0" rtl="0" algn="l">
              <a:spcBef>
                <a:spcPts val="1200"/>
              </a:spcBef>
              <a:spcAft>
                <a:spcPts val="0"/>
              </a:spcAft>
              <a:buNone/>
            </a:pPr>
            <a:r>
              <a:rPr lang="en-GB" sz="1200">
                <a:solidFill>
                  <a:srgbClr val="171717"/>
                </a:solidFill>
                <a:highlight>
                  <a:srgbClr val="FFFFFF"/>
                </a:highlight>
                <a:latin typeface="Arial"/>
                <a:ea typeface="Arial"/>
                <a:cs typeface="Arial"/>
                <a:sym typeface="Arial"/>
              </a:rPr>
              <a:t>Continuous Delivery (CD) is a process by which code is built, tested, and deployed to one or more test and production environments. Deploying and testing in multiple environments increases quality. CI systems produce deployable artifacts, including infrastructure and apps. Automated release processes consume these artifacts to release new versions and fixes to existing systems.</a:t>
            </a:r>
            <a:endParaRPr sz="1200">
              <a:solidFill>
                <a:srgbClr val="171717"/>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idx="1" type="body"/>
          </p:nvPr>
        </p:nvSpPr>
        <p:spPr>
          <a:xfrm>
            <a:off x="311700" y="163075"/>
            <a:ext cx="8520600" cy="47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There are generally two types of pipelines in Azure DevOps - </a:t>
            </a:r>
            <a:endParaRPr sz="1400"/>
          </a:p>
          <a:p>
            <a:pPr indent="-317500" lvl="0" marL="457200" rtl="0" algn="l">
              <a:spcBef>
                <a:spcPts val="1200"/>
              </a:spcBef>
              <a:spcAft>
                <a:spcPts val="0"/>
              </a:spcAft>
              <a:buSzPts val="1400"/>
              <a:buChar char="●"/>
            </a:pPr>
            <a:r>
              <a:rPr lang="en-GB" sz="1400"/>
              <a:t>Classic pipeline </a:t>
            </a:r>
            <a:endParaRPr sz="1400"/>
          </a:p>
          <a:p>
            <a:pPr indent="-317500" lvl="0" marL="457200" rtl="0" algn="l">
              <a:spcBef>
                <a:spcPts val="0"/>
              </a:spcBef>
              <a:spcAft>
                <a:spcPts val="0"/>
              </a:spcAft>
              <a:buSzPts val="1400"/>
              <a:buChar char="●"/>
            </a:pPr>
            <a:r>
              <a:rPr lang="en-GB" sz="1400"/>
              <a:t>Yaml Pipeline </a:t>
            </a:r>
            <a:endParaRPr sz="1400"/>
          </a:p>
          <a:p>
            <a:pPr indent="0" lvl="0" marL="0" rtl="0" algn="l">
              <a:spcBef>
                <a:spcPts val="1200"/>
              </a:spcBef>
              <a:spcAft>
                <a:spcPts val="0"/>
              </a:spcAft>
              <a:buNone/>
            </a:pPr>
            <a:r>
              <a:rPr lang="en-GB" sz="1400"/>
              <a:t>Classic pipelines - They are generally the readymade templates that is used by azure devops. They are readymade templates that can be used to deploy code in </a:t>
            </a:r>
            <a:r>
              <a:rPr lang="en-GB" sz="1400"/>
              <a:t>respective</a:t>
            </a:r>
            <a:r>
              <a:rPr lang="en-GB" sz="1400"/>
              <a:t> server’s.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GB" sz="1400"/>
              <a:t>Yaml pipelines - This are the handmade written code for pipelines in Azure devops. This are not premade , we have to configure it and give the respective process and steps.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b="1" lang="en-GB" sz="1400" u="sng"/>
              <a:t>Azure pipeline terms - </a:t>
            </a:r>
            <a:endParaRPr b="1" sz="1400" u="sng"/>
          </a:p>
          <a:p>
            <a:pPr indent="-317500" lvl="0" marL="457200" rtl="0" algn="l">
              <a:lnSpc>
                <a:spcPct val="130000"/>
              </a:lnSpc>
              <a:spcBef>
                <a:spcPts val="1800"/>
              </a:spcBef>
              <a:spcAft>
                <a:spcPts val="0"/>
              </a:spcAft>
              <a:buSzPts val="1400"/>
              <a:buChar char="●"/>
            </a:pPr>
            <a:r>
              <a:rPr lang="en-GB" sz="1400">
                <a:latin typeface="Arial"/>
                <a:ea typeface="Arial"/>
                <a:cs typeface="Arial"/>
                <a:sym typeface="Arial"/>
              </a:rPr>
              <a:t>Agent -  It is a </a:t>
            </a:r>
            <a:r>
              <a:rPr lang="en-GB" sz="1400">
                <a:latin typeface="Arial"/>
                <a:ea typeface="Arial"/>
                <a:cs typeface="Arial"/>
                <a:sym typeface="Arial"/>
              </a:rPr>
              <a:t>virtual software OS in which your pipeline runs . It is of two types</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311700" y="124200"/>
            <a:ext cx="8520600" cy="444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Microsoft hosted agent -  </a:t>
            </a:r>
            <a:endParaRPr sz="1400"/>
          </a:p>
          <a:p>
            <a:pPr indent="0" lvl="0" marL="0" rtl="0" algn="l">
              <a:spcBef>
                <a:spcPts val="1200"/>
              </a:spcBef>
              <a:spcAft>
                <a:spcPts val="0"/>
              </a:spcAft>
              <a:buNone/>
            </a:pPr>
            <a:r>
              <a:rPr lang="en-GB" sz="1200">
                <a:solidFill>
                  <a:srgbClr val="171717"/>
                </a:solidFill>
                <a:highlight>
                  <a:srgbClr val="FFFFFF"/>
                </a:highlight>
                <a:latin typeface="Arial"/>
                <a:ea typeface="Arial"/>
                <a:cs typeface="Arial"/>
                <a:sym typeface="Arial"/>
              </a:rPr>
              <a:t>With Microsoft-hosted agents, maintenance and upgrades are taken care of for you. Each time you run a pipeline, you get a fresh virtual machine for each job in the pipeline. The virtual machine is discarded after one job (which means any change that a job makes to the virtual machine file system, such as checking out code, will be unavailable to the next job). </a:t>
            </a:r>
            <a:endParaRPr sz="1200">
              <a:solidFill>
                <a:srgbClr val="171717"/>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71717"/>
              </a:solidFill>
              <a:highlight>
                <a:srgbClr val="FFFFFF"/>
              </a:highlight>
              <a:latin typeface="Arial"/>
              <a:ea typeface="Arial"/>
              <a:cs typeface="Arial"/>
              <a:sym typeface="Arial"/>
            </a:endParaRPr>
          </a:p>
          <a:p>
            <a:pPr indent="0" lvl="0" marL="0" rtl="0" algn="l">
              <a:spcBef>
                <a:spcPts val="1200"/>
              </a:spcBef>
              <a:spcAft>
                <a:spcPts val="0"/>
              </a:spcAft>
              <a:buNone/>
            </a:pPr>
            <a:r>
              <a:rPr lang="en-GB" sz="1200">
                <a:solidFill>
                  <a:srgbClr val="171717"/>
                </a:solidFill>
                <a:highlight>
                  <a:srgbClr val="FFFFFF"/>
                </a:highlight>
                <a:latin typeface="Arial"/>
                <a:ea typeface="Arial"/>
                <a:cs typeface="Arial"/>
                <a:sym typeface="Arial"/>
              </a:rPr>
              <a:t>Self hosted Agent - </a:t>
            </a:r>
            <a:endParaRPr sz="1200">
              <a:solidFill>
                <a:srgbClr val="171717"/>
              </a:solidFill>
              <a:highlight>
                <a:srgbClr val="FFFFFF"/>
              </a:highlight>
              <a:latin typeface="Arial"/>
              <a:ea typeface="Arial"/>
              <a:cs typeface="Arial"/>
              <a:sym typeface="Arial"/>
            </a:endParaRPr>
          </a:p>
          <a:p>
            <a:pPr indent="0" lvl="0" marL="0" rtl="0" algn="l">
              <a:spcBef>
                <a:spcPts val="1200"/>
              </a:spcBef>
              <a:spcAft>
                <a:spcPts val="0"/>
              </a:spcAft>
              <a:buNone/>
            </a:pPr>
            <a:r>
              <a:rPr lang="en-GB" sz="1200">
                <a:solidFill>
                  <a:srgbClr val="171717"/>
                </a:solidFill>
                <a:highlight>
                  <a:srgbClr val="FFFFFF"/>
                </a:highlight>
                <a:latin typeface="Arial"/>
                <a:ea typeface="Arial"/>
                <a:cs typeface="Arial"/>
                <a:sym typeface="Arial"/>
              </a:rPr>
              <a:t> An agent that you set up and manage on your own to run jobs is a self-hosted agent. You can use self-hosted agents in Azure Pipelines or Azure DevOps Server, formerly named Team Foundation Server (TFS). Self-hosted agents give you more control to install dependent software needed for your builds and deployments. Also, machine-level caches and configuration persist from run to run, which can boost speed.</a:t>
            </a:r>
            <a:endParaRPr sz="1200">
              <a:solidFill>
                <a:srgbClr val="171717"/>
              </a:solidFill>
              <a:highlight>
                <a:srgbClr val="FFFFFF"/>
              </a:highlight>
              <a:latin typeface="Arial"/>
              <a:ea typeface="Arial"/>
              <a:cs typeface="Arial"/>
              <a:sym typeface="Arial"/>
            </a:endParaRPr>
          </a:p>
          <a:p>
            <a:pPr indent="-304800" lvl="0" marL="457200" rtl="0" algn="l">
              <a:spcBef>
                <a:spcPts val="1200"/>
              </a:spcBef>
              <a:spcAft>
                <a:spcPts val="0"/>
              </a:spcAft>
              <a:buClr>
                <a:srgbClr val="171717"/>
              </a:buClr>
              <a:buSzPts val="1200"/>
              <a:buFont typeface="Arial"/>
              <a:buChar char="●"/>
            </a:pPr>
            <a:r>
              <a:rPr b="1" lang="en-GB" sz="1200" u="sng">
                <a:solidFill>
                  <a:srgbClr val="171717"/>
                </a:solidFill>
                <a:highlight>
                  <a:srgbClr val="FFFFFF"/>
                </a:highlight>
                <a:latin typeface="Arial"/>
                <a:ea typeface="Arial"/>
                <a:cs typeface="Arial"/>
                <a:sym typeface="Arial"/>
              </a:rPr>
              <a:t>Approvals - </a:t>
            </a:r>
            <a:r>
              <a:rPr lang="en-GB" sz="1200">
                <a:solidFill>
                  <a:srgbClr val="171717"/>
                </a:solidFill>
                <a:highlight>
                  <a:srgbClr val="FFFFFF"/>
                </a:highlight>
                <a:latin typeface="Arial"/>
                <a:ea typeface="Arial"/>
                <a:cs typeface="Arial"/>
                <a:sym typeface="Arial"/>
              </a:rPr>
              <a:t> </a:t>
            </a:r>
            <a:endParaRPr sz="1200">
              <a:solidFill>
                <a:srgbClr val="171717"/>
              </a:solidFill>
              <a:highlight>
                <a:srgbClr val="FFFFFF"/>
              </a:highlight>
              <a:latin typeface="Arial"/>
              <a:ea typeface="Arial"/>
              <a:cs typeface="Arial"/>
              <a:sym typeface="Arial"/>
            </a:endParaRPr>
          </a:p>
          <a:p>
            <a:pPr indent="0" lvl="0" marL="0" rtl="0" algn="l">
              <a:spcBef>
                <a:spcPts val="1200"/>
              </a:spcBef>
              <a:spcAft>
                <a:spcPts val="0"/>
              </a:spcAft>
              <a:buNone/>
            </a:pPr>
            <a:r>
              <a:rPr lang="en-GB" sz="1200">
                <a:solidFill>
                  <a:srgbClr val="171717"/>
                </a:solidFill>
                <a:highlight>
                  <a:srgbClr val="FFFFFF"/>
                </a:highlight>
                <a:latin typeface="Arial"/>
                <a:ea typeface="Arial"/>
                <a:cs typeface="Arial"/>
                <a:sym typeface="Arial"/>
              </a:rPr>
              <a:t>         </a:t>
            </a:r>
            <a:r>
              <a:rPr lang="en-GB" sz="1200">
                <a:solidFill>
                  <a:schemeClr val="hlink"/>
                </a:solidFill>
                <a:highlight>
                  <a:srgbClr val="FFFFFF"/>
                </a:highlight>
                <a:uFill>
                  <a:noFill/>
                </a:uFill>
                <a:latin typeface="Arial"/>
                <a:ea typeface="Arial"/>
                <a:cs typeface="Arial"/>
                <a:sym typeface="Arial"/>
                <a:hlinkClick r:id="rId3"/>
              </a:rPr>
              <a:t>Approvals</a:t>
            </a:r>
            <a:r>
              <a:rPr lang="en-GB" sz="1200">
                <a:solidFill>
                  <a:srgbClr val="171717"/>
                </a:solidFill>
                <a:highlight>
                  <a:srgbClr val="FFFFFF"/>
                </a:highlight>
                <a:latin typeface="Arial"/>
                <a:ea typeface="Arial"/>
                <a:cs typeface="Arial"/>
                <a:sym typeface="Arial"/>
              </a:rPr>
              <a:t> define a set of validations required before a deployment runs. Manual approval is a common check performed to control deployments to production environments.</a:t>
            </a:r>
            <a:endParaRPr sz="1200">
              <a:solidFill>
                <a:srgbClr val="171717"/>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171717"/>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41400" y="554100"/>
            <a:ext cx="9102600" cy="3894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GB" u="sng">
                <a:latin typeface="Roboto"/>
                <a:ea typeface="Roboto"/>
                <a:cs typeface="Roboto"/>
                <a:sym typeface="Roboto"/>
              </a:rPr>
              <a:t>Artifact -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a:t>
            </a:r>
            <a:r>
              <a:rPr lang="en-GB" sz="1200">
                <a:solidFill>
                  <a:srgbClr val="171717"/>
                </a:solidFill>
                <a:highlight>
                  <a:srgbClr val="FFFFFF"/>
                </a:highlight>
              </a:rPr>
              <a:t>An artifact is a collection of files or packages published by a run. Artifacts are made available to subsequent tasks, such as distribution or deployment. </a:t>
            </a:r>
            <a:endParaRPr sz="1200">
              <a:solidFill>
                <a:srgbClr val="171717"/>
              </a:solidFill>
              <a:highlight>
                <a:srgbClr val="FFFFFF"/>
              </a:highlight>
            </a:endParaRPr>
          </a:p>
          <a:p>
            <a:pPr indent="0" lvl="0" marL="0" rtl="0" algn="l">
              <a:spcBef>
                <a:spcPts val="0"/>
              </a:spcBef>
              <a:spcAft>
                <a:spcPts val="0"/>
              </a:spcAft>
              <a:buNone/>
            </a:pPr>
            <a:r>
              <a:t/>
            </a:r>
            <a:endParaRPr sz="1200">
              <a:solidFill>
                <a:srgbClr val="171717"/>
              </a:solidFill>
              <a:highlight>
                <a:srgbClr val="FFFFFF"/>
              </a:highlight>
            </a:endParaRPr>
          </a:p>
          <a:p>
            <a:pPr indent="0" lvl="0" marL="0" rtl="0" algn="l">
              <a:spcBef>
                <a:spcPts val="0"/>
              </a:spcBef>
              <a:spcAft>
                <a:spcPts val="0"/>
              </a:spcAft>
              <a:buNone/>
            </a:pPr>
            <a:r>
              <a:t/>
            </a:r>
            <a:endParaRPr sz="1200">
              <a:solidFill>
                <a:srgbClr val="171717"/>
              </a:solidFill>
              <a:highlight>
                <a:srgbClr val="FFFFFF"/>
              </a:highlight>
            </a:endParaRPr>
          </a:p>
          <a:p>
            <a:pPr indent="-317500" lvl="0" marL="457200" rtl="0" algn="l">
              <a:spcBef>
                <a:spcPts val="0"/>
              </a:spcBef>
              <a:spcAft>
                <a:spcPts val="0"/>
              </a:spcAft>
              <a:buClr>
                <a:srgbClr val="171717"/>
              </a:buClr>
              <a:buSzPts val="1400"/>
              <a:buChar char="●"/>
            </a:pPr>
            <a:r>
              <a:rPr b="1" lang="en-GB" u="sng">
                <a:solidFill>
                  <a:srgbClr val="171717"/>
                </a:solidFill>
                <a:highlight>
                  <a:srgbClr val="FFFFFF"/>
                </a:highlight>
              </a:rPr>
              <a:t>Continuous</a:t>
            </a:r>
            <a:r>
              <a:rPr b="1" lang="en-GB" u="sng">
                <a:solidFill>
                  <a:srgbClr val="171717"/>
                </a:solidFill>
                <a:highlight>
                  <a:srgbClr val="FFFFFF"/>
                </a:highlight>
              </a:rPr>
              <a:t> Delivery - </a:t>
            </a:r>
            <a:r>
              <a:rPr lang="en-GB">
                <a:solidFill>
                  <a:srgbClr val="171717"/>
                </a:solidFill>
                <a:highlight>
                  <a:srgbClr val="FFFFFF"/>
                </a:highlight>
              </a:rPr>
              <a:t> </a:t>
            </a:r>
            <a:endParaRPr>
              <a:solidFill>
                <a:srgbClr val="171717"/>
              </a:solidFill>
              <a:highlight>
                <a:srgbClr val="FFFFFF"/>
              </a:highlight>
            </a:endParaRPr>
          </a:p>
          <a:p>
            <a:pPr indent="0" lvl="0" marL="0" rtl="0" algn="l">
              <a:spcBef>
                <a:spcPts val="0"/>
              </a:spcBef>
              <a:spcAft>
                <a:spcPts val="0"/>
              </a:spcAft>
              <a:buNone/>
            </a:pPr>
            <a:r>
              <a:rPr lang="en-GB">
                <a:solidFill>
                  <a:srgbClr val="171717"/>
                </a:solidFill>
                <a:highlight>
                  <a:srgbClr val="FFFFFF"/>
                </a:highlight>
              </a:rPr>
              <a:t>                               </a:t>
            </a:r>
            <a:r>
              <a:rPr lang="en-GB" sz="1200">
                <a:solidFill>
                  <a:srgbClr val="171717"/>
                </a:solidFill>
                <a:highlight>
                  <a:srgbClr val="FFFFFF"/>
                </a:highlight>
              </a:rPr>
              <a:t>Continuous delivery (CD) is a process by which code is built, tested, and deployed to one or more test and production stages. Deploying and testing in multiple stages helps drive quality. Continuous integration systems produce deployable artifacts, which include infrastructure and apps. Automated release pipelines consume these artifacts to release new versions and fixes to existing systems. </a:t>
            </a:r>
            <a:endParaRPr sz="1200">
              <a:solidFill>
                <a:srgbClr val="171717"/>
              </a:solidFill>
              <a:highlight>
                <a:srgbClr val="FFFFFF"/>
              </a:highlight>
            </a:endParaRPr>
          </a:p>
          <a:p>
            <a:pPr indent="0" lvl="0" marL="0" rtl="0" algn="l">
              <a:spcBef>
                <a:spcPts val="0"/>
              </a:spcBef>
              <a:spcAft>
                <a:spcPts val="0"/>
              </a:spcAft>
              <a:buNone/>
            </a:pPr>
            <a:r>
              <a:t/>
            </a:r>
            <a:endParaRPr sz="1200">
              <a:solidFill>
                <a:srgbClr val="171717"/>
              </a:solidFill>
              <a:highlight>
                <a:srgbClr val="FFFFFF"/>
              </a:highlight>
            </a:endParaRPr>
          </a:p>
          <a:p>
            <a:pPr indent="0" lvl="0" marL="0" rtl="0" algn="l">
              <a:spcBef>
                <a:spcPts val="0"/>
              </a:spcBef>
              <a:spcAft>
                <a:spcPts val="0"/>
              </a:spcAft>
              <a:buNone/>
            </a:pPr>
            <a:r>
              <a:t/>
            </a:r>
            <a:endParaRPr sz="1200">
              <a:solidFill>
                <a:srgbClr val="171717"/>
              </a:solidFill>
              <a:highlight>
                <a:srgbClr val="FFFFFF"/>
              </a:highlight>
            </a:endParaRPr>
          </a:p>
          <a:p>
            <a:pPr indent="-317500" lvl="0" marL="457200" rtl="0" algn="l">
              <a:spcBef>
                <a:spcPts val="0"/>
              </a:spcBef>
              <a:spcAft>
                <a:spcPts val="0"/>
              </a:spcAft>
              <a:buClr>
                <a:srgbClr val="171717"/>
              </a:buClr>
              <a:buSzPts val="1400"/>
              <a:buChar char="●"/>
            </a:pPr>
            <a:r>
              <a:rPr b="1" lang="en-GB" u="sng">
                <a:solidFill>
                  <a:srgbClr val="171717"/>
                </a:solidFill>
                <a:highlight>
                  <a:srgbClr val="FFFFFF"/>
                </a:highlight>
              </a:rPr>
              <a:t>Continuous</a:t>
            </a:r>
            <a:r>
              <a:rPr b="1" lang="en-GB" u="sng">
                <a:solidFill>
                  <a:srgbClr val="171717"/>
                </a:solidFill>
                <a:highlight>
                  <a:srgbClr val="FFFFFF"/>
                </a:highlight>
              </a:rPr>
              <a:t> Integration</a:t>
            </a:r>
            <a:r>
              <a:rPr lang="en-GB">
                <a:solidFill>
                  <a:srgbClr val="171717"/>
                </a:solidFill>
                <a:highlight>
                  <a:srgbClr val="FFFFFF"/>
                </a:highlight>
              </a:rPr>
              <a:t> - </a:t>
            </a:r>
            <a:endParaRPr>
              <a:solidFill>
                <a:srgbClr val="171717"/>
              </a:solidFill>
              <a:highlight>
                <a:srgbClr val="FFFFFF"/>
              </a:highlight>
            </a:endParaRPr>
          </a:p>
          <a:p>
            <a:pPr indent="0" lvl="0" marL="0" rtl="0" algn="l">
              <a:spcBef>
                <a:spcPts val="0"/>
              </a:spcBef>
              <a:spcAft>
                <a:spcPts val="0"/>
              </a:spcAft>
              <a:buNone/>
            </a:pPr>
            <a:r>
              <a:rPr lang="en-GB">
                <a:solidFill>
                  <a:srgbClr val="171717"/>
                </a:solidFill>
                <a:highlight>
                  <a:srgbClr val="FFFFFF"/>
                </a:highlight>
              </a:rPr>
              <a:t>                                           </a:t>
            </a:r>
            <a:r>
              <a:rPr lang="en-GB" sz="1200">
                <a:solidFill>
                  <a:srgbClr val="171717"/>
                </a:solidFill>
                <a:highlight>
                  <a:srgbClr val="FFFFFF"/>
                </a:highlight>
              </a:rPr>
              <a:t>Continuous integration (CI) is the practice used by development teams to simplify the testing and building of code. CI helps to catch bugs or problems early in the development cycle, which makes them easier and faster to fix. Automated tests and builds are run as part of the CI process. The process can run on a set schedule, whenever code is pushed, or both. Items known as artifacts are produced from CI systems.</a:t>
            </a:r>
            <a:endParaRPr sz="1200">
              <a:solidFill>
                <a:srgbClr val="171717"/>
              </a:solidFill>
              <a:highlight>
                <a:srgbClr val="FFFFFF"/>
              </a:highlight>
            </a:endParaRPr>
          </a:p>
          <a:p>
            <a:pPr indent="0" lvl="0" marL="0" rtl="0" algn="l">
              <a:spcBef>
                <a:spcPts val="0"/>
              </a:spcBef>
              <a:spcAft>
                <a:spcPts val="0"/>
              </a:spcAft>
              <a:buNone/>
            </a:pPr>
            <a:r>
              <a:t/>
            </a:r>
            <a:endParaRPr sz="1200">
              <a:solidFill>
                <a:srgbClr val="171717"/>
              </a:solidFill>
              <a:highlight>
                <a:srgbClr val="FFFFFF"/>
              </a:highlight>
            </a:endParaRPr>
          </a:p>
          <a:p>
            <a:pPr indent="0" lvl="0" marL="457200" rtl="0" algn="l">
              <a:spcBef>
                <a:spcPts val="0"/>
              </a:spcBef>
              <a:spcAft>
                <a:spcPts val="0"/>
              </a:spcAft>
              <a:buNone/>
            </a:pPr>
            <a:r>
              <a:t/>
            </a:r>
            <a:endParaRPr b="1" sz="1300" u="sng">
              <a:solidFill>
                <a:srgbClr val="171717"/>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nvSpPr>
        <p:spPr>
          <a:xfrm>
            <a:off x="62100" y="103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9" name="Google Shape;189;p29"/>
          <p:cNvSpPr txBox="1"/>
          <p:nvPr/>
        </p:nvSpPr>
        <p:spPr>
          <a:xfrm>
            <a:off x="41400" y="62100"/>
            <a:ext cx="9144000" cy="2955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GB" u="sng">
                <a:latin typeface="Roboto"/>
                <a:ea typeface="Roboto"/>
                <a:cs typeface="Roboto"/>
                <a:sym typeface="Roboto"/>
              </a:rPr>
              <a:t>Deployment </a:t>
            </a:r>
            <a:r>
              <a:rPr lang="en-GB">
                <a:latin typeface="Roboto"/>
                <a:ea typeface="Roboto"/>
                <a:cs typeface="Roboto"/>
                <a:sym typeface="Roboto"/>
              </a:rPr>
              <a:t>- </a:t>
            </a:r>
            <a:endParaRPr>
              <a:latin typeface="Roboto"/>
              <a:ea typeface="Roboto"/>
              <a:cs typeface="Roboto"/>
              <a:sym typeface="Roboto"/>
            </a:endParaRPr>
          </a:p>
          <a:p>
            <a:pPr indent="0" lvl="0" marL="457200" rtl="0" algn="l">
              <a:spcBef>
                <a:spcPts val="0"/>
              </a:spcBef>
              <a:spcAft>
                <a:spcPts val="0"/>
              </a:spcAft>
              <a:buNone/>
            </a:pPr>
            <a:r>
              <a:rPr lang="en-GB">
                <a:latin typeface="Roboto"/>
                <a:ea typeface="Roboto"/>
                <a:cs typeface="Roboto"/>
                <a:sym typeface="Roboto"/>
              </a:rPr>
              <a:t>                             </a:t>
            </a:r>
            <a:r>
              <a:rPr lang="en-GB" sz="1200">
                <a:solidFill>
                  <a:srgbClr val="171717"/>
                </a:solidFill>
                <a:highlight>
                  <a:srgbClr val="FFFFFF"/>
                </a:highlight>
              </a:rPr>
              <a:t>For Classic pipelines, a deployment is the action of running the tasks for one stage, which can include running automated tests, deploying build artifacts, and any other actions are specified for that stage.</a:t>
            </a:r>
            <a:endParaRPr sz="1200">
              <a:solidFill>
                <a:srgbClr val="171717"/>
              </a:solidFill>
              <a:highlight>
                <a:srgbClr val="FFFFFF"/>
              </a:highlight>
            </a:endParaRPr>
          </a:p>
          <a:p>
            <a:pPr indent="0" lvl="0" marL="457200" rtl="0" algn="l">
              <a:spcBef>
                <a:spcPts val="0"/>
              </a:spcBef>
              <a:spcAft>
                <a:spcPts val="0"/>
              </a:spcAft>
              <a:buNone/>
            </a:pPr>
            <a:r>
              <a:t/>
            </a:r>
            <a:endParaRPr sz="1200">
              <a:solidFill>
                <a:srgbClr val="171717"/>
              </a:solidFill>
              <a:highlight>
                <a:srgbClr val="FFFFFF"/>
              </a:highlight>
            </a:endParaRPr>
          </a:p>
          <a:p>
            <a:pPr indent="-317500" lvl="0" marL="457200" rtl="0" algn="l">
              <a:spcBef>
                <a:spcPts val="0"/>
              </a:spcBef>
              <a:spcAft>
                <a:spcPts val="0"/>
              </a:spcAft>
              <a:buClr>
                <a:srgbClr val="171717"/>
              </a:buClr>
              <a:buSzPts val="1400"/>
              <a:buChar char="●"/>
            </a:pPr>
            <a:r>
              <a:rPr b="1" lang="en-GB" u="sng">
                <a:solidFill>
                  <a:srgbClr val="171717"/>
                </a:solidFill>
                <a:highlight>
                  <a:srgbClr val="FFFFFF"/>
                </a:highlight>
              </a:rPr>
              <a:t>Deployment Group</a:t>
            </a:r>
            <a:r>
              <a:rPr lang="en-GB">
                <a:solidFill>
                  <a:srgbClr val="171717"/>
                </a:solidFill>
                <a:highlight>
                  <a:srgbClr val="FFFFFF"/>
                </a:highlight>
              </a:rPr>
              <a:t> - </a:t>
            </a:r>
            <a:endParaRPr>
              <a:solidFill>
                <a:srgbClr val="171717"/>
              </a:solidFill>
              <a:highlight>
                <a:srgbClr val="FFFFFF"/>
              </a:highlight>
            </a:endParaRPr>
          </a:p>
          <a:p>
            <a:pPr indent="0" lvl="0" marL="914400" rtl="0" algn="l">
              <a:spcBef>
                <a:spcPts val="0"/>
              </a:spcBef>
              <a:spcAft>
                <a:spcPts val="0"/>
              </a:spcAft>
              <a:buNone/>
            </a:pPr>
            <a:r>
              <a:rPr lang="en-GB">
                <a:solidFill>
                  <a:srgbClr val="171717"/>
                </a:solidFill>
                <a:highlight>
                  <a:srgbClr val="FFFFFF"/>
                </a:highlight>
              </a:rPr>
              <a:t>                        </a:t>
            </a:r>
            <a:r>
              <a:rPr lang="en-GB" sz="1200">
                <a:solidFill>
                  <a:srgbClr val="171717"/>
                </a:solidFill>
                <a:highlight>
                  <a:srgbClr val="FFFFFF"/>
                </a:highlight>
              </a:rPr>
              <a:t>A deployment group is a set of deployment target machines that have agents installed. A deployment group is just another grouping of agents, like an </a:t>
            </a:r>
            <a:r>
              <a:rPr lang="en-GB" sz="1200">
                <a:solidFill>
                  <a:schemeClr val="hlink"/>
                </a:solidFill>
                <a:highlight>
                  <a:srgbClr val="FFFFFF"/>
                </a:highlight>
                <a:uFill>
                  <a:noFill/>
                </a:uFill>
                <a:hlinkClick r:id="rId3"/>
              </a:rPr>
              <a:t>agent pool</a:t>
            </a:r>
            <a:r>
              <a:rPr lang="en-GB" sz="1200">
                <a:solidFill>
                  <a:srgbClr val="171717"/>
                </a:solidFill>
                <a:highlight>
                  <a:srgbClr val="FFFFFF"/>
                </a:highlight>
              </a:rPr>
              <a:t>. You can set the deployment targets in a pipeline for a job using a deployment group.</a:t>
            </a:r>
            <a:endParaRPr sz="1200">
              <a:solidFill>
                <a:srgbClr val="171717"/>
              </a:solidFill>
              <a:highlight>
                <a:srgbClr val="FFFFFF"/>
              </a:highlight>
            </a:endParaRPr>
          </a:p>
          <a:p>
            <a:pPr indent="0" lvl="0" marL="914400" rtl="0" algn="l">
              <a:spcBef>
                <a:spcPts val="0"/>
              </a:spcBef>
              <a:spcAft>
                <a:spcPts val="0"/>
              </a:spcAft>
              <a:buNone/>
            </a:pPr>
            <a:r>
              <a:t/>
            </a:r>
            <a:endParaRPr sz="1200">
              <a:solidFill>
                <a:srgbClr val="171717"/>
              </a:solidFill>
              <a:highlight>
                <a:srgbClr val="FFFFFF"/>
              </a:highlight>
            </a:endParaRPr>
          </a:p>
          <a:p>
            <a:pPr indent="-317500" lvl="0" marL="457200" rtl="0" algn="l">
              <a:spcBef>
                <a:spcPts val="0"/>
              </a:spcBef>
              <a:spcAft>
                <a:spcPts val="0"/>
              </a:spcAft>
              <a:buClr>
                <a:srgbClr val="171717"/>
              </a:buClr>
              <a:buSzPts val="1400"/>
              <a:buChar char="●"/>
            </a:pPr>
            <a:r>
              <a:rPr b="1" lang="en-GB" u="sng">
                <a:solidFill>
                  <a:srgbClr val="171717"/>
                </a:solidFill>
                <a:highlight>
                  <a:srgbClr val="FFFFFF"/>
                </a:highlight>
              </a:rPr>
              <a:t>Environment </a:t>
            </a:r>
            <a:r>
              <a:rPr lang="en-GB">
                <a:solidFill>
                  <a:srgbClr val="171717"/>
                </a:solidFill>
                <a:highlight>
                  <a:srgbClr val="FFFFFF"/>
                </a:highlight>
              </a:rPr>
              <a:t>- </a:t>
            </a:r>
            <a:endParaRPr>
              <a:solidFill>
                <a:srgbClr val="171717"/>
              </a:solidFill>
              <a:highlight>
                <a:srgbClr val="FFFFFF"/>
              </a:highlight>
            </a:endParaRPr>
          </a:p>
          <a:p>
            <a:pPr indent="0" lvl="0" marL="457200" rtl="0" algn="l">
              <a:spcBef>
                <a:spcPts val="0"/>
              </a:spcBef>
              <a:spcAft>
                <a:spcPts val="0"/>
              </a:spcAft>
              <a:buNone/>
            </a:pPr>
            <a:r>
              <a:rPr lang="en-GB">
                <a:solidFill>
                  <a:srgbClr val="171717"/>
                </a:solidFill>
                <a:highlight>
                  <a:srgbClr val="FFFFFF"/>
                </a:highlight>
              </a:rPr>
              <a:t>                               </a:t>
            </a:r>
            <a:r>
              <a:rPr lang="en-GB" sz="1200">
                <a:solidFill>
                  <a:srgbClr val="171717"/>
                </a:solidFill>
                <a:highlight>
                  <a:srgbClr val="FFFFFF"/>
                </a:highlight>
              </a:rPr>
              <a:t>An </a:t>
            </a:r>
            <a:r>
              <a:rPr lang="en-GB" sz="1200">
                <a:solidFill>
                  <a:schemeClr val="hlink"/>
                </a:solidFill>
                <a:highlight>
                  <a:srgbClr val="FFFFFF"/>
                </a:highlight>
                <a:uFill>
                  <a:noFill/>
                </a:uFill>
                <a:hlinkClick r:id="rId4"/>
              </a:rPr>
              <a:t>environment</a:t>
            </a:r>
            <a:r>
              <a:rPr lang="en-GB" sz="1200">
                <a:solidFill>
                  <a:srgbClr val="171717"/>
                </a:solidFill>
                <a:highlight>
                  <a:srgbClr val="FFFFFF"/>
                </a:highlight>
              </a:rPr>
              <a:t> is a collection of resources, where you deploy your application. It can contain one or more virtual machines, containers, web apps, or any service that's used to host the application being developed. </a:t>
            </a:r>
            <a:endParaRPr sz="1200">
              <a:solidFill>
                <a:srgbClr val="171717"/>
              </a:solidFill>
              <a:highlight>
                <a:srgbClr val="FFFFFF"/>
              </a:highlight>
            </a:endParaRPr>
          </a:p>
          <a:p>
            <a:pPr indent="0" lvl="0" marL="457200" rtl="0" algn="l">
              <a:spcBef>
                <a:spcPts val="0"/>
              </a:spcBef>
              <a:spcAft>
                <a:spcPts val="0"/>
              </a:spcAft>
              <a:buNone/>
            </a:pPr>
            <a:r>
              <a:t/>
            </a:r>
            <a:endParaRPr sz="1200">
              <a:solidFill>
                <a:srgbClr val="171717"/>
              </a:solidFill>
              <a:highlight>
                <a:srgbClr val="FFFFFF"/>
              </a:highlight>
            </a:endParaRPr>
          </a:p>
          <a:p>
            <a:pPr indent="0" lvl="0" marL="0" rtl="0" algn="l">
              <a:spcBef>
                <a:spcPts val="0"/>
              </a:spcBef>
              <a:spcAft>
                <a:spcPts val="0"/>
              </a:spcAft>
              <a:buNone/>
            </a:pPr>
            <a:r>
              <a:t/>
            </a:r>
            <a:endParaRPr sz="1200">
              <a:solidFill>
                <a:srgbClr val="171717"/>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ctrTitle"/>
          </p:nvPr>
        </p:nvSpPr>
        <p:spPr>
          <a:xfrm>
            <a:off x="973325" y="1341476"/>
            <a:ext cx="6264000" cy="245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Terms used in Azure YAML pipelines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nvSpPr>
        <p:spPr>
          <a:xfrm>
            <a:off x="9225" y="0"/>
            <a:ext cx="91440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Job -   </a:t>
            </a:r>
            <a:r>
              <a:rPr lang="en-GB">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GB" sz="1200">
                <a:solidFill>
                  <a:srgbClr val="171717"/>
                </a:solidFill>
                <a:highlight>
                  <a:srgbClr val="FFFFFF"/>
                </a:highlight>
              </a:rPr>
              <a:t>A stage contains one or more </a:t>
            </a:r>
            <a:r>
              <a:rPr lang="en-GB" sz="1200">
                <a:solidFill>
                  <a:schemeClr val="hlink"/>
                </a:solidFill>
                <a:highlight>
                  <a:srgbClr val="FFFFFF"/>
                </a:highlight>
                <a:uFill>
                  <a:noFill/>
                </a:uFill>
                <a:hlinkClick r:id="rId3"/>
              </a:rPr>
              <a:t>jobs</a:t>
            </a:r>
            <a:r>
              <a:rPr lang="en-GB" sz="1200">
                <a:solidFill>
                  <a:srgbClr val="171717"/>
                </a:solidFill>
                <a:highlight>
                  <a:srgbClr val="FFFFFF"/>
                </a:highlight>
              </a:rPr>
              <a:t>. Each job runs on an agent. A job represents an execution boundary of a set of steps. All of the steps run together on the same agent. Jobs are most useful when you want to run a series of steps in different environments. For example, you might want to build two configurations - x86 and x64. In this case, you have one stage and two jobs. One job would be for x86 and the other job would be for x64.</a:t>
            </a:r>
            <a:endParaRPr sz="1200">
              <a:solidFill>
                <a:srgbClr val="171717"/>
              </a:solidFill>
              <a:highlight>
                <a:srgbClr val="FFFFFF"/>
              </a:highlight>
            </a:endParaRPr>
          </a:p>
          <a:p>
            <a:pPr indent="0" lvl="0" marL="0" rtl="0" algn="l">
              <a:spcBef>
                <a:spcPts val="0"/>
              </a:spcBef>
              <a:spcAft>
                <a:spcPts val="0"/>
              </a:spcAft>
              <a:buNone/>
            </a:pPr>
            <a:r>
              <a:t/>
            </a:r>
            <a:endParaRPr sz="1200">
              <a:solidFill>
                <a:srgbClr val="171717"/>
              </a:solidFill>
              <a:highlight>
                <a:srgbClr val="FFFFFF"/>
              </a:highlight>
            </a:endParaRPr>
          </a:p>
          <a:p>
            <a:pPr indent="0" lvl="0" marL="0" rtl="0" algn="l">
              <a:spcBef>
                <a:spcPts val="0"/>
              </a:spcBef>
              <a:spcAft>
                <a:spcPts val="0"/>
              </a:spcAft>
              <a:buNone/>
            </a:pPr>
            <a:r>
              <a:rPr b="1" lang="en-GB" sz="1200">
                <a:solidFill>
                  <a:srgbClr val="171717"/>
                </a:solidFill>
                <a:highlight>
                  <a:srgbClr val="FFFFFF"/>
                </a:highlight>
              </a:rPr>
              <a:t>Stage - </a:t>
            </a:r>
            <a:endParaRPr b="1" sz="1200">
              <a:solidFill>
                <a:srgbClr val="171717"/>
              </a:solidFill>
              <a:highlight>
                <a:srgbClr val="FFFFFF"/>
              </a:highlight>
            </a:endParaRPr>
          </a:p>
          <a:p>
            <a:pPr indent="0" lvl="0" marL="0" rtl="0" algn="l">
              <a:spcBef>
                <a:spcPts val="0"/>
              </a:spcBef>
              <a:spcAft>
                <a:spcPts val="0"/>
              </a:spcAft>
              <a:buNone/>
            </a:pPr>
            <a:r>
              <a:rPr lang="en-GB" sz="1200">
                <a:solidFill>
                  <a:srgbClr val="171717"/>
                </a:solidFill>
                <a:highlight>
                  <a:srgbClr val="FFFFFF"/>
                </a:highlight>
              </a:rPr>
              <a:t>A </a:t>
            </a:r>
            <a:r>
              <a:rPr lang="en-GB" sz="1200">
                <a:solidFill>
                  <a:schemeClr val="hlink"/>
                </a:solidFill>
                <a:highlight>
                  <a:srgbClr val="FFFFFF"/>
                </a:highlight>
                <a:uFill>
                  <a:noFill/>
                </a:uFill>
                <a:hlinkClick r:id="rId4"/>
              </a:rPr>
              <a:t>stage</a:t>
            </a:r>
            <a:r>
              <a:rPr lang="en-GB" sz="1200">
                <a:solidFill>
                  <a:srgbClr val="171717"/>
                </a:solidFill>
                <a:highlight>
                  <a:srgbClr val="FFFFFF"/>
                </a:highlight>
              </a:rPr>
              <a:t> is a logical boundary in the pipeline. It can be used to mark separation of concerns (for example, Build, QA, and production). Each stage contains one or more jobs. When you define multiple stages in a pipeline, by default, they run one after the other.</a:t>
            </a:r>
            <a:endParaRPr sz="1200">
              <a:solidFill>
                <a:srgbClr val="171717"/>
              </a:solidFill>
              <a:highlight>
                <a:srgbClr val="FFFFFF"/>
              </a:highlight>
            </a:endParaRPr>
          </a:p>
          <a:p>
            <a:pPr indent="0" lvl="0" marL="0" rtl="0" algn="l">
              <a:spcBef>
                <a:spcPts val="0"/>
              </a:spcBef>
              <a:spcAft>
                <a:spcPts val="0"/>
              </a:spcAft>
              <a:buNone/>
            </a:pPr>
            <a:r>
              <a:t/>
            </a:r>
            <a:endParaRPr sz="1200">
              <a:solidFill>
                <a:srgbClr val="171717"/>
              </a:solidFill>
              <a:highlight>
                <a:srgbClr val="FFFFFF"/>
              </a:highlight>
            </a:endParaRPr>
          </a:p>
          <a:p>
            <a:pPr indent="0" lvl="0" marL="0" rtl="0" algn="l">
              <a:spcBef>
                <a:spcPts val="0"/>
              </a:spcBef>
              <a:spcAft>
                <a:spcPts val="0"/>
              </a:spcAft>
              <a:buNone/>
            </a:pPr>
            <a:r>
              <a:rPr b="1" lang="en-GB">
                <a:solidFill>
                  <a:srgbClr val="171717"/>
                </a:solidFill>
                <a:highlight>
                  <a:srgbClr val="FFFFFF"/>
                </a:highlight>
              </a:rPr>
              <a:t>Step - </a:t>
            </a:r>
            <a:endParaRPr b="1">
              <a:solidFill>
                <a:srgbClr val="171717"/>
              </a:solidFill>
              <a:highlight>
                <a:srgbClr val="FFFFFF"/>
              </a:highlight>
            </a:endParaRPr>
          </a:p>
          <a:p>
            <a:pPr indent="0" lvl="0" marL="0" rtl="0" algn="l">
              <a:spcBef>
                <a:spcPts val="0"/>
              </a:spcBef>
              <a:spcAft>
                <a:spcPts val="0"/>
              </a:spcAft>
              <a:buNone/>
            </a:pPr>
            <a:r>
              <a:rPr lang="en-GB" sz="1200">
                <a:solidFill>
                  <a:srgbClr val="171717"/>
                </a:solidFill>
                <a:highlight>
                  <a:srgbClr val="FFFFFF"/>
                </a:highlight>
              </a:rPr>
              <a:t>A step is the smallest building block of a pipeline. For example, a pipeline might consist of build and test steps. A step can either be a script or a task. A task is simply a pre-created script offered as a convenience to you. </a:t>
            </a:r>
            <a:endParaRPr sz="1200">
              <a:solidFill>
                <a:srgbClr val="171717"/>
              </a:solidFill>
              <a:highlight>
                <a:srgbClr val="FFFFFF"/>
              </a:highlight>
            </a:endParaRPr>
          </a:p>
          <a:p>
            <a:pPr indent="0" lvl="0" marL="0" rtl="0" algn="l">
              <a:spcBef>
                <a:spcPts val="0"/>
              </a:spcBef>
              <a:spcAft>
                <a:spcPts val="0"/>
              </a:spcAft>
              <a:buNone/>
            </a:pPr>
            <a:r>
              <a:t/>
            </a:r>
            <a:endParaRPr sz="1200">
              <a:solidFill>
                <a:srgbClr val="171717"/>
              </a:solidFill>
              <a:highlight>
                <a:srgbClr val="FFFFFF"/>
              </a:highlight>
            </a:endParaRPr>
          </a:p>
          <a:p>
            <a:pPr indent="0" lvl="0" marL="0" rtl="0" algn="l">
              <a:spcBef>
                <a:spcPts val="0"/>
              </a:spcBef>
              <a:spcAft>
                <a:spcPts val="0"/>
              </a:spcAft>
              <a:buNone/>
            </a:pPr>
            <a:r>
              <a:rPr b="1" lang="en-GB">
                <a:solidFill>
                  <a:srgbClr val="171717"/>
                </a:solidFill>
                <a:highlight>
                  <a:srgbClr val="FFFFFF"/>
                </a:highlight>
              </a:rPr>
              <a:t>Task - </a:t>
            </a:r>
            <a:endParaRPr b="1">
              <a:solidFill>
                <a:srgbClr val="171717"/>
              </a:solidFill>
              <a:highlight>
                <a:srgbClr val="FFFFFF"/>
              </a:highlight>
            </a:endParaRPr>
          </a:p>
          <a:p>
            <a:pPr indent="0" lvl="0" marL="0" rtl="0" algn="l">
              <a:spcBef>
                <a:spcPts val="0"/>
              </a:spcBef>
              <a:spcAft>
                <a:spcPts val="0"/>
              </a:spcAft>
              <a:buNone/>
            </a:pPr>
            <a:r>
              <a:rPr lang="en-GB" sz="1200">
                <a:solidFill>
                  <a:srgbClr val="171717"/>
                </a:solidFill>
                <a:highlight>
                  <a:srgbClr val="FFFFFF"/>
                </a:highlight>
              </a:rPr>
              <a:t>A </a:t>
            </a:r>
            <a:r>
              <a:rPr lang="en-GB" sz="1200">
                <a:solidFill>
                  <a:schemeClr val="hlink"/>
                </a:solidFill>
                <a:highlight>
                  <a:srgbClr val="FFFFFF"/>
                </a:highlight>
                <a:uFill>
                  <a:noFill/>
                </a:uFill>
                <a:hlinkClick r:id="rId5"/>
              </a:rPr>
              <a:t>task</a:t>
            </a:r>
            <a:r>
              <a:rPr lang="en-GB" sz="1200">
                <a:solidFill>
                  <a:srgbClr val="171717"/>
                </a:solidFill>
                <a:highlight>
                  <a:srgbClr val="FFFFFF"/>
                </a:highlight>
              </a:rPr>
              <a:t> is the building block for defining automation in a pipeline. A task is packaged script or procedure that has been abstracted with a set of inputs.</a:t>
            </a:r>
            <a:endParaRPr sz="1200">
              <a:solidFill>
                <a:srgbClr val="171717"/>
              </a:solidFill>
              <a:highlight>
                <a:srgbClr val="FFFFFF"/>
              </a:highlight>
            </a:endParaRPr>
          </a:p>
          <a:p>
            <a:pPr indent="0" lvl="0" marL="0" rtl="0" algn="l">
              <a:spcBef>
                <a:spcPts val="0"/>
              </a:spcBef>
              <a:spcAft>
                <a:spcPts val="0"/>
              </a:spcAft>
              <a:buNone/>
            </a:pPr>
            <a:r>
              <a:t/>
            </a:r>
            <a:endParaRPr sz="1200">
              <a:solidFill>
                <a:srgbClr val="171717"/>
              </a:solidFill>
              <a:highlight>
                <a:srgbClr val="FFFFFF"/>
              </a:highlight>
            </a:endParaRPr>
          </a:p>
          <a:p>
            <a:pPr indent="0" lvl="0" marL="0" rtl="0" algn="l">
              <a:spcBef>
                <a:spcPts val="0"/>
              </a:spcBef>
              <a:spcAft>
                <a:spcPts val="0"/>
              </a:spcAft>
              <a:buNone/>
            </a:pPr>
            <a:r>
              <a:rPr b="1" lang="en-GB">
                <a:solidFill>
                  <a:srgbClr val="171717"/>
                </a:solidFill>
                <a:highlight>
                  <a:srgbClr val="FFFFFF"/>
                </a:highlight>
              </a:rPr>
              <a:t>Trigger</a:t>
            </a:r>
            <a:r>
              <a:rPr lang="en-GB" sz="1200">
                <a:solidFill>
                  <a:srgbClr val="171717"/>
                </a:solidFill>
                <a:highlight>
                  <a:srgbClr val="FFFFFF"/>
                </a:highlight>
              </a:rPr>
              <a:t> - </a:t>
            </a:r>
            <a:endParaRPr sz="1200">
              <a:solidFill>
                <a:srgbClr val="171717"/>
              </a:solidFill>
              <a:highlight>
                <a:srgbClr val="FFFFFF"/>
              </a:highlight>
            </a:endParaRPr>
          </a:p>
          <a:p>
            <a:pPr indent="0" lvl="0" marL="0" rtl="0" algn="l">
              <a:spcBef>
                <a:spcPts val="0"/>
              </a:spcBef>
              <a:spcAft>
                <a:spcPts val="0"/>
              </a:spcAft>
              <a:buNone/>
            </a:pPr>
            <a:r>
              <a:rPr lang="en-GB" sz="1200">
                <a:solidFill>
                  <a:srgbClr val="171717"/>
                </a:solidFill>
                <a:highlight>
                  <a:srgbClr val="FFFFFF"/>
                </a:highlight>
              </a:rPr>
              <a:t>A trigger is something that's set up to tell the pipeline when to run. You can configure a pipeline to run upon a push to a repository, at scheduled times, or upon the completion of another build. All of these actions are known as triggers</a:t>
            </a:r>
            <a:endParaRPr sz="1200">
              <a:solidFill>
                <a:srgbClr val="171717"/>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nvSpPr>
        <p:spPr>
          <a:xfrm>
            <a:off x="-10265300" y="1314400"/>
            <a:ext cx="28728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latin typeface="Roboto"/>
                <a:ea typeface="Roboto"/>
                <a:cs typeface="Roboto"/>
                <a:sym typeface="Roboto"/>
              </a:rPr>
              <a:t>YAML PIPELINE EXPLANATION </a:t>
            </a:r>
            <a:endParaRPr b="1" sz="25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8750" y="43800"/>
            <a:ext cx="9144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trigger:</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main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pool:</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vmImage: 'ubuntu-latest'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steps:</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task: NodeTool@0</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inputs:</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versionSpec: '16.x'</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displayName: 'Install Node.js'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script: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npm install</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displayName: 'npm install'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script: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npm run build</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displayName: 'npm build'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nvSpPr>
        <p:spPr>
          <a:xfrm>
            <a:off x="17525" y="8750"/>
            <a:ext cx="9144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 task: CopyFiles@2</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inputs:</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sourceFolder: '$(Build.SourcesDirectory)'</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contents: '*.tgz'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targetFolder: $(Build.ArtifactStagingDirectory)/npm</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displayName: 'Copy npm package'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task: CopyFiles@2</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inputs:</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sourceFolder: '$(Build.SourcesDirectory)'</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contents: 'package.json'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targetFolder: $(Build.ArtifactStagingDirectory)/npm</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displayName: 'Copy package.json'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task: PublishPipelineArtifact@1</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inputs:</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targetPath: '$(Build.ArtifactStagingDirectory)/npm'</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artifactName: npm</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  displayName: 'Publish npm artifact'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DevOps</a:t>
            </a:r>
            <a:endParaRPr/>
          </a:p>
        </p:txBody>
      </p:sp>
      <p:sp>
        <p:nvSpPr>
          <p:cNvPr id="123" name="Google Shape;123;p17"/>
          <p:cNvSpPr txBox="1"/>
          <p:nvPr>
            <p:ph idx="1" type="body"/>
          </p:nvPr>
        </p:nvSpPr>
        <p:spPr>
          <a:xfrm>
            <a:off x="235500" y="1987225"/>
            <a:ext cx="8520600" cy="3354000"/>
          </a:xfrm>
          <a:prstGeom prst="rect">
            <a:avLst/>
          </a:prstGeom>
        </p:spPr>
        <p:txBody>
          <a:bodyPr anchorCtr="0" anchor="t" bIns="91425" lIns="91425" spcFirstLastPara="1" rIns="91425" wrap="square" tIns="91425">
            <a:normAutofit/>
          </a:bodyPr>
          <a:lstStyle/>
          <a:p>
            <a:pPr indent="0" lvl="0" marL="0" rtl="0" algn="l">
              <a:lnSpc>
                <a:spcPct val="7840"/>
              </a:lnSpc>
              <a:spcBef>
                <a:spcPts val="1200"/>
              </a:spcBef>
              <a:spcAft>
                <a:spcPts val="0"/>
              </a:spcAft>
              <a:buNone/>
            </a:pPr>
            <a:r>
              <a:rPr lang="en-GB" sz="1400">
                <a:solidFill>
                  <a:srgbClr val="4C4C51"/>
                </a:solidFill>
                <a:highlight>
                  <a:srgbClr val="FFFFFF"/>
                </a:highlight>
                <a:latin typeface="Roboto"/>
                <a:ea typeface="Roboto"/>
                <a:cs typeface="Roboto"/>
                <a:sym typeface="Roboto"/>
              </a:rPr>
              <a:t>A compound of development (Dev) and operations (Ops), DevOps is the union of people, process and technology to continually provide value to customers.</a:t>
            </a:r>
            <a:endParaRPr sz="1400">
              <a:solidFill>
                <a:srgbClr val="4C4C51"/>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sz="1400">
              <a:solidFill>
                <a:srgbClr val="4C4C5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400">
                <a:solidFill>
                  <a:srgbClr val="4C4C51"/>
                </a:solidFill>
                <a:highlight>
                  <a:srgbClr val="FFFFFF"/>
                </a:highlight>
                <a:latin typeface="Roboto"/>
                <a:ea typeface="Roboto"/>
                <a:cs typeface="Roboto"/>
                <a:sym typeface="Roboto"/>
              </a:rPr>
              <a:t>What does DevOps means for the team ?</a:t>
            </a:r>
            <a:endParaRPr sz="1400">
              <a:solidFill>
                <a:srgbClr val="4C4C51"/>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1400">
                <a:solidFill>
                  <a:srgbClr val="4C4C51"/>
                </a:solidFill>
                <a:highlight>
                  <a:srgbClr val="FFFFFF"/>
                </a:highlight>
                <a:latin typeface="Roboto"/>
                <a:ea typeface="Roboto"/>
                <a:cs typeface="Roboto"/>
                <a:sym typeface="Roboto"/>
              </a:rPr>
              <a:t>DevOps enable formerly </a:t>
            </a:r>
            <a:r>
              <a:rPr lang="en-GB" sz="1400">
                <a:solidFill>
                  <a:srgbClr val="4C4C51"/>
                </a:solidFill>
                <a:highlight>
                  <a:srgbClr val="FFFFFF"/>
                </a:highlight>
                <a:latin typeface="Roboto"/>
                <a:ea typeface="Roboto"/>
                <a:cs typeface="Roboto"/>
                <a:sym typeface="Roboto"/>
              </a:rPr>
              <a:t>siloed roles - development , IT operations , QA and security to collaborate and coordinate to produce better , more reliable products, BY adopting a DevOps culture along with DevOps practices and tools , teams gain the ability to better respond to customer needs.</a:t>
            </a:r>
            <a:endParaRPr sz="1400">
              <a:solidFill>
                <a:srgbClr val="4C4C51"/>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nvSpPr>
        <p:spPr>
          <a:xfrm>
            <a:off x="-26275" y="873225"/>
            <a:ext cx="9021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34343"/>
                </a:solidFill>
                <a:latin typeface="Roboto"/>
                <a:ea typeface="Roboto"/>
                <a:cs typeface="Roboto"/>
                <a:sym typeface="Roboto"/>
              </a:rPr>
              <a:t>Trigger - It is generally used in pipeline for revoke process . It tell when should the pipeline will run .</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a:p>
            <a:pPr indent="0" lvl="0" marL="0" rtl="0" algn="l">
              <a:spcBef>
                <a:spcPts val="0"/>
              </a:spcBef>
              <a:spcAft>
                <a:spcPts val="0"/>
              </a:spcAft>
              <a:buNone/>
            </a:pPr>
            <a:r>
              <a:rPr lang="en-GB">
                <a:solidFill>
                  <a:srgbClr val="434343"/>
                </a:solidFill>
                <a:latin typeface="Roboto"/>
                <a:ea typeface="Roboto"/>
                <a:cs typeface="Roboto"/>
                <a:sym typeface="Roboto"/>
              </a:rPr>
              <a:t>Pool - It is the virtual server ie a agent which runs the pipeline</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a:p>
            <a:pPr indent="0" lvl="0" marL="0" rtl="0" algn="l">
              <a:spcBef>
                <a:spcPts val="0"/>
              </a:spcBef>
              <a:spcAft>
                <a:spcPts val="0"/>
              </a:spcAft>
              <a:buNone/>
            </a:pPr>
            <a:r>
              <a:rPr lang="en-GB">
                <a:solidFill>
                  <a:srgbClr val="434343"/>
                </a:solidFill>
                <a:latin typeface="Roboto"/>
                <a:ea typeface="Roboto"/>
                <a:cs typeface="Roboto"/>
                <a:sym typeface="Roboto"/>
              </a:rPr>
              <a:t>Steps - </a:t>
            </a:r>
            <a:r>
              <a:rPr lang="en-GB">
                <a:solidFill>
                  <a:srgbClr val="434343"/>
                </a:solidFill>
                <a:latin typeface="Roboto"/>
                <a:ea typeface="Roboto"/>
                <a:cs typeface="Roboto"/>
                <a:sym typeface="Roboto"/>
              </a:rPr>
              <a:t>Steps</a:t>
            </a:r>
            <a:r>
              <a:rPr lang="en-GB">
                <a:solidFill>
                  <a:srgbClr val="434343"/>
                </a:solidFill>
                <a:latin typeface="Roboto"/>
                <a:ea typeface="Roboto"/>
                <a:cs typeface="Roboto"/>
                <a:sym typeface="Roboto"/>
              </a:rPr>
              <a:t> which we include to run the pipeline ie 1st step is about to install the node js on agent </a:t>
            </a:r>
            <a:endParaRPr>
              <a:solidFill>
                <a:srgbClr val="434343"/>
              </a:solidFill>
              <a:latin typeface="Roboto"/>
              <a:ea typeface="Roboto"/>
              <a:cs typeface="Roboto"/>
              <a:sym typeface="Roboto"/>
            </a:endParaRPr>
          </a:p>
          <a:p>
            <a:pPr indent="0" lvl="0" marL="0" rtl="0" algn="l">
              <a:spcBef>
                <a:spcPts val="0"/>
              </a:spcBef>
              <a:spcAft>
                <a:spcPts val="0"/>
              </a:spcAft>
              <a:buNone/>
            </a:pPr>
            <a:r>
              <a:rPr lang="en-GB">
                <a:solidFill>
                  <a:srgbClr val="434343"/>
                </a:solidFill>
                <a:latin typeface="Roboto"/>
                <a:ea typeface="Roboto"/>
                <a:cs typeface="Roboto"/>
                <a:sym typeface="Roboto"/>
              </a:rPr>
              <a:t> </a:t>
            </a:r>
            <a:endParaRPr>
              <a:solidFill>
                <a:srgbClr val="434343"/>
              </a:solidFill>
              <a:latin typeface="Roboto"/>
              <a:ea typeface="Roboto"/>
              <a:cs typeface="Roboto"/>
              <a:sym typeface="Roboto"/>
            </a:endParaRPr>
          </a:p>
          <a:p>
            <a:pPr indent="0" lvl="0" marL="0" rtl="0" algn="l">
              <a:spcBef>
                <a:spcPts val="0"/>
              </a:spcBef>
              <a:spcAft>
                <a:spcPts val="0"/>
              </a:spcAft>
              <a:buNone/>
            </a:pPr>
            <a:r>
              <a:rPr lang="en-GB">
                <a:solidFill>
                  <a:srgbClr val="434343"/>
                </a:solidFill>
                <a:latin typeface="Roboto"/>
                <a:ea typeface="Roboto"/>
                <a:cs typeface="Roboto"/>
                <a:sym typeface="Roboto"/>
              </a:rPr>
              <a:t>Script - It is used to run a particular command in pools </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a:p>
            <a:pPr indent="0" lvl="0" marL="0" rtl="0" algn="l">
              <a:spcBef>
                <a:spcPts val="0"/>
              </a:spcBef>
              <a:spcAft>
                <a:spcPts val="0"/>
              </a:spcAft>
              <a:buNone/>
            </a:pPr>
            <a:r>
              <a:rPr lang="en-GB">
                <a:solidFill>
                  <a:srgbClr val="434343"/>
                </a:solidFill>
                <a:latin typeface="Roboto"/>
                <a:ea typeface="Roboto"/>
                <a:cs typeface="Roboto"/>
                <a:sym typeface="Roboto"/>
              </a:rPr>
              <a:t>Task - This command is  generally used to copy files or folder from any of the commands related to system work .</a:t>
            </a:r>
            <a:endParaRPr>
              <a:solidFill>
                <a:srgbClr val="434343"/>
              </a:solidFill>
              <a:latin typeface="Roboto"/>
              <a:ea typeface="Roboto"/>
              <a:cs typeface="Roboto"/>
              <a:sym typeface="Roboto"/>
            </a:endParaRPr>
          </a:p>
          <a:p>
            <a:pPr indent="0" lvl="0" marL="0" rtl="0" algn="l">
              <a:spcBef>
                <a:spcPts val="0"/>
              </a:spcBef>
              <a:spcAft>
                <a:spcPts val="0"/>
              </a:spcAft>
              <a:buNone/>
            </a:pPr>
            <a:r>
              <a:rPr lang="en-GB">
                <a:solidFill>
                  <a:srgbClr val="434343"/>
                </a:solidFill>
                <a:latin typeface="Roboto"/>
                <a:ea typeface="Roboto"/>
                <a:cs typeface="Roboto"/>
                <a:sym typeface="Roboto"/>
              </a:rPr>
              <a:t>            The first task will copy package from build </a:t>
            </a:r>
            <a:r>
              <a:rPr lang="en-GB">
                <a:solidFill>
                  <a:srgbClr val="434343"/>
                </a:solidFill>
                <a:latin typeface="Roboto"/>
                <a:ea typeface="Roboto"/>
                <a:cs typeface="Roboto"/>
                <a:sym typeface="Roboto"/>
              </a:rPr>
              <a:t>directory</a:t>
            </a:r>
            <a:r>
              <a:rPr lang="en-GB">
                <a:solidFill>
                  <a:srgbClr val="434343"/>
                </a:solidFill>
                <a:latin typeface="Roboto"/>
                <a:ea typeface="Roboto"/>
                <a:cs typeface="Roboto"/>
                <a:sym typeface="Roboto"/>
              </a:rPr>
              <a:t> to npm package directory </a:t>
            </a:r>
            <a:endParaRPr>
              <a:solidFill>
                <a:srgbClr val="434343"/>
              </a:solidFill>
              <a:latin typeface="Roboto"/>
              <a:ea typeface="Roboto"/>
              <a:cs typeface="Roboto"/>
              <a:sym typeface="Roboto"/>
            </a:endParaRPr>
          </a:p>
          <a:p>
            <a:pPr indent="0" lvl="0" marL="0" rtl="0" algn="l">
              <a:spcBef>
                <a:spcPts val="0"/>
              </a:spcBef>
              <a:spcAft>
                <a:spcPts val="0"/>
              </a:spcAft>
              <a:buNone/>
            </a:pPr>
            <a:r>
              <a:rPr lang="en-GB">
                <a:solidFill>
                  <a:srgbClr val="434343"/>
                </a:solidFill>
                <a:latin typeface="Roboto"/>
                <a:ea typeface="Roboto"/>
                <a:cs typeface="Roboto"/>
                <a:sym typeface="Roboto"/>
              </a:rPr>
              <a:t>           </a:t>
            </a:r>
            <a:endParaRPr>
              <a:solidFill>
                <a:srgbClr val="434343"/>
              </a:solidFill>
              <a:latin typeface="Roboto"/>
              <a:ea typeface="Roboto"/>
              <a:cs typeface="Roboto"/>
              <a:sym typeface="Roboto"/>
            </a:endParaRPr>
          </a:p>
          <a:p>
            <a:pPr indent="0" lvl="0" marL="0" rtl="0" algn="l">
              <a:spcBef>
                <a:spcPts val="0"/>
              </a:spcBef>
              <a:spcAft>
                <a:spcPts val="0"/>
              </a:spcAft>
              <a:buNone/>
            </a:pPr>
            <a:r>
              <a:rPr lang="en-GB">
                <a:solidFill>
                  <a:srgbClr val="434343"/>
                </a:solidFill>
                <a:latin typeface="Roboto"/>
                <a:ea typeface="Roboto"/>
                <a:cs typeface="Roboto"/>
                <a:sym typeface="Roboto"/>
              </a:rPr>
              <a:t>            Second task will generally copy the npm package from Source directory to npm directory </a:t>
            </a:r>
            <a:endParaRPr>
              <a:solidFill>
                <a:srgbClr val="434343"/>
              </a:solidFill>
              <a:latin typeface="Roboto"/>
              <a:ea typeface="Roboto"/>
              <a:cs typeface="Roboto"/>
              <a:sym typeface="Roboto"/>
            </a:endParaRPr>
          </a:p>
          <a:p>
            <a:pPr indent="0" lvl="0" marL="0" rtl="0" algn="l">
              <a:spcBef>
                <a:spcPts val="0"/>
              </a:spcBef>
              <a:spcAft>
                <a:spcPts val="0"/>
              </a:spcAft>
              <a:buNone/>
            </a:pPr>
            <a:r>
              <a:rPr lang="en-GB">
                <a:solidFill>
                  <a:srgbClr val="434343"/>
                </a:solidFill>
                <a:latin typeface="Roboto"/>
                <a:ea typeface="Roboto"/>
                <a:cs typeface="Roboto"/>
                <a:sym typeface="Roboto"/>
              </a:rPr>
              <a:t>        </a:t>
            </a:r>
            <a:endParaRPr>
              <a:solidFill>
                <a:srgbClr val="434343"/>
              </a:solidFill>
              <a:latin typeface="Roboto"/>
              <a:ea typeface="Roboto"/>
              <a:cs typeface="Roboto"/>
              <a:sym typeface="Roboto"/>
            </a:endParaRPr>
          </a:p>
          <a:p>
            <a:pPr indent="0" lvl="0" marL="0" rtl="0" algn="l">
              <a:spcBef>
                <a:spcPts val="0"/>
              </a:spcBef>
              <a:spcAft>
                <a:spcPts val="0"/>
              </a:spcAft>
              <a:buNone/>
            </a:pPr>
            <a:r>
              <a:rPr lang="en-GB">
                <a:solidFill>
                  <a:srgbClr val="434343"/>
                </a:solidFill>
                <a:latin typeface="Roboto"/>
                <a:ea typeface="Roboto"/>
                <a:cs typeface="Roboto"/>
                <a:sym typeface="Roboto"/>
              </a:rPr>
              <a:t>             Third task will publish the NPM artifact</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8"/>
          <p:cNvSpPr txBox="1"/>
          <p:nvPr>
            <p:ph type="title"/>
          </p:nvPr>
        </p:nvSpPr>
        <p:spPr>
          <a:xfrm>
            <a:off x="160800" y="217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Azure DevOps </a:t>
            </a:r>
            <a:endParaRPr/>
          </a:p>
        </p:txBody>
      </p:sp>
      <p:sp>
        <p:nvSpPr>
          <p:cNvPr id="129" name="Google Shape;129;p18"/>
          <p:cNvSpPr txBox="1"/>
          <p:nvPr>
            <p:ph idx="1" type="body"/>
          </p:nvPr>
        </p:nvSpPr>
        <p:spPr>
          <a:xfrm>
            <a:off x="235500" y="1533475"/>
            <a:ext cx="8520600" cy="45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171717"/>
                </a:solidFill>
                <a:highlight>
                  <a:srgbClr val="FFFFFF"/>
                </a:highlight>
              </a:rPr>
              <a:t>Azure DevOps provides developer services for allowing teams to plan work, collaborate on code development, and build and deploy applications. Azure DevOps supports a collaborative culture and set of processes that bring together developers, project managers, and contributors to develop software. It allows organizations to create and improve products at a faster pace than they can with traditional software development approaches.</a:t>
            </a:r>
            <a:endParaRPr sz="1400">
              <a:solidFill>
                <a:srgbClr val="171717"/>
              </a:solidFill>
              <a:highlight>
                <a:srgbClr val="FFFFFF"/>
              </a:highlight>
            </a:endParaRPr>
          </a:p>
          <a:p>
            <a:pPr indent="0" lvl="0" marL="0" rtl="0" algn="l">
              <a:spcBef>
                <a:spcPts val="1200"/>
              </a:spcBef>
              <a:spcAft>
                <a:spcPts val="0"/>
              </a:spcAft>
              <a:buNone/>
            </a:pPr>
            <a:r>
              <a:t/>
            </a:r>
            <a:endParaRPr sz="1400">
              <a:solidFill>
                <a:srgbClr val="171717"/>
              </a:solidFill>
              <a:highlight>
                <a:srgbClr val="FFFFFF"/>
              </a:highlight>
            </a:endParaRPr>
          </a:p>
          <a:p>
            <a:pPr indent="0" lvl="0" marL="0" rtl="0" algn="l">
              <a:spcBef>
                <a:spcPts val="1200"/>
              </a:spcBef>
              <a:spcAft>
                <a:spcPts val="0"/>
              </a:spcAft>
              <a:buNone/>
            </a:pPr>
            <a:r>
              <a:rPr lang="en-GB" sz="1400">
                <a:solidFill>
                  <a:srgbClr val="171717"/>
                </a:solidFill>
                <a:highlight>
                  <a:srgbClr val="FFFFFF"/>
                </a:highlight>
              </a:rPr>
              <a:t>Azure DevOps provides integrated features that you can access through your web browser or IDE client.</a:t>
            </a:r>
            <a:endParaRPr sz="1400">
              <a:solidFill>
                <a:srgbClr val="171717"/>
              </a:solidFill>
              <a:highlight>
                <a:srgbClr val="FFFFFF"/>
              </a:highlight>
            </a:endParaRPr>
          </a:p>
          <a:p>
            <a:pPr indent="0" lvl="0" marL="0" rtl="0" algn="l">
              <a:spcBef>
                <a:spcPts val="1200"/>
              </a:spcBef>
              <a:spcAft>
                <a:spcPts val="0"/>
              </a:spcAft>
              <a:buNone/>
            </a:pPr>
            <a:r>
              <a:rPr lang="en-GB" sz="1400">
                <a:solidFill>
                  <a:srgbClr val="171717"/>
                </a:solidFill>
                <a:highlight>
                  <a:srgbClr val="FFFFFF"/>
                </a:highlight>
              </a:rPr>
              <a:t>Azure repo , Azure boards , Azure artifacts , Azure Pipelines and Azure Test plans .</a:t>
            </a:r>
            <a:endParaRPr sz="1400">
              <a:solidFill>
                <a:srgbClr val="171717"/>
              </a:solidFill>
              <a:highlight>
                <a:srgbClr val="FFFFFF"/>
              </a:highlight>
            </a:endParaRPr>
          </a:p>
          <a:p>
            <a:pPr indent="0" lvl="0" marL="0" rtl="0" algn="l">
              <a:spcBef>
                <a:spcPts val="1200"/>
              </a:spcBef>
              <a:spcAft>
                <a:spcPts val="0"/>
              </a:spcAft>
              <a:buNone/>
            </a:pPr>
            <a:r>
              <a:t/>
            </a:r>
            <a:endParaRPr sz="1400">
              <a:solidFill>
                <a:srgbClr val="171717"/>
              </a:solidFill>
              <a:highlight>
                <a:srgbClr val="FFFFFF"/>
              </a:highlight>
            </a:endParaRPr>
          </a:p>
          <a:p>
            <a:pPr indent="0" lvl="0" marL="0" rtl="0" algn="l">
              <a:spcBef>
                <a:spcPts val="1200"/>
              </a:spcBef>
              <a:spcAft>
                <a:spcPts val="0"/>
              </a:spcAft>
              <a:buNone/>
            </a:pPr>
            <a:r>
              <a:t/>
            </a:r>
            <a:endParaRPr sz="1400">
              <a:solidFill>
                <a:srgbClr val="171717"/>
              </a:solidFill>
              <a:highlight>
                <a:srgbClr val="FFFFFF"/>
              </a:highlight>
            </a:endParaRPr>
          </a:p>
          <a:p>
            <a:pPr indent="0" lvl="0" marL="0" rtl="0" algn="l">
              <a:spcBef>
                <a:spcPts val="1200"/>
              </a:spcBef>
              <a:spcAft>
                <a:spcPts val="1200"/>
              </a:spcAft>
              <a:buNone/>
            </a:pPr>
            <a:r>
              <a:t/>
            </a:r>
            <a:endParaRPr sz="1400">
              <a:solidFill>
                <a:srgbClr val="171717"/>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Azure DevOps</a:t>
            </a:r>
            <a:endParaRPr/>
          </a:p>
        </p:txBody>
      </p:sp>
      <p:sp>
        <p:nvSpPr>
          <p:cNvPr id="135" name="Google Shape;135;p19"/>
          <p:cNvSpPr txBox="1"/>
          <p:nvPr>
            <p:ph idx="1" type="body"/>
          </p:nvPr>
        </p:nvSpPr>
        <p:spPr>
          <a:xfrm>
            <a:off x="235500" y="1758625"/>
            <a:ext cx="85206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arenR"/>
            </a:pPr>
            <a:r>
              <a:rPr lang="en-GB" sz="1400"/>
              <a:t>We have timely access to new features , as Azure updates its devops content frequently from every 3 </a:t>
            </a:r>
            <a:r>
              <a:rPr lang="en-GB" sz="1400"/>
              <a:t>months .</a:t>
            </a:r>
            <a:endParaRPr sz="1400"/>
          </a:p>
          <a:p>
            <a:pPr indent="-317500" lvl="0" marL="457200" rtl="0" algn="l">
              <a:spcBef>
                <a:spcPts val="0"/>
              </a:spcBef>
              <a:spcAft>
                <a:spcPts val="0"/>
              </a:spcAft>
              <a:buSzPts val="1400"/>
              <a:buAutoNum type="arabicParenR"/>
            </a:pPr>
            <a:r>
              <a:rPr lang="en-GB" sz="1400"/>
              <a:t>No upgrades to worry about , as you don’t need to patch up with the tool chain because azure is a SAAS product.</a:t>
            </a:r>
            <a:endParaRPr sz="1400"/>
          </a:p>
          <a:p>
            <a:pPr indent="-317500" lvl="0" marL="457200" rtl="0" algn="l">
              <a:spcBef>
                <a:spcPts val="0"/>
              </a:spcBef>
              <a:spcAft>
                <a:spcPts val="0"/>
              </a:spcAft>
              <a:buSzPts val="1400"/>
              <a:buAutoNum type="arabicParenR"/>
            </a:pPr>
            <a:r>
              <a:rPr lang="en-GB" sz="1400"/>
              <a:t>It is reliable , as it has got 24x7 support and 99% SLA.</a:t>
            </a:r>
            <a:endParaRPr sz="1400"/>
          </a:p>
          <a:p>
            <a:pPr indent="-317500" lvl="0" marL="457200" rtl="0" algn="l">
              <a:spcBef>
                <a:spcPts val="0"/>
              </a:spcBef>
              <a:spcAft>
                <a:spcPts val="0"/>
              </a:spcAft>
              <a:buSzPts val="1400"/>
              <a:buAutoNum type="arabicParenR"/>
            </a:pPr>
            <a:r>
              <a:rPr lang="en-GB" sz="1400"/>
              <a:t>It is flexible and more secured</a:t>
            </a:r>
            <a:endParaRPr sz="1400"/>
          </a:p>
          <a:p>
            <a:pPr indent="-317500" lvl="0" marL="457200" rtl="0" algn="l">
              <a:spcBef>
                <a:spcPts val="0"/>
              </a:spcBef>
              <a:spcAft>
                <a:spcPts val="0"/>
              </a:spcAft>
              <a:buSzPts val="1400"/>
              <a:buAutoNum type="arabicParenR"/>
            </a:pPr>
            <a:r>
              <a:rPr lang="en-GB" sz="1400"/>
              <a:t>It is a hybrid platform , as you can work or integrate simultaneously with other cloud platforms like AWS and GCP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we use Azure DevOps</a:t>
            </a:r>
            <a:endParaRPr/>
          </a:p>
        </p:txBody>
      </p:sp>
      <p:sp>
        <p:nvSpPr>
          <p:cNvPr id="141" name="Google Shape;141;p20"/>
          <p:cNvSpPr txBox="1"/>
          <p:nvPr>
            <p:ph idx="1" type="body"/>
          </p:nvPr>
        </p:nvSpPr>
        <p:spPr>
          <a:xfrm>
            <a:off x="311700" y="1682425"/>
            <a:ext cx="8520600" cy="335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arenR"/>
            </a:pPr>
            <a:r>
              <a:rPr lang="en-GB" sz="1500"/>
              <a:t>Helps maintaining versioning of the code </a:t>
            </a:r>
            <a:r>
              <a:rPr lang="en-GB" sz="1500"/>
              <a:t>easily with git and azure repos</a:t>
            </a:r>
            <a:endParaRPr sz="1500"/>
          </a:p>
          <a:p>
            <a:pPr indent="-323850" lvl="0" marL="457200" rtl="0" algn="l">
              <a:spcBef>
                <a:spcPts val="0"/>
              </a:spcBef>
              <a:spcAft>
                <a:spcPts val="0"/>
              </a:spcAft>
              <a:buSzPts val="1500"/>
              <a:buAutoNum type="arabicParenR"/>
            </a:pPr>
            <a:r>
              <a:rPr lang="en-GB" sz="1500"/>
              <a:t>You can use Azure boards , which is a agile development for task management , which can be very crucial for project management.</a:t>
            </a:r>
            <a:endParaRPr sz="1500"/>
          </a:p>
          <a:p>
            <a:pPr indent="-323850" lvl="0" marL="457200" rtl="0" algn="l">
              <a:spcBef>
                <a:spcPts val="0"/>
              </a:spcBef>
              <a:spcAft>
                <a:spcPts val="0"/>
              </a:spcAft>
              <a:buSzPts val="1500"/>
              <a:buAutoNum type="arabicParenR"/>
            </a:pPr>
            <a:r>
              <a:rPr lang="en-GB" sz="1500"/>
              <a:t>It provides a robust platform on which you can deploy your applications in a pipeline allowing for continuous integration and deployment</a:t>
            </a:r>
            <a:endParaRPr sz="1500"/>
          </a:p>
          <a:p>
            <a:pPr indent="-323850" lvl="0" marL="457200" rtl="0" algn="l">
              <a:spcBef>
                <a:spcPts val="0"/>
              </a:spcBef>
              <a:spcAft>
                <a:spcPts val="0"/>
              </a:spcAft>
              <a:buSzPts val="1500"/>
              <a:buAutoNum type="arabicParenR"/>
            </a:pPr>
            <a:r>
              <a:rPr lang="en-GB" sz="1500"/>
              <a:t>It is an open platform , every user can contribute to its working or community.</a:t>
            </a:r>
            <a:endParaRPr sz="1500"/>
          </a:p>
          <a:p>
            <a:pPr indent="-323850" lvl="0" marL="457200" rtl="0" algn="l">
              <a:spcBef>
                <a:spcPts val="0"/>
              </a:spcBef>
              <a:spcAft>
                <a:spcPts val="0"/>
              </a:spcAft>
              <a:buSzPts val="1500"/>
              <a:buAutoNum type="arabicParenR"/>
            </a:pPr>
            <a:r>
              <a:rPr lang="en-GB" sz="1500"/>
              <a:t>It has azure artifacts manager in which you can manage your build and work through it.</a:t>
            </a:r>
            <a:endParaRPr sz="1500"/>
          </a:p>
        </p:txBody>
      </p:sp>
      <p:sp>
        <p:nvSpPr>
          <p:cNvPr id="142" name="Google Shape;142;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32325" y="1096874"/>
            <a:ext cx="4339200" cy="29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Services offered by Azure DevOps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idx="1" type="body"/>
          </p:nvPr>
        </p:nvSpPr>
        <p:spPr>
          <a:xfrm>
            <a:off x="311700" y="620275"/>
            <a:ext cx="8520600" cy="4740900"/>
          </a:xfrm>
          <a:prstGeom prst="rect">
            <a:avLst/>
          </a:prstGeom>
        </p:spPr>
        <p:txBody>
          <a:bodyPr anchorCtr="0" anchor="t" bIns="91425" lIns="91425" spcFirstLastPara="1" rIns="91425" wrap="square" tIns="91425">
            <a:normAutofit/>
          </a:bodyPr>
          <a:lstStyle/>
          <a:p>
            <a:pPr indent="0" lvl="0" marL="0" rtl="0" algn="l">
              <a:lnSpc>
                <a:spcPct val="105000"/>
              </a:lnSpc>
              <a:spcBef>
                <a:spcPts val="1200"/>
              </a:spcBef>
              <a:spcAft>
                <a:spcPts val="0"/>
              </a:spcAft>
              <a:buSzPts val="852"/>
              <a:buNone/>
            </a:pPr>
            <a:r>
              <a:rPr lang="en-GB" sz="1203">
                <a:solidFill>
                  <a:srgbClr val="171717"/>
                </a:solidFill>
                <a:highlight>
                  <a:srgbClr val="FFFFFF"/>
                </a:highlight>
                <a:latin typeface="Arial"/>
                <a:ea typeface="Arial"/>
                <a:cs typeface="Arial"/>
                <a:sym typeface="Arial"/>
              </a:rPr>
              <a:t>                                                 Some of the commonly listed services and there use are - </a:t>
            </a:r>
            <a:endParaRPr sz="1203">
              <a:solidFill>
                <a:srgbClr val="171717"/>
              </a:solidFill>
              <a:highlight>
                <a:srgbClr val="FFFFFF"/>
              </a:highlight>
              <a:latin typeface="Arial"/>
              <a:ea typeface="Arial"/>
              <a:cs typeface="Arial"/>
              <a:sym typeface="Arial"/>
            </a:endParaRPr>
          </a:p>
          <a:p>
            <a:pPr indent="0" lvl="0" marL="0" rtl="0" algn="l">
              <a:lnSpc>
                <a:spcPct val="105000"/>
              </a:lnSpc>
              <a:spcBef>
                <a:spcPts val="1200"/>
              </a:spcBef>
              <a:spcAft>
                <a:spcPts val="0"/>
              </a:spcAft>
              <a:buSzPts val="852"/>
              <a:buNone/>
            </a:pPr>
            <a:r>
              <a:t/>
            </a:r>
            <a:endParaRPr sz="1203">
              <a:solidFill>
                <a:srgbClr val="171717"/>
              </a:solidFill>
              <a:highlight>
                <a:srgbClr val="FFFFFF"/>
              </a:highlight>
              <a:latin typeface="Arial"/>
              <a:ea typeface="Arial"/>
              <a:cs typeface="Arial"/>
              <a:sym typeface="Arial"/>
            </a:endParaRPr>
          </a:p>
          <a:p>
            <a:pPr indent="-305042" lvl="0" marL="457200" rtl="0" algn="l">
              <a:lnSpc>
                <a:spcPct val="105000"/>
              </a:lnSpc>
              <a:spcBef>
                <a:spcPts val="0"/>
              </a:spcBef>
              <a:spcAft>
                <a:spcPts val="0"/>
              </a:spcAft>
              <a:buClr>
                <a:srgbClr val="171717"/>
              </a:buClr>
              <a:buSzPts val="1204"/>
              <a:buFont typeface="Arial"/>
              <a:buAutoNum type="arabicParenR"/>
            </a:pPr>
            <a:r>
              <a:rPr lang="en-GB" sz="1203">
                <a:solidFill>
                  <a:srgbClr val="171717"/>
                </a:solidFill>
                <a:highlight>
                  <a:srgbClr val="FFFFFF"/>
                </a:highlight>
                <a:latin typeface="Arial"/>
                <a:ea typeface="Arial"/>
                <a:cs typeface="Arial"/>
                <a:sym typeface="Arial"/>
              </a:rPr>
              <a:t> Azure Dashboards - you can add , configure user from dashboard , configure projects and quickly go to different areas of your project.</a:t>
            </a:r>
            <a:endParaRPr sz="1203">
              <a:solidFill>
                <a:srgbClr val="171717"/>
              </a:solidFill>
              <a:highlight>
                <a:srgbClr val="FFFFFF"/>
              </a:highlight>
              <a:latin typeface="Arial"/>
              <a:ea typeface="Arial"/>
              <a:cs typeface="Arial"/>
              <a:sym typeface="Arial"/>
            </a:endParaRPr>
          </a:p>
          <a:p>
            <a:pPr indent="0" lvl="0" marL="457200" rtl="0" algn="l">
              <a:lnSpc>
                <a:spcPct val="105000"/>
              </a:lnSpc>
              <a:spcBef>
                <a:spcPts val="0"/>
              </a:spcBef>
              <a:spcAft>
                <a:spcPts val="0"/>
              </a:spcAft>
              <a:buSzPts val="852"/>
              <a:buNone/>
            </a:pPr>
            <a:r>
              <a:t/>
            </a:r>
            <a:endParaRPr sz="1203">
              <a:solidFill>
                <a:srgbClr val="171717"/>
              </a:solidFill>
              <a:highlight>
                <a:srgbClr val="FFFFFF"/>
              </a:highlight>
              <a:latin typeface="Arial"/>
              <a:ea typeface="Arial"/>
              <a:cs typeface="Arial"/>
              <a:sym typeface="Arial"/>
            </a:endParaRPr>
          </a:p>
          <a:p>
            <a:pPr indent="-305042" lvl="0" marL="457200" rtl="0" algn="l">
              <a:lnSpc>
                <a:spcPct val="105000"/>
              </a:lnSpc>
              <a:spcBef>
                <a:spcPts val="0"/>
              </a:spcBef>
              <a:spcAft>
                <a:spcPts val="0"/>
              </a:spcAft>
              <a:buClr>
                <a:srgbClr val="171717"/>
              </a:buClr>
              <a:buSzPts val="1204"/>
              <a:buFont typeface="Arial"/>
              <a:buAutoNum type="arabicParenR"/>
            </a:pPr>
            <a:r>
              <a:rPr lang="en-GB" sz="1203">
                <a:solidFill>
                  <a:srgbClr val="171717"/>
                </a:solidFill>
                <a:highlight>
                  <a:srgbClr val="FFFFFF"/>
                </a:highlight>
                <a:latin typeface="Arial"/>
                <a:ea typeface="Arial"/>
                <a:cs typeface="Arial"/>
                <a:sym typeface="Arial"/>
              </a:rPr>
              <a:t>Azure repo’s and files - From Repos, you gain access to your source control Git-based or Team Foundation Version Control (TFVC) repositories to support version control of your software projects. These repositories are private.</a:t>
            </a:r>
            <a:endParaRPr sz="1203">
              <a:solidFill>
                <a:srgbClr val="171717"/>
              </a:solidFill>
              <a:highlight>
                <a:srgbClr val="FFFFFF"/>
              </a:highlight>
              <a:latin typeface="Arial"/>
              <a:ea typeface="Arial"/>
              <a:cs typeface="Arial"/>
              <a:sym typeface="Arial"/>
            </a:endParaRPr>
          </a:p>
          <a:p>
            <a:pPr indent="0" lvl="0" marL="457200" rtl="0" algn="l">
              <a:lnSpc>
                <a:spcPct val="140000"/>
              </a:lnSpc>
              <a:spcBef>
                <a:spcPts val="0"/>
              </a:spcBef>
              <a:spcAft>
                <a:spcPts val="0"/>
              </a:spcAft>
              <a:buSzPts val="852"/>
              <a:buNone/>
            </a:pPr>
            <a:r>
              <a:t/>
            </a:r>
            <a:endParaRPr sz="1203">
              <a:solidFill>
                <a:srgbClr val="171717"/>
              </a:solidFill>
              <a:highlight>
                <a:srgbClr val="FFFFFF"/>
              </a:highlight>
              <a:latin typeface="Arial"/>
              <a:ea typeface="Arial"/>
              <a:cs typeface="Arial"/>
              <a:sym typeface="Arial"/>
            </a:endParaRPr>
          </a:p>
          <a:p>
            <a:pPr indent="-305042" lvl="0" marL="457200" rtl="0" algn="l">
              <a:lnSpc>
                <a:spcPct val="90000"/>
              </a:lnSpc>
              <a:spcBef>
                <a:spcPts val="0"/>
              </a:spcBef>
              <a:spcAft>
                <a:spcPts val="0"/>
              </a:spcAft>
              <a:buClr>
                <a:srgbClr val="171717"/>
              </a:buClr>
              <a:buSzPts val="1204"/>
              <a:buFont typeface="Arial"/>
              <a:buAutoNum type="arabicParenR"/>
            </a:pPr>
            <a:r>
              <a:rPr lang="en-GB" sz="1203">
                <a:solidFill>
                  <a:srgbClr val="171717"/>
                </a:solidFill>
                <a:highlight>
                  <a:srgbClr val="FFFFFF"/>
                </a:highlight>
                <a:latin typeface="Arial"/>
                <a:ea typeface="Arial"/>
                <a:cs typeface="Arial"/>
                <a:sym typeface="Arial"/>
              </a:rPr>
              <a:t>Azure Boards - From Boards, you gain access to Agile tools to support planning and tracking work.</a:t>
            </a:r>
            <a:endParaRPr sz="1203">
              <a:solidFill>
                <a:srgbClr val="171717"/>
              </a:solidFill>
              <a:highlight>
                <a:srgbClr val="FFFFFF"/>
              </a:highlight>
              <a:latin typeface="Arial"/>
              <a:ea typeface="Arial"/>
              <a:cs typeface="Arial"/>
              <a:sym typeface="Arial"/>
            </a:endParaRPr>
          </a:p>
          <a:p>
            <a:pPr indent="0" lvl="0" marL="457200" rtl="0" algn="l">
              <a:lnSpc>
                <a:spcPct val="90000"/>
              </a:lnSpc>
              <a:spcBef>
                <a:spcPts val="0"/>
              </a:spcBef>
              <a:spcAft>
                <a:spcPts val="0"/>
              </a:spcAft>
              <a:buSzPts val="852"/>
              <a:buNone/>
            </a:pPr>
            <a:r>
              <a:t/>
            </a:r>
            <a:endParaRPr sz="1203">
              <a:solidFill>
                <a:srgbClr val="171717"/>
              </a:solidFill>
              <a:highlight>
                <a:srgbClr val="FFFFFF"/>
              </a:highlight>
              <a:latin typeface="Arial"/>
              <a:ea typeface="Arial"/>
              <a:cs typeface="Arial"/>
              <a:sym typeface="Arial"/>
            </a:endParaRPr>
          </a:p>
          <a:p>
            <a:pPr indent="-305042" lvl="0" marL="457200" rtl="0" algn="l">
              <a:lnSpc>
                <a:spcPct val="90000"/>
              </a:lnSpc>
              <a:spcBef>
                <a:spcPts val="0"/>
              </a:spcBef>
              <a:spcAft>
                <a:spcPts val="0"/>
              </a:spcAft>
              <a:buClr>
                <a:srgbClr val="171717"/>
              </a:buClr>
              <a:buSzPts val="1204"/>
              <a:buFont typeface="Arial"/>
              <a:buAutoNum type="arabicParenR"/>
            </a:pPr>
            <a:r>
              <a:rPr lang="en-GB" sz="1203">
                <a:solidFill>
                  <a:srgbClr val="171717"/>
                </a:solidFill>
                <a:highlight>
                  <a:srgbClr val="FFFFFF"/>
                </a:highlight>
                <a:latin typeface="Arial"/>
                <a:ea typeface="Arial"/>
                <a:cs typeface="Arial"/>
                <a:sym typeface="Arial"/>
              </a:rPr>
              <a:t>Continuous</a:t>
            </a:r>
            <a:r>
              <a:rPr lang="en-GB" sz="1203">
                <a:solidFill>
                  <a:srgbClr val="171717"/>
                </a:solidFill>
                <a:highlight>
                  <a:srgbClr val="FFFFFF"/>
                </a:highlight>
                <a:latin typeface="Arial"/>
                <a:ea typeface="Arial"/>
                <a:cs typeface="Arial"/>
                <a:sym typeface="Arial"/>
              </a:rPr>
              <a:t> Integration and Deployment - </a:t>
            </a:r>
            <a:endParaRPr sz="1203">
              <a:solidFill>
                <a:srgbClr val="171717"/>
              </a:solidFill>
              <a:highlight>
                <a:srgbClr val="FFFFFF"/>
              </a:highlight>
              <a:latin typeface="Arial"/>
              <a:ea typeface="Arial"/>
              <a:cs typeface="Arial"/>
              <a:sym typeface="Arial"/>
            </a:endParaRPr>
          </a:p>
          <a:p>
            <a:pPr indent="-305042" lvl="0" marL="825500" rtl="0" algn="l">
              <a:lnSpc>
                <a:spcPct val="105000"/>
              </a:lnSpc>
              <a:spcBef>
                <a:spcPts val="0"/>
              </a:spcBef>
              <a:spcAft>
                <a:spcPts val="0"/>
              </a:spcAft>
              <a:buClr>
                <a:srgbClr val="171717"/>
              </a:buClr>
              <a:buSzPts val="1204"/>
              <a:buFont typeface="Arial"/>
              <a:buChar char="●"/>
            </a:pPr>
            <a:r>
              <a:rPr lang="en-GB" sz="1203">
                <a:solidFill>
                  <a:srgbClr val="171717"/>
                </a:solidFill>
                <a:highlight>
                  <a:srgbClr val="FFFFFF"/>
                </a:highlight>
                <a:latin typeface="Arial"/>
                <a:ea typeface="Arial"/>
                <a:cs typeface="Arial"/>
                <a:sym typeface="Arial"/>
              </a:rPr>
              <a:t>You can define builds to automatically run whenever a team member checks in code changes.</a:t>
            </a:r>
            <a:endParaRPr sz="1203">
              <a:solidFill>
                <a:srgbClr val="171717"/>
              </a:solidFill>
              <a:highlight>
                <a:srgbClr val="FFFFFF"/>
              </a:highlight>
              <a:latin typeface="Arial"/>
              <a:ea typeface="Arial"/>
              <a:cs typeface="Arial"/>
              <a:sym typeface="Arial"/>
            </a:endParaRPr>
          </a:p>
          <a:p>
            <a:pPr indent="-305042" lvl="0" marL="825500" rtl="0" algn="l">
              <a:lnSpc>
                <a:spcPct val="105000"/>
              </a:lnSpc>
              <a:spcBef>
                <a:spcPts val="0"/>
              </a:spcBef>
              <a:spcAft>
                <a:spcPts val="0"/>
              </a:spcAft>
              <a:buClr>
                <a:srgbClr val="171717"/>
              </a:buClr>
              <a:buSzPts val="1204"/>
              <a:buFont typeface="Arial"/>
              <a:buChar char="●"/>
            </a:pPr>
            <a:r>
              <a:rPr lang="en-GB" sz="1203">
                <a:solidFill>
                  <a:srgbClr val="171717"/>
                </a:solidFill>
                <a:highlight>
                  <a:srgbClr val="FFFFFF"/>
                </a:highlight>
                <a:latin typeface="Arial"/>
                <a:ea typeface="Arial"/>
                <a:cs typeface="Arial"/>
                <a:sym typeface="Arial"/>
              </a:rPr>
              <a:t>Your build pipelines can include instructions to run tests after the build runs.</a:t>
            </a:r>
            <a:endParaRPr sz="1203">
              <a:solidFill>
                <a:srgbClr val="171717"/>
              </a:solidFill>
              <a:highlight>
                <a:srgbClr val="FFFFFF"/>
              </a:highlight>
              <a:latin typeface="Arial"/>
              <a:ea typeface="Arial"/>
              <a:cs typeface="Arial"/>
              <a:sym typeface="Arial"/>
            </a:endParaRPr>
          </a:p>
          <a:p>
            <a:pPr indent="-305042" lvl="0" marL="825500" rtl="0" algn="l">
              <a:lnSpc>
                <a:spcPct val="105000"/>
              </a:lnSpc>
              <a:spcBef>
                <a:spcPts val="0"/>
              </a:spcBef>
              <a:spcAft>
                <a:spcPts val="0"/>
              </a:spcAft>
              <a:buClr>
                <a:srgbClr val="171717"/>
              </a:buClr>
              <a:buSzPts val="1204"/>
              <a:buFont typeface="Arial"/>
              <a:buChar char="●"/>
            </a:pPr>
            <a:r>
              <a:rPr lang="en-GB" sz="1203">
                <a:solidFill>
                  <a:srgbClr val="171717"/>
                </a:solidFill>
                <a:highlight>
                  <a:srgbClr val="FFFFFF"/>
                </a:highlight>
                <a:latin typeface="Arial"/>
                <a:ea typeface="Arial"/>
                <a:cs typeface="Arial"/>
                <a:sym typeface="Arial"/>
              </a:rPr>
              <a:t>Release pipelines support managing deployment of your software builds to staging or production environments.</a:t>
            </a:r>
            <a:endParaRPr sz="1203">
              <a:solidFill>
                <a:srgbClr val="171717"/>
              </a:solidFill>
              <a:highlight>
                <a:srgbClr val="FFFFFF"/>
              </a:highlight>
              <a:latin typeface="Arial"/>
              <a:ea typeface="Arial"/>
              <a:cs typeface="Arial"/>
              <a:sym typeface="Arial"/>
            </a:endParaRPr>
          </a:p>
          <a:p>
            <a:pPr indent="0" lvl="0" marL="0" rtl="0" algn="l">
              <a:lnSpc>
                <a:spcPct val="105000"/>
              </a:lnSpc>
              <a:spcBef>
                <a:spcPts val="2400"/>
              </a:spcBef>
              <a:spcAft>
                <a:spcPts val="0"/>
              </a:spcAft>
              <a:buSzPts val="852"/>
              <a:buNone/>
            </a:pPr>
            <a:r>
              <a:t/>
            </a:r>
            <a:endParaRPr sz="1203">
              <a:solidFill>
                <a:srgbClr val="171717"/>
              </a:solidFill>
              <a:highlight>
                <a:srgbClr val="FFFFFF"/>
              </a:highlight>
              <a:latin typeface="Arial"/>
              <a:ea typeface="Arial"/>
              <a:cs typeface="Arial"/>
              <a:sym typeface="Arial"/>
            </a:endParaRPr>
          </a:p>
          <a:p>
            <a:pPr indent="0" lvl="0" marL="457200" rtl="0" algn="l">
              <a:lnSpc>
                <a:spcPct val="105000"/>
              </a:lnSpc>
              <a:spcBef>
                <a:spcPts val="2400"/>
              </a:spcBef>
              <a:spcAft>
                <a:spcPts val="0"/>
              </a:spcAft>
              <a:buSzPts val="852"/>
              <a:buNone/>
            </a:pPr>
            <a:r>
              <a:rPr lang="en-GB" sz="830">
                <a:solidFill>
                  <a:srgbClr val="171717"/>
                </a:solidFill>
                <a:highlight>
                  <a:srgbClr val="FFFFFF"/>
                </a:highlight>
                <a:latin typeface="Arial"/>
                <a:ea typeface="Arial"/>
                <a:cs typeface="Arial"/>
                <a:sym typeface="Arial"/>
              </a:rPr>
              <a:t> </a:t>
            </a:r>
            <a:endParaRPr sz="830">
              <a:solidFill>
                <a:srgbClr val="171717"/>
              </a:solidFill>
              <a:highlight>
                <a:srgbClr val="FFFFFF"/>
              </a:highlight>
              <a:latin typeface="Arial"/>
              <a:ea typeface="Arial"/>
              <a:cs typeface="Arial"/>
              <a:sym typeface="Arial"/>
            </a:endParaRPr>
          </a:p>
          <a:p>
            <a:pPr indent="0" lvl="0" marL="0" rtl="0" algn="l">
              <a:lnSpc>
                <a:spcPct val="105000"/>
              </a:lnSpc>
              <a:spcBef>
                <a:spcPts val="0"/>
              </a:spcBef>
              <a:spcAft>
                <a:spcPts val="0"/>
              </a:spcAft>
              <a:buSzPts val="852"/>
              <a:buNone/>
            </a:pPr>
            <a:r>
              <a:t/>
            </a:r>
            <a:endParaRPr sz="752">
              <a:solidFill>
                <a:srgbClr val="000000"/>
              </a:solidFill>
              <a:latin typeface="Arial"/>
              <a:ea typeface="Arial"/>
              <a:cs typeface="Arial"/>
              <a:sym typeface="Arial"/>
            </a:endParaRPr>
          </a:p>
          <a:p>
            <a:pPr indent="0" lvl="0" marL="0" rtl="0" algn="l">
              <a:lnSpc>
                <a:spcPct val="105000"/>
              </a:lnSpc>
              <a:spcBef>
                <a:spcPts val="0"/>
              </a:spcBef>
              <a:spcAft>
                <a:spcPts val="1200"/>
              </a:spcAft>
              <a:buSzPts val="852"/>
              <a:buNone/>
            </a:pPr>
            <a:r>
              <a:t/>
            </a:r>
            <a:endParaRPr sz="129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32325" y="1096874"/>
            <a:ext cx="4339200" cy="294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How does the flow works in Azure pipeline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4"/>
          <p:cNvPicPr preferRelativeResize="0"/>
          <p:nvPr/>
        </p:nvPicPr>
        <p:blipFill>
          <a:blip r:embed="rId3">
            <a:alphaModFix/>
          </a:blip>
          <a:stretch>
            <a:fillRect/>
          </a:stretch>
        </p:blipFill>
        <p:spPr>
          <a:xfrm>
            <a:off x="1223225" y="217325"/>
            <a:ext cx="5462301" cy="416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