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/>
    <p:restoredTop sz="94614"/>
  </p:normalViewPr>
  <p:slideViewPr>
    <p:cSldViewPr snapToGrid="0" snapToObjects="1">
      <p:cViewPr varScale="1">
        <p:scale>
          <a:sx n="72" d="100"/>
          <a:sy n="72" d="100"/>
        </p:scale>
        <p:origin x="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CB56F-5ADA-7C47-8B6C-FAFCFBDBA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381F5-4472-4C46-94B1-7BF4C444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3A056-A4D1-BD4C-A3E5-F9AF16E1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2A04-BF47-4642-A328-2CF70DFC026C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3B72D-CA39-8443-90D5-5D69807E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5DF63-ED67-C84F-8C9C-CB22B68B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875C-06FD-0C44-B0CD-8FCB9CEE9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39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7B33A-41F9-4048-8FEC-113FBBB0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6E984-497B-074F-8964-F2C1B544E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62177-C653-C544-9C82-63C08DBD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2A04-BF47-4642-A328-2CF70DFC026C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CA26D-9525-A44B-B838-80E06A26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DF689-03C5-024D-9BFF-488F0FE5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875C-06FD-0C44-B0CD-8FCB9CEE9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38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AD82D2-7B89-4746-8BFF-555DC4B47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D6AF9B-95EA-4F48-AEF8-455A3E7D6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E1A20-3397-0741-9FC3-808D4FC3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2A04-BF47-4642-A328-2CF70DFC026C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B1245-45F3-CC49-9EB1-C03A7455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AC894-ADE0-D44A-9866-D6719CB6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875C-06FD-0C44-B0CD-8FCB9CEE9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01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145FD-2811-9C4F-965F-687F1F8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F6175-ADA5-2040-AC0D-6CA983EE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3015E-0091-2F40-B2D5-A73D6AC7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2A04-BF47-4642-A328-2CF70DFC026C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4CF89-1BAB-8F47-8EAD-C571E386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911D5-2824-1C4E-9189-A4AAC93F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875C-06FD-0C44-B0CD-8FCB9CEE9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38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DDCFD-E23D-1144-A349-7650A53F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EF92D-A0AF-9140-8F0B-DEB53D1A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1E328-DF83-3F43-AE6D-B5D7F99E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2A04-BF47-4642-A328-2CF70DFC026C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1C36F-771F-1444-8F39-2B666A80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D85C6-AADA-EB4C-A788-68499D05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875C-06FD-0C44-B0CD-8FCB9CEE9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551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B0B6D-AA28-C045-AC6F-C050704B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CE8EB-44CB-A644-B23A-B8AC49B15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761AE-FE0E-3A43-82E4-9019287C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DC421-1F84-1546-BD96-10DBC613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2A04-BF47-4642-A328-2CF70DFC026C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B5A787-E5B2-6549-B93B-9C3F79F7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3D3EF-8A50-0A48-961C-01B5A150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875C-06FD-0C44-B0CD-8FCB9CEE9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60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73FC5-1695-754D-B86F-60905C48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74F19-921F-144B-A83A-678DAD7E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97253-F488-DF45-B5A5-E7E265EF2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A1FFB0-EA3F-3646-A80E-3E5B83C24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843C0C-635D-5B4F-BE4A-F1D8D4EE1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77B481-A0D2-A341-BFC1-0AF36590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2A04-BF47-4642-A328-2CF70DFC026C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70E9E7-6CDA-B44C-AC0C-3AF93B7A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EA6E3E-937B-3643-912B-B2B8A55F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875C-06FD-0C44-B0CD-8FCB9CEE9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4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4E050-357C-7041-BE6C-C489EBF0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1EF402-8EEE-ED4D-9520-09657157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2A04-BF47-4642-A328-2CF70DFC026C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53DE77-D5C7-274F-8120-39D7A99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C07C7C-9DCA-EC41-A275-2FE67107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875C-06FD-0C44-B0CD-8FCB9CEE9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3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27CA9F-51E0-0C45-AB5F-49C5CEE5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2A04-BF47-4642-A328-2CF70DFC026C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0AFD16-1E20-B342-9110-09F7C606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CBDED-ACD5-1242-BB6F-1EB1050D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875C-06FD-0C44-B0CD-8FCB9CEE9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81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C9493-FBEE-504C-9294-B5910C0F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52F42-D35F-9E41-8B11-13CF1778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E4979-BB0A-9F4C-B05B-C68CEA8A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FA63D0-DC23-4B4D-A0BA-7AA3AF62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2A04-BF47-4642-A328-2CF70DFC026C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EF224-F68E-664F-A827-C2F88AE6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7D1A4-D57E-9243-A445-47A485FA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875C-06FD-0C44-B0CD-8FCB9CEE9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8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27A3-DC94-8D46-A553-0248F8F9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24B775-6A30-D940-8485-31B48A3C5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4DA53-BA54-A946-BC08-C69008F4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6C34D-5D73-A845-9126-4EE73B34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2A04-BF47-4642-A328-2CF70DFC026C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74492-87A4-0A42-AA5D-E1C87A01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06E9E-6E64-9F41-B4F1-E2173430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875C-06FD-0C44-B0CD-8FCB9CEE9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14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B1A811-1032-6846-8D81-CC88C49E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E19FB-95C4-8C4F-BD09-53CCB8219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6FCCC-CFD8-1B43-817F-5F1466716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82A04-BF47-4642-A328-2CF70DFC026C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F0EB2-F440-AC47-BEB7-BCA03B84A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2990B-66B1-E34F-A28E-6DB976358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875C-06FD-0C44-B0CD-8FCB9CEE9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81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776BF-1BA7-E54F-A451-E6E8F5217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Context-modular memory networks support high-capacity, flexible, and robust associative memories</a:t>
            </a:r>
            <a:endParaRPr kumimoji="1"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C192B1-3BE2-C149-907B-B1A6B63AE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William F. </a:t>
            </a:r>
            <a:r>
              <a:rPr kumimoji="1"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Podlaski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Everton J. Agnes, and Tim P. </a:t>
            </a:r>
            <a:r>
              <a:rPr kumimoji="1"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Vogels</a:t>
            </a:r>
            <a:endParaRPr kumimoji="1"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CN" dirty="0"/>
          </a:p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  <a:r>
              <a:rPr kumimoji="1"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Deying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2755-BF2C-D14D-BEB6-2741736E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Memory overloading and continual learning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2FD104-32C5-4345-B97A-7BAE410D8203}"/>
              </a:ext>
            </a:extLst>
          </p:cNvPr>
          <p:cNvSpPr txBox="1"/>
          <p:nvPr/>
        </p:nvSpPr>
        <p:spPr>
          <a:xfrm>
            <a:off x="5767753" y="5297955"/>
            <a:ext cx="6699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Despite the improved robustness to memory overloading,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performance still declines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as more memories are stored</a:t>
            </a:r>
            <a:endParaRPr kumimoji="1" lang="en-US" altLang="zh-C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C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C914B0-2155-CD4D-A749-6D80ED341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3"/>
          <a:stretch/>
        </p:blipFill>
        <p:spPr>
          <a:xfrm>
            <a:off x="512682" y="1596293"/>
            <a:ext cx="5041326" cy="49526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A6796E-0742-A644-949A-AD795F54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5" y="1690688"/>
            <a:ext cx="4413738" cy="36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8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2755-BF2C-D14D-BEB6-2741736E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Arbitrary and shared context allocation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2FD104-32C5-4345-B97A-7BAE410D8203}"/>
              </a:ext>
            </a:extLst>
          </p:cNvPr>
          <p:cNvSpPr txBox="1"/>
          <p:nvPr/>
        </p:nvSpPr>
        <p:spPr>
          <a:xfrm>
            <a:off x="275492" y="4619623"/>
            <a:ext cx="1191650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TaSS gating can be used to impose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activity pattern as a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attractor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independent of the weight matrix – i.e., groups of memories are stored in the TaSS gating structure.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Synaptic weights can be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corrupted substantially without affecting performance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as long as the synapse-specific gating structure remains intact.</a:t>
            </a:r>
          </a:p>
          <a:p>
            <a:endParaRPr kumimoji="1" lang="en-US" altLang="zh-C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15982D-65DA-9242-ABAC-DB31FFD9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852246"/>
            <a:ext cx="9080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2755-BF2C-D14D-BEB6-2741736E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Distributions of strengths over memories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C62323-5C86-8042-95EC-913A12F2F66C}"/>
              </a:ext>
            </a:extLst>
          </p:cNvPr>
          <p:cNvSpPr txBox="1"/>
          <p:nvPr/>
        </p:nvSpPr>
        <p:spPr>
          <a:xfrm>
            <a:off x="5175738" y="5178643"/>
            <a:ext cx="7016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This not only increases the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defining contextual states, but also opens the door towards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multi-level hierarchical contextual control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with contexts at different levels of specificity.</a:t>
            </a:r>
            <a:endParaRPr kumimoji="1" lang="en-US" altLang="zh-C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C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B4B8ED-8931-E843-B2A6-B263C7E2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8" y="1690688"/>
            <a:ext cx="5041900" cy="4394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4CE073-00C5-084D-8957-FDE22943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788" y="1892495"/>
            <a:ext cx="5003800" cy="32512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FED4CAD-453F-0340-A683-8284BB5342D5}"/>
              </a:ext>
            </a:extLst>
          </p:cNvPr>
          <p:cNvSpPr txBox="1"/>
          <p:nvPr/>
        </p:nvSpPr>
        <p:spPr>
          <a:xfrm>
            <a:off x="10217638" y="2070529"/>
            <a:ext cx="21394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Noise tolerance closely matches the level of stability of the memories </a:t>
            </a:r>
            <a:endParaRPr kumimoji="1" lang="en-US" altLang="zh-C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C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5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2755-BF2C-D14D-BEB6-2741736E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AC4DE1-A083-0045-BF2D-CAB2D4CDB777}"/>
              </a:ext>
            </a:extLst>
          </p:cNvPr>
          <p:cNvSpPr txBox="1"/>
          <p:nvPr/>
        </p:nvSpPr>
        <p:spPr>
          <a:xfrm>
            <a:off x="947371" y="1690688"/>
            <a:ext cx="1029725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Circuit motifs and cell types involved in gating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Neuron-specific versus synapse-specific gating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Capacity vs. accessibility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Hippocampus, prefrontal cortex, and context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94746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2755-BF2C-D14D-BEB6-2741736E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AC4DE1-A083-0045-BF2D-CAB2D4CDB777}"/>
              </a:ext>
            </a:extLst>
          </p:cNvPr>
          <p:cNvSpPr txBox="1"/>
          <p:nvPr/>
        </p:nvSpPr>
        <p:spPr>
          <a:xfrm>
            <a:off x="1056542" y="1710838"/>
            <a:ext cx="100789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Several types of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 modulation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memory networks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that greatly increase their performance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Context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inactivates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specific neurons and connections, which modulates the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connectivity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of the network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gating and inhibition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contribute to memory process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access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dynamically changes over time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representations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may interact with and control memory process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5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2755-BF2C-D14D-BEB6-2741736E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AC4DE1-A083-0045-BF2D-CAB2D4CDB777}"/>
              </a:ext>
            </a:extLst>
          </p:cNvPr>
          <p:cNvSpPr txBox="1"/>
          <p:nvPr/>
        </p:nvSpPr>
        <p:spPr>
          <a:xfrm>
            <a:off x="442912" y="1690688"/>
            <a:ext cx="113061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Effects of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acquisition and retrieval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Associative memory: abstract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networks,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assembly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memory stored as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attractors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Improved models come with caveats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Context dependence may control memory 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and search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kumimoji="1" lang="en-US" altLang="zh-CN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Context-modular memory networks</a:t>
            </a:r>
            <a:endParaRPr kumimoji="1" lang="zh-CN" altLang="en-US" sz="28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0CFB46-1B47-0741-BE04-74868214A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60"/>
          <a:stretch/>
        </p:blipFill>
        <p:spPr>
          <a:xfrm>
            <a:off x="0" y="5058000"/>
            <a:ext cx="5906237" cy="1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2FA7B-80F4-6C47-838E-485EAAD5E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60"/>
          <a:stretch/>
        </p:blipFill>
        <p:spPr>
          <a:xfrm>
            <a:off x="6011551" y="5058000"/>
            <a:ext cx="618044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4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2755-BF2C-D14D-BEB6-2741736E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Schematic of the context-modular memory network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2145D8-790D-3744-804E-49AB3A60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4" y="2009448"/>
            <a:ext cx="5791200" cy="2590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8BFF9E-FE7D-7B4D-B63D-DB8F6B56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34" y="1566208"/>
            <a:ext cx="5600700" cy="3352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313DCB4-814A-3B48-B43F-2C92AF219E55}"/>
              </a:ext>
            </a:extLst>
          </p:cNvPr>
          <p:cNvSpPr txBox="1"/>
          <p:nvPr/>
        </p:nvSpPr>
        <p:spPr>
          <a:xfrm>
            <a:off x="118695" y="5165914"/>
            <a:ext cx="6388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Context is controlled by an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context-encoding network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such that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context is active at a time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memories outside of the active context remain dormant.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B5269C-E49C-434F-9B0B-78E8A3E51246}"/>
              </a:ext>
            </a:extLst>
          </p:cNvPr>
          <p:cNvSpPr txBox="1"/>
          <p:nvPr/>
        </p:nvSpPr>
        <p:spPr>
          <a:xfrm>
            <a:off x="6507039" y="4981248"/>
            <a:ext cx="5531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Neuron-specific gating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each context may define a corresponding subset of available neurons;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Synapse-specific gating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each context define a subset of available synaptic inputs per neuron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8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2755-BF2C-D14D-BEB6-2741736E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Neuron-specific gating improves memory capacity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DBF3D3-2F30-FC41-ADB7-B2B33BB83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2" y="1532426"/>
            <a:ext cx="9741248" cy="51673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8C7231-CA21-654B-8733-6F4F6AEFF269}"/>
              </a:ext>
            </a:extLst>
          </p:cNvPr>
          <p:cNvSpPr txBox="1"/>
          <p:nvPr/>
        </p:nvSpPr>
        <p:spPr>
          <a:xfrm>
            <a:off x="10105057" y="1746007"/>
            <a:ext cx="20165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A: for fixed subnetwork ratio</a:t>
            </a:r>
          </a:p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B: for fixed number of subnets </a:t>
            </a:r>
          </a:p>
          <a:p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Lines: mean-field capacity estimation</a:t>
            </a:r>
          </a:p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Dots: numerical simulations</a:t>
            </a: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6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2755-BF2C-D14D-BEB6-2741736E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Random synapse-specific gating proves ineffective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8C7231-CA21-654B-8733-6F4F6AEFF269}"/>
              </a:ext>
            </a:extLst>
          </p:cNvPr>
          <p:cNvSpPr txBox="1"/>
          <p:nvPr/>
        </p:nvSpPr>
        <p:spPr>
          <a:xfrm>
            <a:off x="6699738" y="4127664"/>
            <a:ext cx="56206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TaSS (targeted synapse-specific) gating</a:t>
            </a:r>
          </a:p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there is a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mismatch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between the sign of the synaptic weight serving to stabilize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memories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versus serving to stabilize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memories belonging to a specific context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then this synapse is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turned off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this context</a:t>
            </a: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6F8AE-0009-A541-A6A4-40BE34F6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5" y="1419948"/>
            <a:ext cx="7139354" cy="26005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0B5FFB-7A13-684A-B39C-D6DA7EAB2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28" r="1990"/>
          <a:stretch/>
        </p:blipFill>
        <p:spPr>
          <a:xfrm>
            <a:off x="0" y="4127664"/>
            <a:ext cx="6699738" cy="27303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EF1D79-6086-B341-85EE-DB6DDAF6EBE4}"/>
              </a:ext>
            </a:extLst>
          </p:cNvPr>
          <p:cNvSpPr txBox="1"/>
          <p:nvPr/>
        </p:nvSpPr>
        <p:spPr>
          <a:xfrm>
            <a:off x="7575833" y="1868647"/>
            <a:ext cx="4352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While synapse-specific gating does enable contextual grouping, the number of stable memories is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by the Hopfield limit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3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2755-BF2C-D14D-BEB6-2741736E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TaSS gating further enhances memory capacity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EF1D79-6086-B341-85EE-DB6DDAF6EBE4}"/>
              </a:ext>
            </a:extLst>
          </p:cNvPr>
          <p:cNvSpPr txBox="1"/>
          <p:nvPr/>
        </p:nvSpPr>
        <p:spPr>
          <a:xfrm>
            <a:off x="7615643" y="4805278"/>
            <a:ext cx="4352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When enough “noise” has been added to the weight matrix, each element will have the desired sign approximately half of the time.</a:t>
            </a: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390A8B-4D67-224F-8637-3E339EFD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875"/>
            <a:ext cx="7391888" cy="53181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7B0C36-32BA-F445-A7D6-48F6D24A1B72}"/>
              </a:ext>
            </a:extLst>
          </p:cNvPr>
          <p:cNvSpPr txBox="1"/>
          <p:nvPr/>
        </p:nvSpPr>
        <p:spPr>
          <a:xfrm>
            <a:off x="10206209" y="1938557"/>
            <a:ext cx="1985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TaSS gating bears a resemblance to networks with binary synaptic weights</a:t>
            </a: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B5CBF1-2D8C-0A40-B4C5-BB226FFAB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2" r="11717"/>
          <a:stretch/>
        </p:blipFill>
        <p:spPr>
          <a:xfrm>
            <a:off x="7391888" y="1797037"/>
            <a:ext cx="2725381" cy="290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8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2755-BF2C-D14D-BEB6-2741736E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Complexity of contextual gating schemes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EF1D79-6086-B341-85EE-DB6DDAF6EBE4}"/>
              </a:ext>
            </a:extLst>
          </p:cNvPr>
          <p:cNvSpPr txBox="1"/>
          <p:nvPr/>
        </p:nvSpPr>
        <p:spPr>
          <a:xfrm>
            <a:off x="7459549" y="1642880"/>
            <a:ext cx="4664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Implementing synapse-specific gating with full and independent control of each synapse is likely both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ineffective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infeasible</a:t>
            </a: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8189DE-DC37-4742-B396-0FA68683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3" y="1642880"/>
            <a:ext cx="7256565" cy="52151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4DCEFE-947E-2A4B-8847-3D78BB0639FA}"/>
              </a:ext>
            </a:extLst>
          </p:cNvPr>
          <p:cNvSpPr txBox="1"/>
          <p:nvPr/>
        </p:nvSpPr>
        <p:spPr>
          <a:xfrm>
            <a:off x="7391887" y="3581872"/>
            <a:ext cx="46647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cortical pyramidal cells </a:t>
            </a:r>
          </a:p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synapses are distributed across these different subunits, it is plausible that synapse-specific gating can be controlled with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order of 30 contextual synapses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with one on each branch.</a:t>
            </a:r>
            <a:endParaRPr kumimoji="1" lang="en-US" altLang="zh-C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4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2755-BF2C-D14D-BEB6-2741736E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Memory stability is modulated by context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EF1D79-6086-B341-85EE-DB6DDAF6EBE4}"/>
              </a:ext>
            </a:extLst>
          </p:cNvPr>
          <p:cNvSpPr txBox="1"/>
          <p:nvPr/>
        </p:nvSpPr>
        <p:spPr>
          <a:xfrm>
            <a:off x="8754941" y="1841260"/>
            <a:ext cx="35271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C: for large subnetwork ratios, TaSS gating improves performance by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irrelevant patterns less stable.</a:t>
            </a:r>
          </a:p>
          <a:p>
            <a:endParaRPr kumimoji="1" lang="en-US" altLang="zh-C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E: the loop keeps the current context and memory active, and prevents other areas of the network from being activated.</a:t>
            </a: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E38C78-B6D9-0847-84F5-842C2ED8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2" y="1513403"/>
            <a:ext cx="8664819" cy="52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7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582</Words>
  <Application>Microsoft Macintosh PowerPoint</Application>
  <PresentationFormat>宽屏</PresentationFormat>
  <Paragraphs>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Wingdings</vt:lpstr>
      <vt:lpstr>Office 主题​​</vt:lpstr>
      <vt:lpstr>Context-modular memory networks support high-capacity, flexible, and robust associative memories</vt:lpstr>
      <vt:lpstr>Highlights</vt:lpstr>
      <vt:lpstr>Introduction</vt:lpstr>
      <vt:lpstr>Schematic of the context-modular memory network</vt:lpstr>
      <vt:lpstr>Neuron-specific gating improves memory capacity</vt:lpstr>
      <vt:lpstr>Random synapse-specific gating proves ineffective</vt:lpstr>
      <vt:lpstr>TaSS gating further enhances memory capacity</vt:lpstr>
      <vt:lpstr>Complexity of contextual gating schemes</vt:lpstr>
      <vt:lpstr>Memory stability is modulated by context</vt:lpstr>
      <vt:lpstr>Memory overloading and continual learning</vt:lpstr>
      <vt:lpstr>Arbitrary and shared context allocation</vt:lpstr>
      <vt:lpstr>Distributions of strengths over memories</vt:lpstr>
      <vt:lpstr>Discussion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Context-modular memory networks support high-capacity, flexible, and robust associative memories</dc:title>
  <dc:creator>Microsoft Office User</dc:creator>
  <cp:lastModifiedBy>Microsoft Office User</cp:lastModifiedBy>
  <cp:revision>30</cp:revision>
  <dcterms:created xsi:type="dcterms:W3CDTF">2020-07-24T02:45:10Z</dcterms:created>
  <dcterms:modified xsi:type="dcterms:W3CDTF">2020-07-24T13:08:05Z</dcterms:modified>
</cp:coreProperties>
</file>