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66"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6E9AF-F618-402D-BC98-B0DE0AF2E2E6}" type="datetimeFigureOut">
              <a:rPr lang="zh-CN" altLang="en-US" smtClean="0"/>
              <a:t>2020/9/19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88FD2-7A4F-45CE-BD79-B9ADB2FCF36A}" type="slidenum">
              <a:rPr lang="zh-CN" altLang="en-US" smtClean="0"/>
              <a:t>‹#›</a:t>
            </a:fld>
            <a:endParaRPr lang="zh-CN" altLang="en-US"/>
          </a:p>
        </p:txBody>
      </p:sp>
    </p:spTree>
    <p:extLst>
      <p:ext uri="{BB962C8B-B14F-4D97-AF65-F5344CB8AC3E}">
        <p14:creationId xmlns:p14="http://schemas.microsoft.com/office/powerpoint/2010/main" val="180261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latin typeface="AdvPSA183"/>
              </a:rPr>
              <a:t>input L4C can be identified as the location of the earliest current sink followed by a reversal to current source in response to RF stimulation</a:t>
            </a:r>
            <a:endParaRPr lang="zh-CN" altLang="en-US" sz="1800" dirty="0"/>
          </a:p>
          <a:p>
            <a:pPr algn="l"/>
            <a:endParaRPr lang="en-US" altLang="zh-CN" sz="1800" b="0" i="0" u="none" strike="noStrike" baseline="0" dirty="0">
              <a:latin typeface="AdvPSA183"/>
            </a:endParaRPr>
          </a:p>
          <a:p>
            <a:pPr algn="l"/>
            <a:r>
              <a:rPr lang="en-US" altLang="zh-CN" sz="1800" b="0" i="0" u="none" strike="noStrike" baseline="0" dirty="0">
                <a:latin typeface="AdvPSA183"/>
              </a:rPr>
              <a:t>CSD, defined as the second spatial derivative of LFP signals, produces a map of current sinks (negative voltage fluctuations) and sources (positive fluctuations) as a function of time;</a:t>
            </a:r>
          </a:p>
        </p:txBody>
      </p:sp>
      <p:sp>
        <p:nvSpPr>
          <p:cNvPr id="4" name="灯片编号占位符 3"/>
          <p:cNvSpPr>
            <a:spLocks noGrp="1"/>
          </p:cNvSpPr>
          <p:nvPr>
            <p:ph type="sldNum" sz="quarter" idx="5"/>
          </p:nvPr>
        </p:nvSpPr>
        <p:spPr/>
        <p:txBody>
          <a:bodyPr/>
          <a:lstStyle/>
          <a:p>
            <a:fld id="{53288FD2-7A4F-45CE-BD79-B9ADB2FCF36A}" type="slidenum">
              <a:rPr lang="zh-CN" altLang="en-US" smtClean="0"/>
              <a:t>5</a:t>
            </a:fld>
            <a:endParaRPr lang="zh-CN" altLang="en-US"/>
          </a:p>
        </p:txBody>
      </p:sp>
    </p:spTree>
    <p:extLst>
      <p:ext uri="{BB962C8B-B14F-4D97-AF65-F5344CB8AC3E}">
        <p14:creationId xmlns:p14="http://schemas.microsoft.com/office/powerpoint/2010/main" val="301641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AdvPSA183"/>
              </a:rPr>
              <a:t>To identify the circuits carrying visual signals from the surround to the recorded column</a:t>
            </a:r>
          </a:p>
          <a:p>
            <a:pPr algn="l"/>
            <a:endParaRPr lang="en-US" altLang="zh-CN" sz="1800" b="0" i="0" u="none" strike="noStrike" baseline="0" dirty="0">
              <a:latin typeface="AdvPSA183"/>
            </a:endParaRPr>
          </a:p>
          <a:p>
            <a:pPr algn="l"/>
            <a:r>
              <a:rPr lang="en-US" altLang="zh-CN" sz="1800" b="0" i="0" u="none" strike="noStrike" baseline="0" dirty="0">
                <a:latin typeface="AdvPSA183"/>
              </a:rPr>
              <a:t>This approach, i.e., measuring the onset latency of current sinks that reflect the net post-synaptic potentials</a:t>
            </a:r>
            <a:endParaRPr lang="en-US" altLang="zh-CN" sz="1800" b="0" i="0" u="none" strike="noStrike" baseline="0" dirty="0">
              <a:solidFill>
                <a:srgbClr val="000000"/>
              </a:solidFill>
              <a:latin typeface="AdvPSA183"/>
            </a:endParaRP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Small square stimuli inside the columnar </a:t>
            </a:r>
            <a:r>
              <a:rPr lang="en-US" altLang="zh-CN" sz="1800" b="0" i="0" u="none" strike="noStrike" baseline="0" dirty="0" err="1">
                <a:solidFill>
                  <a:srgbClr val="000000"/>
                </a:solidFill>
                <a:latin typeface="AdvPSA183"/>
              </a:rPr>
              <a:t>mRF</a:t>
            </a:r>
            <a:r>
              <a:rPr lang="en-US" altLang="zh-CN" sz="1800" b="0" i="0" u="none" strike="noStrike" baseline="0" dirty="0">
                <a:solidFill>
                  <a:srgbClr val="000000"/>
                </a:solidFill>
                <a:latin typeface="AdvPSA183"/>
              </a:rPr>
              <a:t> (</a:t>
            </a:r>
            <a:r>
              <a:rPr lang="en-US" altLang="zh-CN" sz="1800" b="0" i="0" u="none" strike="noStrike" baseline="0" dirty="0">
                <a:solidFill>
                  <a:srgbClr val="2197D2"/>
                </a:solidFill>
                <a:latin typeface="AdvPSA183"/>
              </a:rPr>
              <a:t>Figure 3</a:t>
            </a:r>
            <a:r>
              <a:rPr lang="en-US" altLang="zh-CN" sz="1800" b="0" i="0" u="none" strike="noStrike" baseline="0" dirty="0">
                <a:solidFill>
                  <a:srgbClr val="000000"/>
                </a:solidFill>
                <a:latin typeface="AdvPSA183"/>
              </a:rPr>
              <a:t>A, top) evoked the fastest CSD current sink in L4C, followed by sinks in deep and then superficial layers</a:t>
            </a:r>
          </a:p>
          <a:p>
            <a:pPr algn="l"/>
            <a:r>
              <a:rPr lang="en-US" altLang="zh-CN" sz="1800" b="0" i="0" u="none" strike="noStrike" baseline="0" dirty="0">
                <a:latin typeface="AdvPSA183"/>
              </a:rPr>
              <a:t>Early activation of L4C by RF stimulation can be explained by feedforward activation of this layer</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latin typeface="AdvPSA183"/>
              </a:rPr>
              <a:t>the earliest current sinks were observed </a:t>
            </a:r>
            <a:r>
              <a:rPr lang="en-US" altLang="zh-CN" sz="1800" b="0" i="0" u="none" strike="noStrike" baseline="0" dirty="0">
                <a:solidFill>
                  <a:srgbClr val="000000"/>
                </a:solidFill>
                <a:latin typeface="AdvPSA183"/>
              </a:rPr>
              <a:t>in L2/3 and deep layers almost at the same time (</a:t>
            </a:r>
            <a:r>
              <a:rPr lang="en-US" altLang="zh-CN" sz="1800" b="0" i="0" u="none" strike="noStrike" baseline="0" dirty="0">
                <a:solidFill>
                  <a:srgbClr val="2197D2"/>
                </a:solidFill>
                <a:latin typeface="AdvPSA183"/>
              </a:rPr>
              <a:t>Figure 3</a:t>
            </a:r>
            <a:r>
              <a:rPr lang="en-US" altLang="zh-CN" sz="1800" b="0" i="0" u="none" strike="noStrike" baseline="0" dirty="0">
                <a:solidFill>
                  <a:srgbClr val="000000"/>
                </a:solidFill>
                <a:latin typeface="AdvPSA183"/>
              </a:rPr>
              <a:t>B, middle). </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latin typeface="AdvPSA183"/>
              </a:rPr>
              <a:t>However, unlike the small square, the annulus evoked more robust activation of upper-L4</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latin typeface="AdvPSA183"/>
              </a:rPr>
              <a:t>Stimulation of the far-surround with an annular grating evoked the earliest CSD signals in feedback-recipient layers, i.e., L1 and the lower deep layers</a:t>
            </a:r>
            <a:endParaRPr lang="en-US" altLang="zh-CN" sz="1800" b="0" i="0" u="none" strike="noStrike" baseline="0" dirty="0">
              <a:solidFill>
                <a:srgbClr val="000000"/>
              </a:solidFill>
              <a:latin typeface="AdvPSA183"/>
            </a:endParaRPr>
          </a:p>
          <a:p>
            <a:pPr algn="l"/>
            <a:endParaRPr lang="en-US" altLang="zh-CN" sz="1800" b="0" i="0" u="none" strike="noStrike" baseline="0" dirty="0">
              <a:latin typeface="AdvPSA183"/>
            </a:endParaRPr>
          </a:p>
          <a:p>
            <a:pPr algn="l"/>
            <a:r>
              <a:rPr lang="en-US" altLang="zh-CN" sz="1800" b="0" i="0" u="none" strike="noStrike" baseline="0" dirty="0">
                <a:latin typeface="AdvPSA183"/>
              </a:rPr>
              <a:t>the CSD sinks it evoked reflect subthreshold responses.</a:t>
            </a:r>
          </a:p>
          <a:p>
            <a:pPr algn="l"/>
            <a:endParaRPr lang="zh-CN" altLang="en-US" dirty="0"/>
          </a:p>
        </p:txBody>
      </p:sp>
      <p:sp>
        <p:nvSpPr>
          <p:cNvPr id="4" name="灯片编号占位符 3"/>
          <p:cNvSpPr>
            <a:spLocks noGrp="1"/>
          </p:cNvSpPr>
          <p:nvPr>
            <p:ph type="sldNum" sz="quarter" idx="5"/>
          </p:nvPr>
        </p:nvSpPr>
        <p:spPr/>
        <p:txBody>
          <a:bodyPr/>
          <a:lstStyle/>
          <a:p>
            <a:fld id="{53288FD2-7A4F-45CE-BD79-B9ADB2FCF36A}" type="slidenum">
              <a:rPr lang="zh-CN" altLang="en-US" smtClean="0"/>
              <a:t>6</a:t>
            </a:fld>
            <a:endParaRPr lang="zh-CN" altLang="en-US"/>
          </a:p>
        </p:txBody>
      </p:sp>
    </p:spTree>
    <p:extLst>
      <p:ext uri="{BB962C8B-B14F-4D97-AF65-F5344CB8AC3E}">
        <p14:creationId xmlns:p14="http://schemas.microsoft.com/office/powerpoint/2010/main" val="234534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000000"/>
                </a:solidFill>
                <a:latin typeface="AdvPSA183"/>
              </a:rPr>
              <a:t>First, L4C was activated significantly faster by a stimulus inside the RF compared to any surround stimulus.</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Second, L2/3 and </a:t>
            </a:r>
            <a:r>
              <a:rPr lang="en-US" altLang="zh-CN" sz="1800" b="0" i="0" u="none" strike="noStrike" baseline="0" dirty="0" err="1">
                <a:solidFill>
                  <a:srgbClr val="000000"/>
                </a:solidFill>
                <a:latin typeface="AdvPSA183"/>
              </a:rPr>
              <a:t>DeepU</a:t>
            </a:r>
            <a:r>
              <a:rPr lang="en-US" altLang="zh-CN" sz="1800" b="0" i="0" u="none" strike="noStrike" baseline="0" dirty="0">
                <a:solidFill>
                  <a:srgbClr val="000000"/>
                </a:solidFill>
                <a:latin typeface="AdvPSA183"/>
              </a:rPr>
              <a:t> were activated significantly faster by near than far-surround stimuli. </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Third, upper-L4 was activated significantly faster by near annuli than near squares or far annuli; however, all other layers were activated at similar latencies by near-surround squares and annuli. </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Fourth, L1 and </a:t>
            </a:r>
            <a:r>
              <a:rPr lang="en-US" altLang="zh-CN" sz="1800" b="0" i="0" u="none" strike="noStrike" baseline="0" dirty="0" err="1">
                <a:solidFill>
                  <a:srgbClr val="000000"/>
                </a:solidFill>
                <a:latin typeface="AdvPSA183"/>
              </a:rPr>
              <a:t>DeepL</a:t>
            </a:r>
            <a:r>
              <a:rPr lang="en-US" altLang="zh-CN" sz="1800" b="0" i="0" u="none" strike="noStrike" baseline="0" dirty="0">
                <a:solidFill>
                  <a:srgbClr val="000000"/>
                </a:solidFill>
                <a:latin typeface="AdvPSA183"/>
              </a:rPr>
              <a:t> were activated at similar latencies by stimuli in the RF, near-surround, or </a:t>
            </a:r>
            <a:r>
              <a:rPr lang="en-US" altLang="zh-CN" sz="1800" b="0" i="0" u="none" strike="noStrike" baseline="0" dirty="0" err="1">
                <a:solidFill>
                  <a:srgbClr val="000000"/>
                </a:solidFill>
                <a:latin typeface="AdvPSA183"/>
              </a:rPr>
              <a:t>farsurround</a:t>
            </a:r>
            <a:r>
              <a:rPr lang="en-US" altLang="zh-CN" sz="1800" b="0" i="0" u="none" strike="noStrike" baseline="0" dirty="0">
                <a:solidFill>
                  <a:srgbClr val="000000"/>
                </a:solidFill>
                <a:latin typeface="AdvPSA183"/>
              </a:rPr>
              <a:t>, suggesting that activation of L1 and </a:t>
            </a:r>
            <a:r>
              <a:rPr lang="en-US" altLang="zh-CN" sz="1800" b="0" i="0" u="none" strike="noStrike" baseline="0" dirty="0" err="1">
                <a:solidFill>
                  <a:srgbClr val="000000"/>
                </a:solidFill>
                <a:latin typeface="AdvPSA183"/>
              </a:rPr>
              <a:t>DeepL</a:t>
            </a:r>
            <a:r>
              <a:rPr lang="en-US" altLang="zh-CN" sz="1800" b="0" i="0" u="none" strike="noStrike" baseline="0" dirty="0">
                <a:solidFill>
                  <a:srgbClr val="000000"/>
                </a:solidFill>
                <a:latin typeface="AdvPSA183"/>
              </a:rPr>
              <a:t> by these stimuli may occur via similar circuits (see </a:t>
            </a:r>
            <a:r>
              <a:rPr lang="en-US" altLang="zh-CN" sz="1800" b="0" i="0" u="none" strike="noStrike" baseline="0" dirty="0">
                <a:solidFill>
                  <a:srgbClr val="2197D2"/>
                </a:solidFill>
                <a:latin typeface="AdvPSA183"/>
              </a:rPr>
              <a:t>Discussion</a:t>
            </a:r>
            <a:r>
              <a:rPr lang="en-US" altLang="zh-CN" sz="1800" b="0" i="0" u="none" strike="noStrike" baseline="0" dirty="0">
                <a:solidFill>
                  <a:srgbClr val="000000"/>
                </a:solidFill>
                <a:latin typeface="AdvPSA183"/>
              </a:rPr>
              <a:t>).</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In summary, these data demonstrate that, in V1, stimuli in the near and far-surround evoked distinct laminar patterns of CSD signals, suggesting involvement of different circuits and layers in the processing of local and global context</a:t>
            </a:r>
            <a:endParaRPr lang="zh-CN" altLang="en-US" dirty="0"/>
          </a:p>
        </p:txBody>
      </p:sp>
      <p:sp>
        <p:nvSpPr>
          <p:cNvPr id="4" name="灯片编号占位符 3"/>
          <p:cNvSpPr>
            <a:spLocks noGrp="1"/>
          </p:cNvSpPr>
          <p:nvPr>
            <p:ph type="sldNum" sz="quarter" idx="5"/>
          </p:nvPr>
        </p:nvSpPr>
        <p:spPr/>
        <p:txBody>
          <a:bodyPr/>
          <a:lstStyle/>
          <a:p>
            <a:fld id="{53288FD2-7A4F-45CE-BD79-B9ADB2FCF36A}" type="slidenum">
              <a:rPr lang="zh-CN" altLang="en-US" smtClean="0"/>
              <a:t>7</a:t>
            </a:fld>
            <a:endParaRPr lang="zh-CN" altLang="en-US"/>
          </a:p>
        </p:txBody>
      </p:sp>
    </p:spTree>
    <p:extLst>
      <p:ext uri="{BB962C8B-B14F-4D97-AF65-F5344CB8AC3E}">
        <p14:creationId xmlns:p14="http://schemas.microsoft.com/office/powerpoint/2010/main" val="340112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000000"/>
                </a:solidFill>
                <a:latin typeface="AdvPSA183"/>
              </a:rPr>
              <a:t>A:</a:t>
            </a:r>
          </a:p>
          <a:p>
            <a:pPr algn="l"/>
            <a:r>
              <a:rPr lang="en-US" altLang="zh-CN" sz="1800" b="0" i="0" u="none" strike="noStrike" baseline="0" dirty="0">
                <a:solidFill>
                  <a:srgbClr val="000000"/>
                </a:solidFill>
                <a:latin typeface="AdvPSA183"/>
              </a:rPr>
              <a:t>the earliest suppression occurred in layers </a:t>
            </a:r>
            <a:r>
              <a:rPr lang="en-US" altLang="zh-CN" sz="1800" b="0" i="0" u="none" strike="noStrike" baseline="0" dirty="0" err="1">
                <a:solidFill>
                  <a:srgbClr val="000000"/>
                </a:solidFill>
                <a:latin typeface="AdvPSA183"/>
              </a:rPr>
              <a:t>DeepU</a:t>
            </a:r>
            <a:r>
              <a:rPr lang="en-US" altLang="zh-CN" sz="1800" b="0" i="0" u="none" strike="noStrike" baseline="0" dirty="0">
                <a:solidFill>
                  <a:srgbClr val="000000"/>
                </a:solidFill>
                <a:latin typeface="AdvPSA183"/>
              </a:rPr>
              <a:t>, 4C, and upper-4 and at the same time as the onset of the center only response (</a:t>
            </a:r>
            <a:r>
              <a:rPr lang="en-US" altLang="zh-CN" sz="1800" b="0" i="0" u="none" strike="noStrike" baseline="0" dirty="0">
                <a:solidFill>
                  <a:srgbClr val="2197D2"/>
                </a:solidFill>
                <a:latin typeface="AdvPSA183"/>
              </a:rPr>
              <a:t>Figure 6</a:t>
            </a:r>
            <a:r>
              <a:rPr lang="en-US" altLang="zh-CN" sz="1800" b="0" i="0" u="none" strike="noStrike" baseline="0" dirty="0">
                <a:solidFill>
                  <a:srgbClr val="000000"/>
                </a:solidFill>
                <a:latin typeface="AdvPSA183"/>
              </a:rPr>
              <a:t>A). </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In L2/3, suppression occurred later, but it still coincided with the onset latency of the center-only response in L2/3.</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latin typeface="AdvPSA183"/>
              </a:rPr>
              <a:t>The co-occurrence in time of SS with visually evoked responses in V1 strongly suggests that the origin of this suppression is subcortical, and therefore the earliest suppression in V1 is inherited from the LGN as reduced feedforward excitation.</a:t>
            </a:r>
          </a:p>
          <a:p>
            <a:pPr algn="l"/>
            <a:endParaRPr lang="en-US" altLang="zh-CN" sz="1800" b="0" i="0" u="none" strike="noStrike" baseline="0" dirty="0">
              <a:latin typeface="AdvPSA183"/>
            </a:endParaRPr>
          </a:p>
          <a:p>
            <a:pPr algn="l"/>
            <a:r>
              <a:rPr lang="en-US" altLang="zh-CN" sz="1800" b="0" i="0" u="none" strike="noStrike" baseline="0" dirty="0">
                <a:latin typeface="AdvPSA183"/>
              </a:rPr>
              <a:t>B:</a:t>
            </a:r>
          </a:p>
          <a:p>
            <a:pPr algn="l"/>
            <a:r>
              <a:rPr lang="en-US" altLang="zh-CN" sz="1800" b="0" i="0" u="none" strike="noStrike" baseline="0" dirty="0">
                <a:latin typeface="AdvPSA183"/>
              </a:rPr>
              <a:t>the onset of suppression was markedly delayed relative to the onset of the center-only response as well as relative to the suppression onset caused by the large patch stimulus. </a:t>
            </a:r>
          </a:p>
          <a:p>
            <a:pPr algn="l"/>
            <a:endParaRPr lang="en-US" altLang="zh-CN" sz="1800" b="0" i="0" u="none" strike="noStrike" baseline="0" dirty="0">
              <a:latin typeface="AdvPSA183"/>
            </a:endParaRPr>
          </a:p>
          <a:p>
            <a:pPr algn="l"/>
            <a:r>
              <a:rPr lang="en-US" altLang="zh-CN" sz="1800" b="0" i="0" u="none" strike="noStrike" baseline="0" dirty="0">
                <a:latin typeface="AdvPSA183"/>
              </a:rPr>
              <a:t>Moreover, near-SS in L4C was also delayed relative to the onset of near-SS in all other layers, except </a:t>
            </a:r>
            <a:r>
              <a:rPr lang="en-US" altLang="zh-CN" sz="1800" b="0" i="0" u="none" strike="noStrike" baseline="0" dirty="0" err="1">
                <a:latin typeface="AdvPSA183"/>
              </a:rPr>
              <a:t>DeepL</a:t>
            </a:r>
            <a:r>
              <a:rPr lang="en-US" altLang="zh-CN" sz="1800" b="0" i="0" u="none" strike="noStrike" baseline="0" dirty="0">
                <a:latin typeface="AdvPSA183"/>
              </a:rPr>
              <a:t>; the earliest near-SS occurred in superficial layers and upper deep layers. </a:t>
            </a:r>
          </a:p>
          <a:p>
            <a:pPr algn="l"/>
            <a:endParaRPr lang="en-US" altLang="zh-CN" sz="1800" b="0" i="0" u="none" strike="noStrike" baseline="0" dirty="0">
              <a:latin typeface="AdvPSA183"/>
            </a:endParaRPr>
          </a:p>
          <a:p>
            <a:pPr algn="l"/>
            <a:r>
              <a:rPr lang="en-US" altLang="zh-CN" sz="1800" b="0" i="0" u="none" strike="noStrike" baseline="0" dirty="0">
                <a:latin typeface="AdvPSA183"/>
              </a:rPr>
              <a:t>These observations suggest that suppression is not inherited from the LGN, Rather, this form of suppression is likely generated within V1, outside L4C.</a:t>
            </a:r>
          </a:p>
          <a:p>
            <a:pPr algn="l"/>
            <a:endParaRPr lang="en-US" altLang="zh-CN" sz="1800" b="0" i="0" u="none" strike="noStrike" baseline="0" dirty="0">
              <a:latin typeface="AdvPSA183"/>
            </a:endParaRPr>
          </a:p>
          <a:p>
            <a:pPr algn="l"/>
            <a:r>
              <a:rPr lang="en-US" altLang="zh-CN" sz="1800" b="0" i="0" u="none" strike="noStrike" baseline="0" dirty="0">
                <a:latin typeface="AdvPSA183"/>
              </a:rPr>
              <a:t>Tuned near-SS in all layers, except upper-4, appeared at about the same time as the earliest suppression, suggesting that the earliest suppression generated within cortex is orientation tuned.</a:t>
            </a:r>
          </a:p>
          <a:p>
            <a:pPr algn="l"/>
            <a:endParaRPr lang="en-US" altLang="zh-CN" sz="1800" b="0" i="0" u="none" strike="noStrike" baseline="0" dirty="0">
              <a:latin typeface="AdvPSA183"/>
            </a:endParaRPr>
          </a:p>
          <a:p>
            <a:pPr algn="l"/>
            <a:endParaRPr lang="en-US" altLang="zh-CN" sz="1800" b="0" i="0" u="none" strike="noStrike" baseline="0" dirty="0">
              <a:latin typeface="AdvPSA183"/>
            </a:endParaRPr>
          </a:p>
          <a:p>
            <a:pPr algn="l"/>
            <a:r>
              <a:rPr lang="en-US" altLang="zh-CN" sz="1800" b="0" i="0" u="none" strike="noStrike" baseline="0" dirty="0">
                <a:latin typeface="AdvPSA183"/>
              </a:rPr>
              <a:t>C:</a:t>
            </a:r>
          </a:p>
          <a:p>
            <a:pPr algn="l"/>
            <a:r>
              <a:rPr lang="en-US" altLang="zh-CN" sz="1800" b="0" i="0" u="none" strike="noStrike" baseline="0" dirty="0">
                <a:solidFill>
                  <a:srgbClr val="000000"/>
                </a:solidFill>
                <a:latin typeface="AdvPSA183"/>
              </a:rPr>
              <a:t>earliest suppression in deep layers, and latest suppression in L4C (</a:t>
            </a:r>
            <a:r>
              <a:rPr lang="en-US" altLang="zh-CN" sz="1800" b="0" i="0" u="none" strike="noStrike" baseline="0" dirty="0">
                <a:solidFill>
                  <a:srgbClr val="2197D2"/>
                </a:solidFill>
                <a:latin typeface="AdvPSA183"/>
              </a:rPr>
              <a:t>Figure 6</a:t>
            </a:r>
            <a:r>
              <a:rPr lang="en-US" altLang="zh-CN" sz="1800" b="0" i="0" u="none" strike="noStrike" baseline="0" dirty="0">
                <a:solidFill>
                  <a:srgbClr val="000000"/>
                </a:solidFill>
                <a:latin typeface="AdvPSA183"/>
              </a:rPr>
              <a:t>C). </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Far suppression in all layers was significantly delayed relative to the onset of center-only responses in the same layers; </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moreover, in all layers, but </a:t>
            </a:r>
            <a:r>
              <a:rPr lang="en-US" altLang="zh-CN" sz="1800" b="0" i="0" u="none" strike="noStrike" baseline="0" dirty="0" err="1">
                <a:solidFill>
                  <a:srgbClr val="000000"/>
                </a:solidFill>
                <a:latin typeface="AdvPSA183"/>
              </a:rPr>
              <a:t>DeepL</a:t>
            </a:r>
            <a:r>
              <a:rPr lang="en-US" altLang="zh-CN" sz="1800" b="0" i="0" u="none" strike="noStrike" baseline="0" dirty="0">
                <a:solidFill>
                  <a:srgbClr val="000000"/>
                </a:solidFill>
                <a:latin typeface="AdvPSA183"/>
              </a:rPr>
              <a:t>, far suppression was also delayed relative to suppression caused by large grating patches or near-surround annuli within the same layers.</a:t>
            </a:r>
          </a:p>
          <a:p>
            <a:pPr algn="l"/>
            <a:endParaRPr lang="en-US" altLang="zh-CN" sz="1800" b="0" i="0" u="none" strike="noStrike" baseline="0" dirty="0">
              <a:solidFill>
                <a:srgbClr val="000000"/>
              </a:solidFill>
              <a:latin typeface="AdvPSA183"/>
            </a:endParaRPr>
          </a:p>
          <a:p>
            <a:pPr algn="l"/>
            <a:r>
              <a:rPr lang="en-US" altLang="zh-CN" sz="1800" b="0" i="0" u="none" strike="noStrike" baseline="0" dirty="0">
                <a:solidFill>
                  <a:srgbClr val="000000"/>
                </a:solidFill>
                <a:latin typeface="AdvPSA183"/>
              </a:rPr>
              <a:t>These results suggest that far-SS is also generated </a:t>
            </a:r>
            <a:r>
              <a:rPr lang="en-US" altLang="zh-CN" sz="1800" b="0" i="0" u="none" strike="noStrike" baseline="0" dirty="0" err="1">
                <a:solidFill>
                  <a:srgbClr val="000000"/>
                </a:solidFill>
                <a:latin typeface="AdvPSA183"/>
              </a:rPr>
              <a:t>intracortically</a:t>
            </a:r>
            <a:r>
              <a:rPr lang="en-US" altLang="zh-CN" sz="1800" b="0" i="0" u="none" strike="noStrike" baseline="0" dirty="0">
                <a:solidFill>
                  <a:srgbClr val="000000"/>
                </a:solidFill>
                <a:latin typeface="AdvPSA183"/>
              </a:rPr>
              <a:t> outside L4C, and is delayed relative to near suppression.</a:t>
            </a:r>
          </a:p>
        </p:txBody>
      </p:sp>
      <p:sp>
        <p:nvSpPr>
          <p:cNvPr id="4" name="灯片编号占位符 3"/>
          <p:cNvSpPr>
            <a:spLocks noGrp="1"/>
          </p:cNvSpPr>
          <p:nvPr>
            <p:ph type="sldNum" sz="quarter" idx="5"/>
          </p:nvPr>
        </p:nvSpPr>
        <p:spPr/>
        <p:txBody>
          <a:bodyPr/>
          <a:lstStyle/>
          <a:p>
            <a:fld id="{53288FD2-7A4F-45CE-BD79-B9ADB2FCF36A}" type="slidenum">
              <a:rPr lang="zh-CN" altLang="en-US" smtClean="0"/>
              <a:t>9</a:t>
            </a:fld>
            <a:endParaRPr lang="zh-CN" altLang="en-US"/>
          </a:p>
        </p:txBody>
      </p:sp>
    </p:spTree>
    <p:extLst>
      <p:ext uri="{BB962C8B-B14F-4D97-AF65-F5344CB8AC3E}">
        <p14:creationId xmlns:p14="http://schemas.microsoft.com/office/powerpoint/2010/main" val="220758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AdvPSA183"/>
              </a:rPr>
              <a:t>In summary, responses to large gratings covering the RF and full surround, near-SS, and far-SS showed distinct laminar profiles of onset latencies.</a:t>
            </a:r>
          </a:p>
        </p:txBody>
      </p:sp>
      <p:sp>
        <p:nvSpPr>
          <p:cNvPr id="4" name="灯片编号占位符 3"/>
          <p:cNvSpPr>
            <a:spLocks noGrp="1"/>
          </p:cNvSpPr>
          <p:nvPr>
            <p:ph type="sldNum" sz="quarter" idx="5"/>
          </p:nvPr>
        </p:nvSpPr>
        <p:spPr/>
        <p:txBody>
          <a:bodyPr/>
          <a:lstStyle/>
          <a:p>
            <a:fld id="{53288FD2-7A4F-45CE-BD79-B9ADB2FCF36A}" type="slidenum">
              <a:rPr lang="zh-CN" altLang="en-US" smtClean="0"/>
              <a:t>10</a:t>
            </a:fld>
            <a:endParaRPr lang="zh-CN" altLang="en-US"/>
          </a:p>
        </p:txBody>
      </p:sp>
    </p:spTree>
    <p:extLst>
      <p:ext uri="{BB962C8B-B14F-4D97-AF65-F5344CB8AC3E}">
        <p14:creationId xmlns:p14="http://schemas.microsoft.com/office/powerpoint/2010/main" val="1604679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AdvPSA183"/>
            </a:endParaRPr>
          </a:p>
        </p:txBody>
      </p:sp>
      <p:sp>
        <p:nvSpPr>
          <p:cNvPr id="4" name="灯片编号占位符 3"/>
          <p:cNvSpPr>
            <a:spLocks noGrp="1"/>
          </p:cNvSpPr>
          <p:nvPr>
            <p:ph type="sldNum" sz="quarter" idx="5"/>
          </p:nvPr>
        </p:nvSpPr>
        <p:spPr/>
        <p:txBody>
          <a:bodyPr/>
          <a:lstStyle/>
          <a:p>
            <a:fld id="{53288FD2-7A4F-45CE-BD79-B9ADB2FCF36A}" type="slidenum">
              <a:rPr lang="zh-CN" altLang="en-US" smtClean="0"/>
              <a:t>11</a:t>
            </a:fld>
            <a:endParaRPr lang="zh-CN" altLang="en-US"/>
          </a:p>
        </p:txBody>
      </p:sp>
    </p:spTree>
    <p:extLst>
      <p:ext uri="{BB962C8B-B14F-4D97-AF65-F5344CB8AC3E}">
        <p14:creationId xmlns:p14="http://schemas.microsoft.com/office/powerpoint/2010/main" val="360945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AdvPSA183"/>
              </a:rPr>
              <a:t>(A) Stimuli inside the RF evoke the earliest CSD and spiking signals in L4C, which are relayed to the V1 center column by faster M and P (relative to K) geniculate pathways (green arrows).</a:t>
            </a:r>
          </a:p>
          <a:p>
            <a:pPr algn="l"/>
            <a:endParaRPr lang="en-US" altLang="zh-CN" sz="1800" b="0" i="0" u="none" strike="noStrike" baseline="0" dirty="0">
              <a:latin typeface="AdvPSA183"/>
            </a:endParaRPr>
          </a:p>
          <a:p>
            <a:pPr algn="l"/>
            <a:r>
              <a:rPr lang="en-US" altLang="zh-CN" sz="1800" b="0" i="0" u="none" strike="noStrike" baseline="0" dirty="0">
                <a:latin typeface="AdvPSA183"/>
              </a:rPr>
              <a:t>(B) A large stimulus encompassing the RF and full surround causes SS of LGN afferents to the center V1 column, resulting in withdrawal of afferent excitation to L4C, where suppression first emerges in V1.</a:t>
            </a:r>
          </a:p>
          <a:p>
            <a:pPr algn="l"/>
            <a:endParaRPr lang="en-US" altLang="zh-CN" sz="1800" b="0" i="0" u="none" strike="noStrike" baseline="0" dirty="0">
              <a:latin typeface="AdvPSA183"/>
            </a:endParaRPr>
          </a:p>
          <a:p>
            <a:pPr algn="l"/>
            <a:r>
              <a:rPr lang="en-US" altLang="zh-CN" sz="1800" b="0" i="0" u="none" strike="noStrike" baseline="0" dirty="0">
                <a:latin typeface="AdvPSA183"/>
              </a:rPr>
              <a:t>(C) Visual stimuli in the near-surround (beyond the extent of M and P </a:t>
            </a:r>
            <a:r>
              <a:rPr lang="en-US" altLang="zh-CN" sz="1800" b="0" i="0" u="none" strike="noStrike" baseline="0" dirty="0" err="1">
                <a:latin typeface="AdvPSA183"/>
              </a:rPr>
              <a:t>geniculocortical</a:t>
            </a:r>
            <a:r>
              <a:rPr lang="en-US" altLang="zh-CN" sz="1800" b="0" i="0" u="none" strike="noStrike" baseline="0" dirty="0">
                <a:latin typeface="AdvPSA183"/>
              </a:rPr>
              <a:t> afferents), in the absence of RF stimulation, activate neurons outside the center </a:t>
            </a:r>
            <a:r>
              <a:rPr lang="en-US" altLang="zh-CN" sz="1800" b="0" i="0" u="none" strike="noStrike" baseline="0" dirty="0" err="1">
                <a:latin typeface="AdvPSA183"/>
              </a:rPr>
              <a:t>hypercolumn</a:t>
            </a:r>
            <a:r>
              <a:rPr lang="en-US" altLang="zh-CN" sz="1800" b="0" i="0" u="none" strike="noStrike" baseline="0" dirty="0">
                <a:latin typeface="AdvPSA183"/>
              </a:rPr>
              <a:t> in V1 (red shading), in </a:t>
            </a:r>
            <a:r>
              <a:rPr lang="en-US" altLang="zh-CN" sz="1800" b="0" i="0" u="none" strike="noStrike" baseline="0" dirty="0" err="1">
                <a:latin typeface="AdvPSA183"/>
              </a:rPr>
              <a:t>extrastriate</a:t>
            </a:r>
            <a:r>
              <a:rPr lang="en-US" altLang="zh-CN" sz="1800" b="0" i="0" u="none" strike="noStrike" baseline="0" dirty="0">
                <a:latin typeface="AdvPSA183"/>
              </a:rPr>
              <a:t> cortical areas (blue shading), and possibly LGN K-layers (green shading); these surround signals are conveyed to the superficial and deep layers of the center V1 column by multiple long-range connections, including V1 horizontal connections (red arrows), feedback connections (blue arrows), and K1-2 afferents (green arrow).</a:t>
            </a:r>
          </a:p>
          <a:p>
            <a:pPr algn="l"/>
            <a:endParaRPr lang="en-US" altLang="zh-CN" sz="1800" b="0" i="0" u="none" strike="noStrike" baseline="0" dirty="0">
              <a:latin typeface="AdvPSA183"/>
            </a:endParaRPr>
          </a:p>
          <a:p>
            <a:pPr algn="l"/>
            <a:r>
              <a:rPr lang="en-US" altLang="zh-CN" sz="1800" b="0" i="0" u="none" strike="noStrike" baseline="0" dirty="0">
                <a:latin typeface="AdvPSA183"/>
              </a:rPr>
              <a:t>(D) SS in response to center and near-surround stimuli first emerges in superficial layers, particularly upper-L4.</a:t>
            </a:r>
            <a:endParaRPr lang="zh-CN" altLang="en-US" dirty="0"/>
          </a:p>
        </p:txBody>
      </p:sp>
      <p:sp>
        <p:nvSpPr>
          <p:cNvPr id="4" name="灯片编号占位符 3"/>
          <p:cNvSpPr>
            <a:spLocks noGrp="1"/>
          </p:cNvSpPr>
          <p:nvPr>
            <p:ph type="sldNum" sz="quarter" idx="5"/>
          </p:nvPr>
        </p:nvSpPr>
        <p:spPr/>
        <p:txBody>
          <a:bodyPr/>
          <a:lstStyle/>
          <a:p>
            <a:fld id="{53288FD2-7A4F-45CE-BD79-B9ADB2FCF36A}" type="slidenum">
              <a:rPr lang="zh-CN" altLang="en-US" smtClean="0"/>
              <a:t>12</a:t>
            </a:fld>
            <a:endParaRPr lang="zh-CN" altLang="en-US"/>
          </a:p>
        </p:txBody>
      </p:sp>
    </p:spTree>
    <p:extLst>
      <p:ext uri="{BB962C8B-B14F-4D97-AF65-F5344CB8AC3E}">
        <p14:creationId xmlns:p14="http://schemas.microsoft.com/office/powerpoint/2010/main" val="335986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CCF5D-564F-4C56-AAFA-81A34EFCC4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8E1721-546A-4E7F-99E2-8A6AE325D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663FBC-D009-41BF-9310-A84CC5FCCAD6}"/>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9B0E5465-AE58-4917-A947-AD1D685233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1A0984-60FE-4068-83C9-45C865B05A77}"/>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42244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F0D7A-FBDF-48B3-9946-9353FC8841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0A7AF07-4DBB-42C9-BD85-C988B63DA6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E85A6B-FB9C-413E-B974-6AB4CCE55FE4}"/>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8DAA42AE-98E3-44A2-A6D8-3621416D41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555029-DCA6-4A81-AD20-CA5F0BA74778}"/>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230623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325C47-249D-4657-97F1-3BA8105AD0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83ABE7-DE55-40AA-8027-5C4CB20AFF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BBCCBB-AA1C-441A-BA8C-C4F16BAEEB3E}"/>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14B808BE-6C70-4054-9D26-C1F3AA9CA3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19BC80-44DC-43D6-A6D0-BCF36516F74D}"/>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248399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A1A75-E034-4204-A3F7-F6462E5F19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7D97B4-A5FE-4122-BDB4-AF4B0A1099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7740CA-C44D-44D4-AED8-69CF8F02309C}"/>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A428D764-C7F8-438E-8E7B-0462EDE5B8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00D036-BDE8-45E6-B6B2-91EA6DA19E78}"/>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164162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F568A-BF11-4399-B47E-A48A352DF89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42AA89-8956-49A6-AE2F-5DB35FF2F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0CC4818-9056-481D-96CF-66330596CCB5}"/>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BD1D0D46-A720-4E71-A3F5-9C37135E83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E87E12-6415-46F4-B6A6-8B2358CFB3D8}"/>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251519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8D8F2-AEB4-4DDF-9BED-404265D55C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3FB5CA-60EA-4B78-BBD7-4C79E262436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0C790B-19DC-4660-BCF7-B9EA60FC64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BD2CDE-E5E8-439D-9DF7-84A0ACE02FF1}"/>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1CFC8C9D-A194-4574-A276-0B6C85D33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5D6A9C-A2A9-47DA-979B-D1ABC6DD227F}"/>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397912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919DD-0591-4DD5-96FD-0ED21C3D2C7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A3EB86-293D-4E35-8102-A9C30A430F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2A5B9A-4CCF-448E-B20A-69F4D48E4B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170742-2DB4-412A-ABC5-F93A38E9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E94B07E-DE77-4A51-9827-1018911EE4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17BBAC8-3A34-42F4-8AD5-7D81E9E2C717}"/>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8" name="页脚占位符 7">
            <a:extLst>
              <a:ext uri="{FF2B5EF4-FFF2-40B4-BE49-F238E27FC236}">
                <a16:creationId xmlns:a16="http://schemas.microsoft.com/office/drawing/2014/main" id="{E6CA966D-27E9-40FA-B08D-9E452D2394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965B639-B384-408D-ABAA-256248959F9C}"/>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9306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ED740-3D1B-4873-BD15-05AA8BCBD8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9E04E5-ADDC-48BC-95E9-04E6FA117BB8}"/>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4" name="页脚占位符 3">
            <a:extLst>
              <a:ext uri="{FF2B5EF4-FFF2-40B4-BE49-F238E27FC236}">
                <a16:creationId xmlns:a16="http://schemas.microsoft.com/office/drawing/2014/main" id="{7AAA9F1B-7351-4B15-AE7E-B7F0A555D8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453E5D-9AAD-46D8-A7A8-119ADB5A503D}"/>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283193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2F8241-DDC0-4D16-8AF7-7D0141A3F4FF}"/>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3" name="页脚占位符 2">
            <a:extLst>
              <a:ext uri="{FF2B5EF4-FFF2-40B4-BE49-F238E27FC236}">
                <a16:creationId xmlns:a16="http://schemas.microsoft.com/office/drawing/2014/main" id="{948A7241-EFD4-461E-B073-82BF7F62FE4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808C06-84C2-4BEE-BEAB-877B572778BD}"/>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422368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C6675-9013-4916-9CF2-53B7B7C668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A8684F-4E9E-4D8B-9382-399378296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4518100-B857-449A-96BD-DDF3EE722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5F83E5-214B-437F-A704-0539887A19D4}"/>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1FEF9A70-A496-4747-BFFD-63CA6451E6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B32181-2C48-41DB-A119-DEA64551319F}"/>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301098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88FC9-7654-4346-8F8B-92908AB966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80850C-E80C-4E09-A08E-180C218245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87C9CE-2F65-4610-BE6B-55A20FF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FAF88FE-0784-4FF6-B478-A395CA2C4ACF}"/>
              </a:ext>
            </a:extLst>
          </p:cNvPr>
          <p:cNvSpPr>
            <a:spLocks noGrp="1"/>
          </p:cNvSpPr>
          <p:nvPr>
            <p:ph type="dt" sz="half" idx="10"/>
          </p:nvPr>
        </p:nvSpPr>
        <p:spPr/>
        <p:txBody>
          <a:bodyPr/>
          <a:lstStyle/>
          <a:p>
            <a:fld id="{0D7A136B-DA10-4EE9-8CBD-C294261DDCEB}"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0C5F43DA-DC1A-4876-B66B-2E76C75A49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467DE5-9FAE-428D-B82D-55D96148D140}"/>
              </a:ext>
            </a:extLst>
          </p:cNvPr>
          <p:cNvSpPr>
            <a:spLocks noGrp="1"/>
          </p:cNvSpPr>
          <p:nvPr>
            <p:ph type="sldNum" sz="quarter" idx="12"/>
          </p:nvPr>
        </p:nvSpPr>
        <p:spPr/>
        <p:txBody>
          <a:body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243804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1CD478-44DE-48DC-8859-1877041CC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9F3751-53F5-4174-AA83-A41D7FB56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F42131-AD65-454B-87BF-1E9CAF3D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A136B-DA10-4EE9-8CBD-C294261DDCEB}"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F7B64C1E-1F65-4F43-BCC2-C0A9AF310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00571B-0897-423A-803E-BE255F942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143B0-2F09-4539-9CCA-F50B8BEB15C0}" type="slidenum">
              <a:rPr lang="zh-CN" altLang="en-US" smtClean="0"/>
              <a:t>‹#›</a:t>
            </a:fld>
            <a:endParaRPr lang="zh-CN" altLang="en-US"/>
          </a:p>
        </p:txBody>
      </p:sp>
    </p:spTree>
    <p:extLst>
      <p:ext uri="{BB962C8B-B14F-4D97-AF65-F5344CB8AC3E}">
        <p14:creationId xmlns:p14="http://schemas.microsoft.com/office/powerpoint/2010/main" val="384138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90955-823A-4288-913D-C6EE14A0D83D}"/>
              </a:ext>
            </a:extLst>
          </p:cNvPr>
          <p:cNvSpPr>
            <a:spLocks noGrp="1"/>
          </p:cNvSpPr>
          <p:nvPr>
            <p:ph type="ctrTitle"/>
          </p:nvPr>
        </p:nvSpPr>
        <p:spPr>
          <a:xfrm>
            <a:off x="1524000" y="1950244"/>
            <a:ext cx="9144000" cy="2387600"/>
          </a:xfrm>
        </p:spPr>
        <p:txBody>
          <a:bodyPr>
            <a:normAutofit fontScale="90000"/>
          </a:bodyPr>
          <a:lstStyle/>
          <a:p>
            <a:r>
              <a:rPr lang="en-US" altLang="zh-CN" dirty="0"/>
              <a:t>Distinct Laminar Processing of Local and Global</a:t>
            </a:r>
            <a:br>
              <a:rPr lang="en-US" altLang="zh-CN" dirty="0"/>
            </a:br>
            <a:r>
              <a:rPr lang="en-US" altLang="zh-CN" dirty="0"/>
              <a:t>Context in Primate Primary Visual Cortex</a:t>
            </a:r>
            <a:endParaRPr lang="zh-CN" altLang="en-US" dirty="0"/>
          </a:p>
        </p:txBody>
      </p:sp>
      <p:sp>
        <p:nvSpPr>
          <p:cNvPr id="3" name="副标题 2">
            <a:extLst>
              <a:ext uri="{FF2B5EF4-FFF2-40B4-BE49-F238E27FC236}">
                <a16:creationId xmlns:a16="http://schemas.microsoft.com/office/drawing/2014/main" id="{7AF12E6B-834A-46FD-A34C-CE722ECB0F8A}"/>
              </a:ext>
            </a:extLst>
          </p:cNvPr>
          <p:cNvSpPr>
            <a:spLocks noGrp="1"/>
          </p:cNvSpPr>
          <p:nvPr>
            <p:ph type="subTitle" idx="1"/>
          </p:nvPr>
        </p:nvSpPr>
        <p:spPr>
          <a:xfrm>
            <a:off x="1524000" y="4987655"/>
            <a:ext cx="9144000" cy="1655762"/>
          </a:xfrm>
        </p:spPr>
        <p:txBody>
          <a:bodyPr/>
          <a:lstStyle/>
          <a:p>
            <a:r>
              <a:rPr lang="en-US" altLang="zh-CN" dirty="0"/>
              <a:t>Presented by: </a:t>
            </a:r>
            <a:r>
              <a:rPr lang="en-US" altLang="zh-CN" dirty="0" err="1"/>
              <a:t>Xiaoqi</a:t>
            </a:r>
            <a:r>
              <a:rPr lang="en-US" altLang="zh-CN" dirty="0"/>
              <a:t> Zhang</a:t>
            </a:r>
          </a:p>
          <a:p>
            <a:r>
              <a:rPr lang="en-US" altLang="zh-CN" dirty="0"/>
              <a:t>2020/09/19</a:t>
            </a:r>
            <a:endParaRPr lang="zh-CN" altLang="en-US" dirty="0"/>
          </a:p>
        </p:txBody>
      </p:sp>
    </p:spTree>
    <p:extLst>
      <p:ext uri="{BB962C8B-B14F-4D97-AF65-F5344CB8AC3E}">
        <p14:creationId xmlns:p14="http://schemas.microsoft.com/office/powerpoint/2010/main" val="224636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200" b="1" dirty="0"/>
              <a:t>Differences in onset of suppression implicate different sources of suppression from LGN and intracortical origins</a:t>
            </a:r>
            <a:endParaRPr lang="zh-CN" altLang="en-US" sz="3200" b="1" dirty="0"/>
          </a:p>
        </p:txBody>
      </p:sp>
      <p:pic>
        <p:nvPicPr>
          <p:cNvPr id="3" name="图片 2">
            <a:extLst>
              <a:ext uri="{FF2B5EF4-FFF2-40B4-BE49-F238E27FC236}">
                <a16:creationId xmlns:a16="http://schemas.microsoft.com/office/drawing/2014/main" id="{0A61FDA9-883E-4A9C-8BFB-88396B3480AC}"/>
              </a:ext>
            </a:extLst>
          </p:cNvPr>
          <p:cNvPicPr>
            <a:picLocks noChangeAspect="1"/>
          </p:cNvPicPr>
          <p:nvPr/>
        </p:nvPicPr>
        <p:blipFill>
          <a:blip r:embed="rId3"/>
          <a:stretch>
            <a:fillRect/>
          </a:stretch>
        </p:blipFill>
        <p:spPr>
          <a:xfrm>
            <a:off x="1077863" y="2006354"/>
            <a:ext cx="5018137" cy="3882886"/>
          </a:xfrm>
          <a:prstGeom prst="rect">
            <a:avLst/>
          </a:prstGeom>
        </p:spPr>
      </p:pic>
      <p:pic>
        <p:nvPicPr>
          <p:cNvPr id="6" name="图片 5">
            <a:extLst>
              <a:ext uri="{FF2B5EF4-FFF2-40B4-BE49-F238E27FC236}">
                <a16:creationId xmlns:a16="http://schemas.microsoft.com/office/drawing/2014/main" id="{2284CA3A-C072-4262-B373-077F5DC7EB82}"/>
              </a:ext>
            </a:extLst>
          </p:cNvPr>
          <p:cNvPicPr>
            <a:picLocks noChangeAspect="1"/>
          </p:cNvPicPr>
          <p:nvPr/>
        </p:nvPicPr>
        <p:blipFill>
          <a:blip r:embed="rId4"/>
          <a:stretch>
            <a:fillRect/>
          </a:stretch>
        </p:blipFill>
        <p:spPr>
          <a:xfrm>
            <a:off x="6252428" y="1663737"/>
            <a:ext cx="4290604" cy="5043341"/>
          </a:xfrm>
          <a:prstGeom prst="rect">
            <a:avLst/>
          </a:prstGeom>
        </p:spPr>
      </p:pic>
    </p:spTree>
    <p:extLst>
      <p:ext uri="{BB962C8B-B14F-4D97-AF65-F5344CB8AC3E}">
        <p14:creationId xmlns:p14="http://schemas.microsoft.com/office/powerpoint/2010/main" val="317386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200" b="1" dirty="0"/>
              <a:t>Pairwise </a:t>
            </a:r>
            <a:r>
              <a:rPr lang="en-US" altLang="zh-CN" sz="3200" b="1" dirty="0" err="1"/>
              <a:t>Ranksum</a:t>
            </a:r>
            <a:r>
              <a:rPr lang="en-US" altLang="zh-CN" sz="3200" b="1" dirty="0"/>
              <a:t> test across layers and stimuli contrasts the onsets of events</a:t>
            </a:r>
            <a:endParaRPr lang="zh-CN" altLang="en-US" sz="3200" b="1" dirty="0"/>
          </a:p>
        </p:txBody>
      </p:sp>
      <p:sp>
        <p:nvSpPr>
          <p:cNvPr id="4" name="文本框 3">
            <a:extLst>
              <a:ext uri="{FF2B5EF4-FFF2-40B4-BE49-F238E27FC236}">
                <a16:creationId xmlns:a16="http://schemas.microsoft.com/office/drawing/2014/main" id="{43BADE17-B75D-42CF-94F8-8747EE309770}"/>
              </a:ext>
            </a:extLst>
          </p:cNvPr>
          <p:cNvSpPr txBox="1"/>
          <p:nvPr/>
        </p:nvSpPr>
        <p:spPr>
          <a:xfrm>
            <a:off x="922789" y="1761688"/>
            <a:ext cx="10431011" cy="4801314"/>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1800" b="0" i="0" u="none" strike="noStrike" baseline="0" dirty="0">
                <a:solidFill>
                  <a:srgbClr val="000000"/>
                </a:solidFill>
                <a:latin typeface="+mn-ea"/>
              </a:rPr>
              <a:t>“First, the onset of spiking responses in L4C following RF stimulation was the fastest evoked event in V1, and this event occurred at a similar latency as full-SS in L4C, suggesting an LGN origin of the earliest SS.”</a:t>
            </a:r>
          </a:p>
          <a:p>
            <a:pPr marL="285750" indent="-285750" algn="l">
              <a:buFont typeface="Arial" panose="020B0604020202020204" pitchFamily="34" charset="0"/>
              <a:buChar char="•"/>
            </a:pPr>
            <a:endParaRPr lang="en-US" altLang="zh-CN" sz="1800" b="0" i="0" u="none" strike="noStrike" baseline="0" dirty="0">
              <a:solidFill>
                <a:srgbClr val="000000"/>
              </a:solidFill>
              <a:latin typeface="+mn-ea"/>
            </a:endParaRPr>
          </a:p>
          <a:p>
            <a:pPr marL="285750" indent="-285750" algn="l">
              <a:buFont typeface="Arial" panose="020B0604020202020204" pitchFamily="34" charset="0"/>
              <a:buChar char="•"/>
            </a:pPr>
            <a:r>
              <a:rPr lang="en-US" altLang="zh-CN" sz="1800" b="0" i="0" u="none" strike="noStrike" baseline="0" dirty="0">
                <a:solidFill>
                  <a:srgbClr val="000000"/>
                </a:solidFill>
                <a:latin typeface="+mn-ea"/>
              </a:rPr>
              <a:t>“Second, full-SS in L4C occurred significantly faster than near-SS, tuned-SS, or far-SS in any layer, suggesting the latter three forms of suppression are generated </a:t>
            </a:r>
            <a:r>
              <a:rPr lang="en-US" altLang="zh-CN" sz="1800" b="0" i="0" u="none" strike="noStrike" baseline="0" dirty="0" err="1">
                <a:solidFill>
                  <a:srgbClr val="000000"/>
                </a:solidFill>
                <a:latin typeface="+mn-ea"/>
              </a:rPr>
              <a:t>intracortically</a:t>
            </a:r>
            <a:r>
              <a:rPr lang="en-US" altLang="zh-CN" sz="1800" b="0" i="0" u="none" strike="noStrike" baseline="0" dirty="0">
                <a:solidFill>
                  <a:srgbClr val="000000"/>
                </a:solidFill>
                <a:latin typeface="+mn-ea"/>
              </a:rPr>
              <a:t>.” </a:t>
            </a:r>
          </a:p>
          <a:p>
            <a:pPr marL="285750" indent="-285750" algn="l">
              <a:buFont typeface="Arial" panose="020B0604020202020204" pitchFamily="34" charset="0"/>
              <a:buChar char="•"/>
            </a:pPr>
            <a:endParaRPr lang="en-US" altLang="zh-CN" sz="1800" b="0" i="0" u="none" strike="noStrike" baseline="0" dirty="0">
              <a:solidFill>
                <a:srgbClr val="000000"/>
              </a:solidFill>
              <a:latin typeface="+mn-ea"/>
            </a:endParaRPr>
          </a:p>
          <a:p>
            <a:pPr marL="285750" indent="-285750" algn="l">
              <a:buFont typeface="Arial" panose="020B0604020202020204" pitchFamily="34" charset="0"/>
              <a:buChar char="•"/>
            </a:pPr>
            <a:r>
              <a:rPr lang="en-US" altLang="zh-CN" sz="1800" b="0" i="0" u="none" strike="noStrike" baseline="0" dirty="0">
                <a:solidFill>
                  <a:srgbClr val="000000"/>
                </a:solidFill>
                <a:latin typeface="+mn-ea"/>
              </a:rPr>
              <a:t>“Third, near-SS occurred first in upper-L4, [later in L4C than responses to RF stimulation and the onset of full-SS]. However, near-SS in upper-L4 was not significantly faster than the earliest far-SS in deep layers. This suggests that the earliest SS caused by near and far annuli … occurs at similar latencies, albeit in distinct layers. ”</a:t>
            </a:r>
          </a:p>
          <a:p>
            <a:pPr marL="285750" indent="-285750" algn="l">
              <a:buFont typeface="Arial" panose="020B0604020202020204" pitchFamily="34" charset="0"/>
              <a:buChar char="•"/>
            </a:pPr>
            <a:endParaRPr lang="en-US" altLang="zh-CN" sz="1800" b="0" i="0" u="none" strike="noStrike" baseline="0" dirty="0">
              <a:solidFill>
                <a:srgbClr val="000000"/>
              </a:solidFill>
              <a:latin typeface="+mn-ea"/>
            </a:endParaRPr>
          </a:p>
          <a:p>
            <a:pPr marL="285750" indent="-285750" algn="l">
              <a:buFont typeface="Arial" panose="020B0604020202020204" pitchFamily="34" charset="0"/>
              <a:buChar char="•"/>
            </a:pPr>
            <a:r>
              <a:rPr lang="en-US" altLang="zh-CN" dirty="0">
                <a:solidFill>
                  <a:srgbClr val="000000"/>
                </a:solidFill>
                <a:latin typeface="+mn-ea"/>
              </a:rPr>
              <a:t>“</a:t>
            </a:r>
            <a:r>
              <a:rPr lang="en-US" altLang="zh-CN" sz="1800" b="0" i="0" u="none" strike="noStrike" baseline="0" dirty="0">
                <a:solidFill>
                  <a:srgbClr val="000000"/>
                </a:solidFill>
                <a:latin typeface="+mn-ea"/>
              </a:rPr>
              <a:t>Fourth, there was no significant difference in the earliest onset latency of suppression between near-SS and tuned near-SS.”</a:t>
            </a:r>
          </a:p>
          <a:p>
            <a:pPr marL="285750" indent="-285750" algn="l">
              <a:buFont typeface="Arial" panose="020B0604020202020204" pitchFamily="34" charset="0"/>
              <a:buChar char="•"/>
            </a:pPr>
            <a:endParaRPr lang="en-US" altLang="zh-CN" sz="1800" b="0" i="0" u="none" strike="noStrike" baseline="0" dirty="0">
              <a:solidFill>
                <a:srgbClr val="000000"/>
              </a:solidFill>
              <a:latin typeface="+mn-ea"/>
            </a:endParaRPr>
          </a:p>
          <a:p>
            <a:pPr marL="285750" indent="-285750" algn="l">
              <a:buFont typeface="Arial" panose="020B0604020202020204" pitchFamily="34" charset="0"/>
              <a:buChar char="•"/>
            </a:pPr>
            <a:r>
              <a:rPr lang="en-US" altLang="zh-CN" dirty="0">
                <a:solidFill>
                  <a:srgbClr val="000000"/>
                </a:solidFill>
                <a:latin typeface="+mn-ea"/>
              </a:rPr>
              <a:t>“</a:t>
            </a:r>
            <a:r>
              <a:rPr lang="en-US" altLang="zh-CN" sz="1800" b="0" i="0" u="none" strike="noStrike" baseline="0" dirty="0">
                <a:solidFill>
                  <a:srgbClr val="000000"/>
                </a:solidFill>
                <a:latin typeface="+mn-ea"/>
              </a:rPr>
              <a:t>Fifth, far-SS occurred first in deep layers, about 16–19 </a:t>
            </a:r>
            <a:r>
              <a:rPr lang="en-US" altLang="zh-CN" sz="1800" b="0" i="0" u="none" strike="noStrike" baseline="0" dirty="0" err="1">
                <a:solidFill>
                  <a:srgbClr val="000000"/>
                </a:solidFill>
                <a:latin typeface="+mn-ea"/>
              </a:rPr>
              <a:t>ms</a:t>
            </a:r>
            <a:r>
              <a:rPr lang="en-US" altLang="zh-CN" sz="1800" b="0" i="0" u="none" strike="noStrike" baseline="0" dirty="0">
                <a:solidFill>
                  <a:srgbClr val="000000"/>
                </a:solidFill>
                <a:latin typeface="+mn-ea"/>
              </a:rPr>
              <a:t> after onset in L4C of responses to RF stimulation, and about 10–13 </a:t>
            </a:r>
            <a:r>
              <a:rPr lang="en-US" altLang="zh-CN" sz="1800" b="0" i="0" u="none" strike="noStrike" baseline="0" dirty="0" err="1">
                <a:solidFill>
                  <a:srgbClr val="000000"/>
                </a:solidFill>
                <a:latin typeface="+mn-ea"/>
              </a:rPr>
              <a:t>ms</a:t>
            </a:r>
            <a:r>
              <a:rPr lang="en-US" altLang="zh-CN" sz="1800" b="0" i="0" u="none" strike="noStrike" baseline="0" dirty="0">
                <a:solidFill>
                  <a:srgbClr val="000000"/>
                </a:solidFill>
                <a:latin typeface="+mn-ea"/>
              </a:rPr>
              <a:t> after the onset in L4C of full-SS.”</a:t>
            </a:r>
            <a:endParaRPr lang="zh-CN" altLang="en-US" dirty="0">
              <a:latin typeface="+mn-ea"/>
            </a:endParaRPr>
          </a:p>
        </p:txBody>
      </p:sp>
    </p:spTree>
    <p:extLst>
      <p:ext uri="{BB962C8B-B14F-4D97-AF65-F5344CB8AC3E}">
        <p14:creationId xmlns:p14="http://schemas.microsoft.com/office/powerpoint/2010/main" val="244968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200" b="1" dirty="0"/>
              <a:t>Summary: laminar processing of RF response and contextual suppression</a:t>
            </a:r>
            <a:endParaRPr lang="zh-CN" altLang="en-US" sz="3200" b="1" dirty="0"/>
          </a:p>
        </p:txBody>
      </p:sp>
      <p:pic>
        <p:nvPicPr>
          <p:cNvPr id="4" name="图片 3">
            <a:extLst>
              <a:ext uri="{FF2B5EF4-FFF2-40B4-BE49-F238E27FC236}">
                <a16:creationId xmlns:a16="http://schemas.microsoft.com/office/drawing/2014/main" id="{A0398A2C-8BA7-42D5-85DB-A9AE77D96C8A}"/>
              </a:ext>
            </a:extLst>
          </p:cNvPr>
          <p:cNvPicPr>
            <a:picLocks noChangeAspect="1"/>
          </p:cNvPicPr>
          <p:nvPr/>
        </p:nvPicPr>
        <p:blipFill>
          <a:blip r:embed="rId3"/>
          <a:stretch>
            <a:fillRect/>
          </a:stretch>
        </p:blipFill>
        <p:spPr>
          <a:xfrm>
            <a:off x="2873037" y="1606859"/>
            <a:ext cx="5397856" cy="5251141"/>
          </a:xfrm>
          <a:prstGeom prst="rect">
            <a:avLst/>
          </a:prstGeom>
        </p:spPr>
      </p:pic>
    </p:spTree>
    <p:extLst>
      <p:ext uri="{BB962C8B-B14F-4D97-AF65-F5344CB8AC3E}">
        <p14:creationId xmlns:p14="http://schemas.microsoft.com/office/powerpoint/2010/main" val="292726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600" b="1" dirty="0"/>
              <a:t>Overview</a:t>
            </a:r>
            <a:endParaRPr lang="zh-CN" altLang="en-US" sz="3600" b="1" dirty="0"/>
          </a:p>
        </p:txBody>
      </p:sp>
      <p:sp>
        <p:nvSpPr>
          <p:cNvPr id="3" name="内容占位符 2">
            <a:extLst>
              <a:ext uri="{FF2B5EF4-FFF2-40B4-BE49-F238E27FC236}">
                <a16:creationId xmlns:a16="http://schemas.microsoft.com/office/drawing/2014/main" id="{E0C70461-878C-4379-9791-B46ADF275F86}"/>
              </a:ext>
            </a:extLst>
          </p:cNvPr>
          <p:cNvSpPr>
            <a:spLocks noGrp="1"/>
          </p:cNvSpPr>
          <p:nvPr>
            <p:ph idx="1"/>
          </p:nvPr>
        </p:nvSpPr>
        <p:spPr/>
        <p:txBody>
          <a:bodyPr>
            <a:normAutofit/>
          </a:bodyPr>
          <a:lstStyle/>
          <a:p>
            <a:r>
              <a:rPr lang="en-US" altLang="zh-CN" dirty="0"/>
              <a:t>The paper studies the laminar processing of Surround Suppression (SS) in primary visual cortex (V1), whose laminar connectivity is well known.</a:t>
            </a:r>
          </a:p>
          <a:p>
            <a:endParaRPr lang="en-US" altLang="zh-CN" dirty="0"/>
          </a:p>
          <a:p>
            <a:r>
              <a:rPr lang="en-US" altLang="zh-CN" dirty="0"/>
              <a:t>The study adapted linear microelectrode array (LMA) to simultaneously record activities across layers, under different situations of visual stimulations.</a:t>
            </a:r>
          </a:p>
          <a:p>
            <a:endParaRPr lang="zh-CN" altLang="en-US" dirty="0"/>
          </a:p>
        </p:txBody>
      </p:sp>
    </p:spTree>
    <p:extLst>
      <p:ext uri="{BB962C8B-B14F-4D97-AF65-F5344CB8AC3E}">
        <p14:creationId xmlns:p14="http://schemas.microsoft.com/office/powerpoint/2010/main" val="305089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200" b="1" dirty="0"/>
              <a:t>Hypothetical laminar-specific connectivity in V1</a:t>
            </a:r>
            <a:endParaRPr lang="zh-CN" altLang="en-US" sz="3200" b="1" dirty="0"/>
          </a:p>
        </p:txBody>
      </p:sp>
      <p:pic>
        <p:nvPicPr>
          <p:cNvPr id="4" name="图片 3">
            <a:extLst>
              <a:ext uri="{FF2B5EF4-FFF2-40B4-BE49-F238E27FC236}">
                <a16:creationId xmlns:a16="http://schemas.microsoft.com/office/drawing/2014/main" id="{172F08FB-9908-48E6-884F-C9AFBA812293}"/>
              </a:ext>
            </a:extLst>
          </p:cNvPr>
          <p:cNvPicPr>
            <a:picLocks noChangeAspect="1"/>
          </p:cNvPicPr>
          <p:nvPr/>
        </p:nvPicPr>
        <p:blipFill>
          <a:blip r:embed="rId2"/>
          <a:stretch>
            <a:fillRect/>
          </a:stretch>
        </p:blipFill>
        <p:spPr>
          <a:xfrm>
            <a:off x="2916454" y="1690688"/>
            <a:ext cx="6103260" cy="4675548"/>
          </a:xfrm>
          <a:prstGeom prst="rect">
            <a:avLst/>
          </a:prstGeom>
        </p:spPr>
      </p:pic>
    </p:spTree>
    <p:extLst>
      <p:ext uri="{BB962C8B-B14F-4D97-AF65-F5344CB8AC3E}">
        <p14:creationId xmlns:p14="http://schemas.microsoft.com/office/powerpoint/2010/main" val="392327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200" b="1" dirty="0"/>
              <a:t>Verticality of penetration is verified with multiple evidence</a:t>
            </a:r>
            <a:endParaRPr lang="zh-CN" altLang="en-US" sz="3200" b="1" dirty="0"/>
          </a:p>
        </p:txBody>
      </p:sp>
      <p:pic>
        <p:nvPicPr>
          <p:cNvPr id="3" name="图片 2">
            <a:extLst>
              <a:ext uri="{FF2B5EF4-FFF2-40B4-BE49-F238E27FC236}">
                <a16:creationId xmlns:a16="http://schemas.microsoft.com/office/drawing/2014/main" id="{23645600-A820-4E95-B804-B945C2D0A9B3}"/>
              </a:ext>
            </a:extLst>
          </p:cNvPr>
          <p:cNvPicPr>
            <a:picLocks noChangeAspect="1"/>
          </p:cNvPicPr>
          <p:nvPr/>
        </p:nvPicPr>
        <p:blipFill>
          <a:blip r:embed="rId2"/>
          <a:stretch>
            <a:fillRect/>
          </a:stretch>
        </p:blipFill>
        <p:spPr>
          <a:xfrm>
            <a:off x="1078082" y="1563718"/>
            <a:ext cx="6591300" cy="4600575"/>
          </a:xfrm>
          <a:prstGeom prst="rect">
            <a:avLst/>
          </a:prstGeom>
        </p:spPr>
      </p:pic>
      <p:pic>
        <p:nvPicPr>
          <p:cNvPr id="5" name="图片 4">
            <a:extLst>
              <a:ext uri="{FF2B5EF4-FFF2-40B4-BE49-F238E27FC236}">
                <a16:creationId xmlns:a16="http://schemas.microsoft.com/office/drawing/2014/main" id="{2D56F773-8FA5-45F5-8EA1-9E516EFAFED2}"/>
              </a:ext>
            </a:extLst>
          </p:cNvPr>
          <p:cNvPicPr>
            <a:picLocks noChangeAspect="1"/>
          </p:cNvPicPr>
          <p:nvPr/>
        </p:nvPicPr>
        <p:blipFill>
          <a:blip r:embed="rId3"/>
          <a:stretch>
            <a:fillRect/>
          </a:stretch>
        </p:blipFill>
        <p:spPr>
          <a:xfrm>
            <a:off x="7909264" y="1563718"/>
            <a:ext cx="2466975" cy="4838700"/>
          </a:xfrm>
          <a:prstGeom prst="rect">
            <a:avLst/>
          </a:prstGeom>
        </p:spPr>
      </p:pic>
    </p:spTree>
    <p:extLst>
      <p:ext uri="{BB962C8B-B14F-4D97-AF65-F5344CB8AC3E}">
        <p14:creationId xmlns:p14="http://schemas.microsoft.com/office/powerpoint/2010/main" val="13892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200" b="1" dirty="0"/>
              <a:t>Onset latency of current sink in Current Source Density (CSD) as a measurement of layer boundaries </a:t>
            </a:r>
            <a:endParaRPr lang="zh-CN" altLang="en-US" sz="3200" b="1" dirty="0"/>
          </a:p>
        </p:txBody>
      </p:sp>
      <p:pic>
        <p:nvPicPr>
          <p:cNvPr id="4" name="图片 3">
            <a:extLst>
              <a:ext uri="{FF2B5EF4-FFF2-40B4-BE49-F238E27FC236}">
                <a16:creationId xmlns:a16="http://schemas.microsoft.com/office/drawing/2014/main" id="{7EF3D8FF-8068-452A-8EF9-35FC69BF6527}"/>
              </a:ext>
            </a:extLst>
          </p:cNvPr>
          <p:cNvPicPr>
            <a:picLocks noChangeAspect="1"/>
          </p:cNvPicPr>
          <p:nvPr/>
        </p:nvPicPr>
        <p:blipFill>
          <a:blip r:embed="rId3"/>
          <a:stretch>
            <a:fillRect/>
          </a:stretch>
        </p:blipFill>
        <p:spPr>
          <a:xfrm>
            <a:off x="3576360" y="1690688"/>
            <a:ext cx="4524375" cy="4695825"/>
          </a:xfrm>
          <a:prstGeom prst="rect">
            <a:avLst/>
          </a:prstGeom>
        </p:spPr>
      </p:pic>
    </p:spTree>
    <p:extLst>
      <p:ext uri="{BB962C8B-B14F-4D97-AF65-F5344CB8AC3E}">
        <p14:creationId xmlns:p14="http://schemas.microsoft.com/office/powerpoint/2010/main" val="57604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200" b="1" dirty="0"/>
              <a:t>Various surround stimulations generate different laminar patterns of CSD signal </a:t>
            </a:r>
            <a:endParaRPr lang="zh-CN" altLang="en-US" sz="3200" b="1" dirty="0"/>
          </a:p>
        </p:txBody>
      </p:sp>
      <p:pic>
        <p:nvPicPr>
          <p:cNvPr id="3" name="图片 2">
            <a:extLst>
              <a:ext uri="{FF2B5EF4-FFF2-40B4-BE49-F238E27FC236}">
                <a16:creationId xmlns:a16="http://schemas.microsoft.com/office/drawing/2014/main" id="{AEE9D7FC-187C-4996-AB1A-CD89257B2521}"/>
              </a:ext>
            </a:extLst>
          </p:cNvPr>
          <p:cNvPicPr>
            <a:picLocks noChangeAspect="1"/>
          </p:cNvPicPr>
          <p:nvPr/>
        </p:nvPicPr>
        <p:blipFill>
          <a:blip r:embed="rId3"/>
          <a:stretch>
            <a:fillRect/>
          </a:stretch>
        </p:blipFill>
        <p:spPr>
          <a:xfrm>
            <a:off x="2848239" y="1532112"/>
            <a:ext cx="5940654" cy="5325888"/>
          </a:xfrm>
          <a:prstGeom prst="rect">
            <a:avLst/>
          </a:prstGeom>
        </p:spPr>
      </p:pic>
    </p:spTree>
    <p:extLst>
      <p:ext uri="{BB962C8B-B14F-4D97-AF65-F5344CB8AC3E}">
        <p14:creationId xmlns:p14="http://schemas.microsoft.com/office/powerpoint/2010/main" val="128369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fontScale="90000"/>
          </a:bodyPr>
          <a:lstStyle/>
          <a:p>
            <a:r>
              <a:rPr lang="en-US" altLang="zh-CN" sz="3200" b="1" dirty="0"/>
              <a:t>Differences in latency between near-surround and far-surround stimulation suggest multiple circuits are involved for different contexts </a:t>
            </a:r>
            <a:endParaRPr lang="zh-CN" altLang="en-US" sz="3200" b="1" dirty="0"/>
          </a:p>
        </p:txBody>
      </p:sp>
      <p:pic>
        <p:nvPicPr>
          <p:cNvPr id="6" name="图片 5">
            <a:extLst>
              <a:ext uri="{FF2B5EF4-FFF2-40B4-BE49-F238E27FC236}">
                <a16:creationId xmlns:a16="http://schemas.microsoft.com/office/drawing/2014/main" id="{F4ABC123-5438-4807-A132-FEF3F7B10971}"/>
              </a:ext>
            </a:extLst>
          </p:cNvPr>
          <p:cNvPicPr>
            <a:picLocks noChangeAspect="1"/>
          </p:cNvPicPr>
          <p:nvPr/>
        </p:nvPicPr>
        <p:blipFill>
          <a:blip r:embed="rId3"/>
          <a:stretch>
            <a:fillRect/>
          </a:stretch>
        </p:blipFill>
        <p:spPr>
          <a:xfrm>
            <a:off x="1161552" y="2583401"/>
            <a:ext cx="3253053" cy="3264671"/>
          </a:xfrm>
          <a:prstGeom prst="rect">
            <a:avLst/>
          </a:prstGeom>
        </p:spPr>
      </p:pic>
      <p:pic>
        <p:nvPicPr>
          <p:cNvPr id="7" name="图片 6">
            <a:extLst>
              <a:ext uri="{FF2B5EF4-FFF2-40B4-BE49-F238E27FC236}">
                <a16:creationId xmlns:a16="http://schemas.microsoft.com/office/drawing/2014/main" id="{02DCEBA0-18B9-4D9D-A4E5-BD8FA0BDF3A7}"/>
              </a:ext>
            </a:extLst>
          </p:cNvPr>
          <p:cNvPicPr>
            <a:picLocks noChangeAspect="1"/>
          </p:cNvPicPr>
          <p:nvPr/>
        </p:nvPicPr>
        <p:blipFill>
          <a:blip r:embed="rId4"/>
          <a:stretch>
            <a:fillRect/>
          </a:stretch>
        </p:blipFill>
        <p:spPr>
          <a:xfrm>
            <a:off x="4414605" y="2583401"/>
            <a:ext cx="3392622" cy="3450616"/>
          </a:xfrm>
          <a:prstGeom prst="rect">
            <a:avLst/>
          </a:prstGeom>
        </p:spPr>
      </p:pic>
      <p:pic>
        <p:nvPicPr>
          <p:cNvPr id="8" name="图片 7">
            <a:extLst>
              <a:ext uri="{FF2B5EF4-FFF2-40B4-BE49-F238E27FC236}">
                <a16:creationId xmlns:a16="http://schemas.microsoft.com/office/drawing/2014/main" id="{B8884CC9-4AAB-4A7F-BE04-AD4417FAD656}"/>
              </a:ext>
            </a:extLst>
          </p:cNvPr>
          <p:cNvPicPr>
            <a:picLocks noChangeAspect="1"/>
          </p:cNvPicPr>
          <p:nvPr/>
        </p:nvPicPr>
        <p:blipFill>
          <a:blip r:embed="rId5"/>
          <a:stretch>
            <a:fillRect/>
          </a:stretch>
        </p:blipFill>
        <p:spPr>
          <a:xfrm>
            <a:off x="8838098" y="1479789"/>
            <a:ext cx="2068231" cy="5020322"/>
          </a:xfrm>
          <a:prstGeom prst="rect">
            <a:avLst/>
          </a:prstGeom>
        </p:spPr>
      </p:pic>
    </p:spTree>
    <p:extLst>
      <p:ext uri="{BB962C8B-B14F-4D97-AF65-F5344CB8AC3E}">
        <p14:creationId xmlns:p14="http://schemas.microsoft.com/office/powerpoint/2010/main" val="167856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fontScale="90000"/>
          </a:bodyPr>
          <a:lstStyle/>
          <a:p>
            <a:r>
              <a:rPr lang="en-US" altLang="zh-CN" sz="3200" b="1" dirty="0"/>
              <a:t>Differences in latency between near-surround and far-surround stimulation suggest multiple circuits are involved for different contexts </a:t>
            </a:r>
            <a:endParaRPr lang="zh-CN" altLang="en-US" sz="3200" b="1" dirty="0"/>
          </a:p>
        </p:txBody>
      </p:sp>
      <p:pic>
        <p:nvPicPr>
          <p:cNvPr id="3" name="图片 2">
            <a:extLst>
              <a:ext uri="{FF2B5EF4-FFF2-40B4-BE49-F238E27FC236}">
                <a16:creationId xmlns:a16="http://schemas.microsoft.com/office/drawing/2014/main" id="{CCCFBFE4-8D69-4B1D-B31C-3D1087C1B5CA}"/>
              </a:ext>
            </a:extLst>
          </p:cNvPr>
          <p:cNvPicPr>
            <a:picLocks noChangeAspect="1"/>
          </p:cNvPicPr>
          <p:nvPr/>
        </p:nvPicPr>
        <p:blipFill>
          <a:blip r:embed="rId2"/>
          <a:stretch>
            <a:fillRect/>
          </a:stretch>
        </p:blipFill>
        <p:spPr>
          <a:xfrm>
            <a:off x="2990719" y="1552575"/>
            <a:ext cx="5362706" cy="4457608"/>
          </a:xfrm>
          <a:prstGeom prst="rect">
            <a:avLst/>
          </a:prstGeom>
        </p:spPr>
      </p:pic>
    </p:spTree>
    <p:extLst>
      <p:ext uri="{BB962C8B-B14F-4D97-AF65-F5344CB8AC3E}">
        <p14:creationId xmlns:p14="http://schemas.microsoft.com/office/powerpoint/2010/main" val="156431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57CC-2012-4FBC-A5F6-58243D18A0A3}"/>
              </a:ext>
            </a:extLst>
          </p:cNvPr>
          <p:cNvSpPr>
            <a:spLocks noGrp="1"/>
          </p:cNvSpPr>
          <p:nvPr>
            <p:ph type="title"/>
          </p:nvPr>
        </p:nvSpPr>
        <p:spPr/>
        <p:txBody>
          <a:bodyPr>
            <a:normAutofit/>
          </a:bodyPr>
          <a:lstStyle/>
          <a:p>
            <a:r>
              <a:rPr lang="en-US" altLang="zh-CN" sz="3200" b="1" dirty="0"/>
              <a:t>Combining RF and surround stimulation reveals the onsets of iso-oriented suppression and tuned suppression </a:t>
            </a:r>
            <a:endParaRPr lang="zh-CN" altLang="en-US" sz="3200" b="1" dirty="0"/>
          </a:p>
        </p:txBody>
      </p:sp>
      <p:pic>
        <p:nvPicPr>
          <p:cNvPr id="4" name="图片 3">
            <a:extLst>
              <a:ext uri="{FF2B5EF4-FFF2-40B4-BE49-F238E27FC236}">
                <a16:creationId xmlns:a16="http://schemas.microsoft.com/office/drawing/2014/main" id="{C0BE3930-C439-4ED4-9540-6E0A018686FD}"/>
              </a:ext>
            </a:extLst>
          </p:cNvPr>
          <p:cNvPicPr>
            <a:picLocks noChangeAspect="1"/>
          </p:cNvPicPr>
          <p:nvPr/>
        </p:nvPicPr>
        <p:blipFill>
          <a:blip r:embed="rId3"/>
          <a:stretch>
            <a:fillRect/>
          </a:stretch>
        </p:blipFill>
        <p:spPr>
          <a:xfrm>
            <a:off x="53675" y="2121871"/>
            <a:ext cx="6042325" cy="4073648"/>
          </a:xfrm>
          <a:prstGeom prst="rect">
            <a:avLst/>
          </a:prstGeom>
        </p:spPr>
      </p:pic>
      <p:pic>
        <p:nvPicPr>
          <p:cNvPr id="5" name="图片 4">
            <a:extLst>
              <a:ext uri="{FF2B5EF4-FFF2-40B4-BE49-F238E27FC236}">
                <a16:creationId xmlns:a16="http://schemas.microsoft.com/office/drawing/2014/main" id="{9F07951E-51DE-446D-97F9-6118EF56D588}"/>
              </a:ext>
            </a:extLst>
          </p:cNvPr>
          <p:cNvPicPr>
            <a:picLocks noChangeAspect="1"/>
          </p:cNvPicPr>
          <p:nvPr/>
        </p:nvPicPr>
        <p:blipFill>
          <a:blip r:embed="rId4"/>
          <a:stretch>
            <a:fillRect/>
          </a:stretch>
        </p:blipFill>
        <p:spPr>
          <a:xfrm>
            <a:off x="5912884" y="2050742"/>
            <a:ext cx="5371094" cy="4375705"/>
          </a:xfrm>
          <a:prstGeom prst="rect">
            <a:avLst/>
          </a:prstGeom>
        </p:spPr>
      </p:pic>
    </p:spTree>
    <p:extLst>
      <p:ext uri="{BB962C8B-B14F-4D97-AF65-F5344CB8AC3E}">
        <p14:creationId xmlns:p14="http://schemas.microsoft.com/office/powerpoint/2010/main" val="39531580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1284</Words>
  <Application>Microsoft Office PowerPoint</Application>
  <PresentationFormat>宽屏</PresentationFormat>
  <Paragraphs>92</Paragraphs>
  <Slides>12</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AdvPSA183</vt:lpstr>
      <vt:lpstr>等线</vt:lpstr>
      <vt:lpstr>等线 Light</vt:lpstr>
      <vt:lpstr>Arial</vt:lpstr>
      <vt:lpstr>Office 主题​​</vt:lpstr>
      <vt:lpstr>Distinct Laminar Processing of Local and Global Context in Primate Primary Visual Cortex</vt:lpstr>
      <vt:lpstr>Overview</vt:lpstr>
      <vt:lpstr>Hypothetical laminar-specific connectivity in V1</vt:lpstr>
      <vt:lpstr>Verticality of penetration is verified with multiple evidence</vt:lpstr>
      <vt:lpstr>Onset latency of current sink in Current Source Density (CSD) as a measurement of layer boundaries </vt:lpstr>
      <vt:lpstr>Various surround stimulations generate different laminar patterns of CSD signal </vt:lpstr>
      <vt:lpstr>Differences in latency between near-surround and far-surround stimulation suggest multiple circuits are involved for different contexts </vt:lpstr>
      <vt:lpstr>Differences in latency between near-surround and far-surround stimulation suggest multiple circuits are involved for different contexts </vt:lpstr>
      <vt:lpstr>Combining RF and surround stimulation reveals the onsets of iso-oriented suppression and tuned suppression </vt:lpstr>
      <vt:lpstr>Differences in onset of suppression implicate different sources of suppression from LGN and intracortical origins</vt:lpstr>
      <vt:lpstr>Pairwise Ranksum test across layers and stimuli contrasts the onsets of events</vt:lpstr>
      <vt:lpstr>Summary: laminar processing of RF response and contextual suppression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Distinct Laminar Processing of Local and Global Context in Primate Primary Visual Cortex</dc:title>
  <dc:creator>张 小祺</dc:creator>
  <cp:lastModifiedBy>张 小祺</cp:lastModifiedBy>
  <cp:revision>14</cp:revision>
  <dcterms:created xsi:type="dcterms:W3CDTF">2020-09-19T12:33:08Z</dcterms:created>
  <dcterms:modified xsi:type="dcterms:W3CDTF">2020-09-19T14:26:56Z</dcterms:modified>
</cp:coreProperties>
</file>