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6" autoAdjust="0"/>
    <p:restoredTop sz="89402" autoAdjust="0"/>
  </p:normalViewPr>
  <p:slideViewPr>
    <p:cSldViewPr snapToGrid="0">
      <p:cViewPr>
        <p:scale>
          <a:sx n="193" d="100"/>
          <a:sy n="193" d="100"/>
        </p:scale>
        <p:origin x="-4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3243D-D4A3-4CE4-816D-B7CB5CC02E5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4E6F5-07A1-45A0-99D7-FAEFC8D5D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2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in synchrony, the E-I activities should be in the opposite direction.</a:t>
            </a:r>
          </a:p>
          <a:p>
            <a:endParaRPr lang="en-US" dirty="0"/>
          </a:p>
          <a:p>
            <a:r>
              <a:rPr lang="en-US" dirty="0"/>
              <a:t>In this paper, the authors modeled the E-I system in a formal way and gave a parameter regime that can reproduce this effect.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4E6F5-07A1-45A0-99D7-FAEFC8D5DD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04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Population firing rate</a:t>
            </a:r>
          </a:p>
          <a:p>
            <a:endParaRPr lang="en-US" dirty="0"/>
          </a:p>
          <a:p>
            <a:r>
              <a:rPr lang="en-US" dirty="0"/>
              <a:t>In the following analysis, E and I are scalars, not vectors. Of course here, they did not model each neuron explicitly, but only modeled the population activity to make the system tractable.</a:t>
            </a:r>
          </a:p>
          <a:p>
            <a:endParaRPr lang="en-US" dirty="0"/>
          </a:p>
          <a:p>
            <a:r>
              <a:rPr lang="en-US" dirty="0"/>
              <a:t>Also in the following analysis, g is taken to be in this range (this linear form) all the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4E6F5-07A1-45A0-99D7-FAEFC8D5DD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1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Otherwise E and I would keep increasing in the direction of the eigenvector with a positive eigenvalue.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4E6F5-07A1-45A0-99D7-FAEFC8D5DD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21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focus on the effect of external input to the steady-state solution.</a:t>
            </a:r>
          </a:p>
          <a:p>
            <a:endParaRPr lang="en-US" dirty="0"/>
          </a:p>
          <a:p>
            <a:r>
              <a:rPr lang="en-US" dirty="0"/>
              <a:t>So don’t worry about that, lambda will be positive all the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4E6F5-07A1-45A0-99D7-FAEFC8D5DD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88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is a mathematical way to look at those equations.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4E6F5-07A1-45A0-99D7-FAEFC8D5DD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72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want to give a large value to </a:t>
            </a:r>
            <a:r>
              <a:rPr lang="en-US" dirty="0" err="1"/>
              <a:t>Jee</a:t>
            </a:r>
            <a:r>
              <a:rPr lang="en-US" dirty="0"/>
              <a:t>, there is a constraint on </a:t>
            </a:r>
            <a:r>
              <a:rPr lang="en-US" dirty="0" err="1"/>
              <a:t>Jii</a:t>
            </a:r>
            <a:r>
              <a:rPr lang="en-US" dirty="0"/>
              <a:t> to consider about.</a:t>
            </a:r>
          </a:p>
          <a:p>
            <a:endParaRPr lang="en-US" dirty="0"/>
          </a:p>
          <a:p>
            <a:r>
              <a:rPr lang="en-US" dirty="0"/>
              <a:t>And lastly, whether this paradoxical effect really happens in the brain, or it’s just a model.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4E6F5-07A1-45A0-99D7-FAEFC8D5DD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41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parameters can meet this condition.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4E6F5-07A1-45A0-99D7-FAEFC8D5DD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91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3 types of neurons can account for 80%~90% of inhibitory neurons.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recognition can be more robust against noise with the Hebbian circuits.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4E6F5-07A1-45A0-99D7-FAEFC8D5DD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7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630F-B35F-43EB-9FE5-367A59FF9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798EE-947E-4FFF-8D01-CEE6EB03C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6BE28-1A04-4CBF-A0DD-F80172394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06CD-4648-4AE8-9B94-ADB9B37469A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F896A-3ACE-4466-B9C5-FAC58FC5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29E95-F9D4-4E42-9213-2FC2B98C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6B15-C52F-4F6B-8EDE-696667F6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7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2BDB-D2EE-4C08-AAEA-2BD788F5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B30C7-0FF1-42DE-A73B-E7AEE3F3B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1D957-F373-4370-8076-51C15FE2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06CD-4648-4AE8-9B94-ADB9B37469A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5603B-3DB9-4F38-B616-5564883D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20A12-1182-4DFB-8111-8DE93F4D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6B15-C52F-4F6B-8EDE-696667F6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8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9EE0E5-36B7-4C10-9A6F-5C07CFFF0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A300B-4262-4531-A8DC-0969486B5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7BCEC-3DCE-43C0-AB6E-7C37441B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06CD-4648-4AE8-9B94-ADB9B37469A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6BA66-227D-4B01-83DE-B3C463D3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50058-3E45-4070-8B74-93210ADC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6B15-C52F-4F6B-8EDE-696667F6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0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6976-895C-4354-94CB-8BD242D1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8586E-0A8E-4412-885F-B37C40B63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EF96B-ACC4-4860-99E7-55751DF7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06CD-4648-4AE8-9B94-ADB9B37469A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C5DB5-1D5E-4BD2-A16B-7F5957E1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619DB-409B-4C21-B34E-0B605231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6B15-C52F-4F6B-8EDE-696667F6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5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EA73-8080-4DBD-96E6-2D654FC9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B1FD8-1114-448E-B10E-06F216B69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99B58-4C3F-4758-80E8-CD23F89E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06CD-4648-4AE8-9B94-ADB9B37469A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61B3-6C65-4371-9AF5-4DE3DEA1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77191-5069-4F81-AFB3-2AED9459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6B15-C52F-4F6B-8EDE-696667F6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8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037A-E24F-4AC1-9A57-9580D775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633F3-0ABF-46B0-A0A0-5A1B6208D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7A54F-0468-4599-B7DD-41F10E9F7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EB5AC-A2BA-4CD7-9915-783880EB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06CD-4648-4AE8-9B94-ADB9B37469A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5AA63-04B2-4E56-BB89-29BBDC33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A3219-D93E-4FE4-91CE-6846EF32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6B15-C52F-4F6B-8EDE-696667F6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4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32D-0BC1-43D6-AEA7-02686A8C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DCD44-25DA-4FCA-8F6B-19DCEB723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D7163-4AFC-4F13-9000-C9E206677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91095-ACDC-4297-BE43-FC5C28D4F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17D9A-3045-4A60-B1D5-62450D467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BED2B-4AFD-48E7-89D7-23AD124D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06CD-4648-4AE8-9B94-ADB9B37469A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3B902-DD6A-4C11-881E-1F87F45A5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9B1F1F-28E5-4CD4-A18D-9916C452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6B15-C52F-4F6B-8EDE-696667F6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4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8050-CEDB-480B-B7CF-841DA318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64C961-0DA5-49DE-9AEA-A66935676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06CD-4648-4AE8-9B94-ADB9B37469A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F40E5-3F57-43E8-89CF-14CFC458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9240A-6DAB-4B8C-969E-FB5EDE1BC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6B15-C52F-4F6B-8EDE-696667F6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2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A8A320-3703-42F1-A3E2-602DA5B3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06CD-4648-4AE8-9B94-ADB9B37469A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71326-8603-49D2-9ADB-9ADD32F3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3C1E0-C9A0-47EB-886E-7887CE1A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6B15-C52F-4F6B-8EDE-696667F6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9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23B3-13B7-43F6-B112-F846DE316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1BEC5-6C17-4722-AAB2-E093D6A09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50B26-E140-41E5-9883-5B9CFE531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9609B-44F9-4DD9-A0D7-48F0A7F8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06CD-4648-4AE8-9B94-ADB9B37469A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31D10-C62F-4D8F-8C5B-563B9007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8F579-6AD3-454E-B584-7E9AD945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6B15-C52F-4F6B-8EDE-696667F6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01FE-CA16-4EA6-8B0B-ECA602B14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AFF17A-DC55-4995-9C0A-03C7E715C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5F76E-CE15-4635-8278-2E85F1EA3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B11F5-4512-4E47-A331-646F60EB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06CD-4648-4AE8-9B94-ADB9B37469A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FD674-6E09-4F10-AD90-198645D35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0F46B-BCD8-4DB6-956A-8C4F0D3E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6B15-C52F-4F6B-8EDE-696667F6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D92F4B-5E3F-4BD8-8168-17AB5DB3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A3CBB-4198-4918-840A-09E261488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19AED-B11E-4ED7-8BF8-73E906DA3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506CD-4648-4AE8-9B94-ADB9B37469A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94DAD-D327-4771-8763-E406D29E9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DF835-04DD-4B4D-BD89-2EFDD8E18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B6B15-C52F-4F6B-8EDE-696667F6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8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049FFB-1AFF-44EB-8A8E-02237B36E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7" y="900112"/>
            <a:ext cx="9801225" cy="311467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B3D5DBE-F166-4351-BC1D-D82114425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7851" y="4498069"/>
            <a:ext cx="4199061" cy="1459819"/>
          </a:xfrm>
        </p:spPr>
        <p:txBody>
          <a:bodyPr/>
          <a:lstStyle/>
          <a:p>
            <a:pPr algn="l"/>
            <a:r>
              <a:rPr lang="en-US" dirty="0"/>
              <a:t>Presented by Xueyan Niu (Julie)</a:t>
            </a:r>
          </a:p>
          <a:p>
            <a:pPr algn="l"/>
            <a:r>
              <a:rPr lang="en-US" dirty="0"/>
              <a:t>Feb 1</a:t>
            </a:r>
            <a:r>
              <a:rPr lang="en-US" altLang="zh-CN" dirty="0"/>
              <a:t>5</a:t>
            </a:r>
            <a:r>
              <a:rPr lang="en-US" dirty="0"/>
              <a:t>,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33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C21B0-3AD0-456B-8145-459EF686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familiarity effect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7BD4FCE2-CFB4-4A99-A734-83DD45988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4" y="1690688"/>
            <a:ext cx="5695950" cy="20574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5B867A6-DB1E-4FC7-9DF5-6437414B1716}"/>
              </a:ext>
            </a:extLst>
          </p:cNvPr>
          <p:cNvSpPr/>
          <p:nvPr/>
        </p:nvSpPr>
        <p:spPr>
          <a:xfrm>
            <a:off x="5508171" y="1863634"/>
            <a:ext cx="404949" cy="30044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4822DF5-1178-4D17-A3B0-9BE20E7A6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14" y="1381426"/>
            <a:ext cx="1217626" cy="2526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273E36-3887-4DBC-BB1C-DDC8668FC4DA}"/>
              </a:ext>
            </a:extLst>
          </p:cNvPr>
          <p:cNvSpPr txBox="1"/>
          <p:nvPr/>
        </p:nvSpPr>
        <p:spPr>
          <a:xfrm>
            <a:off x="7075714" y="1112466"/>
            <a:ext cx="4175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 = The amount of external input to inhibitory neurons / the amount of increased activity due to the Hebbian circuits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C826BC9-538B-486D-BFE7-128A39DE36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541" y="4258926"/>
            <a:ext cx="4984682" cy="6875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73674A-A64A-4FD9-9F44-E5E73A0933C0}"/>
              </a:ext>
            </a:extLst>
          </p:cNvPr>
          <p:cNvSpPr txBox="1"/>
          <p:nvPr/>
        </p:nvSpPr>
        <p:spPr>
          <a:xfrm>
            <a:off x="6873239" y="4023139"/>
            <a:ext cx="465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\delta E = The amount of decreased activity for excitatory neurons outside the circuit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7D4F49-EDA0-43FC-A51E-E38F2E2546D9}"/>
              </a:ext>
            </a:extLst>
          </p:cNvPr>
          <p:cNvSpPr/>
          <p:nvPr/>
        </p:nvSpPr>
        <p:spPr>
          <a:xfrm>
            <a:off x="2503714" y="4196741"/>
            <a:ext cx="3792583" cy="97057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20170F-653C-4B38-9A76-BEF2D0B25CE5}"/>
              </a:ext>
            </a:extLst>
          </p:cNvPr>
          <p:cNvSpPr txBox="1"/>
          <p:nvPr/>
        </p:nvSpPr>
        <p:spPr>
          <a:xfrm>
            <a:off x="3696246" y="5431299"/>
            <a:ext cx="218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Larger than 1/</a:t>
            </a:r>
            <a:r>
              <a:rPr lang="en-US" dirty="0" err="1">
                <a:solidFill>
                  <a:schemeClr val="accent2"/>
                </a:solidFill>
              </a:rPr>
              <a:t>Jic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344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2BA4-D1D9-45C6-92F1-49E2C9F7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possibilities?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1C99-77B6-4DA4-9FEA-A72322781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3391"/>
          </a:xfrm>
        </p:spPr>
        <p:txBody>
          <a:bodyPr>
            <a:normAutofit/>
          </a:bodyPr>
          <a:lstStyle/>
          <a:p>
            <a:r>
              <a:rPr lang="en-US" sz="2400" dirty="0"/>
              <a:t>Different types of inhibitory neurons?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B60722B-0F43-4D91-8CC7-76B97EEFC67C}"/>
              </a:ext>
            </a:extLst>
          </p:cNvPr>
          <p:cNvSpPr/>
          <p:nvPr/>
        </p:nvSpPr>
        <p:spPr>
          <a:xfrm>
            <a:off x="2727789" y="5671335"/>
            <a:ext cx="678094" cy="678094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85039D-5E0F-48F0-9275-9AB2A1CB88CF}"/>
              </a:ext>
            </a:extLst>
          </p:cNvPr>
          <p:cNvSpPr/>
          <p:nvPr/>
        </p:nvSpPr>
        <p:spPr>
          <a:xfrm>
            <a:off x="4241515" y="3857946"/>
            <a:ext cx="678094" cy="678094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B8057F-12B7-47B7-BAC9-89DC43E32F37}"/>
              </a:ext>
            </a:extLst>
          </p:cNvPr>
          <p:cNvSpPr/>
          <p:nvPr/>
        </p:nvSpPr>
        <p:spPr>
          <a:xfrm>
            <a:off x="2727789" y="2551416"/>
            <a:ext cx="678094" cy="678094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DB7472-4173-48F1-B4BE-6D8F153454E1}"/>
              </a:ext>
            </a:extLst>
          </p:cNvPr>
          <p:cNvSpPr/>
          <p:nvPr/>
        </p:nvSpPr>
        <p:spPr>
          <a:xfrm>
            <a:off x="1212351" y="3857946"/>
            <a:ext cx="678094" cy="678094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AB1ED7-B118-4B86-9491-8C6AF8FCC3F9}"/>
              </a:ext>
            </a:extLst>
          </p:cNvPr>
          <p:cNvSpPr txBox="1"/>
          <p:nvPr/>
        </p:nvSpPr>
        <p:spPr>
          <a:xfrm>
            <a:off x="2907586" y="5825716"/>
            <a:ext cx="1094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D3DDE-A6B3-4E7D-8B09-628CB2843F84}"/>
              </a:ext>
            </a:extLst>
          </p:cNvPr>
          <p:cNvSpPr txBox="1"/>
          <p:nvPr/>
        </p:nvSpPr>
        <p:spPr>
          <a:xfrm>
            <a:off x="1297967" y="3996938"/>
            <a:ext cx="1094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7B711F-99AC-4AB3-B8FD-B3D1F18CC4AC}"/>
              </a:ext>
            </a:extLst>
          </p:cNvPr>
          <p:cNvSpPr txBox="1"/>
          <p:nvPr/>
        </p:nvSpPr>
        <p:spPr>
          <a:xfrm>
            <a:off x="4241515" y="3996938"/>
            <a:ext cx="1094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F135B6-289C-41AF-9659-B1355592471E}"/>
              </a:ext>
            </a:extLst>
          </p:cNvPr>
          <p:cNvSpPr txBox="1"/>
          <p:nvPr/>
        </p:nvSpPr>
        <p:spPr>
          <a:xfrm>
            <a:off x="2803132" y="2690408"/>
            <a:ext cx="1094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VIP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5AFD6E-A1C6-4617-AA60-3E05AFBB1D7C}"/>
              </a:ext>
            </a:extLst>
          </p:cNvPr>
          <p:cNvCxnSpPr>
            <a:stCxn id="4" idx="0"/>
            <a:endCxn id="6" idx="4"/>
          </p:cNvCxnSpPr>
          <p:nvPr/>
        </p:nvCxnSpPr>
        <p:spPr>
          <a:xfrm flipV="1">
            <a:off x="3066836" y="3229510"/>
            <a:ext cx="0" cy="24418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EB4BCC-BB00-4F77-8B1E-842024710E26}"/>
              </a:ext>
            </a:extLst>
          </p:cNvPr>
          <p:cNvCxnSpPr>
            <a:cxnSpLocks/>
            <a:stCxn id="4" idx="1"/>
            <a:endCxn id="7" idx="4"/>
          </p:cNvCxnSpPr>
          <p:nvPr/>
        </p:nvCxnSpPr>
        <p:spPr>
          <a:xfrm flipH="1" flipV="1">
            <a:off x="1551398" y="4536040"/>
            <a:ext cx="1275696" cy="1234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9F997C-C6F3-492D-9F1E-C5969F6CD852}"/>
              </a:ext>
            </a:extLst>
          </p:cNvPr>
          <p:cNvCxnSpPr>
            <a:cxnSpLocks/>
            <a:stCxn id="4" idx="7"/>
            <a:endCxn id="5" idx="4"/>
          </p:cNvCxnSpPr>
          <p:nvPr/>
        </p:nvCxnSpPr>
        <p:spPr>
          <a:xfrm flipV="1">
            <a:off x="3306578" y="4536040"/>
            <a:ext cx="1273984" cy="1234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A71FE07-CB55-4840-AB42-C46DFFF8E9F8}"/>
              </a:ext>
            </a:extLst>
          </p:cNvPr>
          <p:cNvSpPr/>
          <p:nvPr/>
        </p:nvSpPr>
        <p:spPr>
          <a:xfrm rot="10800000" flipH="1">
            <a:off x="2850447" y="6280902"/>
            <a:ext cx="432777" cy="447899"/>
          </a:xfrm>
          <a:custGeom>
            <a:avLst/>
            <a:gdLst>
              <a:gd name="connsiteX0" fmla="*/ 0 w 400050"/>
              <a:gd name="connsiteY0" fmla="*/ 571502 h 571502"/>
              <a:gd name="connsiteX1" fmla="*/ 171450 w 400050"/>
              <a:gd name="connsiteY1" fmla="*/ 2 h 571502"/>
              <a:gd name="connsiteX2" fmla="*/ 400050 w 400050"/>
              <a:gd name="connsiteY2" fmla="*/ 563338 h 571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571502">
                <a:moveTo>
                  <a:pt x="0" y="571502"/>
                </a:moveTo>
                <a:cubicBezTo>
                  <a:pt x="52387" y="286432"/>
                  <a:pt x="104775" y="1363"/>
                  <a:pt x="171450" y="2"/>
                </a:cubicBezTo>
                <a:cubicBezTo>
                  <a:pt x="238125" y="-1359"/>
                  <a:pt x="361950" y="470809"/>
                  <a:pt x="400050" y="563338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B8C97CC-EAC4-4E8D-BE30-4417541A533E}"/>
              </a:ext>
            </a:extLst>
          </p:cNvPr>
          <p:cNvSpPr/>
          <p:nvPr/>
        </p:nvSpPr>
        <p:spPr>
          <a:xfrm rot="21358297" flipH="1">
            <a:off x="1313165" y="3464896"/>
            <a:ext cx="432777" cy="447899"/>
          </a:xfrm>
          <a:custGeom>
            <a:avLst/>
            <a:gdLst>
              <a:gd name="connsiteX0" fmla="*/ 0 w 400050"/>
              <a:gd name="connsiteY0" fmla="*/ 571502 h 571502"/>
              <a:gd name="connsiteX1" fmla="*/ 171450 w 400050"/>
              <a:gd name="connsiteY1" fmla="*/ 2 h 571502"/>
              <a:gd name="connsiteX2" fmla="*/ 400050 w 400050"/>
              <a:gd name="connsiteY2" fmla="*/ 563338 h 571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571502">
                <a:moveTo>
                  <a:pt x="0" y="571502"/>
                </a:moveTo>
                <a:cubicBezTo>
                  <a:pt x="52387" y="286432"/>
                  <a:pt x="104775" y="1363"/>
                  <a:pt x="171450" y="2"/>
                </a:cubicBezTo>
                <a:cubicBezTo>
                  <a:pt x="238125" y="-1359"/>
                  <a:pt x="361950" y="470809"/>
                  <a:pt x="400050" y="563338"/>
                </a:cubicBezTo>
              </a:path>
            </a:pathLst>
          </a:custGeom>
          <a:ln w="19050">
            <a:headEnd type="oval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A191B0-8356-4659-ACFF-782BC482A00C}"/>
              </a:ext>
            </a:extLst>
          </p:cNvPr>
          <p:cNvCxnSpPr>
            <a:cxnSpLocks/>
            <a:endCxn id="7" idx="5"/>
          </p:cNvCxnSpPr>
          <p:nvPr/>
        </p:nvCxnSpPr>
        <p:spPr>
          <a:xfrm flipH="1" flipV="1">
            <a:off x="1791140" y="4436735"/>
            <a:ext cx="1116446" cy="1216965"/>
          </a:xfrm>
          <a:prstGeom prst="straightConnector1">
            <a:avLst/>
          </a:prstGeom>
          <a:ln w="19050">
            <a:headEnd type="oval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36B6645-C3D4-497D-BCF2-DB4E673F3D65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3196141" y="4436735"/>
            <a:ext cx="1144679" cy="1199329"/>
          </a:xfrm>
          <a:prstGeom prst="straightConnector1">
            <a:avLst/>
          </a:prstGeom>
          <a:ln w="19050">
            <a:headEnd type="oval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7D3DED-0127-4F5A-A317-E181B800CA4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881026" y="4196993"/>
            <a:ext cx="2360489" cy="0"/>
          </a:xfrm>
          <a:prstGeom prst="straightConnector1">
            <a:avLst/>
          </a:prstGeom>
          <a:ln w="19050">
            <a:headEnd type="oval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5D9D3E7-2DAB-499F-895A-1FC8310B1BAD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1845066" y="3130205"/>
            <a:ext cx="982028" cy="866733"/>
          </a:xfrm>
          <a:prstGeom prst="straightConnector1">
            <a:avLst/>
          </a:prstGeom>
          <a:ln w="19050">
            <a:headEnd type="oval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A78B38-125F-42E3-B662-089EE413297F}"/>
              </a:ext>
            </a:extLst>
          </p:cNvPr>
          <p:cNvCxnSpPr>
            <a:cxnSpLocks/>
            <a:stCxn id="11" idx="2"/>
            <a:endCxn id="5" idx="1"/>
          </p:cNvCxnSpPr>
          <p:nvPr/>
        </p:nvCxnSpPr>
        <p:spPr>
          <a:xfrm>
            <a:off x="3350231" y="3090518"/>
            <a:ext cx="990589" cy="866733"/>
          </a:xfrm>
          <a:prstGeom prst="straightConnector1">
            <a:avLst/>
          </a:prstGeom>
          <a:ln w="19050">
            <a:headEnd type="oval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4A26346-601B-4B30-95DD-49911C64F862}"/>
              </a:ext>
            </a:extLst>
          </p:cNvPr>
          <p:cNvCxnSpPr>
            <a:cxnSpLocks/>
          </p:cNvCxnSpPr>
          <p:nvPr/>
        </p:nvCxnSpPr>
        <p:spPr>
          <a:xfrm flipH="1" flipV="1">
            <a:off x="3403326" y="2930376"/>
            <a:ext cx="1041103" cy="931986"/>
          </a:xfrm>
          <a:prstGeom prst="straightConnector1">
            <a:avLst/>
          </a:prstGeom>
          <a:ln w="19050">
            <a:headEnd type="oval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BBFBFA4-AF25-42D0-B075-E4C1138071B9}"/>
              </a:ext>
            </a:extLst>
          </p:cNvPr>
          <p:cNvSpPr txBox="1"/>
          <p:nvPr/>
        </p:nvSpPr>
        <p:spPr>
          <a:xfrm>
            <a:off x="6374674" y="1465989"/>
            <a:ext cx="5617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“I” as a combination of SOM and PV neurons, maybe VIP neuron can be the special inhibitory neuron?</a:t>
            </a:r>
          </a:p>
        </p:txBody>
      </p:sp>
      <p:pic>
        <p:nvPicPr>
          <p:cNvPr id="50" name="Picture 49" descr="A close up of a map&#10;&#10;Description automatically generated">
            <a:extLst>
              <a:ext uri="{FF2B5EF4-FFF2-40B4-BE49-F238E27FC236}">
                <a16:creationId xmlns:a16="http://schemas.microsoft.com/office/drawing/2014/main" id="{A2E327DD-D66C-4F65-B972-677FD622E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287" y="2628226"/>
            <a:ext cx="4799746" cy="409192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5F9326A-CBDB-4E8A-9F2E-690E4868753F}"/>
              </a:ext>
            </a:extLst>
          </p:cNvPr>
          <p:cNvSpPr txBox="1"/>
          <p:nvPr/>
        </p:nvSpPr>
        <p:spPr>
          <a:xfrm>
            <a:off x="6374674" y="2054835"/>
            <a:ext cx="4799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X: normalized post-synaptic firing rate</a:t>
            </a:r>
          </a:p>
          <a:p>
            <a:r>
              <a:rPr lang="en-US" dirty="0">
                <a:solidFill>
                  <a:schemeClr val="accent2"/>
                </a:solidFill>
              </a:rPr>
              <a:t>Y: change in activity after training / familiarizing</a:t>
            </a:r>
          </a:p>
        </p:txBody>
      </p:sp>
    </p:spTree>
    <p:extLst>
      <p:ext uri="{BB962C8B-B14F-4D97-AF65-F5344CB8AC3E}">
        <p14:creationId xmlns:p14="http://schemas.microsoft.com/office/powerpoint/2010/main" val="99394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9DB9-E73A-4061-B5DE-1081D7D1F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FF4DB-9B0C-4B74-A221-B2AAAF8BC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When modeling the hippocampal theta rhythm (which is considered to be an external input to the inhibitory neurons) in an E-I system, people noticed that E-I neurons oscillated in synchrony -&gt; </a:t>
            </a:r>
            <a:r>
              <a:rPr lang="en-US" sz="2400" dirty="0">
                <a:solidFill>
                  <a:schemeClr val="accent2"/>
                </a:solidFill>
              </a:rPr>
              <a:t>a paradoxical effect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drawing, bird&#10;&#10;Description automatically generated">
            <a:extLst>
              <a:ext uri="{FF2B5EF4-FFF2-40B4-BE49-F238E27FC236}">
                <a16:creationId xmlns:a16="http://schemas.microsoft.com/office/drawing/2014/main" id="{E6E00995-07FF-4A54-A836-8DDE315BD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12" y="3139168"/>
            <a:ext cx="7115175" cy="2800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001873-5EE8-463D-BB70-7AAB00E7A5CE}"/>
              </a:ext>
            </a:extLst>
          </p:cNvPr>
          <p:cNvSpPr txBox="1"/>
          <p:nvPr/>
        </p:nvSpPr>
        <p:spPr>
          <a:xfrm>
            <a:off x="9653587" y="3414024"/>
            <a:ext cx="176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Solid: E</a:t>
            </a:r>
          </a:p>
          <a:p>
            <a:r>
              <a:rPr lang="en-US" dirty="0">
                <a:solidFill>
                  <a:schemeClr val="accent2"/>
                </a:solidFill>
              </a:rPr>
              <a:t>Dashed: 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408E7-7F3A-47F9-BFF4-29D462E6274F}"/>
              </a:ext>
            </a:extLst>
          </p:cNvPr>
          <p:cNvSpPr txBox="1"/>
          <p:nvPr/>
        </p:nvSpPr>
        <p:spPr>
          <a:xfrm>
            <a:off x="1266144" y="3354963"/>
            <a:ext cx="1763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Proportion of neurons that fired in 10 </a:t>
            </a:r>
            <a:r>
              <a:rPr lang="en-US" dirty="0" err="1">
                <a:solidFill>
                  <a:schemeClr val="accent2"/>
                </a:solidFill>
              </a:rPr>
              <a:t>ms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2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3D22-DE80-4612-8321-2BB12DF8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pic>
        <p:nvPicPr>
          <p:cNvPr id="5" name="Content Placeholder 4" descr="A picture containing object, clock, room, orange&#10;&#10;Description automatically generated">
            <a:extLst>
              <a:ext uri="{FF2B5EF4-FFF2-40B4-BE49-F238E27FC236}">
                <a16:creationId xmlns:a16="http://schemas.microsoft.com/office/drawing/2014/main" id="{85C45B22-E09B-45BD-AA88-144EDBAB0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39" y="1484539"/>
            <a:ext cx="3709307" cy="1561813"/>
          </a:xfrm>
        </p:spPr>
      </p:pic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A6A72789-0AA9-4852-B27C-E18C14056A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66" y="1484539"/>
            <a:ext cx="4943475" cy="5276850"/>
          </a:xfrm>
          <a:prstGeom prst="rect">
            <a:avLst/>
          </a:prstGeom>
        </p:spPr>
      </p:pic>
      <p:pic>
        <p:nvPicPr>
          <p:cNvPr id="10" name="Picture 9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8578C35-C969-4FAD-B14B-7760E595D9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39" y="3429000"/>
            <a:ext cx="4282379" cy="11283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851939-60A9-4BEA-B241-9A78D0443317}"/>
              </a:ext>
            </a:extLst>
          </p:cNvPr>
          <p:cNvSpPr txBox="1"/>
          <p:nvPr/>
        </p:nvSpPr>
        <p:spPr>
          <a:xfrm>
            <a:off x="6890657" y="4964513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Linear response functions make the system tractable</a:t>
            </a:r>
          </a:p>
        </p:txBody>
      </p:sp>
    </p:spTree>
    <p:extLst>
      <p:ext uri="{BB962C8B-B14F-4D97-AF65-F5344CB8AC3E}">
        <p14:creationId xmlns:p14="http://schemas.microsoft.com/office/powerpoint/2010/main" val="205929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3139-8BB0-4E8E-A12A-15D5757DB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Steady-state solutions - stability</a:t>
            </a:r>
          </a:p>
        </p:txBody>
      </p:sp>
      <p:pic>
        <p:nvPicPr>
          <p:cNvPr id="4" name="Content Placeholder 4" descr="A picture containing object, clock, room, orange&#10;&#10;Description automatically generated">
            <a:extLst>
              <a:ext uri="{FF2B5EF4-FFF2-40B4-BE49-F238E27FC236}">
                <a16:creationId xmlns:a16="http://schemas.microsoft.com/office/drawing/2014/main" id="{B6864FC5-E3CE-4054-99D4-9927203F6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3332"/>
            <a:ext cx="3709307" cy="156181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323840-27F7-4CAE-BB9E-E27C3F3B31D5}"/>
              </a:ext>
            </a:extLst>
          </p:cNvPr>
          <p:cNvSpPr txBox="1"/>
          <p:nvPr/>
        </p:nvSpPr>
        <p:spPr>
          <a:xfrm>
            <a:off x="838200" y="3429000"/>
            <a:ext cx="10297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have stable solutions, the matrix of the coefficients must have eigenvalues with a negative real part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3A055B7-F916-4FD7-B0A5-7FEC8AB922F1}"/>
              </a:ext>
            </a:extLst>
          </p:cNvPr>
          <p:cNvSpPr/>
          <p:nvPr/>
        </p:nvSpPr>
        <p:spPr>
          <a:xfrm>
            <a:off x="5004707" y="2375807"/>
            <a:ext cx="1314450" cy="17145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0A78B8-0850-476F-9E78-A07B5A78BC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864" y="1780813"/>
            <a:ext cx="3279847" cy="405063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5009E037-2114-4B3D-A450-2C498FF140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864" y="2552770"/>
            <a:ext cx="3164115" cy="405063"/>
          </a:xfrm>
          <a:prstGeom prst="rect">
            <a:avLst/>
          </a:prstGeom>
        </p:spPr>
      </p:pic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8FBEE9AE-E477-49FE-8ACA-4653E3C30E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5" y="4066888"/>
            <a:ext cx="6038850" cy="1485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4453ED-8098-4F9E-A030-C9E2D0138337}"/>
              </a:ext>
            </a:extLst>
          </p:cNvPr>
          <p:cNvSpPr txBox="1"/>
          <p:nvPr/>
        </p:nvSpPr>
        <p:spPr>
          <a:xfrm>
            <a:off x="838200" y="5679621"/>
            <a:ext cx="10297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necessary condition: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sufficient condition:</a:t>
            </a:r>
          </a:p>
        </p:txBody>
      </p:sp>
      <p:pic>
        <p:nvPicPr>
          <p:cNvPr id="15" name="Picture 14" descr="A close up of a clock&#10;&#10;Description automatically generated">
            <a:extLst>
              <a:ext uri="{FF2B5EF4-FFF2-40B4-BE49-F238E27FC236}">
                <a16:creationId xmlns:a16="http://schemas.microsoft.com/office/drawing/2014/main" id="{7D987562-FC5A-432F-B65C-303B5DF5DC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769" y="5475148"/>
            <a:ext cx="2847975" cy="800100"/>
          </a:xfrm>
          <a:prstGeom prst="rect">
            <a:avLst/>
          </a:prstGeom>
        </p:spPr>
      </p:pic>
      <p:pic>
        <p:nvPicPr>
          <p:cNvPr id="17" name="Picture 16" descr="A close up of a clock&#10;&#10;Description automatically generated">
            <a:extLst>
              <a:ext uri="{FF2B5EF4-FFF2-40B4-BE49-F238E27FC236}">
                <a16:creationId xmlns:a16="http://schemas.microsoft.com/office/drawing/2014/main" id="{41A0AEF0-EA3E-425B-BB03-70ED53441E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601" y="6173787"/>
            <a:ext cx="1152525" cy="6381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F340E28-7E3B-4DF5-9350-001AE1F81166}"/>
              </a:ext>
            </a:extLst>
          </p:cNvPr>
          <p:cNvSpPr txBox="1"/>
          <p:nvPr/>
        </p:nvSpPr>
        <p:spPr>
          <a:xfrm>
            <a:off x="5486400" y="6387507"/>
            <a:ext cx="2955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needs to be large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11D05E7-618E-4AAD-A7B1-D9F61FA7F7E8}"/>
              </a:ext>
            </a:extLst>
          </p:cNvPr>
          <p:cNvSpPr/>
          <p:nvPr/>
        </p:nvSpPr>
        <p:spPr>
          <a:xfrm>
            <a:off x="7361465" y="5875198"/>
            <a:ext cx="1314450" cy="17145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4310D3-0D29-4D1A-9BDA-B036F3210DB5}"/>
              </a:ext>
            </a:extLst>
          </p:cNvPr>
          <p:cNvSpPr txBox="1"/>
          <p:nvPr/>
        </p:nvSpPr>
        <p:spPr>
          <a:xfrm>
            <a:off x="9167813" y="5475148"/>
            <a:ext cx="2657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Inhibitory-inhibitory connections are critical for stability</a:t>
            </a:r>
          </a:p>
        </p:txBody>
      </p:sp>
    </p:spTree>
    <p:extLst>
      <p:ext uri="{BB962C8B-B14F-4D97-AF65-F5344CB8AC3E}">
        <p14:creationId xmlns:p14="http://schemas.microsoft.com/office/powerpoint/2010/main" val="316758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5A3F-F144-4A59-941E-01D50D59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Steady-state solutions – the solution</a:t>
            </a:r>
          </a:p>
        </p:txBody>
      </p:sp>
      <p:pic>
        <p:nvPicPr>
          <p:cNvPr id="4" name="Content Placeholder 4" descr="A picture containing object, clock, room, orange&#10;&#10;Description automatically generated">
            <a:extLst>
              <a:ext uri="{FF2B5EF4-FFF2-40B4-BE49-F238E27FC236}">
                <a16:creationId xmlns:a16="http://schemas.microsoft.com/office/drawing/2014/main" id="{6FF83A7E-E79D-4887-ACA4-BDDEE9C51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3332"/>
            <a:ext cx="3709307" cy="1561813"/>
          </a:xfr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0A61ECB-1254-4991-8358-2D7C49F26374}"/>
              </a:ext>
            </a:extLst>
          </p:cNvPr>
          <p:cNvSpPr/>
          <p:nvPr/>
        </p:nvSpPr>
        <p:spPr>
          <a:xfrm>
            <a:off x="5004707" y="2375807"/>
            <a:ext cx="1314450" cy="17145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ck hanging on the wall&#10;&#10;Description automatically generated">
            <a:extLst>
              <a:ext uri="{FF2B5EF4-FFF2-40B4-BE49-F238E27FC236}">
                <a16:creationId xmlns:a16="http://schemas.microsoft.com/office/drawing/2014/main" id="{ADF521C5-0F54-4224-BC06-124985796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507" y="1788175"/>
            <a:ext cx="3494564" cy="12321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F25EDC-A345-456E-877D-2B5D8BEF3D95}"/>
              </a:ext>
            </a:extLst>
          </p:cNvPr>
          <p:cNvSpPr txBox="1"/>
          <p:nvPr/>
        </p:nvSpPr>
        <p:spPr>
          <a:xfrm>
            <a:off x="838200" y="3429000"/>
            <a:ext cx="10297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Solving the system of linear equations…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D51308F6-1AB2-4517-923C-8B8AC48702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66888"/>
            <a:ext cx="5695950" cy="2057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C1DDBA-8271-45E9-9346-4FF3E69ED6C6}"/>
              </a:ext>
            </a:extLst>
          </p:cNvPr>
          <p:cNvSpPr txBox="1"/>
          <p:nvPr/>
        </p:nvSpPr>
        <p:spPr>
          <a:xfrm>
            <a:off x="6678386" y="3829110"/>
            <a:ext cx="4675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When                      , (paradoxical effect) increasing the input to inhibitory neurons will reduce their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When                      , the E neurons will blow up without the inhibition from I 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\lambda &lt; 0 will yield unstable solutions (does not meet the stability conditions in the last slide)  </a:t>
            </a:r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1206894-B70C-4DA9-9008-97C45297E3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528" y="3943136"/>
            <a:ext cx="1028702" cy="171450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777B2A-486A-4E2B-9B96-10E652243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528" y="4784752"/>
            <a:ext cx="1028702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8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95DD-3B06-45D2-8B4A-DAEE1903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Intuitive understanding 1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7FF5A74-88BD-465F-BECD-B2DFCD552066}"/>
              </a:ext>
            </a:extLst>
          </p:cNvPr>
          <p:cNvSpPr/>
          <p:nvPr/>
        </p:nvSpPr>
        <p:spPr>
          <a:xfrm>
            <a:off x="4686300" y="3649435"/>
            <a:ext cx="1314450" cy="17145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97DF909B-D358-4CD7-9747-8061C177B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023" y="2508188"/>
            <a:ext cx="5337983" cy="2339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1FBFAA-7A8C-425C-AA67-CA1921F09149}"/>
              </a:ext>
            </a:extLst>
          </p:cNvPr>
          <p:cNvSpPr txBox="1"/>
          <p:nvPr/>
        </p:nvSpPr>
        <p:spPr>
          <a:xfrm>
            <a:off x="6474278" y="1779193"/>
            <a:ext cx="4784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Intersection -&gt; steady-state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 </a:t>
            </a:r>
            <a:r>
              <a:rPr lang="en-US" dirty="0" err="1"/>
              <a:t>i</a:t>
            </a:r>
            <a:r>
              <a:rPr lang="en-US" dirty="0"/>
              <a:t>(t) -&gt; moving the </a:t>
            </a:r>
            <a:r>
              <a:rPr lang="en-US" dirty="0" err="1"/>
              <a:t>dI</a:t>
            </a:r>
            <a:r>
              <a:rPr lang="en-US" dirty="0"/>
              <a:t>/dt curve down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1872A3-2F18-4950-AB2B-FA320A9C7843}"/>
              </a:ext>
            </a:extLst>
          </p:cNvPr>
          <p:cNvSpPr txBox="1"/>
          <p:nvPr/>
        </p:nvSpPr>
        <p:spPr>
          <a:xfrm>
            <a:off x="6474278" y="5070647"/>
            <a:ext cx="4784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A, E decreases, I 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B, both E and I decrease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E1A82F-0812-4294-98FC-1FDCC7F72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80" y="3228613"/>
            <a:ext cx="3279847" cy="4050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EF983A67-917F-49A3-850E-3496EA7C59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80" y="4000570"/>
            <a:ext cx="3164115" cy="40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3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9CBA-39B3-4C6F-832B-DD3C2EAE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Intuitive understanding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D5ABA-B798-4E66-8C0C-D4ED17902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86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Excitatory recurrent connections are like the amplifiers (if they are strong enough)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849D9320-9F0F-4F5D-8CE7-F9DE92A31D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9" r="17066" b="24626"/>
          <a:stretch/>
        </p:blipFill>
        <p:spPr>
          <a:xfrm>
            <a:off x="1722664" y="2445430"/>
            <a:ext cx="3208565" cy="397736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E5816D-FDB2-456F-A0F1-B5376B19A7EC}"/>
              </a:ext>
            </a:extLst>
          </p:cNvPr>
          <p:cNvSpPr txBox="1">
            <a:spLocks/>
          </p:cNvSpPr>
          <p:nvPr/>
        </p:nvSpPr>
        <p:spPr>
          <a:xfrm>
            <a:off x="6096000" y="2310493"/>
            <a:ext cx="4786993" cy="4869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i</a:t>
            </a:r>
            <a:r>
              <a:rPr lang="en-US" sz="2000" dirty="0"/>
              <a:t>(t) increases -&gt; I increases -&gt; E decreases -&gt; </a:t>
            </a:r>
            <a:r>
              <a:rPr lang="en-US" sz="2000" dirty="0">
                <a:solidFill>
                  <a:schemeClr val="accent2"/>
                </a:solidFill>
              </a:rPr>
              <a:t>the excitatory connections amplify the decrease </a:t>
            </a:r>
            <a:r>
              <a:rPr lang="en-US" sz="2000" dirty="0"/>
              <a:t>-&gt; I decreases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J_ee</a:t>
            </a:r>
            <a:r>
              <a:rPr lang="en-US" sz="2000" dirty="0"/>
              <a:t> is strong -&gt; I receives strong excitatory input -&gt; I needs inhibition to balance the dynamics</a:t>
            </a:r>
          </a:p>
          <a:p>
            <a:r>
              <a:rPr lang="en-US" sz="2000" dirty="0">
                <a:highlight>
                  <a:srgbClr val="FFFF00"/>
                </a:highlight>
              </a:rPr>
              <a:t>Finally, experimental findings </a:t>
            </a:r>
            <a:r>
              <a:rPr lang="en-US" sz="2000" dirty="0"/>
              <a:t>(in rat hippocampus): the strength of excitatory recurrent connections is negatively correlated to the phase difference between excitatory and inhibitory neurons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1BA116AF-E1C2-4DEF-B44F-3AD85CA0C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50" y="3235212"/>
            <a:ext cx="28479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99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78125-EFF6-4C31-B3D9-A8553B95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familiarity effect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0B060FA2-5D03-49C7-B5EE-EA3DF0D10F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9" r="17066" b="24626"/>
          <a:stretch/>
        </p:blipFill>
        <p:spPr>
          <a:xfrm>
            <a:off x="1110343" y="1690688"/>
            <a:ext cx="3208565" cy="3977368"/>
          </a:xfrm>
          <a:prstGeom prst="rect">
            <a:avLst/>
          </a:prstGeom>
        </p:spPr>
      </p:pic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A382771-2DE6-4CF5-B302-FC8511A7774B}"/>
              </a:ext>
            </a:extLst>
          </p:cNvPr>
          <p:cNvSpPr/>
          <p:nvPr/>
        </p:nvSpPr>
        <p:spPr>
          <a:xfrm>
            <a:off x="3347358" y="2505531"/>
            <a:ext cx="514350" cy="52251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A2B452-D801-470E-A621-D5296EBAEC4C}"/>
              </a:ext>
            </a:extLst>
          </p:cNvPr>
          <p:cNvSpPr/>
          <p:nvPr/>
        </p:nvSpPr>
        <p:spPr>
          <a:xfrm>
            <a:off x="2596243" y="5167312"/>
            <a:ext cx="571500" cy="38372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3F74B-CC6D-4C6C-A102-8435F6EFB2EF}"/>
              </a:ext>
            </a:extLst>
          </p:cNvPr>
          <p:cNvSpPr txBox="1"/>
          <p:nvPr/>
        </p:nvSpPr>
        <p:spPr>
          <a:xfrm>
            <a:off x="2979964" y="1877786"/>
            <a:ext cx="1224643" cy="383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inhibitory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1A9E11-8722-4A19-9865-32E4A7FBBCD2}"/>
              </a:ext>
            </a:extLst>
          </p:cNvPr>
          <p:cNvGrpSpPr/>
          <p:nvPr/>
        </p:nvGrpSpPr>
        <p:grpSpPr>
          <a:xfrm>
            <a:off x="5638801" y="1446349"/>
            <a:ext cx="5508171" cy="3633337"/>
            <a:chOff x="5464629" y="1934029"/>
            <a:chExt cx="5508171" cy="36333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2645E5-304B-49EE-9E34-FB35A2B31519}"/>
                </a:ext>
              </a:extLst>
            </p:cNvPr>
            <p:cNvSpPr/>
            <p:nvPr/>
          </p:nvSpPr>
          <p:spPr>
            <a:xfrm>
              <a:off x="6792686" y="2505531"/>
              <a:ext cx="1943100" cy="7683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991361-54D9-4E9A-AF94-E8988CA11910}"/>
                </a:ext>
              </a:extLst>
            </p:cNvPr>
            <p:cNvSpPr/>
            <p:nvPr/>
          </p:nvSpPr>
          <p:spPr>
            <a:xfrm>
              <a:off x="8259535" y="4227515"/>
              <a:ext cx="1943100" cy="7683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D5E7F3F-A8EC-42D7-8F7B-A9230CE6D4FE}"/>
                </a:ext>
              </a:extLst>
            </p:cNvPr>
            <p:cNvSpPr/>
            <p:nvPr/>
          </p:nvSpPr>
          <p:spPr>
            <a:xfrm>
              <a:off x="5464629" y="4227515"/>
              <a:ext cx="1943100" cy="7683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AA3166-3C22-4BE8-82F1-D69847672F0B}"/>
                </a:ext>
              </a:extLst>
            </p:cNvPr>
            <p:cNvSpPr txBox="1"/>
            <p:nvPr/>
          </p:nvSpPr>
          <p:spPr>
            <a:xfrm>
              <a:off x="7625443" y="2705039"/>
              <a:ext cx="277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6F5554-F822-4E34-B23B-6C0FDEF47676}"/>
                </a:ext>
              </a:extLst>
            </p:cNvPr>
            <p:cNvSpPr txBox="1"/>
            <p:nvPr/>
          </p:nvSpPr>
          <p:spPr>
            <a:xfrm>
              <a:off x="6297386" y="4427023"/>
              <a:ext cx="277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4D0425-9217-4E76-8A88-1FF2C98B2AE1}"/>
                </a:ext>
              </a:extLst>
            </p:cNvPr>
            <p:cNvSpPr txBox="1"/>
            <p:nvPr/>
          </p:nvSpPr>
          <p:spPr>
            <a:xfrm>
              <a:off x="9092292" y="4427023"/>
              <a:ext cx="277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8BF8037-E849-4297-B27D-A7FADE76D0FF}"/>
                </a:ext>
              </a:extLst>
            </p:cNvPr>
            <p:cNvSpPr/>
            <p:nvPr/>
          </p:nvSpPr>
          <p:spPr>
            <a:xfrm>
              <a:off x="7407729" y="1934029"/>
              <a:ext cx="695325" cy="571502"/>
            </a:xfrm>
            <a:custGeom>
              <a:avLst/>
              <a:gdLst>
                <a:gd name="connsiteX0" fmla="*/ 0 w 400050"/>
                <a:gd name="connsiteY0" fmla="*/ 571502 h 571502"/>
                <a:gd name="connsiteX1" fmla="*/ 171450 w 400050"/>
                <a:gd name="connsiteY1" fmla="*/ 2 h 571502"/>
                <a:gd name="connsiteX2" fmla="*/ 400050 w 400050"/>
                <a:gd name="connsiteY2" fmla="*/ 563338 h 57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571502">
                  <a:moveTo>
                    <a:pt x="0" y="571502"/>
                  </a:moveTo>
                  <a:cubicBezTo>
                    <a:pt x="52387" y="286432"/>
                    <a:pt x="104775" y="1363"/>
                    <a:pt x="171450" y="2"/>
                  </a:cubicBezTo>
                  <a:cubicBezTo>
                    <a:pt x="238125" y="-1359"/>
                    <a:pt x="361950" y="470809"/>
                    <a:pt x="400050" y="563338"/>
                  </a:cubicBezTo>
                </a:path>
              </a:pathLst>
            </a:custGeom>
            <a:ln w="19050"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93A4505-1B54-4837-98BE-AB8BABB80066}"/>
                </a:ext>
              </a:extLst>
            </p:cNvPr>
            <p:cNvSpPr/>
            <p:nvPr/>
          </p:nvSpPr>
          <p:spPr>
            <a:xfrm rot="10800000" flipH="1">
              <a:off x="6131162" y="4995863"/>
              <a:ext cx="661524" cy="571502"/>
            </a:xfrm>
            <a:custGeom>
              <a:avLst/>
              <a:gdLst>
                <a:gd name="connsiteX0" fmla="*/ 0 w 400050"/>
                <a:gd name="connsiteY0" fmla="*/ 571502 h 571502"/>
                <a:gd name="connsiteX1" fmla="*/ 171450 w 400050"/>
                <a:gd name="connsiteY1" fmla="*/ 2 h 571502"/>
                <a:gd name="connsiteX2" fmla="*/ 400050 w 400050"/>
                <a:gd name="connsiteY2" fmla="*/ 563338 h 57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571502">
                  <a:moveTo>
                    <a:pt x="0" y="571502"/>
                  </a:moveTo>
                  <a:cubicBezTo>
                    <a:pt x="52387" y="286432"/>
                    <a:pt x="104775" y="1363"/>
                    <a:pt x="171450" y="2"/>
                  </a:cubicBezTo>
                  <a:cubicBezTo>
                    <a:pt x="238125" y="-1359"/>
                    <a:pt x="361950" y="470809"/>
                    <a:pt x="400050" y="563338"/>
                  </a:cubicBezTo>
                </a:path>
              </a:pathLst>
            </a:cu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BC9C7F1-AFDB-44C9-93C5-DEAF1C542B83}"/>
                </a:ext>
              </a:extLst>
            </p:cNvPr>
            <p:cNvSpPr/>
            <p:nvPr/>
          </p:nvSpPr>
          <p:spPr>
            <a:xfrm rot="10800000" flipH="1">
              <a:off x="8934233" y="4995864"/>
              <a:ext cx="661524" cy="571502"/>
            </a:xfrm>
            <a:custGeom>
              <a:avLst/>
              <a:gdLst>
                <a:gd name="connsiteX0" fmla="*/ 0 w 400050"/>
                <a:gd name="connsiteY0" fmla="*/ 571502 h 571502"/>
                <a:gd name="connsiteX1" fmla="*/ 171450 w 400050"/>
                <a:gd name="connsiteY1" fmla="*/ 2 h 571502"/>
                <a:gd name="connsiteX2" fmla="*/ 400050 w 400050"/>
                <a:gd name="connsiteY2" fmla="*/ 563338 h 57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571502">
                  <a:moveTo>
                    <a:pt x="0" y="571502"/>
                  </a:moveTo>
                  <a:cubicBezTo>
                    <a:pt x="52387" y="286432"/>
                    <a:pt x="104775" y="1363"/>
                    <a:pt x="171450" y="2"/>
                  </a:cubicBezTo>
                  <a:cubicBezTo>
                    <a:pt x="238125" y="-1359"/>
                    <a:pt x="361950" y="470809"/>
                    <a:pt x="400050" y="563338"/>
                  </a:cubicBezTo>
                </a:path>
              </a:pathLst>
            </a:cu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89A32B-2EC2-4DED-ACC4-E7D0F9129BEE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6968691" y="3273879"/>
              <a:ext cx="795545" cy="9536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FDCAA1C-EBD0-47FF-B0ED-67B8A9A9416F}"/>
                </a:ext>
              </a:extLst>
            </p:cNvPr>
            <p:cNvCxnSpPr>
              <a:stCxn id="10" idx="0"/>
            </p:cNvCxnSpPr>
            <p:nvPr/>
          </p:nvCxnSpPr>
          <p:spPr>
            <a:xfrm flipV="1">
              <a:off x="6436179" y="3273879"/>
              <a:ext cx="696141" cy="9536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75CED54-BC5C-4B51-9AA5-B96028508851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7764236" y="3273879"/>
              <a:ext cx="851806" cy="9536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4958F96-0887-4B6F-862F-21BBA9CE7BE1}"/>
                </a:ext>
              </a:extLst>
            </p:cNvPr>
            <p:cNvCxnSpPr>
              <a:stCxn id="9" idx="0"/>
            </p:cNvCxnSpPr>
            <p:nvPr/>
          </p:nvCxnSpPr>
          <p:spPr>
            <a:xfrm flipH="1" flipV="1">
              <a:off x="8379279" y="3273879"/>
              <a:ext cx="851806" cy="9536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3B55192-659F-45FE-863C-16124A440E8F}"/>
                </a:ext>
              </a:extLst>
            </p:cNvPr>
            <p:cNvCxnSpPr>
              <a:endCxn id="9" idx="3"/>
            </p:cNvCxnSpPr>
            <p:nvPr/>
          </p:nvCxnSpPr>
          <p:spPr>
            <a:xfrm flipH="1">
              <a:off x="10202635" y="4611689"/>
              <a:ext cx="77016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E86626C-F82A-470D-897A-BA36C49BE06D}"/>
              </a:ext>
            </a:extLst>
          </p:cNvPr>
          <p:cNvSpPr txBox="1"/>
          <p:nvPr/>
        </p:nvSpPr>
        <p:spPr>
          <a:xfrm>
            <a:off x="5577840" y="5447211"/>
            <a:ext cx="583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If E and C are fully-connected, it is like increasing </a:t>
            </a:r>
            <a:r>
              <a:rPr lang="en-US" dirty="0" err="1">
                <a:solidFill>
                  <a:schemeClr val="accent2"/>
                </a:solidFill>
              </a:rPr>
              <a:t>Jee</a:t>
            </a:r>
            <a:r>
              <a:rPr lang="en-US" dirty="0">
                <a:solidFill>
                  <a:schemeClr val="accent2"/>
                </a:solidFill>
              </a:rPr>
              <a:t>, which will never produce the results we want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The increased activity of C can be the additional external input to I, which can lead to the paradoxical effect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3B477E-1F68-4A7F-8942-4AF27368D9D2}"/>
              </a:ext>
            </a:extLst>
          </p:cNvPr>
          <p:cNvCxnSpPr>
            <a:cxnSpLocks/>
          </p:cNvCxnSpPr>
          <p:nvPr/>
        </p:nvCxnSpPr>
        <p:spPr>
          <a:xfrm>
            <a:off x="4879522" y="4079559"/>
            <a:ext cx="7592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99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B684-EDDD-4759-A473-9EA98F2E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familiarity effect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936C0A-CB19-4F8F-802D-C75ECCA7A9ED}"/>
              </a:ext>
            </a:extLst>
          </p:cNvPr>
          <p:cNvGrpSpPr/>
          <p:nvPr/>
        </p:nvGrpSpPr>
        <p:grpSpPr>
          <a:xfrm>
            <a:off x="870858" y="1799046"/>
            <a:ext cx="5508171" cy="3633337"/>
            <a:chOff x="5464629" y="1934029"/>
            <a:chExt cx="5508171" cy="363333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8E62C24-3579-498E-BC20-B216407F1D55}"/>
                </a:ext>
              </a:extLst>
            </p:cNvPr>
            <p:cNvSpPr/>
            <p:nvPr/>
          </p:nvSpPr>
          <p:spPr>
            <a:xfrm>
              <a:off x="6792686" y="2505531"/>
              <a:ext cx="1943100" cy="7683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9A58FD-13D2-4CEA-BA13-A21EDBF9EA8B}"/>
                </a:ext>
              </a:extLst>
            </p:cNvPr>
            <p:cNvSpPr/>
            <p:nvPr/>
          </p:nvSpPr>
          <p:spPr>
            <a:xfrm>
              <a:off x="8259535" y="4227515"/>
              <a:ext cx="1943100" cy="7683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42A5ADB-7171-43B5-8288-B006094877F7}"/>
                </a:ext>
              </a:extLst>
            </p:cNvPr>
            <p:cNvSpPr/>
            <p:nvPr/>
          </p:nvSpPr>
          <p:spPr>
            <a:xfrm>
              <a:off x="5464629" y="4227515"/>
              <a:ext cx="1943100" cy="7683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0610D8-1AD4-49E0-AEAF-688DB3486D91}"/>
                </a:ext>
              </a:extLst>
            </p:cNvPr>
            <p:cNvSpPr txBox="1"/>
            <p:nvPr/>
          </p:nvSpPr>
          <p:spPr>
            <a:xfrm>
              <a:off x="7625443" y="2705039"/>
              <a:ext cx="277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3ADB56-17C7-4102-9CB6-D12BC7102E0B}"/>
                </a:ext>
              </a:extLst>
            </p:cNvPr>
            <p:cNvSpPr txBox="1"/>
            <p:nvPr/>
          </p:nvSpPr>
          <p:spPr>
            <a:xfrm>
              <a:off x="6297386" y="4427023"/>
              <a:ext cx="277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C064B6-8B6B-47A7-B32E-200FE9CED045}"/>
                </a:ext>
              </a:extLst>
            </p:cNvPr>
            <p:cNvSpPr txBox="1"/>
            <p:nvPr/>
          </p:nvSpPr>
          <p:spPr>
            <a:xfrm>
              <a:off x="9092292" y="4427023"/>
              <a:ext cx="277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E90A304-75F4-42A4-ADD5-1895FC128FAD}"/>
                </a:ext>
              </a:extLst>
            </p:cNvPr>
            <p:cNvSpPr/>
            <p:nvPr/>
          </p:nvSpPr>
          <p:spPr>
            <a:xfrm>
              <a:off x="7407729" y="1934029"/>
              <a:ext cx="695325" cy="571502"/>
            </a:xfrm>
            <a:custGeom>
              <a:avLst/>
              <a:gdLst>
                <a:gd name="connsiteX0" fmla="*/ 0 w 400050"/>
                <a:gd name="connsiteY0" fmla="*/ 571502 h 571502"/>
                <a:gd name="connsiteX1" fmla="*/ 171450 w 400050"/>
                <a:gd name="connsiteY1" fmla="*/ 2 h 571502"/>
                <a:gd name="connsiteX2" fmla="*/ 400050 w 400050"/>
                <a:gd name="connsiteY2" fmla="*/ 563338 h 57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571502">
                  <a:moveTo>
                    <a:pt x="0" y="571502"/>
                  </a:moveTo>
                  <a:cubicBezTo>
                    <a:pt x="52387" y="286432"/>
                    <a:pt x="104775" y="1363"/>
                    <a:pt x="171450" y="2"/>
                  </a:cubicBezTo>
                  <a:cubicBezTo>
                    <a:pt x="238125" y="-1359"/>
                    <a:pt x="361950" y="470809"/>
                    <a:pt x="400050" y="563338"/>
                  </a:cubicBezTo>
                </a:path>
              </a:pathLst>
            </a:custGeom>
            <a:ln w="19050"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AF3609A-CB70-4387-A5AB-1F6D6A20259A}"/>
                </a:ext>
              </a:extLst>
            </p:cNvPr>
            <p:cNvSpPr/>
            <p:nvPr/>
          </p:nvSpPr>
          <p:spPr>
            <a:xfrm rot="10800000" flipH="1">
              <a:off x="6131162" y="4995863"/>
              <a:ext cx="661524" cy="571502"/>
            </a:xfrm>
            <a:custGeom>
              <a:avLst/>
              <a:gdLst>
                <a:gd name="connsiteX0" fmla="*/ 0 w 400050"/>
                <a:gd name="connsiteY0" fmla="*/ 571502 h 571502"/>
                <a:gd name="connsiteX1" fmla="*/ 171450 w 400050"/>
                <a:gd name="connsiteY1" fmla="*/ 2 h 571502"/>
                <a:gd name="connsiteX2" fmla="*/ 400050 w 400050"/>
                <a:gd name="connsiteY2" fmla="*/ 563338 h 57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571502">
                  <a:moveTo>
                    <a:pt x="0" y="571502"/>
                  </a:moveTo>
                  <a:cubicBezTo>
                    <a:pt x="52387" y="286432"/>
                    <a:pt x="104775" y="1363"/>
                    <a:pt x="171450" y="2"/>
                  </a:cubicBezTo>
                  <a:cubicBezTo>
                    <a:pt x="238125" y="-1359"/>
                    <a:pt x="361950" y="470809"/>
                    <a:pt x="400050" y="563338"/>
                  </a:cubicBezTo>
                </a:path>
              </a:pathLst>
            </a:cu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E827DA-6DD6-4B11-90FF-42B2B934292F}"/>
                </a:ext>
              </a:extLst>
            </p:cNvPr>
            <p:cNvSpPr/>
            <p:nvPr/>
          </p:nvSpPr>
          <p:spPr>
            <a:xfrm rot="10800000" flipH="1">
              <a:off x="8934233" y="4995864"/>
              <a:ext cx="661524" cy="571502"/>
            </a:xfrm>
            <a:custGeom>
              <a:avLst/>
              <a:gdLst>
                <a:gd name="connsiteX0" fmla="*/ 0 w 400050"/>
                <a:gd name="connsiteY0" fmla="*/ 571502 h 571502"/>
                <a:gd name="connsiteX1" fmla="*/ 171450 w 400050"/>
                <a:gd name="connsiteY1" fmla="*/ 2 h 571502"/>
                <a:gd name="connsiteX2" fmla="*/ 400050 w 400050"/>
                <a:gd name="connsiteY2" fmla="*/ 563338 h 57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571502">
                  <a:moveTo>
                    <a:pt x="0" y="571502"/>
                  </a:moveTo>
                  <a:cubicBezTo>
                    <a:pt x="52387" y="286432"/>
                    <a:pt x="104775" y="1363"/>
                    <a:pt x="171450" y="2"/>
                  </a:cubicBezTo>
                  <a:cubicBezTo>
                    <a:pt x="238125" y="-1359"/>
                    <a:pt x="361950" y="470809"/>
                    <a:pt x="400050" y="563338"/>
                  </a:cubicBezTo>
                </a:path>
              </a:pathLst>
            </a:cu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D3D4FC-0725-4751-8A49-DC34E9C0F47E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6968691" y="3273879"/>
              <a:ext cx="795545" cy="9536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B61D242-CD11-48FD-9768-F2ADE3A21DB1}"/>
                </a:ext>
              </a:extLst>
            </p:cNvPr>
            <p:cNvCxnSpPr>
              <a:stCxn id="7" idx="0"/>
            </p:cNvCxnSpPr>
            <p:nvPr/>
          </p:nvCxnSpPr>
          <p:spPr>
            <a:xfrm flipV="1">
              <a:off x="6436179" y="3273879"/>
              <a:ext cx="696141" cy="9536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F1E6C9-C637-4C39-850F-8CB85ACD6FC2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7764236" y="3273879"/>
              <a:ext cx="851806" cy="9536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667BB50-C197-4E7E-A93E-27D2B2B61DC1}"/>
                </a:ext>
              </a:extLst>
            </p:cNvPr>
            <p:cNvCxnSpPr>
              <a:stCxn id="6" idx="0"/>
            </p:cNvCxnSpPr>
            <p:nvPr/>
          </p:nvCxnSpPr>
          <p:spPr>
            <a:xfrm flipH="1" flipV="1">
              <a:off x="8379279" y="3273879"/>
              <a:ext cx="851806" cy="9536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F76F2E0-94E5-4EC0-A747-97FB1E38518E}"/>
                </a:ext>
              </a:extLst>
            </p:cNvPr>
            <p:cNvCxnSpPr>
              <a:endCxn id="6" idx="3"/>
            </p:cNvCxnSpPr>
            <p:nvPr/>
          </p:nvCxnSpPr>
          <p:spPr>
            <a:xfrm flipH="1">
              <a:off x="10202635" y="4611689"/>
              <a:ext cx="77016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56E0D27-D060-4972-8724-C6C7AEA9749B}"/>
              </a:ext>
            </a:extLst>
          </p:cNvPr>
          <p:cNvSpPr txBox="1"/>
          <p:nvPr/>
        </p:nvSpPr>
        <p:spPr>
          <a:xfrm>
            <a:off x="6718663" y="1449977"/>
            <a:ext cx="51032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Basically, we want C neurons to not connect to E neurons, and there are some (possibly) reasonable ways to do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restricting the number of connected neighbors one neuron can have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restricting the total pre-synaptic connection one neuron can have</a:t>
            </a:r>
          </a:p>
          <a:p>
            <a:endParaRPr lang="en-US" dirty="0"/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244F7921-F1D3-42A8-9BE3-7FE6E25D6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421" y="3607005"/>
            <a:ext cx="1365961" cy="60569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643A0A9-1825-4042-BA31-4C608A644B92}"/>
              </a:ext>
            </a:extLst>
          </p:cNvPr>
          <p:cNvSpPr txBox="1"/>
          <p:nvPr/>
        </p:nvSpPr>
        <p:spPr>
          <a:xfrm>
            <a:off x="6718663" y="4619897"/>
            <a:ext cx="5064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increases -&gt; I increases -&gt; E decreases -&gt; I decreases -&gt; C+E decreases (familiarity suppression)</a:t>
            </a:r>
          </a:p>
        </p:txBody>
      </p:sp>
    </p:spTree>
    <p:extLst>
      <p:ext uri="{BB962C8B-B14F-4D97-AF65-F5344CB8AC3E}">
        <p14:creationId xmlns:p14="http://schemas.microsoft.com/office/powerpoint/2010/main" val="165899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760</Words>
  <Application>Microsoft Macintosh PowerPoint</Application>
  <PresentationFormat>Widescreen</PresentationFormat>
  <Paragraphs>88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Motivations</vt:lpstr>
      <vt:lpstr>The model</vt:lpstr>
      <vt:lpstr>Steady-state solutions - stability</vt:lpstr>
      <vt:lpstr>Steady-state solutions – the solution</vt:lpstr>
      <vt:lpstr>Intuitive understanding 1</vt:lpstr>
      <vt:lpstr>Intuitive understanding 2</vt:lpstr>
      <vt:lpstr>For the familiarity effect</vt:lpstr>
      <vt:lpstr>For the familiarity effect</vt:lpstr>
      <vt:lpstr>For the familiarity effect</vt:lpstr>
      <vt:lpstr>Other possibilities?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Xueyan Niu</dc:creator>
  <cp:lastModifiedBy>Microsoft Office User</cp:lastModifiedBy>
  <cp:revision>32</cp:revision>
  <dcterms:created xsi:type="dcterms:W3CDTF">2020-02-13T21:43:27Z</dcterms:created>
  <dcterms:modified xsi:type="dcterms:W3CDTF">2020-03-26T21:14:04Z</dcterms:modified>
</cp:coreProperties>
</file>