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0" r:id="rId7"/>
    <p:sldId id="262" r:id="rId8"/>
    <p:sldId id="263" r:id="rId9"/>
    <p:sldId id="264" r:id="rId10"/>
    <p:sldId id="265" r:id="rId11"/>
    <p:sldId id="267" r:id="rId12"/>
    <p:sldId id="268"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yan Niu" initials="XN" lastIdx="1" clrIdx="0">
    <p:extLst>
      <p:ext uri="{19B8F6BF-5375-455C-9EA6-DF929625EA0E}">
        <p15:presenceInfo xmlns:p15="http://schemas.microsoft.com/office/powerpoint/2012/main" userId="Xueyan N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8" autoAdjust="0"/>
    <p:restoredTop sz="79627" autoAdjust="0"/>
  </p:normalViewPr>
  <p:slideViewPr>
    <p:cSldViewPr snapToGrid="0">
      <p:cViewPr varScale="1">
        <p:scale>
          <a:sx n="103" d="100"/>
          <a:sy n="103" d="100"/>
        </p:scale>
        <p:origin x="1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A6A504-06DE-45AF-A93D-F19618F049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CB5B2D-5FD9-4D9B-844D-CE4796F70D9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0889C-59E9-4672-B26C-7058770495CC}" type="datetimeFigureOut">
              <a:rPr lang="en-US" smtClean="0"/>
              <a:t>3/3/20</a:t>
            </a:fld>
            <a:endParaRPr lang="en-US"/>
          </a:p>
        </p:txBody>
      </p:sp>
      <p:sp>
        <p:nvSpPr>
          <p:cNvPr id="4" name="Slide Image Placeholder 3">
            <a:extLst>
              <a:ext uri="{FF2B5EF4-FFF2-40B4-BE49-F238E27FC236}">
                <a16:creationId xmlns:a16="http://schemas.microsoft.com/office/drawing/2014/main" id="{4A9A8508-3939-4441-9252-C0522D4B4E5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BD7C9FF0-68B0-49BD-99CB-D240DAA5EE6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209C026-3D3C-450C-99FB-B3F90CBE59B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A254FFF1-247A-43F3-A721-18F3607F94D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7F1F7-033F-49B0-9230-428B1F2C676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design a neural network that achieves similarity matching only by Hebbian and anti-Hebbian rules -&gt; local synaptic rules</a:t>
            </a:r>
          </a:p>
          <a:p>
            <a:r>
              <a:rPr lang="en-US" dirty="0"/>
              <a:t>Counter-example: gradient descent via chain rule</a:t>
            </a:r>
          </a:p>
          <a:p>
            <a:endParaRPr lang="en-US" dirty="0"/>
          </a:p>
          <a:p>
            <a:r>
              <a:rPr lang="en-US" dirty="0"/>
              <a:t>How to break an objective function into two parts: a dynamical equation for individual neurons, local update rules for the connections (weights)</a:t>
            </a:r>
          </a:p>
          <a:p>
            <a:endParaRPr lang="en-US" dirty="0"/>
          </a:p>
          <a:p>
            <a:r>
              <a:rPr lang="en-US" dirty="0"/>
              <a:t>Inversely, concise and well-established objective function</a:t>
            </a:r>
          </a:p>
          <a:p>
            <a:endParaRPr lang="en-US" dirty="0"/>
          </a:p>
          <a:p>
            <a:r>
              <a:rPr lang="en-US" dirty="0"/>
              <a:t>I will start with the first direction, and let’s understand this paper first.</a:t>
            </a:r>
          </a:p>
        </p:txBody>
      </p:sp>
      <p:sp>
        <p:nvSpPr>
          <p:cNvPr id="4" name="Slide Number Placeholder 3"/>
          <p:cNvSpPr>
            <a:spLocks noGrp="1"/>
          </p:cNvSpPr>
          <p:nvPr>
            <p:ph type="sldNum" sz="quarter" idx="5"/>
          </p:nvPr>
        </p:nvSpPr>
        <p:spPr/>
        <p:txBody>
          <a:bodyPr/>
          <a:lstStyle/>
          <a:p>
            <a:fld id="{E548C7A4-917E-4A4C-92CC-F25DE0F16A1C}" type="slidenum">
              <a:rPr lang="en-US" smtClean="0"/>
              <a:t>1</a:t>
            </a:fld>
            <a:endParaRPr lang="en-US"/>
          </a:p>
        </p:txBody>
      </p:sp>
    </p:spTree>
    <p:extLst>
      <p:ext uri="{BB962C8B-B14F-4D97-AF65-F5344CB8AC3E}">
        <p14:creationId xmlns:p14="http://schemas.microsoft.com/office/powerpoint/2010/main" val="2961890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Excitation acts on input, inhibition acts on output</a:t>
            </a:r>
          </a:p>
        </p:txBody>
      </p:sp>
      <p:sp>
        <p:nvSpPr>
          <p:cNvPr id="4" name="Slide Number Placeholder 3"/>
          <p:cNvSpPr>
            <a:spLocks noGrp="1"/>
          </p:cNvSpPr>
          <p:nvPr>
            <p:ph type="sldNum" sz="quarter" idx="5"/>
          </p:nvPr>
        </p:nvSpPr>
        <p:spPr/>
        <p:txBody>
          <a:bodyPr/>
          <a:lstStyle/>
          <a:p>
            <a:fld id="{A777F1F7-033F-49B0-9230-428B1F2C676D}" type="slidenum">
              <a:rPr lang="en-US" smtClean="0"/>
              <a:t>10</a:t>
            </a:fld>
            <a:endParaRPr lang="en-US"/>
          </a:p>
        </p:txBody>
      </p:sp>
    </p:spTree>
    <p:extLst>
      <p:ext uri="{BB962C8B-B14F-4D97-AF65-F5344CB8AC3E}">
        <p14:creationId xmlns:p14="http://schemas.microsoft.com/office/powerpoint/2010/main" val="22463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is to minimize the dot products of different samples between the input space and the output space.</a:t>
            </a:r>
          </a:p>
          <a:p>
            <a:endParaRPr lang="en-US" dirty="0"/>
          </a:p>
          <a:p>
            <a:r>
              <a:rPr lang="en-US" dirty="0"/>
              <a:t>Intuition behind similarity matching: conducting PCA in the input space; (instead of) PC for variables, PC for samples. So for the T-by-N output matrix, it’s like finding N uncorrelated types of samples.</a:t>
            </a:r>
          </a:p>
        </p:txBody>
      </p:sp>
      <p:sp>
        <p:nvSpPr>
          <p:cNvPr id="4" name="Slide Number Placeholder 3"/>
          <p:cNvSpPr>
            <a:spLocks noGrp="1"/>
          </p:cNvSpPr>
          <p:nvPr>
            <p:ph type="sldNum" sz="quarter" idx="5"/>
          </p:nvPr>
        </p:nvSpPr>
        <p:spPr/>
        <p:txBody>
          <a:bodyPr/>
          <a:lstStyle/>
          <a:p>
            <a:fld id="{E548C7A4-917E-4A4C-92CC-F25DE0F16A1C}" type="slidenum">
              <a:rPr lang="en-US" smtClean="0"/>
              <a:t>2</a:t>
            </a:fld>
            <a:endParaRPr lang="en-US"/>
          </a:p>
        </p:txBody>
      </p:sp>
    </p:spTree>
    <p:extLst>
      <p:ext uri="{BB962C8B-B14F-4D97-AF65-F5344CB8AC3E}">
        <p14:creationId xmlns:p14="http://schemas.microsoft.com/office/powerpoint/2010/main" val="1669871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function, there are no terms for connections, we just directly optimize over r. </a:t>
            </a:r>
          </a:p>
          <a:p>
            <a:endParaRPr lang="en-US" dirty="0"/>
          </a:p>
          <a:p>
            <a:r>
              <a:rPr lang="en-US" dirty="0"/>
              <a:t>What they do is that they put this min over r in the most inner place.</a:t>
            </a:r>
          </a:p>
          <a:p>
            <a:endParaRPr lang="en-US" dirty="0"/>
          </a:p>
          <a:p>
            <a:r>
              <a:rPr lang="en-US" dirty="0"/>
              <a:t>The advantage is that now they can separate the optimization over r with the optimization over connections.</a:t>
            </a:r>
          </a:p>
        </p:txBody>
      </p:sp>
      <p:sp>
        <p:nvSpPr>
          <p:cNvPr id="4" name="Slide Number Placeholder 3"/>
          <p:cNvSpPr>
            <a:spLocks noGrp="1"/>
          </p:cNvSpPr>
          <p:nvPr>
            <p:ph type="sldNum" sz="quarter" idx="5"/>
          </p:nvPr>
        </p:nvSpPr>
        <p:spPr/>
        <p:txBody>
          <a:bodyPr/>
          <a:lstStyle/>
          <a:p>
            <a:fld id="{A777F1F7-033F-49B0-9230-428B1F2C676D}" type="slidenum">
              <a:rPr lang="en-US" smtClean="0"/>
              <a:t>3</a:t>
            </a:fld>
            <a:endParaRPr lang="en-US"/>
          </a:p>
        </p:txBody>
      </p:sp>
    </p:spTree>
    <p:extLst>
      <p:ext uri="{BB962C8B-B14F-4D97-AF65-F5344CB8AC3E}">
        <p14:creationId xmlns:p14="http://schemas.microsoft.com/office/powerpoint/2010/main" val="152649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way, with time, r is going in the direction for the energy function to decrease.</a:t>
            </a:r>
          </a:p>
        </p:txBody>
      </p:sp>
      <p:sp>
        <p:nvSpPr>
          <p:cNvPr id="4" name="Slide Number Placeholder 3"/>
          <p:cNvSpPr>
            <a:spLocks noGrp="1"/>
          </p:cNvSpPr>
          <p:nvPr>
            <p:ph type="sldNum" sz="quarter" idx="5"/>
          </p:nvPr>
        </p:nvSpPr>
        <p:spPr/>
        <p:txBody>
          <a:bodyPr/>
          <a:lstStyle/>
          <a:p>
            <a:fld id="{A777F1F7-033F-49B0-9230-428B1F2C676D}" type="slidenum">
              <a:rPr lang="en-US" smtClean="0"/>
              <a:t>4</a:t>
            </a:fld>
            <a:endParaRPr lang="en-US"/>
          </a:p>
        </p:txBody>
      </p:sp>
    </p:spTree>
    <p:extLst>
      <p:ext uri="{BB962C8B-B14F-4D97-AF65-F5344CB8AC3E}">
        <p14:creationId xmlns:p14="http://schemas.microsoft.com/office/powerpoint/2010/main" val="125370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straightforward that similarity matching is not restricted to two layers. We can have a deep network that does this similarity matching layer by layer. </a:t>
            </a:r>
          </a:p>
          <a:p>
            <a:r>
              <a:rPr lang="en-US" dirty="0"/>
              <a:t>Gamma is a constant that gives different costs to different layers.</a:t>
            </a:r>
          </a:p>
        </p:txBody>
      </p:sp>
      <p:sp>
        <p:nvSpPr>
          <p:cNvPr id="4" name="Slide Number Placeholder 3"/>
          <p:cNvSpPr>
            <a:spLocks noGrp="1"/>
          </p:cNvSpPr>
          <p:nvPr>
            <p:ph type="sldNum" sz="quarter" idx="5"/>
          </p:nvPr>
        </p:nvSpPr>
        <p:spPr/>
        <p:txBody>
          <a:bodyPr/>
          <a:lstStyle/>
          <a:p>
            <a:fld id="{A777F1F7-033F-49B0-9230-428B1F2C676D}" type="slidenum">
              <a:rPr lang="en-US" smtClean="0"/>
              <a:t>5</a:t>
            </a:fld>
            <a:endParaRPr lang="en-US"/>
          </a:p>
        </p:txBody>
      </p:sp>
    </p:spTree>
    <p:extLst>
      <p:ext uri="{BB962C8B-B14F-4D97-AF65-F5344CB8AC3E}">
        <p14:creationId xmlns:p14="http://schemas.microsoft.com/office/powerpoint/2010/main" val="358466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improvement is to have some structures of the connections.</a:t>
            </a:r>
          </a:p>
          <a:p>
            <a:r>
              <a:rPr lang="en-US" dirty="0"/>
              <a:t>The network structure can be more flexible by introducing structure constants</a:t>
            </a:r>
          </a:p>
        </p:txBody>
      </p:sp>
      <p:sp>
        <p:nvSpPr>
          <p:cNvPr id="4" name="Slide Number Placeholder 3"/>
          <p:cNvSpPr>
            <a:spLocks noGrp="1"/>
          </p:cNvSpPr>
          <p:nvPr>
            <p:ph type="sldNum" sz="quarter" idx="5"/>
          </p:nvPr>
        </p:nvSpPr>
        <p:spPr/>
        <p:txBody>
          <a:bodyPr/>
          <a:lstStyle/>
          <a:p>
            <a:fld id="{A777F1F7-033F-49B0-9230-428B1F2C676D}" type="slidenum">
              <a:rPr lang="en-US" smtClean="0"/>
              <a:t>6</a:t>
            </a:fld>
            <a:endParaRPr lang="en-US"/>
          </a:p>
        </p:txBody>
      </p:sp>
    </p:spTree>
    <p:extLst>
      <p:ext uri="{BB962C8B-B14F-4D97-AF65-F5344CB8AC3E}">
        <p14:creationId xmlns:p14="http://schemas.microsoft.com/office/powerpoint/2010/main" val="1782019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they only took the output layer to do classification, it shows the output layer keeps the features of the input layer.</a:t>
            </a:r>
          </a:p>
        </p:txBody>
      </p:sp>
      <p:sp>
        <p:nvSpPr>
          <p:cNvPr id="4" name="Slide Number Placeholder 3"/>
          <p:cNvSpPr>
            <a:spLocks noGrp="1"/>
          </p:cNvSpPr>
          <p:nvPr>
            <p:ph type="sldNum" sz="quarter" idx="5"/>
          </p:nvPr>
        </p:nvSpPr>
        <p:spPr/>
        <p:txBody>
          <a:bodyPr/>
          <a:lstStyle/>
          <a:p>
            <a:fld id="{A777F1F7-033F-49B0-9230-428B1F2C676D}" type="slidenum">
              <a:rPr lang="en-US" smtClean="0"/>
              <a:t>7</a:t>
            </a:fld>
            <a:endParaRPr lang="en-US"/>
          </a:p>
        </p:txBody>
      </p:sp>
    </p:spTree>
    <p:extLst>
      <p:ext uri="{BB962C8B-B14F-4D97-AF65-F5344CB8AC3E}">
        <p14:creationId xmlns:p14="http://schemas.microsoft.com/office/powerpoint/2010/main" val="2984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Cooperation with Intel</a:t>
            </a:r>
          </a:p>
          <a:p>
            <a:endParaRPr lang="en-US" dirty="0"/>
          </a:p>
          <a:p>
            <a:r>
              <a:rPr lang="en-US" dirty="0"/>
              <a:t>That is what Prof. Lee wants me to do, because we sort of have an idea of what the dynamical equations should be to reproduce visual familiarity effect. But before that, we need to find justifications for the dynamical equations we design, and that would be the second part of this presentation.</a:t>
            </a:r>
          </a:p>
        </p:txBody>
      </p:sp>
      <p:sp>
        <p:nvSpPr>
          <p:cNvPr id="4" name="Slide Number Placeholder 3"/>
          <p:cNvSpPr>
            <a:spLocks noGrp="1"/>
          </p:cNvSpPr>
          <p:nvPr>
            <p:ph type="sldNum" sz="quarter" idx="5"/>
          </p:nvPr>
        </p:nvSpPr>
        <p:spPr/>
        <p:txBody>
          <a:bodyPr/>
          <a:lstStyle/>
          <a:p>
            <a:fld id="{A777F1F7-033F-49B0-9230-428B1F2C676D}" type="slidenum">
              <a:rPr lang="en-US" smtClean="0"/>
              <a:t>8</a:t>
            </a:fld>
            <a:endParaRPr lang="en-US"/>
          </a:p>
        </p:txBody>
      </p:sp>
    </p:spTree>
    <p:extLst>
      <p:ext uri="{BB962C8B-B14F-4D97-AF65-F5344CB8AC3E}">
        <p14:creationId xmlns:p14="http://schemas.microsoft.com/office/powerpoint/2010/main" val="1018210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justification I mean to find other papers that have similar expressions.</a:t>
            </a:r>
          </a:p>
        </p:txBody>
      </p:sp>
      <p:sp>
        <p:nvSpPr>
          <p:cNvPr id="4" name="Slide Number Placeholder 3"/>
          <p:cNvSpPr>
            <a:spLocks noGrp="1"/>
          </p:cNvSpPr>
          <p:nvPr>
            <p:ph type="sldNum" sz="quarter" idx="5"/>
          </p:nvPr>
        </p:nvSpPr>
        <p:spPr/>
        <p:txBody>
          <a:bodyPr/>
          <a:lstStyle/>
          <a:p>
            <a:fld id="{A777F1F7-033F-49B0-9230-428B1F2C676D}" type="slidenum">
              <a:rPr lang="en-US" smtClean="0"/>
              <a:t>9</a:t>
            </a:fld>
            <a:endParaRPr lang="en-US"/>
          </a:p>
        </p:txBody>
      </p:sp>
    </p:spTree>
    <p:extLst>
      <p:ext uri="{BB962C8B-B14F-4D97-AF65-F5344CB8AC3E}">
        <p14:creationId xmlns:p14="http://schemas.microsoft.com/office/powerpoint/2010/main" val="37494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22A7-E3F7-4C5E-B003-14F4EA6288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FF883B-0F80-47C2-A635-83A6DD43B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D7E9BD-8698-42FD-8040-16C3FDF92B64}"/>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5" name="Footer Placeholder 4">
            <a:extLst>
              <a:ext uri="{FF2B5EF4-FFF2-40B4-BE49-F238E27FC236}">
                <a16:creationId xmlns:a16="http://schemas.microsoft.com/office/drawing/2014/main" id="{F80CFF17-ABEB-4E19-A7CD-79D3EB0B4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BE0D9-E1D6-459D-8DD8-109EACE0BA61}"/>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1744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ECA9-361C-4F9A-B4E9-1EE78EB43E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1974C7-BA71-47A2-B4E1-2390743B4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D6077-5CDF-4D0C-9601-315585240E9E}"/>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5" name="Footer Placeholder 4">
            <a:extLst>
              <a:ext uri="{FF2B5EF4-FFF2-40B4-BE49-F238E27FC236}">
                <a16:creationId xmlns:a16="http://schemas.microsoft.com/office/drawing/2014/main" id="{76151E17-5B6B-4460-B34F-B7B304CFD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5258E-1D5F-42D5-8B40-0119C6FF1F64}"/>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174950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B08C5-B384-41BE-BF10-A360655EB1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7A542-B69E-4E00-A4A3-7F2F855DFC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4AE00-60F4-4B70-B841-DD7319CC9717}"/>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5" name="Footer Placeholder 4">
            <a:extLst>
              <a:ext uri="{FF2B5EF4-FFF2-40B4-BE49-F238E27FC236}">
                <a16:creationId xmlns:a16="http://schemas.microsoft.com/office/drawing/2014/main" id="{087154E9-0780-4B13-8FD5-029D130B9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4338C-7BB1-4D30-B8EA-0F1358ECDE4D}"/>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98177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6960-4EFB-4765-89C0-5B9B746C8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875D71-BFAB-4DFA-824B-638CE0546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ED23F-6786-416D-8CF4-6874C4C9C85F}"/>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5" name="Footer Placeholder 4">
            <a:extLst>
              <a:ext uri="{FF2B5EF4-FFF2-40B4-BE49-F238E27FC236}">
                <a16:creationId xmlns:a16="http://schemas.microsoft.com/office/drawing/2014/main" id="{8EA2C825-E336-48E9-93B2-47B771BF3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3FA8C-08F4-4D1B-BE09-0C6435877674}"/>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05559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50B9-B01E-452C-B859-D7033CBA0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46639F-01F5-4FFD-AF03-EEF26B854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D09AC-22B8-4513-BAB5-DF765C0BB39B}"/>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5" name="Footer Placeholder 4">
            <a:extLst>
              <a:ext uri="{FF2B5EF4-FFF2-40B4-BE49-F238E27FC236}">
                <a16:creationId xmlns:a16="http://schemas.microsoft.com/office/drawing/2014/main" id="{934C5AB3-BDA7-4B71-AA11-EE86C1A8E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6BC76-5131-498E-B1D3-623B74AA2E7F}"/>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73067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B927-ABA5-435A-A892-1183D4CDA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92659-63AB-4703-9C40-E081DE2E28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AF6A4-B625-4324-BD69-64F3C609F3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C5E59-E377-4B27-B4CD-FE5DF0FAA60A}"/>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6" name="Footer Placeholder 5">
            <a:extLst>
              <a:ext uri="{FF2B5EF4-FFF2-40B4-BE49-F238E27FC236}">
                <a16:creationId xmlns:a16="http://schemas.microsoft.com/office/drawing/2014/main" id="{8684D115-E2F7-4CC1-8D78-CE5EBF5D4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D19DA-F71E-407D-817A-755E2C8E4A62}"/>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346445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5953-EDBF-4F2B-B46A-9F3B8813D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680E3B-EE8D-4154-84D8-5410889014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0277C-EAEE-452B-9F25-EB6D210DD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EF3EC-776F-4795-8CA9-111A456E4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C68D01-4228-4560-B816-5686EBD53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6023F3-A585-46BC-B23E-F7DF24FF1D65}"/>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8" name="Footer Placeholder 7">
            <a:extLst>
              <a:ext uri="{FF2B5EF4-FFF2-40B4-BE49-F238E27FC236}">
                <a16:creationId xmlns:a16="http://schemas.microsoft.com/office/drawing/2014/main" id="{C3F49A55-A4DF-4116-B13D-8987BA007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34570-0558-4EA8-B447-08FDD96D75E7}"/>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322494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53B6-12FD-459F-B338-21C825E69A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0A0A8-35E0-433A-81E9-6D16EEDC9B43}"/>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4" name="Footer Placeholder 3">
            <a:extLst>
              <a:ext uri="{FF2B5EF4-FFF2-40B4-BE49-F238E27FC236}">
                <a16:creationId xmlns:a16="http://schemas.microsoft.com/office/drawing/2014/main" id="{0E009546-D489-4D90-BEC8-819CD96BED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D9464-2F35-45A3-9953-41B953501300}"/>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4315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76DD6-362A-4C8E-A7C1-BCB90DACF5D7}"/>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3" name="Footer Placeholder 2">
            <a:extLst>
              <a:ext uri="{FF2B5EF4-FFF2-40B4-BE49-F238E27FC236}">
                <a16:creationId xmlns:a16="http://schemas.microsoft.com/office/drawing/2014/main" id="{BCB2637B-8B1A-4319-BA55-0A87004E4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4A58F-A0E9-4ADD-B185-0FA9267160DA}"/>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29150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4EEF-BF80-4CA1-89E0-D90B2F1F2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554473-032C-4C7F-BBC5-C8656A2AC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CF8B98-623B-4184-AF16-4C08A4243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7C0ED-20A4-4B08-9F89-457BAA66FA60}"/>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6" name="Footer Placeholder 5">
            <a:extLst>
              <a:ext uri="{FF2B5EF4-FFF2-40B4-BE49-F238E27FC236}">
                <a16:creationId xmlns:a16="http://schemas.microsoft.com/office/drawing/2014/main" id="{6C8A1050-C11E-4762-B64C-73142526D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179706-2387-40F7-9A14-22FF122A68CD}"/>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33308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FFAB-D752-4AAF-831C-5E59EFD25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EA1405-1F31-4647-95EF-DAE74AF0E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C458E5-D212-4470-97DA-71D66E460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A828F-38F5-4F40-A761-C22B4183A31F}"/>
              </a:ext>
            </a:extLst>
          </p:cNvPr>
          <p:cNvSpPr>
            <a:spLocks noGrp="1"/>
          </p:cNvSpPr>
          <p:nvPr>
            <p:ph type="dt" sz="half" idx="10"/>
          </p:nvPr>
        </p:nvSpPr>
        <p:spPr/>
        <p:txBody>
          <a:bodyPr/>
          <a:lstStyle/>
          <a:p>
            <a:fld id="{4B7B9EBE-C2A0-4DFA-8B52-1777FA3C7898}" type="datetimeFigureOut">
              <a:rPr lang="en-US" smtClean="0"/>
              <a:t>3/3/20</a:t>
            </a:fld>
            <a:endParaRPr lang="en-US"/>
          </a:p>
        </p:txBody>
      </p:sp>
      <p:sp>
        <p:nvSpPr>
          <p:cNvPr id="6" name="Footer Placeholder 5">
            <a:extLst>
              <a:ext uri="{FF2B5EF4-FFF2-40B4-BE49-F238E27FC236}">
                <a16:creationId xmlns:a16="http://schemas.microsoft.com/office/drawing/2014/main" id="{08A98A90-823C-43E3-97C4-77EB22636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674B2-07A0-4F21-A75F-8EF2B5078BA1}"/>
              </a:ext>
            </a:extLst>
          </p:cNvPr>
          <p:cNvSpPr>
            <a:spLocks noGrp="1"/>
          </p:cNvSpPr>
          <p:nvPr>
            <p:ph type="sldNum" sz="quarter" idx="12"/>
          </p:nvPr>
        </p:nvSpPr>
        <p:spPr/>
        <p:txBody>
          <a:bodyPr/>
          <a:lstStyle/>
          <a:p>
            <a:fld id="{574BC311-A74E-4013-BEC2-6FD6AA1EE67A}" type="slidenum">
              <a:rPr lang="en-US" smtClean="0"/>
              <a:t>‹#›</a:t>
            </a:fld>
            <a:endParaRPr lang="en-US"/>
          </a:p>
        </p:txBody>
      </p:sp>
    </p:spTree>
    <p:extLst>
      <p:ext uri="{BB962C8B-B14F-4D97-AF65-F5344CB8AC3E}">
        <p14:creationId xmlns:p14="http://schemas.microsoft.com/office/powerpoint/2010/main" val="297405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94AAB4-47B3-4FA6-A24D-F4BEA2365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F1DDA3-6570-4C73-9DF5-F1D7F6001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B0AB4-FBAD-459C-A7E8-9639405AC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B9EBE-C2A0-4DFA-8B52-1777FA3C7898}" type="datetimeFigureOut">
              <a:rPr lang="en-US" smtClean="0"/>
              <a:t>3/3/20</a:t>
            </a:fld>
            <a:endParaRPr lang="en-US"/>
          </a:p>
        </p:txBody>
      </p:sp>
      <p:sp>
        <p:nvSpPr>
          <p:cNvPr id="5" name="Footer Placeholder 4">
            <a:extLst>
              <a:ext uri="{FF2B5EF4-FFF2-40B4-BE49-F238E27FC236}">
                <a16:creationId xmlns:a16="http://schemas.microsoft.com/office/drawing/2014/main" id="{67287045-4C7B-469C-927D-A30AF61EE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49E4A2-80A8-40BF-BF9F-020DE1E00C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BC311-A74E-4013-BEC2-6FD6AA1EE67A}" type="slidenum">
              <a:rPr lang="en-US" smtClean="0"/>
              <a:t>‹#›</a:t>
            </a:fld>
            <a:endParaRPr lang="en-US"/>
          </a:p>
        </p:txBody>
      </p:sp>
    </p:spTree>
    <p:extLst>
      <p:ext uri="{BB962C8B-B14F-4D97-AF65-F5344CB8AC3E}">
        <p14:creationId xmlns:p14="http://schemas.microsoft.com/office/powerpoint/2010/main" val="397990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9FB5C2-7730-477C-9DA7-4DF563C64225}"/>
              </a:ext>
            </a:extLst>
          </p:cNvPr>
          <p:cNvSpPr>
            <a:spLocks noGrp="1"/>
          </p:cNvSpPr>
          <p:nvPr>
            <p:ph type="subTitle" idx="1"/>
          </p:nvPr>
        </p:nvSpPr>
        <p:spPr>
          <a:xfrm>
            <a:off x="2446668" y="4893363"/>
            <a:ext cx="4199061" cy="1459819"/>
          </a:xfrm>
        </p:spPr>
        <p:txBody>
          <a:bodyPr/>
          <a:lstStyle/>
          <a:p>
            <a:pPr algn="l"/>
            <a:r>
              <a:rPr lang="en-US" dirty="0"/>
              <a:t>Presented by Xueyan Niu (Julie)</a:t>
            </a:r>
          </a:p>
          <a:p>
            <a:pPr algn="l"/>
            <a:r>
              <a:rPr lang="en-US" dirty="0"/>
              <a:t>Feb 1, 2020</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0DAE7A74-8640-416E-9A33-B6550F28F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668" y="1027094"/>
            <a:ext cx="7298663" cy="3454853"/>
          </a:xfrm>
          <a:prstGeom prst="rect">
            <a:avLst/>
          </a:prstGeom>
        </p:spPr>
      </p:pic>
    </p:spTree>
    <p:extLst>
      <p:ext uri="{BB962C8B-B14F-4D97-AF65-F5344CB8AC3E}">
        <p14:creationId xmlns:p14="http://schemas.microsoft.com/office/powerpoint/2010/main" val="130976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FECA-7DF3-40A4-8CE3-A6E807F6DC21}"/>
              </a:ext>
            </a:extLst>
          </p:cNvPr>
          <p:cNvSpPr>
            <a:spLocks noGrp="1"/>
          </p:cNvSpPr>
          <p:nvPr>
            <p:ph type="title"/>
          </p:nvPr>
        </p:nvSpPr>
        <p:spPr>
          <a:xfrm>
            <a:off x="460394" y="273257"/>
            <a:ext cx="10515600" cy="1325563"/>
          </a:xfrm>
        </p:spPr>
        <p:txBody>
          <a:bodyPr/>
          <a:lstStyle/>
          <a:p>
            <a:r>
              <a:rPr lang="en-US" dirty="0"/>
              <a:t>Justification 1: input/output</a:t>
            </a:r>
          </a:p>
        </p:txBody>
      </p:sp>
      <p:pic>
        <p:nvPicPr>
          <p:cNvPr id="8" name="Picture 7" descr="A close up of a logo&#10;&#10;Description automatically generated">
            <a:extLst>
              <a:ext uri="{FF2B5EF4-FFF2-40B4-BE49-F238E27FC236}">
                <a16:creationId xmlns:a16="http://schemas.microsoft.com/office/drawing/2014/main" id="{F748290D-C38D-431F-8C11-12085D564C65}"/>
              </a:ext>
            </a:extLst>
          </p:cNvPr>
          <p:cNvPicPr>
            <a:picLocks noChangeAspect="1"/>
          </p:cNvPicPr>
          <p:nvPr/>
        </p:nvPicPr>
        <p:blipFill rotWithShape="1">
          <a:blip r:embed="rId3">
            <a:extLst>
              <a:ext uri="{28A0092B-C50C-407E-A947-70E740481C1C}">
                <a14:useLocalDpi xmlns:a14="http://schemas.microsoft.com/office/drawing/2010/main" val="0"/>
              </a:ext>
            </a:extLst>
          </a:blip>
          <a:srcRect t="72048"/>
          <a:stretch/>
        </p:blipFill>
        <p:spPr>
          <a:xfrm>
            <a:off x="4155866" y="4999710"/>
            <a:ext cx="7817849" cy="1737830"/>
          </a:xfrm>
          <a:prstGeom prst="rect">
            <a:avLst/>
          </a:prstGeom>
        </p:spPr>
      </p:pic>
      <p:pic>
        <p:nvPicPr>
          <p:cNvPr id="10" name="Picture 9" descr="A picture containing table, clock&#10;&#10;Description automatically generated">
            <a:extLst>
              <a:ext uri="{FF2B5EF4-FFF2-40B4-BE49-F238E27FC236}">
                <a16:creationId xmlns:a16="http://schemas.microsoft.com/office/drawing/2014/main" id="{F82DC7A7-E6EE-40C4-B626-91241FC3CD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136" y="1620708"/>
            <a:ext cx="6794208" cy="3391077"/>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071EE8FF-0C56-4F33-B07D-2C7D74D000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0344" y="416096"/>
            <a:ext cx="4581262" cy="1039883"/>
          </a:xfrm>
          <a:prstGeom prst="rect">
            <a:avLst/>
          </a:prstGeom>
        </p:spPr>
      </p:pic>
      <p:pic>
        <p:nvPicPr>
          <p:cNvPr id="14" name="Picture 13" descr="A close up of a logo&#10;&#10;Description automatically generated">
            <a:extLst>
              <a:ext uri="{FF2B5EF4-FFF2-40B4-BE49-F238E27FC236}">
                <a16:creationId xmlns:a16="http://schemas.microsoft.com/office/drawing/2014/main" id="{2A377830-5F91-474C-BFDF-A87331CD7427}"/>
              </a:ext>
            </a:extLst>
          </p:cNvPr>
          <p:cNvPicPr>
            <a:picLocks noChangeAspect="1"/>
          </p:cNvPicPr>
          <p:nvPr/>
        </p:nvPicPr>
        <p:blipFill rotWithShape="1">
          <a:blip r:embed="rId3">
            <a:extLst>
              <a:ext uri="{28A0092B-C50C-407E-A947-70E740481C1C}">
                <a14:useLocalDpi xmlns:a14="http://schemas.microsoft.com/office/drawing/2010/main" val="0"/>
              </a:ext>
            </a:extLst>
          </a:blip>
          <a:srcRect b="29102"/>
          <a:stretch/>
        </p:blipFill>
        <p:spPr>
          <a:xfrm>
            <a:off x="7429220" y="1838863"/>
            <a:ext cx="4406644" cy="2484612"/>
          </a:xfrm>
          <a:prstGeom prst="rect">
            <a:avLst/>
          </a:prstGeom>
        </p:spPr>
      </p:pic>
    </p:spTree>
    <p:extLst>
      <p:ext uri="{BB962C8B-B14F-4D97-AF65-F5344CB8AC3E}">
        <p14:creationId xmlns:p14="http://schemas.microsoft.com/office/powerpoint/2010/main" val="769017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D7AD-DD2D-4427-912D-AB7CB6053092}"/>
              </a:ext>
            </a:extLst>
          </p:cNvPr>
          <p:cNvSpPr>
            <a:spLocks noGrp="1"/>
          </p:cNvSpPr>
          <p:nvPr>
            <p:ph type="title"/>
          </p:nvPr>
        </p:nvSpPr>
        <p:spPr/>
        <p:txBody>
          <a:bodyPr/>
          <a:lstStyle/>
          <a:p>
            <a:r>
              <a:rPr lang="en-US" dirty="0"/>
              <a:t>Justification 1: input/output</a:t>
            </a:r>
          </a:p>
        </p:txBody>
      </p:sp>
      <p:sp>
        <p:nvSpPr>
          <p:cNvPr id="3" name="TextBox 2">
            <a:extLst>
              <a:ext uri="{FF2B5EF4-FFF2-40B4-BE49-F238E27FC236}">
                <a16:creationId xmlns:a16="http://schemas.microsoft.com/office/drawing/2014/main" id="{678627E9-F5D2-4A99-96BA-062551991970}"/>
              </a:ext>
            </a:extLst>
          </p:cNvPr>
          <p:cNvSpPr txBox="1"/>
          <p:nvPr/>
        </p:nvSpPr>
        <p:spPr>
          <a:xfrm>
            <a:off x="5919417" y="1490633"/>
            <a:ext cx="5344038" cy="400110"/>
          </a:xfrm>
          <a:prstGeom prst="rect">
            <a:avLst/>
          </a:prstGeom>
          <a:noFill/>
        </p:spPr>
        <p:txBody>
          <a:bodyPr wrap="square" rtlCol="0">
            <a:spAutoFit/>
          </a:bodyPr>
          <a:lstStyle/>
          <a:p>
            <a:r>
              <a:rPr lang="en-US" sz="2000" dirty="0"/>
              <a:t>Their equations:</a:t>
            </a:r>
          </a:p>
        </p:txBody>
      </p:sp>
      <p:pic>
        <p:nvPicPr>
          <p:cNvPr id="4" name="Picture 3" descr="A picture containing table, clock&#10;&#10;Description automatically generated">
            <a:extLst>
              <a:ext uri="{FF2B5EF4-FFF2-40B4-BE49-F238E27FC236}">
                <a16:creationId xmlns:a16="http://schemas.microsoft.com/office/drawing/2014/main" id="{1B33B5B8-C3FD-4467-B119-921C3C5A5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14" y="1690688"/>
            <a:ext cx="5312111" cy="2651343"/>
          </a:xfrm>
          <a:prstGeom prst="rect">
            <a:avLst/>
          </a:prstGeom>
        </p:spPr>
      </p:pic>
      <p:pic>
        <p:nvPicPr>
          <p:cNvPr id="6" name="Picture 5" descr="A picture containing object, clock&#10;&#10;Description automatically generated">
            <a:extLst>
              <a:ext uri="{FF2B5EF4-FFF2-40B4-BE49-F238E27FC236}">
                <a16:creationId xmlns:a16="http://schemas.microsoft.com/office/drawing/2014/main" id="{BCBECF7F-CE0F-4F95-A4CC-1BEBCAA37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417" y="1899862"/>
            <a:ext cx="6169205" cy="916334"/>
          </a:xfrm>
          <a:prstGeom prst="rect">
            <a:avLst/>
          </a:prstGeom>
        </p:spPr>
      </p:pic>
      <p:pic>
        <p:nvPicPr>
          <p:cNvPr id="8" name="Picture 7" descr="A close up of a logo&#10;&#10;Description automatically generated">
            <a:extLst>
              <a:ext uri="{FF2B5EF4-FFF2-40B4-BE49-F238E27FC236}">
                <a16:creationId xmlns:a16="http://schemas.microsoft.com/office/drawing/2014/main" id="{DE9809B4-0EA1-465B-86A1-F2E35FC13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417" y="3016251"/>
            <a:ext cx="4272335" cy="700383"/>
          </a:xfrm>
          <a:prstGeom prst="rect">
            <a:avLst/>
          </a:prstGeom>
        </p:spPr>
      </p:pic>
      <p:pic>
        <p:nvPicPr>
          <p:cNvPr id="10" name="Picture 9" descr="A close up of a clock&#10;&#10;Description automatically generated">
            <a:extLst>
              <a:ext uri="{FF2B5EF4-FFF2-40B4-BE49-F238E27FC236}">
                <a16:creationId xmlns:a16="http://schemas.microsoft.com/office/drawing/2014/main" id="{EA47ABF5-00C7-4869-9191-A4A9A101C8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8393" y="4533331"/>
            <a:ext cx="2235388" cy="671200"/>
          </a:xfrm>
          <a:prstGeom prst="rect">
            <a:avLst/>
          </a:prstGeom>
        </p:spPr>
      </p:pic>
      <p:pic>
        <p:nvPicPr>
          <p:cNvPr id="12" name="Picture 11" descr="A picture containing object, clock&#10;&#10;Description automatically generated">
            <a:extLst>
              <a:ext uri="{FF2B5EF4-FFF2-40B4-BE49-F238E27FC236}">
                <a16:creationId xmlns:a16="http://schemas.microsoft.com/office/drawing/2014/main" id="{4F475615-E457-418B-AEC7-16637ACC8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8393" y="3702345"/>
            <a:ext cx="2474686" cy="793767"/>
          </a:xfrm>
          <a:prstGeom prst="rect">
            <a:avLst/>
          </a:prstGeom>
        </p:spPr>
      </p:pic>
      <p:pic>
        <p:nvPicPr>
          <p:cNvPr id="14" name="Picture 13" descr="A picture containing object, clock&#10;&#10;Description automatically generated">
            <a:extLst>
              <a:ext uri="{FF2B5EF4-FFF2-40B4-BE49-F238E27FC236}">
                <a16:creationId xmlns:a16="http://schemas.microsoft.com/office/drawing/2014/main" id="{08635390-C370-41AF-BA26-3D342C0C0A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8393" y="5204531"/>
            <a:ext cx="2538888" cy="782094"/>
          </a:xfrm>
          <a:prstGeom prst="rect">
            <a:avLst/>
          </a:prstGeom>
        </p:spPr>
      </p:pic>
      <p:sp>
        <p:nvSpPr>
          <p:cNvPr id="15" name="TextBox 14">
            <a:extLst>
              <a:ext uri="{FF2B5EF4-FFF2-40B4-BE49-F238E27FC236}">
                <a16:creationId xmlns:a16="http://schemas.microsoft.com/office/drawing/2014/main" id="{3CD7B896-EF7D-47EE-ACB2-E2E3B2B7EFC6}"/>
              </a:ext>
            </a:extLst>
          </p:cNvPr>
          <p:cNvSpPr txBox="1"/>
          <p:nvPr/>
        </p:nvSpPr>
        <p:spPr>
          <a:xfrm>
            <a:off x="6008393" y="6035849"/>
            <a:ext cx="5818577" cy="400110"/>
          </a:xfrm>
          <a:prstGeom prst="rect">
            <a:avLst/>
          </a:prstGeom>
          <a:noFill/>
        </p:spPr>
        <p:txBody>
          <a:bodyPr wrap="square" rtlCol="0">
            <a:spAutoFit/>
          </a:bodyPr>
          <a:lstStyle/>
          <a:p>
            <a:r>
              <a:rPr lang="en-US" sz="2000" dirty="0"/>
              <a:t>Problem: 2 dynamics for input and output</a:t>
            </a:r>
          </a:p>
        </p:txBody>
      </p:sp>
    </p:spTree>
    <p:extLst>
      <p:ext uri="{BB962C8B-B14F-4D97-AF65-F5344CB8AC3E}">
        <p14:creationId xmlns:p14="http://schemas.microsoft.com/office/powerpoint/2010/main" val="129805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6D20-1A29-4075-AA79-57D0C6125584}"/>
              </a:ext>
            </a:extLst>
          </p:cNvPr>
          <p:cNvSpPr>
            <a:spLocks noGrp="1"/>
          </p:cNvSpPr>
          <p:nvPr>
            <p:ph type="title"/>
          </p:nvPr>
        </p:nvSpPr>
        <p:spPr>
          <a:xfrm>
            <a:off x="240683" y="355685"/>
            <a:ext cx="10515600" cy="1325563"/>
          </a:xfrm>
        </p:spPr>
        <p:txBody>
          <a:bodyPr/>
          <a:lstStyle/>
          <a:p>
            <a:r>
              <a:rPr lang="en-US" dirty="0"/>
              <a:t>Justification 1: input/output</a:t>
            </a:r>
          </a:p>
        </p:txBody>
      </p:sp>
      <p:sp>
        <p:nvSpPr>
          <p:cNvPr id="3" name="Content Placeholder 2">
            <a:extLst>
              <a:ext uri="{FF2B5EF4-FFF2-40B4-BE49-F238E27FC236}">
                <a16:creationId xmlns:a16="http://schemas.microsoft.com/office/drawing/2014/main" id="{38810B94-C81C-474E-8C50-29B0F3835C0A}"/>
              </a:ext>
            </a:extLst>
          </p:cNvPr>
          <p:cNvSpPr>
            <a:spLocks noGrp="1"/>
          </p:cNvSpPr>
          <p:nvPr>
            <p:ph idx="1"/>
          </p:nvPr>
        </p:nvSpPr>
        <p:spPr>
          <a:xfrm>
            <a:off x="793940" y="1533127"/>
            <a:ext cx="5694467" cy="793940"/>
          </a:xfrm>
        </p:spPr>
        <p:txBody>
          <a:bodyPr>
            <a:normAutofit/>
          </a:bodyPr>
          <a:lstStyle/>
          <a:p>
            <a:r>
              <a:rPr lang="en-US" sz="2000" dirty="0"/>
              <a:t>A system that models brightness perception (“filling-in” process)</a:t>
            </a:r>
          </a:p>
        </p:txBody>
      </p:sp>
      <p:pic>
        <p:nvPicPr>
          <p:cNvPr id="5" name="Picture 4" descr="A picture containing indoor, photo, white, black&#10;&#10;Description automatically generated">
            <a:extLst>
              <a:ext uri="{FF2B5EF4-FFF2-40B4-BE49-F238E27FC236}">
                <a16:creationId xmlns:a16="http://schemas.microsoft.com/office/drawing/2014/main" id="{3B402A7C-0346-42A0-9A32-553688B32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74" y="2462003"/>
            <a:ext cx="5087826" cy="4243391"/>
          </a:xfrm>
          <a:prstGeom prst="rect">
            <a:avLst/>
          </a:prstGeom>
        </p:spPr>
      </p:pic>
      <p:pic>
        <p:nvPicPr>
          <p:cNvPr id="7" name="Picture 6" descr="A picture containing bird, tree, flower&#10;&#10;Description automatically generated">
            <a:extLst>
              <a:ext uri="{FF2B5EF4-FFF2-40B4-BE49-F238E27FC236}">
                <a16:creationId xmlns:a16="http://schemas.microsoft.com/office/drawing/2014/main" id="{D59C845E-5884-4666-A6AB-01D10B2DE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2567" y="570739"/>
            <a:ext cx="5449202" cy="2294973"/>
          </a:xfrm>
          <a:prstGeom prst="rect">
            <a:avLst/>
          </a:prstGeom>
        </p:spPr>
      </p:pic>
    </p:spTree>
    <p:extLst>
      <p:ext uri="{BB962C8B-B14F-4D97-AF65-F5344CB8AC3E}">
        <p14:creationId xmlns:p14="http://schemas.microsoft.com/office/powerpoint/2010/main" val="206686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99EF-F56E-4FA2-866E-F3682B5023CD}"/>
              </a:ext>
            </a:extLst>
          </p:cNvPr>
          <p:cNvSpPr>
            <a:spLocks noGrp="1"/>
          </p:cNvSpPr>
          <p:nvPr>
            <p:ph type="title"/>
          </p:nvPr>
        </p:nvSpPr>
        <p:spPr/>
        <p:txBody>
          <a:bodyPr/>
          <a:lstStyle/>
          <a:p>
            <a:r>
              <a:rPr lang="en-US" dirty="0"/>
              <a:t>Justification 1: input/output</a:t>
            </a:r>
          </a:p>
        </p:txBody>
      </p:sp>
      <p:sp>
        <p:nvSpPr>
          <p:cNvPr id="3" name="Content Placeholder 2">
            <a:extLst>
              <a:ext uri="{FF2B5EF4-FFF2-40B4-BE49-F238E27FC236}">
                <a16:creationId xmlns:a16="http://schemas.microsoft.com/office/drawing/2014/main" id="{01E9F3C7-A2C1-49C9-989D-D5E7DDDCAA8B}"/>
              </a:ext>
            </a:extLst>
          </p:cNvPr>
          <p:cNvSpPr>
            <a:spLocks noGrp="1"/>
          </p:cNvSpPr>
          <p:nvPr>
            <p:ph idx="1"/>
          </p:nvPr>
        </p:nvSpPr>
        <p:spPr>
          <a:xfrm>
            <a:off x="838200" y="1576414"/>
            <a:ext cx="10515600" cy="4351338"/>
          </a:xfrm>
        </p:spPr>
        <p:txBody>
          <a:bodyPr>
            <a:normAutofit/>
          </a:bodyPr>
          <a:lstStyle/>
          <a:p>
            <a:r>
              <a:rPr lang="en-US" sz="2000" dirty="0"/>
              <a:t>The system has 6 layers: stimulus grid </a:t>
            </a:r>
            <a:r>
              <a:rPr lang="en-US" sz="2000" dirty="0">
                <a:sym typeface="Wingdings" panose="05000000000000000000" pitchFamily="2" charset="2"/>
              </a:rPr>
              <a:t> LGN cells  simple cells complex cells  BC (boundary contour) system  FC (feature contour) system</a:t>
            </a:r>
            <a:endParaRPr lang="en-US" sz="2000" dirty="0"/>
          </a:p>
        </p:txBody>
      </p:sp>
      <p:pic>
        <p:nvPicPr>
          <p:cNvPr id="5" name="Picture 4" descr="A close up of a logo&#10;&#10;Description automatically generated">
            <a:extLst>
              <a:ext uri="{FF2B5EF4-FFF2-40B4-BE49-F238E27FC236}">
                <a16:creationId xmlns:a16="http://schemas.microsoft.com/office/drawing/2014/main" id="{D8FD5E32-A73C-44FE-93F6-F9C08FBB6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647" y="2450493"/>
            <a:ext cx="5279474" cy="977975"/>
          </a:xfrm>
          <a:prstGeom prst="rect">
            <a:avLst/>
          </a:prstGeom>
        </p:spPr>
      </p:pic>
      <p:pic>
        <p:nvPicPr>
          <p:cNvPr id="7" name="Picture 6" descr="A close up of a logo&#10;&#10;Description automatically generated">
            <a:extLst>
              <a:ext uri="{FF2B5EF4-FFF2-40B4-BE49-F238E27FC236}">
                <a16:creationId xmlns:a16="http://schemas.microsoft.com/office/drawing/2014/main" id="{71E591D6-BA60-4537-B791-42EF97AC5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047" y="3621948"/>
            <a:ext cx="2722985" cy="879378"/>
          </a:xfrm>
          <a:prstGeom prst="rect">
            <a:avLst/>
          </a:prstGeom>
        </p:spPr>
      </p:pic>
      <p:sp>
        <p:nvSpPr>
          <p:cNvPr id="8" name="TextBox 7">
            <a:extLst>
              <a:ext uri="{FF2B5EF4-FFF2-40B4-BE49-F238E27FC236}">
                <a16:creationId xmlns:a16="http://schemas.microsoft.com/office/drawing/2014/main" id="{DAADA504-FD1F-41C5-90FA-E49D897FC90A}"/>
              </a:ext>
            </a:extLst>
          </p:cNvPr>
          <p:cNvSpPr txBox="1"/>
          <p:nvPr/>
        </p:nvSpPr>
        <p:spPr>
          <a:xfrm>
            <a:off x="5553006" y="3134735"/>
            <a:ext cx="2228508" cy="369332"/>
          </a:xfrm>
          <a:prstGeom prst="rect">
            <a:avLst/>
          </a:prstGeom>
          <a:noFill/>
        </p:spPr>
        <p:txBody>
          <a:bodyPr wrap="square" rtlCol="0">
            <a:spAutoFit/>
          </a:bodyPr>
          <a:lstStyle/>
          <a:p>
            <a:r>
              <a:rPr lang="en-US" dirty="0">
                <a:solidFill>
                  <a:schemeClr val="accent2"/>
                </a:solidFill>
              </a:rPr>
              <a:t>Feedforward input</a:t>
            </a:r>
          </a:p>
        </p:txBody>
      </p:sp>
      <p:sp>
        <p:nvSpPr>
          <p:cNvPr id="9" name="TextBox 8">
            <a:extLst>
              <a:ext uri="{FF2B5EF4-FFF2-40B4-BE49-F238E27FC236}">
                <a16:creationId xmlns:a16="http://schemas.microsoft.com/office/drawing/2014/main" id="{4A19CC4B-FE67-4776-8976-B2D6AE78656F}"/>
              </a:ext>
            </a:extLst>
          </p:cNvPr>
          <p:cNvSpPr txBox="1"/>
          <p:nvPr/>
        </p:nvSpPr>
        <p:spPr>
          <a:xfrm>
            <a:off x="186166" y="2825207"/>
            <a:ext cx="1631684" cy="646331"/>
          </a:xfrm>
          <a:prstGeom prst="rect">
            <a:avLst/>
          </a:prstGeom>
          <a:noFill/>
        </p:spPr>
        <p:txBody>
          <a:bodyPr wrap="square" rtlCol="0">
            <a:spAutoFit/>
          </a:bodyPr>
          <a:lstStyle/>
          <a:p>
            <a:r>
              <a:rPr lang="en-US" dirty="0"/>
              <a:t>Layer 6</a:t>
            </a:r>
          </a:p>
          <a:p>
            <a:r>
              <a:rPr lang="en-US" dirty="0"/>
              <a:t>(FC)</a:t>
            </a:r>
          </a:p>
        </p:txBody>
      </p:sp>
      <p:pic>
        <p:nvPicPr>
          <p:cNvPr id="11" name="Picture 10" descr="A close up of a logo&#10;&#10;Description automatically generated">
            <a:extLst>
              <a:ext uri="{FF2B5EF4-FFF2-40B4-BE49-F238E27FC236}">
                <a16:creationId xmlns:a16="http://schemas.microsoft.com/office/drawing/2014/main" id="{05EE224D-DE51-455A-9DBF-DB83014B3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047" y="4678066"/>
            <a:ext cx="1719490" cy="741291"/>
          </a:xfrm>
          <a:prstGeom prst="rect">
            <a:avLst/>
          </a:prstGeom>
        </p:spPr>
      </p:pic>
      <p:sp>
        <p:nvSpPr>
          <p:cNvPr id="12" name="TextBox 11">
            <a:extLst>
              <a:ext uri="{FF2B5EF4-FFF2-40B4-BE49-F238E27FC236}">
                <a16:creationId xmlns:a16="http://schemas.microsoft.com/office/drawing/2014/main" id="{4C3842FE-49C9-46B8-A115-23E3194AE21E}"/>
              </a:ext>
            </a:extLst>
          </p:cNvPr>
          <p:cNvSpPr txBox="1"/>
          <p:nvPr/>
        </p:nvSpPr>
        <p:spPr>
          <a:xfrm>
            <a:off x="2150940" y="5262596"/>
            <a:ext cx="2228508" cy="646331"/>
          </a:xfrm>
          <a:prstGeom prst="rect">
            <a:avLst/>
          </a:prstGeom>
          <a:noFill/>
        </p:spPr>
        <p:txBody>
          <a:bodyPr wrap="square" rtlCol="0">
            <a:spAutoFit/>
          </a:bodyPr>
          <a:lstStyle/>
          <a:p>
            <a:r>
              <a:rPr lang="en-US" dirty="0">
                <a:solidFill>
                  <a:schemeClr val="accent2"/>
                </a:solidFill>
              </a:rPr>
              <a:t>Layer 4 responses</a:t>
            </a:r>
          </a:p>
          <a:p>
            <a:r>
              <a:rPr lang="en-US" dirty="0">
                <a:solidFill>
                  <a:schemeClr val="accent2"/>
                </a:solidFill>
              </a:rPr>
              <a:t>(complex cells)</a:t>
            </a:r>
          </a:p>
        </p:txBody>
      </p:sp>
      <p:sp>
        <p:nvSpPr>
          <p:cNvPr id="13" name="TextBox 12">
            <a:extLst>
              <a:ext uri="{FF2B5EF4-FFF2-40B4-BE49-F238E27FC236}">
                <a16:creationId xmlns:a16="http://schemas.microsoft.com/office/drawing/2014/main" id="{DB5AC9F8-D5A1-41CF-84C8-99074AC93609}"/>
              </a:ext>
            </a:extLst>
          </p:cNvPr>
          <p:cNvSpPr txBox="1"/>
          <p:nvPr/>
        </p:nvSpPr>
        <p:spPr>
          <a:xfrm>
            <a:off x="210350" y="4800931"/>
            <a:ext cx="1631684" cy="646331"/>
          </a:xfrm>
          <a:prstGeom prst="rect">
            <a:avLst/>
          </a:prstGeom>
          <a:noFill/>
        </p:spPr>
        <p:txBody>
          <a:bodyPr wrap="square" rtlCol="0">
            <a:spAutoFit/>
          </a:bodyPr>
          <a:lstStyle/>
          <a:p>
            <a:r>
              <a:rPr lang="en-US" dirty="0"/>
              <a:t>Layer 5</a:t>
            </a:r>
          </a:p>
          <a:p>
            <a:r>
              <a:rPr lang="en-US" dirty="0"/>
              <a:t>(BC)</a:t>
            </a:r>
          </a:p>
        </p:txBody>
      </p:sp>
      <p:sp>
        <p:nvSpPr>
          <p:cNvPr id="14" name="TextBox 13">
            <a:extLst>
              <a:ext uri="{FF2B5EF4-FFF2-40B4-BE49-F238E27FC236}">
                <a16:creationId xmlns:a16="http://schemas.microsoft.com/office/drawing/2014/main" id="{03E32C5A-B35F-4741-900E-955F0B46D4C2}"/>
              </a:ext>
            </a:extLst>
          </p:cNvPr>
          <p:cNvSpPr txBox="1"/>
          <p:nvPr/>
        </p:nvSpPr>
        <p:spPr>
          <a:xfrm>
            <a:off x="282898" y="5946576"/>
            <a:ext cx="7070629" cy="707886"/>
          </a:xfrm>
          <a:prstGeom prst="rect">
            <a:avLst/>
          </a:prstGeom>
          <a:noFill/>
        </p:spPr>
        <p:txBody>
          <a:bodyPr wrap="square" rtlCol="0">
            <a:spAutoFit/>
          </a:bodyPr>
          <a:lstStyle/>
          <a:p>
            <a:r>
              <a:rPr lang="en-US" sz="2000" dirty="0"/>
              <a:t>The response of the BC system inhibits the diffusion across </a:t>
            </a:r>
            <a:r>
              <a:rPr lang="en-US" sz="2000" dirty="0" err="1"/>
              <a:t>hypercolumns</a:t>
            </a:r>
            <a:r>
              <a:rPr lang="en-US" sz="2000" dirty="0"/>
              <a:t> </a:t>
            </a:r>
            <a:r>
              <a:rPr lang="en-US" sz="2000" dirty="0">
                <a:sym typeface="Wingdings" panose="05000000000000000000" pitchFamily="2" charset="2"/>
              </a:rPr>
              <a:t> make sense for the “filling in” process</a:t>
            </a:r>
            <a:endParaRPr lang="en-US" sz="2000" dirty="0"/>
          </a:p>
        </p:txBody>
      </p:sp>
      <p:pic>
        <p:nvPicPr>
          <p:cNvPr id="18" name="Picture 17" descr="A picture containing object, clock&#10;&#10;Description automatically generated">
            <a:extLst>
              <a:ext uri="{FF2B5EF4-FFF2-40B4-BE49-F238E27FC236}">
                <a16:creationId xmlns:a16="http://schemas.microsoft.com/office/drawing/2014/main" id="{59630151-1FF6-4EDE-A984-E99D947F4E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4873" y="2302433"/>
            <a:ext cx="6169205" cy="916334"/>
          </a:xfrm>
          <a:prstGeom prst="rect">
            <a:avLst/>
          </a:prstGeom>
        </p:spPr>
      </p:pic>
      <p:pic>
        <p:nvPicPr>
          <p:cNvPr id="22" name="Picture 21" descr="A picture containing object, clock&#10;&#10;Description automatically generated">
            <a:extLst>
              <a:ext uri="{FF2B5EF4-FFF2-40B4-BE49-F238E27FC236}">
                <a16:creationId xmlns:a16="http://schemas.microsoft.com/office/drawing/2014/main" id="{7FBCA3A0-7ECB-4D47-8D6E-E031C3D88A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5465" y="3248187"/>
            <a:ext cx="2538888" cy="782094"/>
          </a:xfrm>
          <a:prstGeom prst="rect">
            <a:avLst/>
          </a:prstGeom>
        </p:spPr>
      </p:pic>
      <p:sp>
        <p:nvSpPr>
          <p:cNvPr id="23" name="TextBox 22">
            <a:extLst>
              <a:ext uri="{FF2B5EF4-FFF2-40B4-BE49-F238E27FC236}">
                <a16:creationId xmlns:a16="http://schemas.microsoft.com/office/drawing/2014/main" id="{5183A57E-679D-41AF-B1AA-6D40F2AEA719}"/>
              </a:ext>
            </a:extLst>
          </p:cNvPr>
          <p:cNvSpPr txBox="1"/>
          <p:nvPr/>
        </p:nvSpPr>
        <p:spPr>
          <a:xfrm>
            <a:off x="6833360" y="4227047"/>
            <a:ext cx="523453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S (left) ~ X (right), Z (left) ~ Y (right)</a:t>
            </a:r>
          </a:p>
          <a:p>
            <a:pPr marL="285750" indent="-285750">
              <a:buFont typeface="Arial" panose="020B0604020202020204" pitchFamily="34" charset="0"/>
              <a:buChar char="•"/>
            </a:pPr>
            <a:r>
              <a:rPr lang="en-US" sz="2000" dirty="0"/>
              <a:t>The right one borrows the idea that Z (left) / T (right) can act as a form of inhibition in the equation</a:t>
            </a:r>
          </a:p>
          <a:p>
            <a:pPr marL="285750" indent="-285750">
              <a:buFont typeface="Arial" panose="020B0604020202020204" pitchFamily="34" charset="0"/>
              <a:buChar char="•"/>
            </a:pPr>
            <a:r>
              <a:rPr lang="en-US" sz="2000" dirty="0"/>
              <a:t>The right one does not have excitatory terms, so it does not give “rules” in terms of where the excitatory terms should be put</a:t>
            </a:r>
          </a:p>
          <a:p>
            <a:r>
              <a:rPr lang="en-US" sz="2000" dirty="0">
                <a:sym typeface="Wingdings" panose="05000000000000000000" pitchFamily="2" charset="2"/>
              </a:rPr>
              <a:t> Our equation does not violate this model</a:t>
            </a:r>
            <a:endParaRPr lang="en-US" sz="2000" dirty="0"/>
          </a:p>
        </p:txBody>
      </p:sp>
    </p:spTree>
    <p:extLst>
      <p:ext uri="{BB962C8B-B14F-4D97-AF65-F5344CB8AC3E}">
        <p14:creationId xmlns:p14="http://schemas.microsoft.com/office/powerpoint/2010/main" val="268172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F092-8587-4286-B382-F4E76730B873}"/>
              </a:ext>
            </a:extLst>
          </p:cNvPr>
          <p:cNvSpPr>
            <a:spLocks noGrp="1"/>
          </p:cNvSpPr>
          <p:nvPr>
            <p:ph type="title"/>
          </p:nvPr>
        </p:nvSpPr>
        <p:spPr/>
        <p:txBody>
          <a:bodyPr/>
          <a:lstStyle/>
          <a:p>
            <a:r>
              <a:rPr lang="en-US" dirty="0"/>
              <a:t>Justification 2&amp;3: additive inhibition</a:t>
            </a:r>
          </a:p>
        </p:txBody>
      </p:sp>
      <p:pic>
        <p:nvPicPr>
          <p:cNvPr id="5" name="Content Placeholder 4" descr="A screenshot of a cell phone&#10;&#10;Description automatically generated">
            <a:extLst>
              <a:ext uri="{FF2B5EF4-FFF2-40B4-BE49-F238E27FC236}">
                <a16:creationId xmlns:a16="http://schemas.microsoft.com/office/drawing/2014/main" id="{9906CB12-6DAE-49D8-ACCB-A5F22108F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6958" y="1312882"/>
            <a:ext cx="5998355" cy="1685019"/>
          </a:xfrm>
        </p:spPr>
      </p:pic>
      <p:sp>
        <p:nvSpPr>
          <p:cNvPr id="6" name="TextBox 5">
            <a:extLst>
              <a:ext uri="{FF2B5EF4-FFF2-40B4-BE49-F238E27FC236}">
                <a16:creationId xmlns:a16="http://schemas.microsoft.com/office/drawing/2014/main" id="{65BB4E4B-1CBD-4013-89FB-ACD133C58427}"/>
              </a:ext>
            </a:extLst>
          </p:cNvPr>
          <p:cNvSpPr txBox="1"/>
          <p:nvPr/>
        </p:nvSpPr>
        <p:spPr>
          <a:xfrm>
            <a:off x="838200" y="1575704"/>
            <a:ext cx="331766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work models the dynamics of an assembly of neurons having the same location and orientation</a:t>
            </a:r>
          </a:p>
        </p:txBody>
      </p:sp>
      <p:pic>
        <p:nvPicPr>
          <p:cNvPr id="8" name="Picture 7">
            <a:extLst>
              <a:ext uri="{FF2B5EF4-FFF2-40B4-BE49-F238E27FC236}">
                <a16:creationId xmlns:a16="http://schemas.microsoft.com/office/drawing/2014/main" id="{FC0D4E53-D81E-4142-B086-B7273BB6A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0262"/>
            <a:ext cx="6880816" cy="1312755"/>
          </a:xfrm>
          <a:prstGeom prst="rect">
            <a:avLst/>
          </a:prstGeom>
        </p:spPr>
      </p:pic>
      <p:pic>
        <p:nvPicPr>
          <p:cNvPr id="10" name="Picture 9" descr="A close up of a device&#10;&#10;Description automatically generated">
            <a:extLst>
              <a:ext uri="{FF2B5EF4-FFF2-40B4-BE49-F238E27FC236}">
                <a16:creationId xmlns:a16="http://schemas.microsoft.com/office/drawing/2014/main" id="{5B440410-1367-44BF-BB1C-F62CD370B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35" y="4287475"/>
            <a:ext cx="6499146" cy="1096630"/>
          </a:xfrm>
          <a:prstGeom prst="rect">
            <a:avLst/>
          </a:prstGeom>
        </p:spPr>
      </p:pic>
      <p:pic>
        <p:nvPicPr>
          <p:cNvPr id="12" name="Picture 11" descr="A close up of a map&#10;&#10;Description automatically generated">
            <a:extLst>
              <a:ext uri="{FF2B5EF4-FFF2-40B4-BE49-F238E27FC236}">
                <a16:creationId xmlns:a16="http://schemas.microsoft.com/office/drawing/2014/main" id="{C76D5D90-AF56-4938-B57C-313485629F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9803" y="3429000"/>
            <a:ext cx="5429611" cy="2614513"/>
          </a:xfrm>
          <a:prstGeom prst="rect">
            <a:avLst/>
          </a:prstGeom>
        </p:spPr>
      </p:pic>
      <p:sp>
        <p:nvSpPr>
          <p:cNvPr id="13" name="TextBox 12">
            <a:extLst>
              <a:ext uri="{FF2B5EF4-FFF2-40B4-BE49-F238E27FC236}">
                <a16:creationId xmlns:a16="http://schemas.microsoft.com/office/drawing/2014/main" id="{BF644DAF-7FE8-4519-89FD-1C9483AEFCD6}"/>
              </a:ext>
            </a:extLst>
          </p:cNvPr>
          <p:cNvSpPr txBox="1"/>
          <p:nvPr/>
        </p:nvSpPr>
        <p:spPr>
          <a:xfrm>
            <a:off x="190835" y="5282296"/>
            <a:ext cx="6499146" cy="1477328"/>
          </a:xfrm>
          <a:prstGeom prst="rect">
            <a:avLst/>
          </a:prstGeom>
          <a:noFill/>
        </p:spPr>
        <p:txBody>
          <a:bodyPr wrap="square" rtlCol="0">
            <a:spAutoFit/>
          </a:bodyPr>
          <a:lstStyle/>
          <a:p>
            <a:r>
              <a:rPr lang="en-US" dirty="0">
                <a:solidFill>
                  <a:schemeClr val="accent2"/>
                </a:solidFill>
              </a:rPr>
              <a:t>“While inhibitory connections are more local and fine tuned for implementing precise computations in real V1 and V2 neuronal circuits, we found that one inhibitory neuron per scale is sufficient to mediate the basic competition between neurons in the same scale to produce the effect that we are seeking.”</a:t>
            </a:r>
          </a:p>
        </p:txBody>
      </p:sp>
    </p:spTree>
    <p:extLst>
      <p:ext uri="{BB962C8B-B14F-4D97-AF65-F5344CB8AC3E}">
        <p14:creationId xmlns:p14="http://schemas.microsoft.com/office/powerpoint/2010/main" val="358150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B54C-C9B6-47DD-88BA-141C05A281A9}"/>
              </a:ext>
            </a:extLst>
          </p:cNvPr>
          <p:cNvSpPr>
            <a:spLocks noGrp="1"/>
          </p:cNvSpPr>
          <p:nvPr>
            <p:ph type="title"/>
          </p:nvPr>
        </p:nvSpPr>
        <p:spPr/>
        <p:txBody>
          <a:bodyPr/>
          <a:lstStyle/>
          <a:p>
            <a:r>
              <a:rPr lang="en-US" dirty="0"/>
              <a:t>1. Objective function: </a:t>
            </a:r>
            <a:r>
              <a:rPr lang="en-US" u="sng" dirty="0"/>
              <a:t>similarity matching</a:t>
            </a:r>
          </a:p>
        </p:txBody>
      </p:sp>
      <p:grpSp>
        <p:nvGrpSpPr>
          <p:cNvPr id="17" name="Group 16">
            <a:extLst>
              <a:ext uri="{FF2B5EF4-FFF2-40B4-BE49-F238E27FC236}">
                <a16:creationId xmlns:a16="http://schemas.microsoft.com/office/drawing/2014/main" id="{34C92FAC-A4E4-4C42-A81D-DBF19830A14E}"/>
              </a:ext>
            </a:extLst>
          </p:cNvPr>
          <p:cNvGrpSpPr/>
          <p:nvPr/>
        </p:nvGrpSpPr>
        <p:grpSpPr>
          <a:xfrm>
            <a:off x="767443" y="2891278"/>
            <a:ext cx="5034643" cy="1803186"/>
            <a:chOff x="767443" y="2891278"/>
            <a:chExt cx="5034643" cy="1803186"/>
          </a:xfrm>
        </p:grpSpPr>
        <p:grpSp>
          <p:nvGrpSpPr>
            <p:cNvPr id="14" name="Group 13">
              <a:extLst>
                <a:ext uri="{FF2B5EF4-FFF2-40B4-BE49-F238E27FC236}">
                  <a16:creationId xmlns:a16="http://schemas.microsoft.com/office/drawing/2014/main" id="{BD75988B-AD4C-4D9E-9960-FFCB8808D540}"/>
                </a:ext>
              </a:extLst>
            </p:cNvPr>
            <p:cNvGrpSpPr/>
            <p:nvPr/>
          </p:nvGrpSpPr>
          <p:grpSpPr>
            <a:xfrm>
              <a:off x="767443" y="2961254"/>
              <a:ext cx="5034643" cy="1733210"/>
              <a:chOff x="1061357" y="3500097"/>
              <a:chExt cx="5034643" cy="1733210"/>
            </a:xfrm>
          </p:grpSpPr>
          <p:sp>
            <p:nvSpPr>
              <p:cNvPr id="3" name="Oval 2">
                <a:extLst>
                  <a:ext uri="{FF2B5EF4-FFF2-40B4-BE49-F238E27FC236}">
                    <a16:creationId xmlns:a16="http://schemas.microsoft.com/office/drawing/2014/main" id="{28EAB135-4AD2-4D84-896C-6DF731830B61}"/>
                  </a:ext>
                </a:extLst>
              </p:cNvPr>
              <p:cNvSpPr/>
              <p:nvPr/>
            </p:nvSpPr>
            <p:spPr>
              <a:xfrm>
                <a:off x="1061357" y="489040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6A5E97B-ED66-4C74-BAD4-94EAF80B4B04}"/>
                  </a:ext>
                </a:extLst>
              </p:cNvPr>
              <p:cNvSpPr/>
              <p:nvPr/>
            </p:nvSpPr>
            <p:spPr>
              <a:xfrm>
                <a:off x="2481943" y="489040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A89A136-871A-4420-8337-98774A36367D}"/>
                  </a:ext>
                </a:extLst>
              </p:cNvPr>
              <p:cNvSpPr/>
              <p:nvPr/>
            </p:nvSpPr>
            <p:spPr>
              <a:xfrm>
                <a:off x="1768928" y="489040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2A71AC6-7BC4-485A-B8F7-CB7931D9C6D3}"/>
                  </a:ext>
                </a:extLst>
              </p:cNvPr>
              <p:cNvSpPr/>
              <p:nvPr/>
            </p:nvSpPr>
            <p:spPr>
              <a:xfrm>
                <a:off x="3194958" y="489040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65C2E12-78D2-42DE-B23F-029CAE79A7F1}"/>
                  </a:ext>
                </a:extLst>
              </p:cNvPr>
              <p:cNvSpPr/>
              <p:nvPr/>
            </p:nvSpPr>
            <p:spPr>
              <a:xfrm>
                <a:off x="3907973" y="489040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40DD18-43AE-4C8A-BDB1-03C5BA9470EC}"/>
                  </a:ext>
                </a:extLst>
              </p:cNvPr>
              <p:cNvSpPr/>
              <p:nvPr/>
            </p:nvSpPr>
            <p:spPr>
              <a:xfrm>
                <a:off x="4912178" y="350009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3C9BB4-89DF-48EE-BCC5-663A765F40BA}"/>
                  </a:ext>
                </a:extLst>
              </p:cNvPr>
              <p:cNvSpPr/>
              <p:nvPr/>
            </p:nvSpPr>
            <p:spPr>
              <a:xfrm>
                <a:off x="3194958" y="350009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F1510F-6994-4FF2-B13B-3D0ECC842911}"/>
                  </a:ext>
                </a:extLst>
              </p:cNvPr>
              <p:cNvSpPr/>
              <p:nvPr/>
            </p:nvSpPr>
            <p:spPr>
              <a:xfrm>
                <a:off x="5753100" y="4887685"/>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3C2633-55D4-4EEA-98C4-2745918C0156}"/>
                  </a:ext>
                </a:extLst>
              </p:cNvPr>
              <p:cNvSpPr/>
              <p:nvPr/>
            </p:nvSpPr>
            <p:spPr>
              <a:xfrm>
                <a:off x="2481943" y="3500097"/>
                <a:ext cx="342900" cy="342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EA645FAE-928C-45FA-81F9-1C37E740A537}"/>
                </a:ext>
              </a:extLst>
            </p:cNvPr>
            <p:cNvSpPr txBox="1"/>
            <p:nvPr/>
          </p:nvSpPr>
          <p:spPr>
            <a:xfrm>
              <a:off x="4467224" y="4264870"/>
              <a:ext cx="987879"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C5D74719-171B-4C54-817B-03B08929116F}"/>
                </a:ext>
              </a:extLst>
            </p:cNvPr>
            <p:cNvSpPr txBox="1"/>
            <p:nvPr/>
          </p:nvSpPr>
          <p:spPr>
            <a:xfrm>
              <a:off x="3721552" y="2891278"/>
              <a:ext cx="987879" cy="369332"/>
            </a:xfrm>
            <a:prstGeom prst="rect">
              <a:avLst/>
            </a:prstGeom>
            <a:noFill/>
          </p:spPr>
          <p:txBody>
            <a:bodyPr wrap="square" rtlCol="0">
              <a:spAutoFit/>
            </a:bodyPr>
            <a:lstStyle/>
            <a:p>
              <a:r>
                <a:rPr lang="en-US" dirty="0"/>
                <a:t>……</a:t>
              </a:r>
            </a:p>
          </p:txBody>
        </p:sp>
      </p:grpSp>
      <p:grpSp>
        <p:nvGrpSpPr>
          <p:cNvPr id="27" name="Group 26">
            <a:extLst>
              <a:ext uri="{FF2B5EF4-FFF2-40B4-BE49-F238E27FC236}">
                <a16:creationId xmlns:a16="http://schemas.microsoft.com/office/drawing/2014/main" id="{9610C9AD-9277-4962-883D-95B50E1FE3A0}"/>
              </a:ext>
            </a:extLst>
          </p:cNvPr>
          <p:cNvGrpSpPr/>
          <p:nvPr/>
        </p:nvGrpSpPr>
        <p:grpSpPr>
          <a:xfrm>
            <a:off x="835477" y="4914900"/>
            <a:ext cx="4920344" cy="1396438"/>
            <a:chOff x="835477" y="4914900"/>
            <a:chExt cx="4920344" cy="1100828"/>
          </a:xfrm>
        </p:grpSpPr>
        <p:sp>
          <p:nvSpPr>
            <p:cNvPr id="18" name="Rectangle 17">
              <a:extLst>
                <a:ext uri="{FF2B5EF4-FFF2-40B4-BE49-F238E27FC236}">
                  <a16:creationId xmlns:a16="http://schemas.microsoft.com/office/drawing/2014/main" id="{5B6EA945-6CD7-4EC1-85F6-AE4929B4F525}"/>
                </a:ext>
              </a:extLst>
            </p:cNvPr>
            <p:cNvSpPr/>
            <p:nvPr/>
          </p:nvSpPr>
          <p:spPr>
            <a:xfrm>
              <a:off x="838200" y="4914900"/>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26B05D-7A43-4A1E-9F53-94BAA94E746E}"/>
                </a:ext>
              </a:extLst>
            </p:cNvPr>
            <p:cNvSpPr/>
            <p:nvPr/>
          </p:nvSpPr>
          <p:spPr>
            <a:xfrm>
              <a:off x="838199" y="5135336"/>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F844D0-B936-4676-9D87-4684184E6546}"/>
                </a:ext>
              </a:extLst>
            </p:cNvPr>
            <p:cNvSpPr/>
            <p:nvPr/>
          </p:nvSpPr>
          <p:spPr>
            <a:xfrm>
              <a:off x="835477" y="5355434"/>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C7ECD1C-B589-4A7D-B801-4C5E85F18745}"/>
                </a:ext>
              </a:extLst>
            </p:cNvPr>
            <p:cNvSpPr/>
            <p:nvPr/>
          </p:nvSpPr>
          <p:spPr>
            <a:xfrm>
              <a:off x="835477" y="5575532"/>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19B3282-5CD1-4B1F-9A80-BEC548014605}"/>
                </a:ext>
              </a:extLst>
            </p:cNvPr>
            <p:cNvSpPr/>
            <p:nvPr/>
          </p:nvSpPr>
          <p:spPr>
            <a:xfrm>
              <a:off x="835477" y="5795292"/>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4C9ECBA-328C-489A-89B6-FDE3B310A568}"/>
              </a:ext>
            </a:extLst>
          </p:cNvPr>
          <p:cNvGrpSpPr/>
          <p:nvPr/>
        </p:nvGrpSpPr>
        <p:grpSpPr>
          <a:xfrm>
            <a:off x="2218872" y="1406405"/>
            <a:ext cx="2742292" cy="1325563"/>
            <a:chOff x="835477" y="4914900"/>
            <a:chExt cx="4920344" cy="1100828"/>
          </a:xfrm>
        </p:grpSpPr>
        <p:sp>
          <p:nvSpPr>
            <p:cNvPr id="29" name="Rectangle 28">
              <a:extLst>
                <a:ext uri="{FF2B5EF4-FFF2-40B4-BE49-F238E27FC236}">
                  <a16:creationId xmlns:a16="http://schemas.microsoft.com/office/drawing/2014/main" id="{6E065897-BC01-4E95-B260-7C22C3CD557C}"/>
                </a:ext>
              </a:extLst>
            </p:cNvPr>
            <p:cNvSpPr/>
            <p:nvPr/>
          </p:nvSpPr>
          <p:spPr>
            <a:xfrm>
              <a:off x="838200" y="4914900"/>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DD19308-BF5E-4352-99F1-F5D530C7A6A3}"/>
                </a:ext>
              </a:extLst>
            </p:cNvPr>
            <p:cNvSpPr/>
            <p:nvPr/>
          </p:nvSpPr>
          <p:spPr>
            <a:xfrm>
              <a:off x="838199" y="5135336"/>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F5AF7C-4D19-4300-8592-BB2CC6EF391C}"/>
                </a:ext>
              </a:extLst>
            </p:cNvPr>
            <p:cNvSpPr/>
            <p:nvPr/>
          </p:nvSpPr>
          <p:spPr>
            <a:xfrm>
              <a:off x="835477" y="5355434"/>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05A919D-B007-4CD5-A4CD-6B903A3E5700}"/>
                </a:ext>
              </a:extLst>
            </p:cNvPr>
            <p:cNvSpPr/>
            <p:nvPr/>
          </p:nvSpPr>
          <p:spPr>
            <a:xfrm>
              <a:off x="835477" y="5575532"/>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60ED076-16EB-4E36-8C95-07554CDBC6C9}"/>
                </a:ext>
              </a:extLst>
            </p:cNvPr>
            <p:cNvSpPr/>
            <p:nvPr/>
          </p:nvSpPr>
          <p:spPr>
            <a:xfrm>
              <a:off x="835477" y="5795292"/>
              <a:ext cx="4917621" cy="220436"/>
            </a:xfrm>
            <a:prstGeom prst="rect">
              <a:avLst/>
            </a:prstGeom>
            <a:no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C69A1D4A-D1AB-41EA-AE3D-5BECB5CA31E6}"/>
              </a:ext>
            </a:extLst>
          </p:cNvPr>
          <p:cNvSpPr txBox="1"/>
          <p:nvPr/>
        </p:nvSpPr>
        <p:spPr>
          <a:xfrm>
            <a:off x="3243944" y="1617716"/>
            <a:ext cx="927100" cy="923330"/>
          </a:xfrm>
          <a:prstGeom prst="rect">
            <a:avLst/>
          </a:prstGeom>
          <a:noFill/>
        </p:spPr>
        <p:txBody>
          <a:bodyPr wrap="square" rtlCol="0">
            <a:spAutoFit/>
          </a:bodyPr>
          <a:lstStyle/>
          <a:p>
            <a:r>
              <a:rPr lang="en-US" sz="5400" dirty="0">
                <a:solidFill>
                  <a:srgbClr val="FF0000"/>
                </a:solidFill>
              </a:rPr>
              <a:t>?</a:t>
            </a:r>
          </a:p>
        </p:txBody>
      </p:sp>
      <p:sp>
        <p:nvSpPr>
          <p:cNvPr id="36" name="TextBox 35">
            <a:extLst>
              <a:ext uri="{FF2B5EF4-FFF2-40B4-BE49-F238E27FC236}">
                <a16:creationId xmlns:a16="http://schemas.microsoft.com/office/drawing/2014/main" id="{03CD1F13-62F1-4C56-BCE5-CFCD0EFCFCB9}"/>
              </a:ext>
            </a:extLst>
          </p:cNvPr>
          <p:cNvSpPr txBox="1"/>
          <p:nvPr/>
        </p:nvSpPr>
        <p:spPr>
          <a:xfrm>
            <a:off x="260349" y="4314735"/>
            <a:ext cx="678543" cy="523220"/>
          </a:xfrm>
          <a:prstGeom prst="rect">
            <a:avLst/>
          </a:prstGeom>
          <a:noFill/>
        </p:spPr>
        <p:txBody>
          <a:bodyPr wrap="square" rtlCol="0">
            <a:spAutoFit/>
          </a:bodyPr>
          <a:lstStyle/>
          <a:p>
            <a:r>
              <a:rPr lang="en-US" sz="2800" dirty="0"/>
              <a:t>K</a:t>
            </a:r>
          </a:p>
        </p:txBody>
      </p:sp>
      <p:sp>
        <p:nvSpPr>
          <p:cNvPr id="37" name="TextBox 36">
            <a:extLst>
              <a:ext uri="{FF2B5EF4-FFF2-40B4-BE49-F238E27FC236}">
                <a16:creationId xmlns:a16="http://schemas.microsoft.com/office/drawing/2014/main" id="{9D36D48B-FF4E-45C7-BF9E-69C30A45EAD2}"/>
              </a:ext>
            </a:extLst>
          </p:cNvPr>
          <p:cNvSpPr txBox="1"/>
          <p:nvPr/>
        </p:nvSpPr>
        <p:spPr>
          <a:xfrm>
            <a:off x="260348" y="2919768"/>
            <a:ext cx="678543" cy="523220"/>
          </a:xfrm>
          <a:prstGeom prst="rect">
            <a:avLst/>
          </a:prstGeom>
          <a:noFill/>
        </p:spPr>
        <p:txBody>
          <a:bodyPr wrap="square" rtlCol="0">
            <a:spAutoFit/>
          </a:bodyPr>
          <a:lstStyle/>
          <a:p>
            <a:r>
              <a:rPr lang="en-US" sz="2800" dirty="0"/>
              <a:t>N</a:t>
            </a:r>
          </a:p>
        </p:txBody>
      </p:sp>
      <p:pic>
        <p:nvPicPr>
          <p:cNvPr id="48" name="Picture 47" descr="A picture containing clock&#10;&#10;Description automatically generated">
            <a:extLst>
              <a:ext uri="{FF2B5EF4-FFF2-40B4-BE49-F238E27FC236}">
                <a16:creationId xmlns:a16="http://schemas.microsoft.com/office/drawing/2014/main" id="{46FB59D1-405D-464B-9343-E82E19A65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75426"/>
            <a:ext cx="5880224" cy="1256542"/>
          </a:xfrm>
          <a:prstGeom prst="rect">
            <a:avLst/>
          </a:prstGeom>
        </p:spPr>
      </p:pic>
      <p:pic>
        <p:nvPicPr>
          <p:cNvPr id="50" name="Picture 49" descr="A picture containing bird&#10;&#10;Description automatically generated">
            <a:extLst>
              <a:ext uri="{FF2B5EF4-FFF2-40B4-BE49-F238E27FC236}">
                <a16:creationId xmlns:a16="http://schemas.microsoft.com/office/drawing/2014/main" id="{4F697E56-EBAC-4AF4-8515-645C7A1F8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181" y="3962894"/>
            <a:ext cx="5305425" cy="2209800"/>
          </a:xfrm>
          <a:prstGeom prst="rect">
            <a:avLst/>
          </a:prstGeom>
        </p:spPr>
      </p:pic>
      <p:sp>
        <p:nvSpPr>
          <p:cNvPr id="51" name="TextBox 50">
            <a:extLst>
              <a:ext uri="{FF2B5EF4-FFF2-40B4-BE49-F238E27FC236}">
                <a16:creationId xmlns:a16="http://schemas.microsoft.com/office/drawing/2014/main" id="{8F2FE301-C3ED-4A3B-9B96-22C3350B33B0}"/>
              </a:ext>
            </a:extLst>
          </p:cNvPr>
          <p:cNvSpPr txBox="1"/>
          <p:nvPr/>
        </p:nvSpPr>
        <p:spPr>
          <a:xfrm>
            <a:off x="6307243" y="2948851"/>
            <a:ext cx="5624409" cy="707886"/>
          </a:xfrm>
          <a:prstGeom prst="rect">
            <a:avLst/>
          </a:prstGeom>
          <a:noFill/>
        </p:spPr>
        <p:txBody>
          <a:bodyPr wrap="square" rtlCol="0">
            <a:spAutoFit/>
          </a:bodyPr>
          <a:lstStyle/>
          <a:p>
            <a:r>
              <a:rPr lang="en-US" sz="2000" dirty="0"/>
              <a:t>-&gt; conducting PCA in the input space on the samples</a:t>
            </a:r>
          </a:p>
          <a:p>
            <a:r>
              <a:rPr lang="en-US" sz="2000" dirty="0"/>
              <a:t>-&gt; finding N PCs for the T samples</a:t>
            </a:r>
          </a:p>
        </p:txBody>
      </p:sp>
    </p:spTree>
    <p:extLst>
      <p:ext uri="{BB962C8B-B14F-4D97-AF65-F5344CB8AC3E}">
        <p14:creationId xmlns:p14="http://schemas.microsoft.com/office/powerpoint/2010/main" val="83497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65A1-246F-436C-81D0-0967D271CF5D}"/>
              </a:ext>
            </a:extLst>
          </p:cNvPr>
          <p:cNvSpPr>
            <a:spLocks noGrp="1"/>
          </p:cNvSpPr>
          <p:nvPr>
            <p:ph type="title"/>
          </p:nvPr>
        </p:nvSpPr>
        <p:spPr/>
        <p:txBody>
          <a:bodyPr/>
          <a:lstStyle/>
          <a:p>
            <a:r>
              <a:rPr lang="en-US" dirty="0"/>
              <a:t>2. Hypothesizing “connections”</a:t>
            </a:r>
          </a:p>
        </p:txBody>
      </p:sp>
      <p:pic>
        <p:nvPicPr>
          <p:cNvPr id="5" name="Picture 4" descr="A picture containing clock&#10;&#10;Description automatically generated">
            <a:extLst>
              <a:ext uri="{FF2B5EF4-FFF2-40B4-BE49-F238E27FC236}">
                <a16:creationId xmlns:a16="http://schemas.microsoft.com/office/drawing/2014/main" id="{03872D05-A2C5-4116-A84F-04E784734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62" y="1587500"/>
            <a:ext cx="5705475" cy="1219200"/>
          </a:xfrm>
          <a:prstGeom prst="rect">
            <a:avLst/>
          </a:prstGeom>
        </p:spPr>
      </p:pic>
      <p:pic>
        <p:nvPicPr>
          <p:cNvPr id="7" name="Picture 6" descr="A picture containing clock, room&#10;&#10;Description automatically generated">
            <a:extLst>
              <a:ext uri="{FF2B5EF4-FFF2-40B4-BE49-F238E27FC236}">
                <a16:creationId xmlns:a16="http://schemas.microsoft.com/office/drawing/2014/main" id="{CCCD4A51-BBFE-4F13-9A12-D9BAAC4EA3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201987"/>
            <a:ext cx="6515100" cy="1323975"/>
          </a:xfrm>
          <a:prstGeom prst="rect">
            <a:avLst/>
          </a:prstGeom>
        </p:spPr>
      </p:pic>
      <p:sp>
        <p:nvSpPr>
          <p:cNvPr id="8" name="TextBox 7">
            <a:extLst>
              <a:ext uri="{FF2B5EF4-FFF2-40B4-BE49-F238E27FC236}">
                <a16:creationId xmlns:a16="http://schemas.microsoft.com/office/drawing/2014/main" id="{9CA09DBE-1AC5-4E0B-8875-7902601E538D}"/>
              </a:ext>
            </a:extLst>
          </p:cNvPr>
          <p:cNvSpPr txBox="1"/>
          <p:nvPr/>
        </p:nvSpPr>
        <p:spPr>
          <a:xfrm>
            <a:off x="7137400" y="2915504"/>
            <a:ext cx="1816100" cy="461665"/>
          </a:xfrm>
          <a:prstGeom prst="rect">
            <a:avLst/>
          </a:prstGeom>
          <a:noFill/>
        </p:spPr>
        <p:txBody>
          <a:bodyPr wrap="square" rtlCol="0">
            <a:spAutoFit/>
          </a:bodyPr>
          <a:lstStyle/>
          <a:p>
            <a:r>
              <a:rPr lang="en-US" sz="2400" dirty="0">
                <a:solidFill>
                  <a:schemeClr val="accent2">
                    <a:lumMod val="60000"/>
                    <a:lumOff val="40000"/>
                  </a:schemeClr>
                </a:solidFill>
              </a:rPr>
              <a:t>= f(W)</a:t>
            </a:r>
          </a:p>
        </p:txBody>
      </p:sp>
      <p:sp>
        <p:nvSpPr>
          <p:cNvPr id="10" name="TextBox 9">
            <a:extLst>
              <a:ext uri="{FF2B5EF4-FFF2-40B4-BE49-F238E27FC236}">
                <a16:creationId xmlns:a16="http://schemas.microsoft.com/office/drawing/2014/main" id="{0609190D-F092-436B-BFEF-A8A148EC63E1}"/>
              </a:ext>
            </a:extLst>
          </p:cNvPr>
          <p:cNvSpPr txBox="1"/>
          <p:nvPr/>
        </p:nvSpPr>
        <p:spPr>
          <a:xfrm>
            <a:off x="6680200" y="4064297"/>
            <a:ext cx="1816100" cy="461665"/>
          </a:xfrm>
          <a:prstGeom prst="rect">
            <a:avLst/>
          </a:prstGeom>
          <a:noFill/>
        </p:spPr>
        <p:txBody>
          <a:bodyPr wrap="square" rtlCol="0">
            <a:spAutoFit/>
          </a:bodyPr>
          <a:lstStyle/>
          <a:p>
            <a:r>
              <a:rPr lang="en-US" sz="2400" dirty="0">
                <a:solidFill>
                  <a:schemeClr val="accent2">
                    <a:lumMod val="60000"/>
                    <a:lumOff val="40000"/>
                  </a:schemeClr>
                </a:solidFill>
              </a:rPr>
              <a:t>= g(L)</a:t>
            </a:r>
          </a:p>
        </p:txBody>
      </p:sp>
      <p:sp>
        <p:nvSpPr>
          <p:cNvPr id="11" name="Arrow: Down 10">
            <a:extLst>
              <a:ext uri="{FF2B5EF4-FFF2-40B4-BE49-F238E27FC236}">
                <a16:creationId xmlns:a16="http://schemas.microsoft.com/office/drawing/2014/main" id="{59753F76-8DA9-4FD2-BA53-46D215B62C26}"/>
              </a:ext>
            </a:extLst>
          </p:cNvPr>
          <p:cNvSpPr/>
          <p:nvPr/>
        </p:nvSpPr>
        <p:spPr>
          <a:xfrm>
            <a:off x="4114800" y="2256313"/>
            <a:ext cx="209550" cy="112085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910A02D-79C0-4631-A96B-93F8C99FADCC}"/>
              </a:ext>
            </a:extLst>
          </p:cNvPr>
          <p:cNvCxnSpPr/>
          <p:nvPr/>
        </p:nvCxnSpPr>
        <p:spPr>
          <a:xfrm>
            <a:off x="2438400" y="3670300"/>
            <a:ext cx="3683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FF92B0F8-C707-4D46-B584-8C5E0A214EB5}"/>
              </a:ext>
            </a:extLst>
          </p:cNvPr>
          <p:cNvCxnSpPr/>
          <p:nvPr/>
        </p:nvCxnSpPr>
        <p:spPr>
          <a:xfrm>
            <a:off x="5308600" y="3670300"/>
            <a:ext cx="3683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F59FA2F-79F3-455D-AECB-23779F21D307}"/>
              </a:ext>
            </a:extLst>
          </p:cNvPr>
          <p:cNvCxnSpPr/>
          <p:nvPr/>
        </p:nvCxnSpPr>
        <p:spPr>
          <a:xfrm>
            <a:off x="2514600" y="4381500"/>
            <a:ext cx="36830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6E69F087-A3E3-4A74-ACCF-387E474985FA}"/>
              </a:ext>
            </a:extLst>
          </p:cNvPr>
          <p:cNvCxnSpPr>
            <a:cxnSpLocks/>
          </p:cNvCxnSpPr>
          <p:nvPr/>
        </p:nvCxnSpPr>
        <p:spPr>
          <a:xfrm>
            <a:off x="4997450" y="4381500"/>
            <a:ext cx="241300"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23" name="Picture 22" descr="A picture containing room&#10;&#10;Description automatically generated">
            <a:extLst>
              <a:ext uri="{FF2B5EF4-FFF2-40B4-BE49-F238E27FC236}">
                <a16:creationId xmlns:a16="http://schemas.microsoft.com/office/drawing/2014/main" id="{ED2C77C8-A4FB-446D-8164-2C39CFFFD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212" y="4856402"/>
            <a:ext cx="8086725" cy="1552575"/>
          </a:xfrm>
          <a:prstGeom prst="rect">
            <a:avLst/>
          </a:prstGeom>
        </p:spPr>
      </p:pic>
      <p:sp>
        <p:nvSpPr>
          <p:cNvPr id="21" name="Arrow: Curved Right 20">
            <a:extLst>
              <a:ext uri="{FF2B5EF4-FFF2-40B4-BE49-F238E27FC236}">
                <a16:creationId xmlns:a16="http://schemas.microsoft.com/office/drawing/2014/main" id="{B891F46E-FD6F-46FF-A635-77BCCBBFFA2B}"/>
              </a:ext>
            </a:extLst>
          </p:cNvPr>
          <p:cNvSpPr/>
          <p:nvPr/>
        </p:nvSpPr>
        <p:spPr>
          <a:xfrm>
            <a:off x="317500" y="2364581"/>
            <a:ext cx="520700" cy="3139556"/>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9F4FD425-8114-4A2A-8170-4473A677443A}"/>
              </a:ext>
            </a:extLst>
          </p:cNvPr>
          <p:cNvSpPr txBox="1"/>
          <p:nvPr/>
        </p:nvSpPr>
        <p:spPr>
          <a:xfrm>
            <a:off x="8496300" y="5432634"/>
            <a:ext cx="3611563" cy="400110"/>
          </a:xfrm>
          <a:prstGeom prst="rect">
            <a:avLst/>
          </a:prstGeom>
          <a:noFill/>
        </p:spPr>
        <p:txBody>
          <a:bodyPr wrap="square" rtlCol="0">
            <a:spAutoFit/>
          </a:bodyPr>
          <a:lstStyle/>
          <a:p>
            <a:r>
              <a:rPr lang="en-US" sz="2000" dirty="0">
                <a:solidFill>
                  <a:schemeClr val="accent2">
                    <a:lumMod val="60000"/>
                    <a:lumOff val="40000"/>
                  </a:schemeClr>
                </a:solidFill>
              </a:rPr>
              <a:t>min/max change locations</a:t>
            </a:r>
          </a:p>
        </p:txBody>
      </p:sp>
      <p:sp>
        <p:nvSpPr>
          <p:cNvPr id="25" name="Rectangle 24">
            <a:extLst>
              <a:ext uri="{FF2B5EF4-FFF2-40B4-BE49-F238E27FC236}">
                <a16:creationId xmlns:a16="http://schemas.microsoft.com/office/drawing/2014/main" id="{84772031-224B-4DB7-A156-349C95D31962}"/>
              </a:ext>
            </a:extLst>
          </p:cNvPr>
          <p:cNvSpPr/>
          <p:nvPr/>
        </p:nvSpPr>
        <p:spPr>
          <a:xfrm>
            <a:off x="1600200" y="1587500"/>
            <a:ext cx="2997200" cy="75882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BCE8A3D-2444-48EE-BBB7-4A2E0BD52282}"/>
              </a:ext>
            </a:extLst>
          </p:cNvPr>
          <p:cNvSpPr/>
          <p:nvPr/>
        </p:nvSpPr>
        <p:spPr>
          <a:xfrm>
            <a:off x="838200" y="1435100"/>
            <a:ext cx="5583237" cy="966787"/>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B815AC-64B4-40FA-A628-8747D60B2D81}"/>
              </a:ext>
            </a:extLst>
          </p:cNvPr>
          <p:cNvSpPr txBox="1"/>
          <p:nvPr/>
        </p:nvSpPr>
        <p:spPr>
          <a:xfrm>
            <a:off x="6548637" y="1489322"/>
            <a:ext cx="2584412" cy="400110"/>
          </a:xfrm>
          <a:prstGeom prst="rect">
            <a:avLst/>
          </a:prstGeom>
          <a:noFill/>
        </p:spPr>
        <p:txBody>
          <a:bodyPr wrap="square" rtlCol="0">
            <a:spAutoFit/>
          </a:bodyPr>
          <a:lstStyle/>
          <a:p>
            <a:r>
              <a:rPr lang="en-US" sz="2000" dirty="0">
                <a:solidFill>
                  <a:schemeClr val="accent2"/>
                </a:solidFill>
              </a:rPr>
              <a:t>x is fixed</a:t>
            </a:r>
          </a:p>
        </p:txBody>
      </p:sp>
    </p:spTree>
    <p:extLst>
      <p:ext uri="{BB962C8B-B14F-4D97-AF65-F5344CB8AC3E}">
        <p14:creationId xmlns:p14="http://schemas.microsoft.com/office/powerpoint/2010/main" val="121962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9C40F-8110-4672-B8FA-608728E88B8A}"/>
              </a:ext>
            </a:extLst>
          </p:cNvPr>
          <p:cNvSpPr>
            <a:spLocks noGrp="1"/>
          </p:cNvSpPr>
          <p:nvPr>
            <p:ph type="title"/>
          </p:nvPr>
        </p:nvSpPr>
        <p:spPr/>
        <p:txBody>
          <a:bodyPr/>
          <a:lstStyle/>
          <a:p>
            <a:r>
              <a:rPr lang="en-US" dirty="0"/>
              <a:t>3. Breaking the equation into 2 parts</a:t>
            </a:r>
          </a:p>
        </p:txBody>
      </p:sp>
      <p:pic>
        <p:nvPicPr>
          <p:cNvPr id="5" name="Picture 4" descr="A picture containing room&#10;&#10;Description automatically generated">
            <a:extLst>
              <a:ext uri="{FF2B5EF4-FFF2-40B4-BE49-F238E27FC236}">
                <a16:creationId xmlns:a16="http://schemas.microsoft.com/office/drawing/2014/main" id="{6940CF23-DAC2-4126-B86D-CD4D31180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037" y="1433512"/>
            <a:ext cx="8086725" cy="1552575"/>
          </a:xfrm>
          <a:prstGeom prst="rect">
            <a:avLst/>
          </a:prstGeom>
        </p:spPr>
      </p:pic>
      <p:sp>
        <p:nvSpPr>
          <p:cNvPr id="6" name="Rectangle 5">
            <a:extLst>
              <a:ext uri="{FF2B5EF4-FFF2-40B4-BE49-F238E27FC236}">
                <a16:creationId xmlns:a16="http://schemas.microsoft.com/office/drawing/2014/main" id="{FB5DC941-3077-4C63-910D-4FDBB700FFC0}"/>
              </a:ext>
            </a:extLst>
          </p:cNvPr>
          <p:cNvSpPr/>
          <p:nvPr/>
        </p:nvSpPr>
        <p:spPr>
          <a:xfrm>
            <a:off x="5727700" y="2374900"/>
            <a:ext cx="3873500" cy="7239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89367D-0206-4566-AB27-24205A7AE84E}"/>
              </a:ext>
            </a:extLst>
          </p:cNvPr>
          <p:cNvSpPr/>
          <p:nvPr/>
        </p:nvSpPr>
        <p:spPr>
          <a:xfrm>
            <a:off x="9601200" y="2153721"/>
            <a:ext cx="851515" cy="461665"/>
          </a:xfrm>
          <a:prstGeom prst="rect">
            <a:avLst/>
          </a:prstGeom>
        </p:spPr>
        <p:txBody>
          <a:bodyPr wrap="none">
            <a:spAutoFit/>
          </a:bodyPr>
          <a:lstStyle/>
          <a:p>
            <a:r>
              <a:rPr lang="en-US" sz="2400" dirty="0">
                <a:solidFill>
                  <a:schemeClr val="accent1"/>
                </a:solidFill>
              </a:rPr>
              <a:t>= E(r)</a:t>
            </a:r>
          </a:p>
        </p:txBody>
      </p:sp>
      <p:pic>
        <p:nvPicPr>
          <p:cNvPr id="14" name="Picture 13" descr="A close up of a logo&#10;&#10;Description automatically generated">
            <a:extLst>
              <a:ext uri="{FF2B5EF4-FFF2-40B4-BE49-F238E27FC236}">
                <a16:creationId xmlns:a16="http://schemas.microsoft.com/office/drawing/2014/main" id="{BAA96A5C-8B9B-4563-8E7C-309E60CBB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676001"/>
            <a:ext cx="3905250" cy="895350"/>
          </a:xfrm>
          <a:prstGeom prst="rect">
            <a:avLst/>
          </a:prstGeom>
        </p:spPr>
      </p:pic>
      <p:sp>
        <p:nvSpPr>
          <p:cNvPr id="15" name="TextBox 14">
            <a:extLst>
              <a:ext uri="{FF2B5EF4-FFF2-40B4-BE49-F238E27FC236}">
                <a16:creationId xmlns:a16="http://schemas.microsoft.com/office/drawing/2014/main" id="{2866EBD6-C0E7-41AA-89F0-D07460AABBDB}"/>
              </a:ext>
            </a:extLst>
          </p:cNvPr>
          <p:cNvSpPr txBox="1"/>
          <p:nvPr/>
        </p:nvSpPr>
        <p:spPr>
          <a:xfrm>
            <a:off x="342900" y="5854700"/>
            <a:ext cx="5753100" cy="707886"/>
          </a:xfrm>
          <a:prstGeom prst="rect">
            <a:avLst/>
          </a:prstGeom>
          <a:noFill/>
        </p:spPr>
        <p:txBody>
          <a:bodyPr wrap="square" rtlCol="0">
            <a:spAutoFit/>
          </a:bodyPr>
          <a:lstStyle/>
          <a:p>
            <a:r>
              <a:rPr lang="en-US" sz="2000" dirty="0"/>
              <a:t>Tips: 1) f and F have certain relations</a:t>
            </a:r>
          </a:p>
          <a:p>
            <a:r>
              <a:rPr lang="en-US" sz="2000" dirty="0"/>
              <a:t>         2) </a:t>
            </a:r>
            <a:r>
              <a:rPr lang="en-US" sz="2000" dirty="0" err="1"/>
              <a:t>dr</a:t>
            </a:r>
            <a:r>
              <a:rPr lang="en-US" sz="2000" dirty="0"/>
              <a:t>/ds can be computed by chain rule</a:t>
            </a:r>
          </a:p>
        </p:txBody>
      </p:sp>
      <p:grpSp>
        <p:nvGrpSpPr>
          <p:cNvPr id="3" name="Group 2">
            <a:extLst>
              <a:ext uri="{FF2B5EF4-FFF2-40B4-BE49-F238E27FC236}">
                <a16:creationId xmlns:a16="http://schemas.microsoft.com/office/drawing/2014/main" id="{60DC4A2E-50AA-4907-865C-278F120A76E0}"/>
              </a:ext>
            </a:extLst>
          </p:cNvPr>
          <p:cNvGrpSpPr/>
          <p:nvPr/>
        </p:nvGrpSpPr>
        <p:grpSpPr>
          <a:xfrm>
            <a:off x="241300" y="3556000"/>
            <a:ext cx="6045200" cy="1221295"/>
            <a:chOff x="241300" y="3556000"/>
            <a:chExt cx="6045200" cy="1221295"/>
          </a:xfrm>
        </p:grpSpPr>
        <p:sp>
          <p:nvSpPr>
            <p:cNvPr id="8" name="TextBox 7">
              <a:extLst>
                <a:ext uri="{FF2B5EF4-FFF2-40B4-BE49-F238E27FC236}">
                  <a16:creationId xmlns:a16="http://schemas.microsoft.com/office/drawing/2014/main" id="{702D07F8-AC6D-4391-9CE7-47A43BDBA02B}"/>
                </a:ext>
              </a:extLst>
            </p:cNvPr>
            <p:cNvSpPr txBox="1"/>
            <p:nvPr/>
          </p:nvSpPr>
          <p:spPr>
            <a:xfrm>
              <a:off x="241300" y="3556000"/>
              <a:ext cx="6045200" cy="1015663"/>
            </a:xfrm>
            <a:prstGeom prst="rect">
              <a:avLst/>
            </a:prstGeom>
            <a:noFill/>
          </p:spPr>
          <p:txBody>
            <a:bodyPr wrap="square" rtlCol="0">
              <a:spAutoFit/>
            </a:bodyPr>
            <a:lstStyle/>
            <a:p>
              <a:r>
                <a:rPr lang="en-US" sz="2000" dirty="0"/>
                <a:t>Let:</a:t>
              </a:r>
            </a:p>
            <a:p>
              <a:r>
                <a:rPr lang="en-US" sz="2000" dirty="0"/>
                <a:t>The direction for the energy function to decrease (-      ) = the direction for r to change with time (     )</a:t>
              </a:r>
            </a:p>
          </p:txBody>
        </p:sp>
        <p:pic>
          <p:nvPicPr>
            <p:cNvPr id="10" name="Picture 9" descr="A drawing of a face&#10;&#10;Description automatically generated">
              <a:extLst>
                <a:ext uri="{FF2B5EF4-FFF2-40B4-BE49-F238E27FC236}">
                  <a16:creationId xmlns:a16="http://schemas.microsoft.com/office/drawing/2014/main" id="{A2A8DD2F-35CA-4EBB-879C-FBA5DCAA91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6899" y="3833962"/>
              <a:ext cx="307366" cy="459737"/>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FE68B029-E314-4479-AD72-D91FFAA63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6577" y="4242286"/>
              <a:ext cx="253746" cy="535009"/>
            </a:xfrm>
            <a:prstGeom prst="rect">
              <a:avLst/>
            </a:prstGeom>
          </p:spPr>
        </p:pic>
      </p:grpSp>
      <p:sp>
        <p:nvSpPr>
          <p:cNvPr id="18" name="Rectangle 17">
            <a:extLst>
              <a:ext uri="{FF2B5EF4-FFF2-40B4-BE49-F238E27FC236}">
                <a16:creationId xmlns:a16="http://schemas.microsoft.com/office/drawing/2014/main" id="{375A92E2-F02C-45F4-AB88-02877E6B431F}"/>
              </a:ext>
            </a:extLst>
          </p:cNvPr>
          <p:cNvSpPr/>
          <p:nvPr/>
        </p:nvSpPr>
        <p:spPr>
          <a:xfrm>
            <a:off x="139700" y="3429000"/>
            <a:ext cx="6235700" cy="24257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B09661-A220-437B-ABC4-F7496E078B99}"/>
              </a:ext>
            </a:extLst>
          </p:cNvPr>
          <p:cNvSpPr txBox="1"/>
          <p:nvPr/>
        </p:nvSpPr>
        <p:spPr>
          <a:xfrm>
            <a:off x="7194676" y="3429000"/>
            <a:ext cx="4127500" cy="400110"/>
          </a:xfrm>
          <a:prstGeom prst="rect">
            <a:avLst/>
          </a:prstGeom>
          <a:noFill/>
        </p:spPr>
        <p:txBody>
          <a:bodyPr wrap="square" rtlCol="0">
            <a:spAutoFit/>
          </a:bodyPr>
          <a:lstStyle/>
          <a:p>
            <a:r>
              <a:rPr lang="en-US" sz="2000" dirty="0"/>
              <a:t>Compute</a:t>
            </a:r>
            <a:r>
              <a:rPr lang="en-US" dirty="0"/>
              <a:t>           :</a:t>
            </a:r>
          </a:p>
        </p:txBody>
      </p:sp>
      <p:pic>
        <p:nvPicPr>
          <p:cNvPr id="21" name="Picture 20" descr="A drawing of a face&#10;&#10;Description automatically generated">
            <a:extLst>
              <a:ext uri="{FF2B5EF4-FFF2-40B4-BE49-F238E27FC236}">
                <a16:creationId xmlns:a16="http://schemas.microsoft.com/office/drawing/2014/main" id="{A44EE90C-3246-4385-9FF8-4839A84E4D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2696" y="3349037"/>
            <a:ext cx="352138" cy="433975"/>
          </a:xfrm>
          <a:prstGeom prst="rect">
            <a:avLst/>
          </a:prstGeom>
        </p:spPr>
      </p:pic>
      <p:pic>
        <p:nvPicPr>
          <p:cNvPr id="23" name="Picture 22">
            <a:extLst>
              <a:ext uri="{FF2B5EF4-FFF2-40B4-BE49-F238E27FC236}">
                <a16:creationId xmlns:a16="http://schemas.microsoft.com/office/drawing/2014/main" id="{090CED7D-39EA-49CA-9CB7-B29E350590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65682" y="3854449"/>
            <a:ext cx="2266950" cy="400050"/>
          </a:xfrm>
          <a:prstGeom prst="rect">
            <a:avLst/>
          </a:prstGeom>
        </p:spPr>
      </p:pic>
      <p:sp>
        <p:nvSpPr>
          <p:cNvPr id="24" name="TextBox 23">
            <a:extLst>
              <a:ext uri="{FF2B5EF4-FFF2-40B4-BE49-F238E27FC236}">
                <a16:creationId xmlns:a16="http://schemas.microsoft.com/office/drawing/2014/main" id="{75698E9E-33FA-4D03-95B5-0D226B031566}"/>
              </a:ext>
            </a:extLst>
          </p:cNvPr>
          <p:cNvSpPr txBox="1"/>
          <p:nvPr/>
        </p:nvSpPr>
        <p:spPr>
          <a:xfrm>
            <a:off x="7200900" y="4567939"/>
            <a:ext cx="3771233" cy="400110"/>
          </a:xfrm>
          <a:prstGeom prst="rect">
            <a:avLst/>
          </a:prstGeom>
          <a:noFill/>
        </p:spPr>
        <p:txBody>
          <a:bodyPr wrap="square" rtlCol="0">
            <a:spAutoFit/>
          </a:bodyPr>
          <a:lstStyle/>
          <a:p>
            <a:r>
              <a:rPr lang="en-US" sz="2000" dirty="0"/>
              <a:t>Compute</a:t>
            </a:r>
            <a:r>
              <a:rPr lang="en-US" dirty="0"/>
              <a:t>           :</a:t>
            </a:r>
          </a:p>
        </p:txBody>
      </p:sp>
      <p:pic>
        <p:nvPicPr>
          <p:cNvPr id="26" name="Picture 25" descr="A picture containing clock, drawing&#10;&#10;Description automatically generated">
            <a:extLst>
              <a:ext uri="{FF2B5EF4-FFF2-40B4-BE49-F238E27FC236}">
                <a16:creationId xmlns:a16="http://schemas.microsoft.com/office/drawing/2014/main" id="{610AB62E-3208-402B-BCAE-23B6E8FE94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99157" y="4470000"/>
            <a:ext cx="307366" cy="498049"/>
          </a:xfrm>
          <a:prstGeom prst="rect">
            <a:avLst/>
          </a:prstGeom>
        </p:spPr>
      </p:pic>
      <p:pic>
        <p:nvPicPr>
          <p:cNvPr id="28" name="Picture 27" descr="A close up of a watch&#10;&#10;Description automatically generated">
            <a:extLst>
              <a:ext uri="{FF2B5EF4-FFF2-40B4-BE49-F238E27FC236}">
                <a16:creationId xmlns:a16="http://schemas.microsoft.com/office/drawing/2014/main" id="{1912117C-EB6F-4842-BCE9-E8CAEE8166E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22832" y="5123676"/>
            <a:ext cx="2152650" cy="495300"/>
          </a:xfrm>
          <a:prstGeom prst="rect">
            <a:avLst/>
          </a:prstGeom>
        </p:spPr>
      </p:pic>
      <p:sp>
        <p:nvSpPr>
          <p:cNvPr id="29" name="Rectangle 28">
            <a:extLst>
              <a:ext uri="{FF2B5EF4-FFF2-40B4-BE49-F238E27FC236}">
                <a16:creationId xmlns:a16="http://schemas.microsoft.com/office/drawing/2014/main" id="{9067826D-72B7-402D-92A2-DD4AE231E334}"/>
              </a:ext>
            </a:extLst>
          </p:cNvPr>
          <p:cNvSpPr/>
          <p:nvPr/>
        </p:nvSpPr>
        <p:spPr>
          <a:xfrm>
            <a:off x="3263900" y="2384553"/>
            <a:ext cx="1092200" cy="5891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CB91900-0A25-46A0-A41B-F74F49694489}"/>
              </a:ext>
            </a:extLst>
          </p:cNvPr>
          <p:cNvSpPr/>
          <p:nvPr/>
        </p:nvSpPr>
        <p:spPr>
          <a:xfrm>
            <a:off x="6286500" y="2422254"/>
            <a:ext cx="1033463" cy="5891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D9A576C-4292-47B9-8D86-466FD91223A2}"/>
              </a:ext>
            </a:extLst>
          </p:cNvPr>
          <p:cNvSpPr/>
          <p:nvPr/>
        </p:nvSpPr>
        <p:spPr>
          <a:xfrm>
            <a:off x="7226300" y="3283187"/>
            <a:ext cx="2603500" cy="10322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0A32F92-B599-4F9E-A577-53217DFB49CD}"/>
              </a:ext>
            </a:extLst>
          </p:cNvPr>
          <p:cNvSpPr/>
          <p:nvPr/>
        </p:nvSpPr>
        <p:spPr>
          <a:xfrm>
            <a:off x="4356100" y="2384553"/>
            <a:ext cx="1189038" cy="60153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1B4AE5-81C1-41D1-998D-E249E8097323}"/>
              </a:ext>
            </a:extLst>
          </p:cNvPr>
          <p:cNvSpPr/>
          <p:nvPr/>
        </p:nvSpPr>
        <p:spPr>
          <a:xfrm>
            <a:off x="7491413" y="2436083"/>
            <a:ext cx="639221" cy="601534"/>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B990E44-67B7-4706-997A-A0B5896280CE}"/>
              </a:ext>
            </a:extLst>
          </p:cNvPr>
          <p:cNvSpPr/>
          <p:nvPr/>
        </p:nvSpPr>
        <p:spPr>
          <a:xfrm>
            <a:off x="7229475" y="4418256"/>
            <a:ext cx="2600325" cy="1436443"/>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CE0F305-F463-4E99-84C0-167F982C25E8}"/>
              </a:ext>
            </a:extLst>
          </p:cNvPr>
          <p:cNvSpPr txBox="1"/>
          <p:nvPr/>
        </p:nvSpPr>
        <p:spPr>
          <a:xfrm>
            <a:off x="2756027" y="5199618"/>
            <a:ext cx="1562100" cy="369332"/>
          </a:xfrm>
          <a:prstGeom prst="rect">
            <a:avLst/>
          </a:prstGeom>
          <a:noFill/>
        </p:spPr>
        <p:txBody>
          <a:bodyPr wrap="square" rtlCol="0">
            <a:spAutoFit/>
          </a:bodyPr>
          <a:lstStyle/>
          <a:p>
            <a:r>
              <a:rPr lang="en-US" dirty="0">
                <a:solidFill>
                  <a:schemeClr val="accent1"/>
                </a:solidFill>
              </a:rPr>
              <a:t>feedforward</a:t>
            </a:r>
          </a:p>
        </p:txBody>
      </p:sp>
      <p:sp>
        <p:nvSpPr>
          <p:cNvPr id="38" name="TextBox 37">
            <a:extLst>
              <a:ext uri="{FF2B5EF4-FFF2-40B4-BE49-F238E27FC236}">
                <a16:creationId xmlns:a16="http://schemas.microsoft.com/office/drawing/2014/main" id="{0D0757D0-D04D-44FC-8CE3-89A3BA00C9F9}"/>
              </a:ext>
            </a:extLst>
          </p:cNvPr>
          <p:cNvSpPr txBox="1"/>
          <p:nvPr/>
        </p:nvSpPr>
        <p:spPr>
          <a:xfrm>
            <a:off x="4539917" y="4949387"/>
            <a:ext cx="1562100" cy="923330"/>
          </a:xfrm>
          <a:prstGeom prst="rect">
            <a:avLst/>
          </a:prstGeom>
          <a:noFill/>
        </p:spPr>
        <p:txBody>
          <a:bodyPr wrap="square" rtlCol="0">
            <a:spAutoFit/>
          </a:bodyPr>
          <a:lstStyle/>
          <a:p>
            <a:r>
              <a:rPr lang="en-US" dirty="0">
                <a:solidFill>
                  <a:schemeClr val="accent1"/>
                </a:solidFill>
              </a:rPr>
              <a:t>Inhibition within the same layer</a:t>
            </a:r>
          </a:p>
        </p:txBody>
      </p:sp>
      <p:pic>
        <p:nvPicPr>
          <p:cNvPr id="9" name="Picture 8" descr="A close up of a logo&#10;&#10;Description automatically generated">
            <a:extLst>
              <a:ext uri="{FF2B5EF4-FFF2-40B4-BE49-F238E27FC236}">
                <a16:creationId xmlns:a16="http://schemas.microsoft.com/office/drawing/2014/main" id="{49AA0FE3-3237-4ACA-A0F0-58E5249C2E9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89487" y="2678811"/>
            <a:ext cx="2172949" cy="467823"/>
          </a:xfrm>
          <a:prstGeom prst="rect">
            <a:avLst/>
          </a:prstGeom>
        </p:spPr>
      </p:pic>
      <p:pic>
        <p:nvPicPr>
          <p:cNvPr id="12" name="Picture 11" descr="A close up of a logo&#10;&#10;Description automatically generated">
            <a:extLst>
              <a:ext uri="{FF2B5EF4-FFF2-40B4-BE49-F238E27FC236}">
                <a16:creationId xmlns:a16="http://schemas.microsoft.com/office/drawing/2014/main" id="{4DF2D90F-AB5C-48EA-88D0-2296228ED0D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16401" y="3273373"/>
            <a:ext cx="2225051" cy="469648"/>
          </a:xfrm>
          <a:prstGeom prst="rect">
            <a:avLst/>
          </a:prstGeom>
        </p:spPr>
      </p:pic>
    </p:spTree>
    <p:extLst>
      <p:ext uri="{BB962C8B-B14F-4D97-AF65-F5344CB8AC3E}">
        <p14:creationId xmlns:p14="http://schemas.microsoft.com/office/powerpoint/2010/main" val="27143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59B3-D3CF-43E1-9C2C-6EFE4B552410}"/>
              </a:ext>
            </a:extLst>
          </p:cNvPr>
          <p:cNvSpPr>
            <a:spLocks noGrp="1"/>
          </p:cNvSpPr>
          <p:nvPr>
            <p:ph type="title"/>
          </p:nvPr>
        </p:nvSpPr>
        <p:spPr/>
        <p:txBody>
          <a:bodyPr/>
          <a:lstStyle/>
          <a:p>
            <a:r>
              <a:rPr lang="en-US" dirty="0"/>
              <a:t>4. Deep similarity matching</a:t>
            </a:r>
          </a:p>
        </p:txBody>
      </p:sp>
      <p:pic>
        <p:nvPicPr>
          <p:cNvPr id="5" name="Picture 4" descr="A picture containing screenshot, man, flying&#10;&#10;Description automatically generated">
            <a:extLst>
              <a:ext uri="{FF2B5EF4-FFF2-40B4-BE49-F238E27FC236}">
                <a16:creationId xmlns:a16="http://schemas.microsoft.com/office/drawing/2014/main" id="{6A439787-E0F1-4CB8-A3C9-9EE40252E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97576"/>
            <a:ext cx="10151483" cy="1445029"/>
          </a:xfrm>
          <a:prstGeom prst="rect">
            <a:avLst/>
          </a:prstGeom>
        </p:spPr>
      </p:pic>
      <p:sp>
        <p:nvSpPr>
          <p:cNvPr id="6" name="TextBox 5">
            <a:extLst>
              <a:ext uri="{FF2B5EF4-FFF2-40B4-BE49-F238E27FC236}">
                <a16:creationId xmlns:a16="http://schemas.microsoft.com/office/drawing/2014/main" id="{D23D504B-0A1B-4440-AECA-13AD77E0922F}"/>
              </a:ext>
            </a:extLst>
          </p:cNvPr>
          <p:cNvSpPr txBox="1"/>
          <p:nvPr/>
        </p:nvSpPr>
        <p:spPr>
          <a:xfrm>
            <a:off x="1138893" y="3070457"/>
            <a:ext cx="10047450" cy="1015663"/>
          </a:xfrm>
          <a:prstGeom prst="rect">
            <a:avLst/>
          </a:prstGeom>
          <a:noFill/>
        </p:spPr>
        <p:txBody>
          <a:bodyPr wrap="square" rtlCol="0">
            <a:spAutoFit/>
          </a:bodyPr>
          <a:lstStyle/>
          <a:p>
            <a:r>
              <a:rPr lang="en-US" sz="2000" dirty="0"/>
              <a:t>-&gt; There would be feedback connections</a:t>
            </a:r>
          </a:p>
          <a:p>
            <a:r>
              <a:rPr lang="en-US" sz="2000" dirty="0"/>
              <a:t>Consider layer m: the terms that are involved include both cases when p=m and when p=m+1</a:t>
            </a:r>
          </a:p>
          <a:p>
            <a:endParaRPr lang="en-US" sz="2000" dirty="0"/>
          </a:p>
        </p:txBody>
      </p:sp>
      <p:pic>
        <p:nvPicPr>
          <p:cNvPr id="8" name="Picture 7">
            <a:extLst>
              <a:ext uri="{FF2B5EF4-FFF2-40B4-BE49-F238E27FC236}">
                <a16:creationId xmlns:a16="http://schemas.microsoft.com/office/drawing/2014/main" id="{47DEEC0F-19DE-471E-B820-DA51820EB9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265" y="3966046"/>
            <a:ext cx="5480316" cy="309010"/>
          </a:xfrm>
          <a:prstGeom prst="rect">
            <a:avLst/>
          </a:prstGeom>
        </p:spPr>
      </p:pic>
      <p:cxnSp>
        <p:nvCxnSpPr>
          <p:cNvPr id="10" name="Straight Connector 9">
            <a:extLst>
              <a:ext uri="{FF2B5EF4-FFF2-40B4-BE49-F238E27FC236}">
                <a16:creationId xmlns:a16="http://schemas.microsoft.com/office/drawing/2014/main" id="{54469D28-D256-47F2-9C95-4A2B30B16744}"/>
              </a:ext>
            </a:extLst>
          </p:cNvPr>
          <p:cNvCxnSpPr/>
          <p:nvPr/>
        </p:nvCxnSpPr>
        <p:spPr>
          <a:xfrm>
            <a:off x="3986127" y="4396786"/>
            <a:ext cx="24749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3F6A589-2214-43EB-8D63-96FA21D22DAD}"/>
              </a:ext>
            </a:extLst>
          </p:cNvPr>
          <p:cNvSpPr txBox="1"/>
          <p:nvPr/>
        </p:nvSpPr>
        <p:spPr>
          <a:xfrm>
            <a:off x="3914945" y="4485892"/>
            <a:ext cx="4763641" cy="707886"/>
          </a:xfrm>
          <a:prstGeom prst="rect">
            <a:avLst/>
          </a:prstGeom>
          <a:noFill/>
        </p:spPr>
        <p:txBody>
          <a:bodyPr wrap="square" rtlCol="0">
            <a:spAutoFit/>
          </a:bodyPr>
          <a:lstStyle/>
          <a:p>
            <a:r>
              <a:rPr lang="en-US" sz="2000" dirty="0"/>
              <a:t>The cross term gives feedback connections, the same form as feedforward connections</a:t>
            </a:r>
          </a:p>
        </p:txBody>
      </p:sp>
      <p:pic>
        <p:nvPicPr>
          <p:cNvPr id="13" name="Picture 12">
            <a:extLst>
              <a:ext uri="{FF2B5EF4-FFF2-40B4-BE49-F238E27FC236}">
                <a16:creationId xmlns:a16="http://schemas.microsoft.com/office/drawing/2014/main" id="{95198C55-0DE3-48E1-978D-6D7E3BB7F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318" y="5229511"/>
            <a:ext cx="8470520" cy="1289347"/>
          </a:xfrm>
          <a:prstGeom prst="rect">
            <a:avLst/>
          </a:prstGeom>
        </p:spPr>
      </p:pic>
      <p:sp>
        <p:nvSpPr>
          <p:cNvPr id="14" name="Rectangle 13">
            <a:extLst>
              <a:ext uri="{FF2B5EF4-FFF2-40B4-BE49-F238E27FC236}">
                <a16:creationId xmlns:a16="http://schemas.microsoft.com/office/drawing/2014/main" id="{215038D7-94E0-45E0-9552-F2A971C04253}"/>
              </a:ext>
            </a:extLst>
          </p:cNvPr>
          <p:cNvSpPr/>
          <p:nvPr/>
        </p:nvSpPr>
        <p:spPr>
          <a:xfrm>
            <a:off x="6515784" y="5260424"/>
            <a:ext cx="2787004" cy="8337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256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30AF-5F46-4322-BB47-38C706B82B35}"/>
              </a:ext>
            </a:extLst>
          </p:cNvPr>
          <p:cNvSpPr>
            <a:spLocks noGrp="1"/>
          </p:cNvSpPr>
          <p:nvPr>
            <p:ph type="title"/>
          </p:nvPr>
        </p:nvSpPr>
        <p:spPr/>
        <p:txBody>
          <a:bodyPr/>
          <a:lstStyle/>
          <a:p>
            <a:r>
              <a:rPr lang="en-US" dirty="0"/>
              <a:t>5. Structured similarity matching</a:t>
            </a:r>
          </a:p>
        </p:txBody>
      </p:sp>
      <p:pic>
        <p:nvPicPr>
          <p:cNvPr id="5" name="Picture 4">
            <a:extLst>
              <a:ext uri="{FF2B5EF4-FFF2-40B4-BE49-F238E27FC236}">
                <a16:creationId xmlns:a16="http://schemas.microsoft.com/office/drawing/2014/main" id="{E7601AFE-B7C2-4349-B3CD-44F12CDE1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329" y="2357116"/>
            <a:ext cx="8313043" cy="561776"/>
          </a:xfrm>
          <a:prstGeom prst="rect">
            <a:avLst/>
          </a:prstGeom>
        </p:spPr>
      </p:pic>
      <p:sp>
        <p:nvSpPr>
          <p:cNvPr id="6" name="TextBox 5">
            <a:extLst>
              <a:ext uri="{FF2B5EF4-FFF2-40B4-BE49-F238E27FC236}">
                <a16:creationId xmlns:a16="http://schemas.microsoft.com/office/drawing/2014/main" id="{A13CD1C7-C4EC-4615-9373-8BDFCB851D27}"/>
              </a:ext>
            </a:extLst>
          </p:cNvPr>
          <p:cNvSpPr txBox="1"/>
          <p:nvPr/>
        </p:nvSpPr>
        <p:spPr>
          <a:xfrm>
            <a:off x="1010329" y="1690688"/>
            <a:ext cx="440151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Write explicitly about every neuron…</a:t>
            </a:r>
          </a:p>
        </p:txBody>
      </p:sp>
      <p:sp>
        <p:nvSpPr>
          <p:cNvPr id="7" name="TextBox 6">
            <a:extLst>
              <a:ext uri="{FF2B5EF4-FFF2-40B4-BE49-F238E27FC236}">
                <a16:creationId xmlns:a16="http://schemas.microsoft.com/office/drawing/2014/main" id="{F1EE4B56-A8DA-43EB-AD1A-041DD36D913E}"/>
              </a:ext>
            </a:extLst>
          </p:cNvPr>
          <p:cNvSpPr txBox="1"/>
          <p:nvPr/>
        </p:nvSpPr>
        <p:spPr>
          <a:xfrm>
            <a:off x="1010328" y="3069589"/>
            <a:ext cx="5582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We can involve constants that set the structure</a:t>
            </a:r>
          </a:p>
        </p:txBody>
      </p:sp>
      <p:pic>
        <p:nvPicPr>
          <p:cNvPr id="9" name="Picture 8" descr="A close up of a clock&#10;&#10;Description automatically generated">
            <a:extLst>
              <a:ext uri="{FF2B5EF4-FFF2-40B4-BE49-F238E27FC236}">
                <a16:creationId xmlns:a16="http://schemas.microsoft.com/office/drawing/2014/main" id="{C744520C-D1D3-41FB-A996-016BAC04BA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781" y="3461029"/>
            <a:ext cx="4321076" cy="1139551"/>
          </a:xfrm>
          <a:prstGeom prst="rect">
            <a:avLst/>
          </a:prstGeom>
        </p:spPr>
      </p:pic>
      <p:sp>
        <p:nvSpPr>
          <p:cNvPr id="10" name="Rectangle 9">
            <a:extLst>
              <a:ext uri="{FF2B5EF4-FFF2-40B4-BE49-F238E27FC236}">
                <a16:creationId xmlns:a16="http://schemas.microsoft.com/office/drawing/2014/main" id="{7505374E-3047-43AE-BD7F-9D042A52CB7F}"/>
              </a:ext>
            </a:extLst>
          </p:cNvPr>
          <p:cNvSpPr/>
          <p:nvPr/>
        </p:nvSpPr>
        <p:spPr>
          <a:xfrm>
            <a:off x="4840297" y="3799962"/>
            <a:ext cx="432560" cy="4891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3C09AB8-9D74-497A-8E0D-0EA7056105BD}"/>
              </a:ext>
            </a:extLst>
          </p:cNvPr>
          <p:cNvGrpSpPr/>
          <p:nvPr/>
        </p:nvGrpSpPr>
        <p:grpSpPr>
          <a:xfrm>
            <a:off x="8302897" y="3287570"/>
            <a:ext cx="784838" cy="1513943"/>
            <a:chOff x="7826533" y="3184419"/>
            <a:chExt cx="784838" cy="1513943"/>
          </a:xfrm>
        </p:grpSpPr>
        <p:sp>
          <p:nvSpPr>
            <p:cNvPr id="12" name="Oval 11">
              <a:extLst>
                <a:ext uri="{FF2B5EF4-FFF2-40B4-BE49-F238E27FC236}">
                  <a16:creationId xmlns:a16="http://schemas.microsoft.com/office/drawing/2014/main" id="{DB184900-BEE5-495D-9560-8A0B7CE10F7B}"/>
                </a:ext>
              </a:extLst>
            </p:cNvPr>
            <p:cNvSpPr/>
            <p:nvPr/>
          </p:nvSpPr>
          <p:spPr>
            <a:xfrm>
              <a:off x="7826534" y="4209201"/>
              <a:ext cx="489161" cy="489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1C81EF5-C482-4BC8-8D3C-0A33683B85F8}"/>
                </a:ext>
              </a:extLst>
            </p:cNvPr>
            <p:cNvSpPr/>
            <p:nvPr/>
          </p:nvSpPr>
          <p:spPr>
            <a:xfrm>
              <a:off x="7826533" y="3184419"/>
              <a:ext cx="489161" cy="489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679F4A6-1492-4211-A697-ABFFAB3FAF94}"/>
                </a:ext>
              </a:extLst>
            </p:cNvPr>
            <p:cNvSpPr txBox="1"/>
            <p:nvPr/>
          </p:nvSpPr>
          <p:spPr>
            <a:xfrm>
              <a:off x="7943366" y="4231826"/>
              <a:ext cx="668005" cy="461665"/>
            </a:xfrm>
            <a:prstGeom prst="rect">
              <a:avLst/>
            </a:prstGeom>
            <a:noFill/>
          </p:spPr>
          <p:txBody>
            <a:bodyPr wrap="square" rtlCol="0">
              <a:spAutoFit/>
            </a:bodyPr>
            <a:lstStyle/>
            <a:p>
              <a:r>
                <a:rPr lang="en-US" sz="2400" b="1" dirty="0" err="1"/>
                <a:t>i</a:t>
              </a:r>
              <a:endParaRPr lang="en-US" sz="2400" b="1" dirty="0"/>
            </a:p>
          </p:txBody>
        </p:sp>
        <p:sp>
          <p:nvSpPr>
            <p:cNvPr id="15" name="TextBox 14">
              <a:extLst>
                <a:ext uri="{FF2B5EF4-FFF2-40B4-BE49-F238E27FC236}">
                  <a16:creationId xmlns:a16="http://schemas.microsoft.com/office/drawing/2014/main" id="{17013129-FC71-4500-A18A-8DFF88700E9A}"/>
                </a:ext>
              </a:extLst>
            </p:cNvPr>
            <p:cNvSpPr txBox="1"/>
            <p:nvPr/>
          </p:nvSpPr>
          <p:spPr>
            <a:xfrm>
              <a:off x="7943365" y="3201569"/>
              <a:ext cx="668005" cy="461665"/>
            </a:xfrm>
            <a:prstGeom prst="rect">
              <a:avLst/>
            </a:prstGeom>
            <a:noFill/>
          </p:spPr>
          <p:txBody>
            <a:bodyPr wrap="square" rtlCol="0">
              <a:spAutoFit/>
            </a:bodyPr>
            <a:lstStyle/>
            <a:p>
              <a:r>
                <a:rPr lang="en-US" sz="2400" b="1" dirty="0"/>
                <a:t>j</a:t>
              </a:r>
            </a:p>
          </p:txBody>
        </p:sp>
        <p:cxnSp>
          <p:nvCxnSpPr>
            <p:cNvPr id="17" name="Straight Arrow Connector 16">
              <a:extLst>
                <a:ext uri="{FF2B5EF4-FFF2-40B4-BE49-F238E27FC236}">
                  <a16:creationId xmlns:a16="http://schemas.microsoft.com/office/drawing/2014/main" id="{59FC01B6-074D-4DF7-AA3A-D43023469296}"/>
                </a:ext>
              </a:extLst>
            </p:cNvPr>
            <p:cNvCxnSpPr>
              <a:stCxn id="12" idx="0"/>
              <a:endCxn id="13" idx="4"/>
            </p:cNvCxnSpPr>
            <p:nvPr/>
          </p:nvCxnSpPr>
          <p:spPr>
            <a:xfrm flipH="1" flipV="1">
              <a:off x="8071114" y="3673580"/>
              <a:ext cx="1" cy="535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4E4F6580-2275-4AF3-AD5F-C08DBB6DF45A}"/>
              </a:ext>
            </a:extLst>
          </p:cNvPr>
          <p:cNvSpPr txBox="1"/>
          <p:nvPr/>
        </p:nvSpPr>
        <p:spPr>
          <a:xfrm>
            <a:off x="8316851" y="3642912"/>
            <a:ext cx="1149840" cy="769441"/>
          </a:xfrm>
          <a:prstGeom prst="rect">
            <a:avLst/>
          </a:prstGeom>
          <a:noFill/>
        </p:spPr>
        <p:txBody>
          <a:bodyPr wrap="square" rtlCol="0">
            <a:spAutoFit/>
          </a:bodyPr>
          <a:lstStyle/>
          <a:p>
            <a:r>
              <a:rPr lang="en-US" sz="4400" b="1" dirty="0">
                <a:solidFill>
                  <a:srgbClr val="FF0000"/>
                </a:solidFill>
              </a:rPr>
              <a:t>x</a:t>
            </a:r>
          </a:p>
        </p:txBody>
      </p:sp>
      <p:sp>
        <p:nvSpPr>
          <p:cNvPr id="19" name="TextBox 18">
            <a:extLst>
              <a:ext uri="{FF2B5EF4-FFF2-40B4-BE49-F238E27FC236}">
                <a16:creationId xmlns:a16="http://schemas.microsoft.com/office/drawing/2014/main" id="{75BCF639-0B63-49E3-90E1-62E03DE01B51}"/>
              </a:ext>
            </a:extLst>
          </p:cNvPr>
          <p:cNvSpPr txBox="1"/>
          <p:nvPr/>
        </p:nvSpPr>
        <p:spPr>
          <a:xfrm>
            <a:off x="1010327" y="4767202"/>
            <a:ext cx="693303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Having those constants would not affect the local learning</a:t>
            </a:r>
          </a:p>
        </p:txBody>
      </p:sp>
      <p:sp>
        <p:nvSpPr>
          <p:cNvPr id="20" name="TextBox 19">
            <a:extLst>
              <a:ext uri="{FF2B5EF4-FFF2-40B4-BE49-F238E27FC236}">
                <a16:creationId xmlns:a16="http://schemas.microsoft.com/office/drawing/2014/main" id="{8B557BCD-7FE7-4274-BC37-1F9DF13C410F}"/>
              </a:ext>
            </a:extLst>
          </p:cNvPr>
          <p:cNvSpPr txBox="1"/>
          <p:nvPr/>
        </p:nvSpPr>
        <p:spPr>
          <a:xfrm>
            <a:off x="8071112" y="4947974"/>
            <a:ext cx="1641317" cy="400110"/>
          </a:xfrm>
          <a:prstGeom prst="rect">
            <a:avLst/>
          </a:prstGeom>
          <a:noFill/>
        </p:spPr>
        <p:txBody>
          <a:bodyPr wrap="square" rtlCol="0">
            <a:spAutoFit/>
          </a:bodyPr>
          <a:lstStyle/>
          <a:p>
            <a:r>
              <a:rPr lang="en-US" sz="2000" dirty="0"/>
              <a:t>Drop out</a:t>
            </a:r>
          </a:p>
        </p:txBody>
      </p:sp>
      <p:sp>
        <p:nvSpPr>
          <p:cNvPr id="22" name="Oval 21">
            <a:extLst>
              <a:ext uri="{FF2B5EF4-FFF2-40B4-BE49-F238E27FC236}">
                <a16:creationId xmlns:a16="http://schemas.microsoft.com/office/drawing/2014/main" id="{0EDF6ACC-EFDD-441C-B7F0-50FA1679355B}"/>
              </a:ext>
            </a:extLst>
          </p:cNvPr>
          <p:cNvSpPr/>
          <p:nvPr/>
        </p:nvSpPr>
        <p:spPr>
          <a:xfrm>
            <a:off x="10692511" y="3303358"/>
            <a:ext cx="489161" cy="4891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F189E04D-27D1-43D7-95F8-9816BC7DAB93}"/>
              </a:ext>
            </a:extLst>
          </p:cNvPr>
          <p:cNvCxnSpPr>
            <a:endCxn id="22" idx="3"/>
          </p:cNvCxnSpPr>
          <p:nvPr/>
        </p:nvCxnSpPr>
        <p:spPr>
          <a:xfrm flipV="1">
            <a:off x="10326697" y="3720883"/>
            <a:ext cx="437450" cy="6914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C44CC1E-BA99-4AD0-9A29-71A455433B04}"/>
              </a:ext>
            </a:extLst>
          </p:cNvPr>
          <p:cNvCxnSpPr>
            <a:cxnSpLocks/>
            <a:endCxn id="22" idx="4"/>
          </p:cNvCxnSpPr>
          <p:nvPr/>
        </p:nvCxnSpPr>
        <p:spPr>
          <a:xfrm flipV="1">
            <a:off x="10896144" y="3792519"/>
            <a:ext cx="40948" cy="7192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4F8504-E6BC-4AB4-82D8-EC2F86915F45}"/>
              </a:ext>
            </a:extLst>
          </p:cNvPr>
          <p:cNvCxnSpPr>
            <a:endCxn id="22" idx="5"/>
          </p:cNvCxnSpPr>
          <p:nvPr/>
        </p:nvCxnSpPr>
        <p:spPr>
          <a:xfrm flipH="1" flipV="1">
            <a:off x="11110036" y="3720883"/>
            <a:ext cx="432211" cy="6914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C3D8-C2BE-4289-901C-6FCF81909079}"/>
              </a:ext>
            </a:extLst>
          </p:cNvPr>
          <p:cNvSpPr txBox="1"/>
          <p:nvPr/>
        </p:nvSpPr>
        <p:spPr>
          <a:xfrm>
            <a:off x="9871851" y="4947974"/>
            <a:ext cx="2102955" cy="1323439"/>
          </a:xfrm>
          <a:prstGeom prst="rect">
            <a:avLst/>
          </a:prstGeom>
          <a:noFill/>
        </p:spPr>
        <p:txBody>
          <a:bodyPr wrap="square" rtlCol="0">
            <a:spAutoFit/>
          </a:bodyPr>
          <a:lstStyle/>
          <a:p>
            <a:r>
              <a:rPr lang="en-US" sz="2000" dirty="0"/>
              <a:t>Control the size of receptive field (more biologically plausible)</a:t>
            </a:r>
          </a:p>
        </p:txBody>
      </p:sp>
    </p:spTree>
    <p:extLst>
      <p:ext uri="{BB962C8B-B14F-4D97-AF65-F5344CB8AC3E}">
        <p14:creationId xmlns:p14="http://schemas.microsoft.com/office/powerpoint/2010/main" val="23903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1977-9B03-4758-A5BA-E8B977A50B41}"/>
              </a:ext>
            </a:extLst>
          </p:cNvPr>
          <p:cNvSpPr>
            <a:spLocks noGrp="1"/>
          </p:cNvSpPr>
          <p:nvPr>
            <p:ph type="title"/>
          </p:nvPr>
        </p:nvSpPr>
        <p:spPr/>
        <p:txBody>
          <a:bodyPr/>
          <a:lstStyle/>
          <a:p>
            <a:r>
              <a:rPr lang="en-US" dirty="0"/>
              <a:t>6. Simulations</a:t>
            </a:r>
          </a:p>
        </p:txBody>
      </p:sp>
      <p:sp>
        <p:nvSpPr>
          <p:cNvPr id="4" name="TextBox 3">
            <a:extLst>
              <a:ext uri="{FF2B5EF4-FFF2-40B4-BE49-F238E27FC236}">
                <a16:creationId xmlns:a16="http://schemas.microsoft.com/office/drawing/2014/main" id="{0B724AAA-380C-46BC-94FC-4A73A4EBF37C}"/>
              </a:ext>
            </a:extLst>
          </p:cNvPr>
          <p:cNvSpPr txBox="1"/>
          <p:nvPr/>
        </p:nvSpPr>
        <p:spPr>
          <a:xfrm>
            <a:off x="903448" y="1490633"/>
            <a:ext cx="10096730" cy="400110"/>
          </a:xfrm>
          <a:prstGeom prst="rect">
            <a:avLst/>
          </a:prstGeom>
          <a:noFill/>
        </p:spPr>
        <p:txBody>
          <a:bodyPr wrap="square" rtlCol="0">
            <a:spAutoFit/>
          </a:bodyPr>
          <a:lstStyle/>
          <a:p>
            <a:pPr marL="457200" indent="-457200">
              <a:buFont typeface="+mj-lt"/>
              <a:buAutoNum type="arabicPeriod"/>
            </a:pPr>
            <a:r>
              <a:rPr lang="en-US" sz="2000" dirty="0"/>
              <a:t>The features learned from a face dataset, with 3 layers, small feedback (or unnecessary)</a:t>
            </a:r>
          </a:p>
        </p:txBody>
      </p:sp>
      <p:pic>
        <p:nvPicPr>
          <p:cNvPr id="6" name="Picture 5" descr="A picture containing computer&#10;&#10;Description automatically generated">
            <a:extLst>
              <a:ext uri="{FF2B5EF4-FFF2-40B4-BE49-F238E27FC236}">
                <a16:creationId xmlns:a16="http://schemas.microsoft.com/office/drawing/2014/main" id="{988C0B27-5C8F-4AB7-A3C6-7145CEFC1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234" y="1890743"/>
            <a:ext cx="9903262" cy="3658735"/>
          </a:xfrm>
          <a:prstGeom prst="rect">
            <a:avLst/>
          </a:prstGeom>
        </p:spPr>
      </p:pic>
      <p:sp>
        <p:nvSpPr>
          <p:cNvPr id="7" name="TextBox 6">
            <a:extLst>
              <a:ext uri="{FF2B5EF4-FFF2-40B4-BE49-F238E27FC236}">
                <a16:creationId xmlns:a16="http://schemas.microsoft.com/office/drawing/2014/main" id="{A42021CE-4545-41F5-B02E-8C164212777E}"/>
              </a:ext>
            </a:extLst>
          </p:cNvPr>
          <p:cNvSpPr txBox="1"/>
          <p:nvPr/>
        </p:nvSpPr>
        <p:spPr>
          <a:xfrm>
            <a:off x="109507" y="5549478"/>
            <a:ext cx="12270483" cy="400110"/>
          </a:xfrm>
          <a:prstGeom prst="rect">
            <a:avLst/>
          </a:prstGeom>
          <a:noFill/>
        </p:spPr>
        <p:txBody>
          <a:bodyPr wrap="square" rtlCol="0">
            <a:spAutoFit/>
          </a:bodyPr>
          <a:lstStyle/>
          <a:p>
            <a:r>
              <a:rPr lang="en-US" sz="2000" dirty="0"/>
              <a:t>2.     Single layer + </a:t>
            </a:r>
            <a:r>
              <a:rPr lang="en-US" sz="2000" dirty="0" err="1"/>
              <a:t>LinearSVC</a:t>
            </a:r>
            <a:r>
              <a:rPr lang="en-US" sz="2000" dirty="0"/>
              <a:t> on the MNIST data set -&gt; </a:t>
            </a:r>
            <a:r>
              <a:rPr lang="en-US" sz="2000" dirty="0">
                <a:solidFill>
                  <a:schemeClr val="accent2"/>
                </a:solidFill>
              </a:rPr>
              <a:t>comparable results with other biologically plausible networks</a:t>
            </a:r>
          </a:p>
        </p:txBody>
      </p:sp>
      <p:pic>
        <p:nvPicPr>
          <p:cNvPr id="9" name="Picture 8">
            <a:extLst>
              <a:ext uri="{FF2B5EF4-FFF2-40B4-BE49-F238E27FC236}">
                <a16:creationId xmlns:a16="http://schemas.microsoft.com/office/drawing/2014/main" id="{BFC3E9BC-3FF1-4F66-9124-6983BA8D2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63" y="5949588"/>
            <a:ext cx="7450260" cy="815642"/>
          </a:xfrm>
          <a:prstGeom prst="rect">
            <a:avLst/>
          </a:prstGeom>
        </p:spPr>
      </p:pic>
    </p:spTree>
    <p:extLst>
      <p:ext uri="{BB962C8B-B14F-4D97-AF65-F5344CB8AC3E}">
        <p14:creationId xmlns:p14="http://schemas.microsoft.com/office/powerpoint/2010/main" val="116705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1A96-7591-4263-8168-6DEB8CD034B8}"/>
              </a:ext>
            </a:extLst>
          </p:cNvPr>
          <p:cNvSpPr>
            <a:spLocks noGrp="1"/>
          </p:cNvSpPr>
          <p:nvPr>
            <p:ph type="title"/>
          </p:nvPr>
        </p:nvSpPr>
        <p:spPr/>
        <p:txBody>
          <a:bodyPr/>
          <a:lstStyle/>
          <a:p>
            <a:r>
              <a:rPr lang="en-US" dirty="0"/>
              <a:t>7. Future directions</a:t>
            </a:r>
          </a:p>
        </p:txBody>
      </p:sp>
      <p:sp>
        <p:nvSpPr>
          <p:cNvPr id="3" name="Content Placeholder 2">
            <a:extLst>
              <a:ext uri="{FF2B5EF4-FFF2-40B4-BE49-F238E27FC236}">
                <a16:creationId xmlns:a16="http://schemas.microsoft.com/office/drawing/2014/main" id="{DFB0D48A-BFC3-4343-989B-9C2A6F2CFA51}"/>
              </a:ext>
            </a:extLst>
          </p:cNvPr>
          <p:cNvSpPr>
            <a:spLocks noGrp="1"/>
          </p:cNvSpPr>
          <p:nvPr>
            <p:ph idx="1"/>
          </p:nvPr>
        </p:nvSpPr>
        <p:spPr>
          <a:xfrm>
            <a:off x="838200" y="1690688"/>
            <a:ext cx="10515600" cy="4486275"/>
          </a:xfrm>
        </p:spPr>
        <p:txBody>
          <a:bodyPr/>
          <a:lstStyle/>
          <a:p>
            <a:r>
              <a:rPr lang="en-US" dirty="0"/>
              <a:t>Constraint: speed</a:t>
            </a:r>
          </a:p>
          <a:p>
            <a:r>
              <a:rPr lang="en-US" dirty="0"/>
              <a:t>Applications: 1) neuromorphic chips; 2) video analysis?</a:t>
            </a:r>
          </a:p>
          <a:p>
            <a:pPr marL="0" indent="0">
              <a:buNone/>
            </a:pPr>
            <a:endParaRPr lang="en-US" dirty="0"/>
          </a:p>
          <a:p>
            <a:r>
              <a:rPr lang="en-US" u="sng" dirty="0"/>
              <a:t>Think inversely:</a:t>
            </a:r>
          </a:p>
          <a:p>
            <a:pPr marL="0" indent="0">
              <a:buNone/>
            </a:pPr>
            <a:r>
              <a:rPr lang="en-US" dirty="0">
                <a:sym typeface="Wingdings" panose="05000000000000000000" pitchFamily="2" charset="2"/>
              </a:rPr>
              <a:t>Dynamical equations  objective functions</a:t>
            </a:r>
            <a:endParaRPr lang="en-US" dirty="0"/>
          </a:p>
        </p:txBody>
      </p:sp>
      <p:grpSp>
        <p:nvGrpSpPr>
          <p:cNvPr id="4" name="Group 3">
            <a:extLst>
              <a:ext uri="{FF2B5EF4-FFF2-40B4-BE49-F238E27FC236}">
                <a16:creationId xmlns:a16="http://schemas.microsoft.com/office/drawing/2014/main" id="{A6AC5D62-63BB-4B2E-AF09-F831AB2B115C}"/>
              </a:ext>
            </a:extLst>
          </p:cNvPr>
          <p:cNvGrpSpPr/>
          <p:nvPr/>
        </p:nvGrpSpPr>
        <p:grpSpPr>
          <a:xfrm>
            <a:off x="5864586" y="4955668"/>
            <a:ext cx="6045200" cy="1221295"/>
            <a:chOff x="241300" y="3556000"/>
            <a:chExt cx="6045200" cy="1221295"/>
          </a:xfrm>
        </p:grpSpPr>
        <p:sp>
          <p:nvSpPr>
            <p:cNvPr id="5" name="TextBox 4">
              <a:extLst>
                <a:ext uri="{FF2B5EF4-FFF2-40B4-BE49-F238E27FC236}">
                  <a16:creationId xmlns:a16="http://schemas.microsoft.com/office/drawing/2014/main" id="{7558847D-A3F7-465D-A320-0689D87C6822}"/>
                </a:ext>
              </a:extLst>
            </p:cNvPr>
            <p:cNvSpPr txBox="1"/>
            <p:nvPr/>
          </p:nvSpPr>
          <p:spPr>
            <a:xfrm>
              <a:off x="241300" y="3556000"/>
              <a:ext cx="6045200" cy="1015663"/>
            </a:xfrm>
            <a:prstGeom prst="rect">
              <a:avLst/>
            </a:prstGeom>
            <a:noFill/>
          </p:spPr>
          <p:txBody>
            <a:bodyPr wrap="square" rtlCol="0">
              <a:spAutoFit/>
            </a:bodyPr>
            <a:lstStyle/>
            <a:p>
              <a:r>
                <a:rPr lang="en-US" sz="2000" dirty="0"/>
                <a:t>Let:</a:t>
              </a:r>
            </a:p>
            <a:p>
              <a:r>
                <a:rPr lang="en-US" sz="2000" dirty="0"/>
                <a:t>The direction for the energy function to decrease (-      ) = the direction for r to change with time (     )</a:t>
              </a:r>
            </a:p>
          </p:txBody>
        </p:sp>
        <p:pic>
          <p:nvPicPr>
            <p:cNvPr id="6" name="Picture 5" descr="A drawing of a face&#10;&#10;Description automatically generated">
              <a:extLst>
                <a:ext uri="{FF2B5EF4-FFF2-40B4-BE49-F238E27FC236}">
                  <a16:creationId xmlns:a16="http://schemas.microsoft.com/office/drawing/2014/main" id="{6CA192B9-4749-41CC-93B5-2542C610E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899" y="3833962"/>
              <a:ext cx="307366" cy="459737"/>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27CCD237-067B-482B-A3D0-047286D0A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577" y="4242286"/>
              <a:ext cx="253746" cy="535009"/>
            </a:xfrm>
            <a:prstGeom prst="rect">
              <a:avLst/>
            </a:prstGeom>
          </p:spPr>
        </p:pic>
      </p:grpSp>
      <p:sp>
        <p:nvSpPr>
          <p:cNvPr id="8" name="Rectangle 7">
            <a:extLst>
              <a:ext uri="{FF2B5EF4-FFF2-40B4-BE49-F238E27FC236}">
                <a16:creationId xmlns:a16="http://schemas.microsoft.com/office/drawing/2014/main" id="{B374F47F-E037-4A93-A58F-E8B894251A22}"/>
              </a:ext>
            </a:extLst>
          </p:cNvPr>
          <p:cNvSpPr/>
          <p:nvPr/>
        </p:nvSpPr>
        <p:spPr>
          <a:xfrm>
            <a:off x="5820402" y="4845772"/>
            <a:ext cx="6089384" cy="149479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0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9EAF-33D5-4B6A-A3C8-6138C6AE7687}"/>
              </a:ext>
            </a:extLst>
          </p:cNvPr>
          <p:cNvSpPr>
            <a:spLocks noGrp="1"/>
          </p:cNvSpPr>
          <p:nvPr>
            <p:ph type="title"/>
          </p:nvPr>
        </p:nvSpPr>
        <p:spPr/>
        <p:txBody>
          <a:bodyPr/>
          <a:lstStyle/>
          <a:p>
            <a:r>
              <a:rPr lang="en-US" dirty="0"/>
              <a:t>Our equations right now</a:t>
            </a:r>
          </a:p>
        </p:txBody>
      </p:sp>
      <p:pic>
        <p:nvPicPr>
          <p:cNvPr id="4" name="Picture 3" descr="A close up of a map&#10;&#10;Description automatically generated">
            <a:extLst>
              <a:ext uri="{FF2B5EF4-FFF2-40B4-BE49-F238E27FC236}">
                <a16:creationId xmlns:a16="http://schemas.microsoft.com/office/drawing/2014/main" id="{27FB0451-4BFF-488D-9B9A-7303D025A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980" y="1690688"/>
            <a:ext cx="5074511" cy="4998933"/>
          </a:xfrm>
          <a:prstGeom prst="rect">
            <a:avLst/>
          </a:prstGeom>
        </p:spPr>
      </p:pic>
      <p:grpSp>
        <p:nvGrpSpPr>
          <p:cNvPr id="10" name="Group 9">
            <a:extLst>
              <a:ext uri="{FF2B5EF4-FFF2-40B4-BE49-F238E27FC236}">
                <a16:creationId xmlns:a16="http://schemas.microsoft.com/office/drawing/2014/main" id="{0857B398-7698-40A6-84AE-D36BD7317BA8}"/>
              </a:ext>
            </a:extLst>
          </p:cNvPr>
          <p:cNvGrpSpPr/>
          <p:nvPr/>
        </p:nvGrpSpPr>
        <p:grpSpPr>
          <a:xfrm>
            <a:off x="4360995" y="1381914"/>
            <a:ext cx="7447428" cy="1057818"/>
            <a:chOff x="4360995" y="1381914"/>
            <a:chExt cx="7447428" cy="1057818"/>
          </a:xfrm>
        </p:grpSpPr>
        <p:pic>
          <p:nvPicPr>
            <p:cNvPr id="6" name="Picture 5">
              <a:extLst>
                <a:ext uri="{FF2B5EF4-FFF2-40B4-BE49-F238E27FC236}">
                  <a16:creationId xmlns:a16="http://schemas.microsoft.com/office/drawing/2014/main" id="{3E091CF1-CF3F-490E-9E01-BFE8C155AF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995" y="1381914"/>
              <a:ext cx="7447428" cy="7359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4AF78C7-3FAE-4D33-8304-03A1BA9458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522" y="2065293"/>
              <a:ext cx="1012374" cy="374439"/>
            </a:xfrm>
            <a:prstGeom prst="rect">
              <a:avLst/>
            </a:prstGeom>
          </p:spPr>
        </p:pic>
      </p:grpSp>
      <p:sp>
        <p:nvSpPr>
          <p:cNvPr id="9" name="TextBox 8">
            <a:extLst>
              <a:ext uri="{FF2B5EF4-FFF2-40B4-BE49-F238E27FC236}">
                <a16:creationId xmlns:a16="http://schemas.microsoft.com/office/drawing/2014/main" id="{A06743C6-0512-43BA-93B9-DB33BC94857A}"/>
              </a:ext>
            </a:extLst>
          </p:cNvPr>
          <p:cNvSpPr txBox="1"/>
          <p:nvPr/>
        </p:nvSpPr>
        <p:spPr>
          <a:xfrm>
            <a:off x="5831354" y="2492419"/>
            <a:ext cx="6242011" cy="4401205"/>
          </a:xfrm>
          <a:prstGeom prst="rect">
            <a:avLst/>
          </a:prstGeom>
          <a:noFill/>
        </p:spPr>
        <p:txBody>
          <a:bodyPr wrap="square" rtlCol="0">
            <a:spAutoFit/>
          </a:bodyPr>
          <a:lstStyle/>
          <a:p>
            <a:r>
              <a:rPr lang="en-US" sz="2000" dirty="0"/>
              <a:t>u: input / current / field</a:t>
            </a:r>
          </a:p>
          <a:p>
            <a:r>
              <a:rPr lang="en-US" sz="2000" dirty="0"/>
              <a:t>r: output / firing rate</a:t>
            </a:r>
          </a:p>
          <a:p>
            <a:r>
              <a:rPr lang="en-US" sz="2000" dirty="0"/>
              <a:t>W^{</a:t>
            </a:r>
            <a:r>
              <a:rPr lang="en-US" sz="2000" dirty="0" err="1"/>
              <a:t>rc</a:t>
            </a:r>
            <a:r>
              <a:rPr lang="en-US" sz="2000" dirty="0"/>
              <a:t>}: excitatory recurrent connections within one </a:t>
            </a:r>
            <a:r>
              <a:rPr lang="en-US" sz="2000" dirty="0" err="1"/>
              <a:t>hypercolumn</a:t>
            </a:r>
            <a:endParaRPr lang="en-US" sz="2000" dirty="0"/>
          </a:p>
          <a:p>
            <a:r>
              <a:rPr lang="en-US" sz="2000" dirty="0"/>
              <a:t>W^{</a:t>
            </a:r>
            <a:r>
              <a:rPr lang="en-US" sz="2000" dirty="0" err="1"/>
              <a:t>rp</a:t>
            </a:r>
            <a:r>
              <a:rPr lang="en-US" sz="2000" dirty="0"/>
              <a:t>}: excitatory connections across </a:t>
            </a:r>
            <a:r>
              <a:rPr lang="en-US" sz="2000" dirty="0" err="1"/>
              <a:t>hypercolumns</a:t>
            </a:r>
            <a:r>
              <a:rPr lang="en-US" sz="2000" dirty="0"/>
              <a:t>, learned by the Hebbian rule</a:t>
            </a:r>
          </a:p>
          <a:p>
            <a:endParaRPr lang="en-US" sz="2000" dirty="0"/>
          </a:p>
          <a:p>
            <a:r>
              <a:rPr lang="en-US" sz="2000" dirty="0"/>
              <a:t>A few points that need justification:</a:t>
            </a:r>
          </a:p>
          <a:p>
            <a:pPr marL="457200" indent="-457200">
              <a:buFont typeface="+mj-lt"/>
              <a:buAutoNum type="arabicPeriod"/>
            </a:pPr>
            <a:r>
              <a:rPr lang="en-US" sz="2000" dirty="0"/>
              <a:t>Excitation acts on the input, while inhibition acts on the output</a:t>
            </a:r>
          </a:p>
          <a:p>
            <a:pPr marL="457200" indent="-457200">
              <a:buFont typeface="+mj-lt"/>
              <a:buAutoNum type="arabicPeriod"/>
            </a:pPr>
            <a:r>
              <a:rPr lang="en-US" sz="2000" dirty="0"/>
              <a:t>Additive inhibition instead of divisive / shunting inhibition</a:t>
            </a:r>
          </a:p>
          <a:p>
            <a:pPr marL="457200" indent="-457200">
              <a:buFont typeface="+mj-lt"/>
              <a:buAutoNum type="arabicPeriod"/>
            </a:pPr>
            <a:r>
              <a:rPr lang="en-US" sz="2000" dirty="0"/>
              <a:t>The amount of inhibition is given by the total activity of related neurons</a:t>
            </a:r>
          </a:p>
        </p:txBody>
      </p:sp>
    </p:spTree>
    <p:extLst>
      <p:ext uri="{BB962C8B-B14F-4D97-AF65-F5344CB8AC3E}">
        <p14:creationId xmlns:p14="http://schemas.microsoft.com/office/powerpoint/2010/main" val="276390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1050</Words>
  <Application>Microsoft Macintosh PowerPoint</Application>
  <PresentationFormat>Widescreen</PresentationFormat>
  <Paragraphs>119</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1. Objective function: similarity matching</vt:lpstr>
      <vt:lpstr>2. Hypothesizing “connections”</vt:lpstr>
      <vt:lpstr>3. Breaking the equation into 2 parts</vt:lpstr>
      <vt:lpstr>4. Deep similarity matching</vt:lpstr>
      <vt:lpstr>5. Structured similarity matching</vt:lpstr>
      <vt:lpstr>6. Simulations</vt:lpstr>
      <vt:lpstr>7. Future directions</vt:lpstr>
      <vt:lpstr>Our equations right now</vt:lpstr>
      <vt:lpstr>Justification 1: input/output</vt:lpstr>
      <vt:lpstr>Justification 1: input/output</vt:lpstr>
      <vt:lpstr>Justification 1: input/output</vt:lpstr>
      <vt:lpstr>Justification 1: input/output</vt:lpstr>
      <vt:lpstr>Justification 2&amp;3: additive inhibition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Xueyan Niu</dc:creator>
  <cp:lastModifiedBy>Microsoft Office User</cp:lastModifiedBy>
  <cp:revision>48</cp:revision>
  <dcterms:created xsi:type="dcterms:W3CDTF">2020-01-31T19:38:20Z</dcterms:created>
  <dcterms:modified xsi:type="dcterms:W3CDTF">2020-03-03T15:10:40Z</dcterms:modified>
</cp:coreProperties>
</file>