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2" y="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E5FC-31A8-40C6-B9DA-0A4A17800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74AA1-462C-4E15-BA6E-A67DC1A8F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7DC2E-F14E-46D0-87E8-B8A98504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8956-D0A5-493B-A612-BED31CB3A33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B381A-90D1-4AEE-9F78-22071881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CDB36-0D7C-4616-A160-9B453606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6E09-C7DC-43C5-90B4-10D946BE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4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661E-0A43-44F8-A247-E82BDBEB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C1E12-73E2-420B-AA36-660930DE9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3B32-FEB0-4143-B867-F56F5B1F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8956-D0A5-493B-A612-BED31CB3A33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42CC7-7093-461C-B692-E1675EA0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AD5A-D29F-4580-81B3-E84508AE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6E09-C7DC-43C5-90B4-10D946BE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11168-63FA-4052-AAE9-80716D76B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B5554-0C0A-4D51-85A1-5F65E6541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F7CC7-6D1B-4A37-A648-70C263A9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8956-D0A5-493B-A612-BED31CB3A33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AA66-FEB6-4EC5-B1A8-51822745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6E8E2-21C0-42F3-815B-F95A55C7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6E09-C7DC-43C5-90B4-10D946BE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6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F922-A063-4337-9D4D-0F8DB18D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59322-1A9B-4842-BD41-A5B1A65E7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6C309-8B30-4BD9-BF40-0EDA12AF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8956-D0A5-493B-A612-BED31CB3A33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94284-C037-4BD4-AA08-C8ECD20D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C71C1-91DC-41CD-BB5A-E82F264C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6E09-C7DC-43C5-90B4-10D946BE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8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2930-37BA-42CA-999E-83A0B314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F5964-A7D3-4BDD-B9C3-D70B2CC8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A9B5-08A8-4698-96C0-F56E130F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8956-D0A5-493B-A612-BED31CB3A33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5A95-02DC-4CAD-B993-76EC7ADE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32C8F-B075-43E6-B0B3-784D5570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6E09-C7DC-43C5-90B4-10D946BE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80B0-885C-41AC-ACC7-963DAA1B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39E6-F10B-47D9-BC2F-774A7EA05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1CE10-3323-4551-BD88-8D658FBBF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B3CA-5289-42A8-B6C2-B715E73D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8956-D0A5-493B-A612-BED31CB3A33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29EB7-DF4C-42EA-B998-1FA5F6CE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D3BCD-B9A5-4FF1-8BC1-0FA80B7B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6E09-C7DC-43C5-90B4-10D946BE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7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0BA8-0361-4DB9-B2C3-D0438A8D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D45D1-D587-40EB-841C-433D56263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E78E4-BE20-4E53-A154-3E4552A9B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4DB95-3E90-4445-A7E4-83E6EE7E5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2E499-17F7-4197-919A-2B08EE927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8B917-E723-4D70-BDC2-CE4885F9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8956-D0A5-493B-A612-BED31CB3A33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380BB-7EBE-45A5-83CC-ACA662C3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D51A7-2E6F-48EA-A552-CB7C4C5C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6E09-C7DC-43C5-90B4-10D946BE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6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920E-9D0C-470C-9F0D-F8E83E8D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6C5D0-CFB8-4714-A0EE-C6A9CCC8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8956-D0A5-493B-A612-BED31CB3A33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1BD35-9B22-4C11-B915-50C93F9A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4436E-E6F1-4C48-9161-E32DB49A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6E09-C7DC-43C5-90B4-10D946BE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67B07-6C21-4449-A30B-DA66A587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8956-D0A5-493B-A612-BED31CB3A33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8F879-BA97-4F05-A348-2488036E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BB5FB-373F-4CD2-A4F7-43C0EF85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6E09-C7DC-43C5-90B4-10D946BE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CE7F-E080-462A-850A-92FE0715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3ED1-22EA-4903-AA6C-48D68DC10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78A0F-5C0C-4D19-9162-A0CDC6C6B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C1AA2-036D-41DC-B4E0-CE7A6035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8956-D0A5-493B-A612-BED31CB3A33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E0BE5-25E3-4F5B-9982-D663CB87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F59BC-8843-40CB-8114-41072C81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6E09-C7DC-43C5-90B4-10D946BE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64A2-8ABC-4119-B6D3-67CCF2E7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B7464-4F75-4415-8A09-9C3863462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D2D95-E61C-4163-B853-705B9F069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1D996-1B9D-43F0-A42D-CD8A30B3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8956-D0A5-493B-A612-BED31CB3A33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BCFD8-F0EC-402C-B49C-07D57F6D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88BAE-115A-4A41-AD14-96F04DB1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6E09-C7DC-43C5-90B4-10D946BE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3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B6B2D-0D4D-4185-B2A9-92A8E954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60D48-E5FF-4F99-8560-C4F218154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3584-9312-4B7D-8C75-28EEAD395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8956-D0A5-493B-A612-BED31CB3A33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DA20-73C5-467F-BF38-D4E904D7F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93FDA-9FF0-4FD0-86E1-896CEEBC4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6E09-C7DC-43C5-90B4-10D946BE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3649295-7CC8-46C4-B407-72D94E7A1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54" y="5651955"/>
            <a:ext cx="4199061" cy="1459819"/>
          </a:xfrm>
        </p:spPr>
        <p:txBody>
          <a:bodyPr/>
          <a:lstStyle/>
          <a:p>
            <a:pPr algn="l"/>
            <a:r>
              <a:rPr lang="en-US" dirty="0"/>
              <a:t>Presented by Xueyan Niu (Julie)</a:t>
            </a:r>
          </a:p>
          <a:p>
            <a:pPr algn="l"/>
            <a:r>
              <a:rPr lang="en-US" dirty="0"/>
              <a:t>May 9, 2020</a:t>
            </a:r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B3934D-1BC8-4720-B900-9E891AD48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27" y="644433"/>
            <a:ext cx="7970946" cy="50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1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9F89-1378-424D-961E-AD1A0F29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of such 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85CD-D808-41E0-8BBA-5CA1D91C0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From natural image statistics: define orientation concentration index (OCI) = OSI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441F9EF-340E-4543-8A68-E4D98423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16" y="2338251"/>
            <a:ext cx="4951198" cy="347620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13712D-F1E1-4361-9F1A-07995247250A}"/>
              </a:ext>
            </a:extLst>
          </p:cNvPr>
          <p:cNvSpPr txBox="1">
            <a:spLocks/>
          </p:cNvSpPr>
          <p:nvPr/>
        </p:nvSpPr>
        <p:spPr>
          <a:xfrm>
            <a:off x="5901600" y="1514070"/>
            <a:ext cx="545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Simulating 4 populations with the same number of neurons, total spike rate, distribution of preferred orientation, response nonlinearity etc., 3 homogeneous, consisting of 45 broad, medium or narrowly tuned filters, 1 diverse, consisting of 15 each</a:t>
            </a:r>
          </a:p>
          <a:p>
            <a:r>
              <a:rPr lang="en-US" sz="1800" dirty="0"/>
              <a:t>Applying to a discrimination task:</a:t>
            </a:r>
          </a:p>
          <a:p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8A8C927-B5DC-49B6-AC88-523765490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800" y="3252650"/>
            <a:ext cx="5452200" cy="35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7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8DF4-EC16-4A6B-9B99-644A93A8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AD33-C2EB-47F5-A3B1-0D686A257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Previously, I said I wanted </a:t>
            </a:r>
            <a:r>
              <a:rPr lang="en-US" sz="1800" dirty="0" err="1"/>
              <a:t>overcompleteness</a:t>
            </a:r>
            <a:r>
              <a:rPr lang="en-US" sz="1800" dirty="0"/>
              <a:t> in my </a:t>
            </a:r>
            <a:r>
              <a:rPr lang="en-US" sz="1800" dirty="0" err="1"/>
              <a:t>hypercolumns</a:t>
            </a:r>
            <a:r>
              <a:rPr lang="en-US" sz="1800" dirty="0"/>
              <a:t>…</a:t>
            </a:r>
          </a:p>
          <a:p>
            <a:r>
              <a:rPr lang="en-US" sz="1800" dirty="0"/>
              <a:t>This paper provides a great way to parametrize and design those Gabor neurons</a:t>
            </a:r>
          </a:p>
          <a:p>
            <a:endParaRPr lang="en-US" sz="1800" dirty="0"/>
          </a:p>
          <a:p>
            <a:r>
              <a:rPr lang="en-US" sz="1800" dirty="0"/>
              <a:t>What’s more?</a:t>
            </a:r>
          </a:p>
        </p:txBody>
      </p:sp>
    </p:spTree>
    <p:extLst>
      <p:ext uri="{BB962C8B-B14F-4D97-AF65-F5344CB8AC3E}">
        <p14:creationId xmlns:p14="http://schemas.microsoft.com/office/powerpoint/2010/main" val="423319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C396-DEC5-43C1-A10A-5CD663F5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DC9068-1ED5-44EE-A550-FE98CEFC4922}"/>
              </a:ext>
            </a:extLst>
          </p:cNvPr>
          <p:cNvSpPr txBox="1"/>
          <p:nvPr/>
        </p:nvSpPr>
        <p:spPr>
          <a:xfrm>
            <a:off x="953589" y="1624149"/>
            <a:ext cx="1017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theme of my project: to show Gabor neurons in V1/V2 can develop complex feature selectivity by forming horizontal and feedback connections (circuits)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CF1B22-03FF-4C21-A5F5-675FBA373DD0}"/>
              </a:ext>
            </a:extLst>
          </p:cNvPr>
          <p:cNvGrpSpPr/>
          <p:nvPr/>
        </p:nvGrpSpPr>
        <p:grpSpPr>
          <a:xfrm>
            <a:off x="7316057" y="2294850"/>
            <a:ext cx="4277542" cy="2778034"/>
            <a:chOff x="6444615" y="2303417"/>
            <a:chExt cx="4277542" cy="27780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6D6822-2C71-417D-89BF-27DA4B51E7B9}"/>
                </a:ext>
              </a:extLst>
            </p:cNvPr>
            <p:cNvGrpSpPr/>
            <p:nvPr/>
          </p:nvGrpSpPr>
          <p:grpSpPr>
            <a:xfrm>
              <a:off x="6444615" y="2303417"/>
              <a:ext cx="979170" cy="1465499"/>
              <a:chOff x="1615712" y="2455817"/>
              <a:chExt cx="979170" cy="146549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00FCA14-8DD5-4B81-9D1D-1333DF1A01BA}"/>
                  </a:ext>
                </a:extLst>
              </p:cNvPr>
              <p:cNvSpPr/>
              <p:nvPr/>
            </p:nvSpPr>
            <p:spPr>
              <a:xfrm>
                <a:off x="1881051" y="2455817"/>
                <a:ext cx="448492" cy="4484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EC0AD6E-14F0-4CCE-B696-AE31D1DFE6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673" r="74554" b="25380"/>
              <a:stretch/>
            </p:blipFill>
            <p:spPr>
              <a:xfrm>
                <a:off x="1615712" y="3089646"/>
                <a:ext cx="979170" cy="83167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CC863C5-4049-41FD-BBA4-2C99AFE6281E}"/>
                </a:ext>
              </a:extLst>
            </p:cNvPr>
            <p:cNvGrpSpPr/>
            <p:nvPr/>
          </p:nvGrpSpPr>
          <p:grpSpPr>
            <a:xfrm>
              <a:off x="8591278" y="2303417"/>
              <a:ext cx="2130879" cy="2778034"/>
              <a:chOff x="4520020" y="2455817"/>
              <a:chExt cx="2130879" cy="277803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B3157C1-B7A1-4CB3-AAF6-C2EE32E88455}"/>
                  </a:ext>
                </a:extLst>
              </p:cNvPr>
              <p:cNvSpPr/>
              <p:nvPr/>
            </p:nvSpPr>
            <p:spPr>
              <a:xfrm>
                <a:off x="5930537" y="2455817"/>
                <a:ext cx="448492" cy="44849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D16221-B64C-4212-8D6B-2AF4ECB62CE8}"/>
                  </a:ext>
                </a:extLst>
              </p:cNvPr>
              <p:cNvSpPr/>
              <p:nvPr/>
            </p:nvSpPr>
            <p:spPr>
              <a:xfrm>
                <a:off x="4785359" y="2455817"/>
                <a:ext cx="448492" cy="4484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5F537A4-8470-4E13-994A-467F20C0ACE9}"/>
                  </a:ext>
                </a:extLst>
              </p:cNvPr>
              <p:cNvCxnSpPr>
                <a:stCxn id="6" idx="6"/>
                <a:endCxn id="5" idx="2"/>
              </p:cNvCxnSpPr>
              <p:nvPr/>
            </p:nvCxnSpPr>
            <p:spPr>
              <a:xfrm>
                <a:off x="5233851" y="2680063"/>
                <a:ext cx="696686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57F6224-7E2E-4ABE-8EDE-FCC9C16724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441" b="74881"/>
              <a:stretch/>
            </p:blipFill>
            <p:spPr>
              <a:xfrm>
                <a:off x="5663021" y="3106458"/>
                <a:ext cx="983524" cy="837384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7B261B9-F009-4199-96CD-3CA7BBD4AD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673" r="74554" b="25380"/>
              <a:stretch/>
            </p:blipFill>
            <p:spPr>
              <a:xfrm>
                <a:off x="4520020" y="3089646"/>
                <a:ext cx="979170" cy="831670"/>
              </a:xfrm>
              <a:prstGeom prst="rect">
                <a:avLst/>
              </a:prstGeom>
            </p:spPr>
          </p:pic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E60108D9-9D99-4363-8E74-C6970F93F39F}"/>
                  </a:ext>
                </a:extLst>
              </p:cNvPr>
              <p:cNvCxnSpPr/>
              <p:nvPr/>
            </p:nvCxnSpPr>
            <p:spPr>
              <a:xfrm rot="16200000" flipH="1">
                <a:off x="4995454" y="4044604"/>
                <a:ext cx="600892" cy="572589"/>
              </a:xfrm>
              <a:prstGeom prst="bentConnector3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4AA3254-C65D-40E8-8863-15D0718742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673" r="74554" b="25380"/>
              <a:stretch/>
            </p:blipFill>
            <p:spPr>
              <a:xfrm>
                <a:off x="5671729" y="4385755"/>
                <a:ext cx="979170" cy="83167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7B3359E-338D-46F8-A8EE-EDD7882AD8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441" b="74881"/>
              <a:stretch/>
            </p:blipFill>
            <p:spPr>
              <a:xfrm>
                <a:off x="5663021" y="4396467"/>
                <a:ext cx="983524" cy="837384"/>
              </a:xfrm>
              <a:prstGeom prst="rect">
                <a:avLst/>
              </a:prstGeom>
            </p:spPr>
          </p:pic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17E4094-F846-4CBC-9454-0C4FE74F79FC}"/>
              </a:ext>
            </a:extLst>
          </p:cNvPr>
          <p:cNvSpPr txBox="1"/>
          <p:nvPr/>
        </p:nvSpPr>
        <p:spPr>
          <a:xfrm>
            <a:off x="226423" y="2632285"/>
            <a:ext cx="51728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designing the V1 architecture, we want many neurons to represent the same orientations, in the same </a:t>
            </a:r>
            <a:r>
              <a:rPr lang="en-US" dirty="0" err="1"/>
              <a:t>hypercolumn</a:t>
            </a:r>
            <a:r>
              <a:rPr lang="en-US" dirty="0"/>
              <a:t> (</a:t>
            </a:r>
            <a:r>
              <a:rPr lang="en-US" dirty="0" err="1"/>
              <a:t>overcompleteness</a:t>
            </a:r>
            <a:r>
              <a:rPr lang="en-US" dirty="0"/>
              <a:t>) because…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1) to allow for greater flexibility in forming circuits (we don’t want one neuron to participate in too many circuits, hallucination)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2) sparseness and expansion can improve classification (paper by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Sompolinsky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3) even Gabor neurons have their tuning diversity </a:t>
            </a:r>
            <a:r>
              <a:rPr lang="en-US" dirty="0">
                <a:solidFill>
                  <a:schemeClr val="accent2"/>
                </a:solidFill>
              </a:rPr>
              <a:t>(this paper)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974DB9F-DB66-486D-A598-53E016684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652" y="3698380"/>
            <a:ext cx="3017766" cy="307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C324-D66F-4AD4-9919-226A0C18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C2DE-D776-4F1E-A6F4-604FC865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2) sparseness and expansion can improve classification (paper by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Sompolinsky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D551380-1917-4E13-97A5-56ED59EB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25" y="2263325"/>
            <a:ext cx="4156311" cy="42295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327982B-27E9-43A6-94B8-775D5D9112A3}"/>
              </a:ext>
            </a:extLst>
          </p:cNvPr>
          <p:cNvGrpSpPr/>
          <p:nvPr/>
        </p:nvGrpSpPr>
        <p:grpSpPr>
          <a:xfrm>
            <a:off x="4483812" y="2789701"/>
            <a:ext cx="10515600" cy="1211593"/>
            <a:chOff x="928468" y="1690688"/>
            <a:chExt cx="10515600" cy="12115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F677F9-C55C-4A8D-88E1-7F111F005099}"/>
                </a:ext>
              </a:extLst>
            </p:cNvPr>
            <p:cNvSpPr txBox="1"/>
            <p:nvPr/>
          </p:nvSpPr>
          <p:spPr>
            <a:xfrm>
              <a:off x="928468" y="1690688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For each </a:t>
              </a:r>
              <a:r>
                <a:rPr lang="en-US" dirty="0">
                  <a:solidFill>
                    <a:srgbClr val="00B0F0"/>
                  </a:solidFill>
                </a:rPr>
                <a:t>stimulus</a:t>
              </a:r>
              <a:r>
                <a:rPr lang="en-US" dirty="0"/>
                <a:t> cluster center </a:t>
              </a:r>
              <a:r>
                <a:rPr lang="en-US" dirty="0" err="1"/>
                <a:t>Sm</a:t>
              </a:r>
              <a:r>
                <a:rPr lang="en-US" dirty="0"/>
                <a:t>, choose a random </a:t>
              </a:r>
              <a:r>
                <a:rPr lang="en-US" dirty="0">
                  <a:solidFill>
                    <a:srgbClr val="00B0F0"/>
                  </a:solidFill>
                </a:rPr>
                <a:t>cortical</a:t>
              </a:r>
              <a:r>
                <a:rPr lang="en-US" dirty="0"/>
                <a:t> pattern Rm</a:t>
              </a:r>
            </a:p>
          </p:txBody>
        </p:sp>
        <p:pic>
          <p:nvPicPr>
            <p:cNvPr id="7" name="Picture 6" descr="A close up of a clock&#10;&#10;Description automatically generated">
              <a:extLst>
                <a:ext uri="{FF2B5EF4-FFF2-40B4-BE49-F238E27FC236}">
                  <a16:creationId xmlns:a16="http://schemas.microsoft.com/office/drawing/2014/main" id="{943C1320-B589-4910-BFD0-16442C012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290" y="2175949"/>
              <a:ext cx="2925787" cy="726332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9FE8027-8A5D-43E3-829E-2F5F3F0DF117}"/>
                </a:ext>
              </a:extLst>
            </p:cNvPr>
            <p:cNvCxnSpPr/>
            <p:nvPr/>
          </p:nvCxnSpPr>
          <p:spPr>
            <a:xfrm flipH="1">
              <a:off x="2780714" y="2060020"/>
              <a:ext cx="337624" cy="2236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C81459-43B7-42CD-AF18-2A8CF0EFD24B}"/>
                </a:ext>
              </a:extLst>
            </p:cNvPr>
            <p:cNvCxnSpPr/>
            <p:nvPr/>
          </p:nvCxnSpPr>
          <p:spPr>
            <a:xfrm flipH="1">
              <a:off x="3498166" y="2060020"/>
              <a:ext cx="3788899" cy="2939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16E148-B2FF-4E66-9374-861F0EC3D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09" y="4404687"/>
            <a:ext cx="6201202" cy="16435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1D0CE-08B3-446E-98BF-4D68A14DA592}"/>
              </a:ext>
            </a:extLst>
          </p:cNvPr>
          <p:cNvSpPr txBox="1"/>
          <p:nvPr/>
        </p:nvSpPr>
        <p:spPr>
          <a:xfrm>
            <a:off x="8738964" y="3547136"/>
            <a:ext cx="25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Unsupervised Hebbian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A985C5-13CA-40B3-96EC-3E79078E7730}"/>
              </a:ext>
            </a:extLst>
          </p:cNvPr>
          <p:cNvSpPr txBox="1"/>
          <p:nvPr/>
        </p:nvSpPr>
        <p:spPr>
          <a:xfrm>
            <a:off x="8738964" y="5975541"/>
            <a:ext cx="25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Supervised Hebbian</a:t>
            </a:r>
          </a:p>
        </p:txBody>
      </p:sp>
    </p:spTree>
    <p:extLst>
      <p:ext uri="{BB962C8B-B14F-4D97-AF65-F5344CB8AC3E}">
        <p14:creationId xmlns:p14="http://schemas.microsoft.com/office/powerpoint/2010/main" val="339515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D4E9-3328-4FD3-96D5-32D4039E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of orientation selectivity</a:t>
            </a:r>
            <a:br>
              <a:rPr lang="en-US" dirty="0"/>
            </a:br>
            <a:r>
              <a:rPr lang="en-US" sz="3200" dirty="0"/>
              <a:t>(a single orientation)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8B9D-C527-4923-9974-744911CA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Experiment: macaque, V1 / V2, sine wave drifting gratings</a:t>
            </a:r>
          </a:p>
          <a:p>
            <a:r>
              <a:rPr lang="en-US" sz="1800" dirty="0"/>
              <a:t>Some neurons respond exclusively to a narrow range of stimulus orientations, but others are less selective</a:t>
            </a:r>
          </a:p>
          <a:p>
            <a:r>
              <a:rPr lang="en-US" sz="1800" dirty="0"/>
              <a:t>Orientation selectivity index (OSI) for each neuron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26F123-4774-469F-955D-7C2851C8A242}"/>
              </a:ext>
            </a:extLst>
          </p:cNvPr>
          <p:cNvGrpSpPr/>
          <p:nvPr/>
        </p:nvGrpSpPr>
        <p:grpSpPr>
          <a:xfrm>
            <a:off x="6026908" y="2507451"/>
            <a:ext cx="2475680" cy="1141095"/>
            <a:chOff x="5038865" y="2538547"/>
            <a:chExt cx="2475680" cy="1141095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44F49210-5DDF-4ACF-9735-7116BCFF1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865" y="2538547"/>
              <a:ext cx="2475680" cy="114109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D17D1E-7269-46B7-ADC9-FA51EC1B3BF6}"/>
                </a:ext>
              </a:extLst>
            </p:cNvPr>
            <p:cNvSpPr/>
            <p:nvPr/>
          </p:nvSpPr>
          <p:spPr>
            <a:xfrm>
              <a:off x="6814694" y="2752114"/>
              <a:ext cx="139337" cy="187234"/>
            </a:xfrm>
            <a:prstGeom prst="rect">
              <a:avLst/>
            </a:prstGeom>
            <a:solidFill>
              <a:schemeClr val="accent2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168E8B7-32B9-4496-B40C-A11DD90E6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0001"/>
            <a:ext cx="12192000" cy="24884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282BFE-2C97-4C0B-91A9-5FD0D12C8326}"/>
              </a:ext>
            </a:extLst>
          </p:cNvPr>
          <p:cNvSpPr txBox="1"/>
          <p:nvPr/>
        </p:nvSpPr>
        <p:spPr>
          <a:xfrm>
            <a:off x="689113" y="6250127"/>
            <a:ext cx="157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Less selective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68E54-FAB3-4CB8-849C-B1A1E05BF2A5}"/>
              </a:ext>
            </a:extLst>
          </p:cNvPr>
          <p:cNvSpPr txBox="1"/>
          <p:nvPr/>
        </p:nvSpPr>
        <p:spPr>
          <a:xfrm>
            <a:off x="4364934" y="6250127"/>
            <a:ext cx="157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More selective</a:t>
            </a:r>
          </a:p>
        </p:txBody>
      </p:sp>
    </p:spTree>
    <p:extLst>
      <p:ext uri="{BB962C8B-B14F-4D97-AF65-F5344CB8AC3E}">
        <p14:creationId xmlns:p14="http://schemas.microsoft.com/office/powerpoint/2010/main" val="270403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359C-043C-48E6-9FD2-A534C64A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of such 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E084F-2A85-4620-8A9E-23C86833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 LN-LN cascade model</a:t>
            </a:r>
          </a:p>
          <a:p>
            <a:r>
              <a:rPr lang="en-US" sz="1800" dirty="0"/>
              <a:t>3 components (in blue), 3 parameters (in green)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B5358676-9DC9-4EFD-9629-BAED1A954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74" y="2910389"/>
            <a:ext cx="7187647" cy="27559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4B569B4-46EE-4AC8-A013-CCBB2919D873}"/>
              </a:ext>
            </a:extLst>
          </p:cNvPr>
          <p:cNvGrpSpPr/>
          <p:nvPr/>
        </p:nvGrpSpPr>
        <p:grpSpPr>
          <a:xfrm>
            <a:off x="3373720" y="2653933"/>
            <a:ext cx="4499113" cy="369332"/>
            <a:chOff x="3369365" y="2469267"/>
            <a:chExt cx="449911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C81FFE-6F7B-4F18-82E9-51303C9CAA71}"/>
                </a:ext>
              </a:extLst>
            </p:cNvPr>
            <p:cNvSpPr txBox="1"/>
            <p:nvPr/>
          </p:nvSpPr>
          <p:spPr>
            <a:xfrm>
              <a:off x="3369365" y="2469267"/>
              <a:ext cx="983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Linear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E95311-6731-43AB-87EC-99484BDDF9EF}"/>
                </a:ext>
              </a:extLst>
            </p:cNvPr>
            <p:cNvSpPr txBox="1"/>
            <p:nvPr/>
          </p:nvSpPr>
          <p:spPr>
            <a:xfrm>
              <a:off x="6884504" y="2469267"/>
              <a:ext cx="983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NL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F070A3-3C11-43E0-93D7-2E5886763427}"/>
                </a:ext>
              </a:extLst>
            </p:cNvPr>
            <p:cNvSpPr txBox="1"/>
            <p:nvPr/>
          </p:nvSpPr>
          <p:spPr>
            <a:xfrm>
              <a:off x="4431811" y="2469267"/>
              <a:ext cx="983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NL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D9BEBA-1ACF-410D-A01E-528A2313E4B2}"/>
                </a:ext>
              </a:extLst>
            </p:cNvPr>
            <p:cNvSpPr txBox="1"/>
            <p:nvPr/>
          </p:nvSpPr>
          <p:spPr>
            <a:xfrm>
              <a:off x="5221356" y="2469267"/>
              <a:ext cx="983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Linear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0EFF0C-F43C-4737-AA88-E2CF742E575C}"/>
              </a:ext>
            </a:extLst>
          </p:cNvPr>
          <p:cNvSpPr txBox="1"/>
          <p:nvPr/>
        </p:nvSpPr>
        <p:spPr>
          <a:xfrm>
            <a:off x="3373720" y="3768841"/>
            <a:ext cx="1533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Filter: orientation selective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5D961-32B7-4983-BD60-8D25C1FCE09F}"/>
              </a:ext>
            </a:extLst>
          </p:cNvPr>
          <p:cNvSpPr txBox="1"/>
          <p:nvPr/>
        </p:nvSpPr>
        <p:spPr>
          <a:xfrm>
            <a:off x="3373720" y="5164756"/>
            <a:ext cx="153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Filter: untuned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34D9F3-14E6-451F-A0AC-A527DDA269D5}"/>
              </a:ext>
            </a:extLst>
          </p:cNvPr>
          <p:cNvSpPr txBox="1"/>
          <p:nvPr/>
        </p:nvSpPr>
        <p:spPr>
          <a:xfrm>
            <a:off x="3979487" y="5050243"/>
            <a:ext cx="153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rectification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6D6586-E258-4DC7-BFD2-74995D396E68}"/>
              </a:ext>
            </a:extLst>
          </p:cNvPr>
          <p:cNvSpPr txBox="1"/>
          <p:nvPr/>
        </p:nvSpPr>
        <p:spPr>
          <a:xfrm>
            <a:off x="6676020" y="4597286"/>
            <a:ext cx="153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Activation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C1C729-2EAE-4ED0-AEFA-6DAC88BBDABD}"/>
              </a:ext>
            </a:extLst>
          </p:cNvPr>
          <p:cNvSpPr txBox="1"/>
          <p:nvPr/>
        </p:nvSpPr>
        <p:spPr>
          <a:xfrm>
            <a:off x="5516549" y="3429000"/>
            <a:ext cx="153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Divisive normalization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1B3757D-C0CF-4D20-A86E-27AA4525AA85}"/>
              </a:ext>
            </a:extLst>
          </p:cNvPr>
          <p:cNvCxnSpPr/>
          <p:nvPr/>
        </p:nvCxnSpPr>
        <p:spPr>
          <a:xfrm rot="16200000" flipH="1">
            <a:off x="4643090" y="5457341"/>
            <a:ext cx="484836" cy="409303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FFFE1D-FE2A-41CF-8357-442A1FCCF502}"/>
              </a:ext>
            </a:extLst>
          </p:cNvPr>
          <p:cNvSpPr txBox="1"/>
          <p:nvPr/>
        </p:nvSpPr>
        <p:spPr>
          <a:xfrm>
            <a:off x="4515063" y="5937122"/>
            <a:ext cx="2791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Facilitation or suppression depending on the sign of </a:t>
            </a:r>
            <a:r>
              <a:rPr lang="en-US" dirty="0">
                <a:solidFill>
                  <a:schemeClr val="accent6"/>
                </a:solidFill>
              </a:rPr>
              <a:t>baseline value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AF21098-88BE-4112-8F53-C17CC8D9E214}"/>
              </a:ext>
            </a:extLst>
          </p:cNvPr>
          <p:cNvCxnSpPr/>
          <p:nvPr/>
        </p:nvCxnSpPr>
        <p:spPr>
          <a:xfrm rot="5400000" flipH="1" flipV="1">
            <a:off x="7288744" y="2928135"/>
            <a:ext cx="858452" cy="82296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47F266-002F-4804-BEAF-4CADC11D74D7}"/>
              </a:ext>
            </a:extLst>
          </p:cNvPr>
          <p:cNvSpPr txBox="1"/>
          <p:nvPr/>
        </p:nvSpPr>
        <p:spPr>
          <a:xfrm>
            <a:off x="7473280" y="2161591"/>
            <a:ext cx="279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Power law nonlinearity, depending on the </a:t>
            </a:r>
            <a:r>
              <a:rPr lang="en-US" dirty="0">
                <a:solidFill>
                  <a:schemeClr val="accent6"/>
                </a:solidFill>
              </a:rPr>
              <a:t>exponent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BD9AF04-5919-4F01-9C33-BA2BEAAB47F4}"/>
              </a:ext>
            </a:extLst>
          </p:cNvPr>
          <p:cNvCxnSpPr/>
          <p:nvPr/>
        </p:nvCxnSpPr>
        <p:spPr>
          <a:xfrm rot="10800000">
            <a:off x="2290354" y="3570515"/>
            <a:ext cx="1083366" cy="50481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DB6E09-F325-4C55-9C7F-A23C40C4F724}"/>
              </a:ext>
            </a:extLst>
          </p:cNvPr>
          <p:cNvSpPr txBox="1"/>
          <p:nvPr/>
        </p:nvSpPr>
        <p:spPr>
          <a:xfrm>
            <a:off x="191688" y="3023265"/>
            <a:ext cx="223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Derivatives of Gaussian, depending on aspect ratio and derivative order,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combined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as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filter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OSI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5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AE6-E6A3-462A-892D-4FF69EC8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of such diversity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A7054-A0EA-4913-ABFD-2B62190B2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23" y="2060020"/>
            <a:ext cx="8651966" cy="2839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A39E9-65A9-4731-8146-F8B1FAD7DDD0}"/>
              </a:ext>
            </a:extLst>
          </p:cNvPr>
          <p:cNvSpPr txBox="1"/>
          <p:nvPr/>
        </p:nvSpPr>
        <p:spPr>
          <a:xfrm>
            <a:off x="975360" y="1690688"/>
            <a:ext cx="29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Derivatives of Gaussian: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CBF35-E8F5-4469-8239-E4CEE79EAF18}"/>
              </a:ext>
            </a:extLst>
          </p:cNvPr>
          <p:cNvSpPr txBox="1"/>
          <p:nvPr/>
        </p:nvSpPr>
        <p:spPr>
          <a:xfrm>
            <a:off x="1127759" y="5239431"/>
            <a:ext cx="2016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Orientation tunings as the 3 components change: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8F36E-BB60-4A0E-B88B-D7A893F2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26" y="4849516"/>
            <a:ext cx="4628606" cy="20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4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F378-18C5-4BA5-B715-AA3737C6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of orientation selectivity</a:t>
            </a:r>
            <a:br>
              <a:rPr lang="en-US" dirty="0"/>
            </a:br>
            <a:r>
              <a:rPr lang="en-US" sz="3200" dirty="0"/>
              <a:t>(orientation mixtures)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8F5E-454F-47B9-8687-40460CE3F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Orientation mixtures: superimposition of stimuli that vary in orientation and contrast </a:t>
            </a:r>
          </a:p>
          <a:p>
            <a:r>
              <a:rPr lang="en-US" sz="1800" dirty="0"/>
              <a:t>A good way to separate the linear and nonlinear components, since the linear filter obeys superposition</a:t>
            </a:r>
          </a:p>
          <a:p>
            <a:r>
              <a:rPr lang="en-US" sz="1800" b="1" dirty="0"/>
              <a:t>Fitting the 3 parameters</a:t>
            </a:r>
          </a:p>
          <a:p>
            <a:pPr marL="0" indent="0">
              <a:buNone/>
            </a:pPr>
            <a:r>
              <a:rPr lang="en-US" sz="1800" b="1" dirty="0"/>
              <a:t>    for each neuron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E3303A7-4DA4-4A4E-A2CA-2A27349FB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353" y="2351321"/>
            <a:ext cx="7245739" cy="436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3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5544-0919-460C-883F-CA52E0BB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of each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7829-DF69-47F3-AB5B-72CE44C3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model performs well:</a:t>
            </a:r>
          </a:p>
          <a:p>
            <a:r>
              <a:rPr lang="en-US" sz="1800" dirty="0"/>
              <a:t>1) correlation between model components and observed OSI: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2) explanatory power of each component:</a:t>
            </a:r>
          </a:p>
          <a:p>
            <a:pPr marL="0" indent="0">
              <a:buNone/>
            </a:pPr>
            <a:r>
              <a:rPr lang="en-US" sz="1800" dirty="0"/>
              <a:t>Only one parameter is allowed to vary, the other two are chosen </a:t>
            </a:r>
          </a:p>
          <a:p>
            <a:pPr marL="0" indent="0">
              <a:buNone/>
            </a:pPr>
            <a:r>
              <a:rPr lang="en-US" sz="1800" dirty="0"/>
              <a:t>to be the median value of all neurons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9CB96-CE51-46A4-980C-6026648F3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96" y="1582102"/>
            <a:ext cx="5845356" cy="574874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F5A77FE-5137-46E2-9872-5F6C884AE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337" y="2229459"/>
            <a:ext cx="4634539" cy="2942445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9BEBA2-691D-4054-8D42-7209838F5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714228"/>
              </p:ext>
            </p:extLst>
          </p:nvPr>
        </p:nvGraphicFramePr>
        <p:xfrm>
          <a:off x="1100183" y="2588161"/>
          <a:ext cx="4830356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07589">
                  <a:extLst>
                    <a:ext uri="{9D8B030D-6E8A-4147-A177-3AD203B41FA5}">
                      <a16:colId xmlns:a16="http://schemas.microsoft.com/office/drawing/2014/main" val="3069525180"/>
                    </a:ext>
                  </a:extLst>
                </a:gridCol>
                <a:gridCol w="1207589">
                  <a:extLst>
                    <a:ext uri="{9D8B030D-6E8A-4147-A177-3AD203B41FA5}">
                      <a16:colId xmlns:a16="http://schemas.microsoft.com/office/drawing/2014/main" val="247691406"/>
                    </a:ext>
                  </a:extLst>
                </a:gridCol>
                <a:gridCol w="1207589">
                  <a:extLst>
                    <a:ext uri="{9D8B030D-6E8A-4147-A177-3AD203B41FA5}">
                      <a16:colId xmlns:a16="http://schemas.microsoft.com/office/drawing/2014/main" val="4220214987"/>
                    </a:ext>
                  </a:extLst>
                </a:gridCol>
                <a:gridCol w="1207589">
                  <a:extLst>
                    <a:ext uri="{9D8B030D-6E8A-4147-A177-3AD203B41FA5}">
                      <a16:colId xmlns:a16="http://schemas.microsoft.com/office/drawing/2014/main" val="2880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corr.coef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Filter 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exponent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44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9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8804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CEE3729-0B18-4BC9-888B-EF5501692344}"/>
              </a:ext>
            </a:extLst>
          </p:cNvPr>
          <p:cNvSpPr txBox="1"/>
          <p:nvPr/>
        </p:nvSpPr>
        <p:spPr>
          <a:xfrm>
            <a:off x="7499307" y="5290019"/>
            <a:ext cx="385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Open circles indicate simple cells, filled circles complex cells</a:t>
            </a:r>
          </a:p>
        </p:txBody>
      </p:sp>
    </p:spTree>
    <p:extLst>
      <p:ext uri="{BB962C8B-B14F-4D97-AF65-F5344CB8AC3E}">
        <p14:creationId xmlns:p14="http://schemas.microsoft.com/office/powerpoint/2010/main" val="266015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2D3E-0948-40E1-AA65-BE545CCC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of each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BE52-567D-494A-94A5-3E42FA26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5109"/>
            <a:ext cx="5157564" cy="4351338"/>
          </a:xfrm>
        </p:spPr>
        <p:txBody>
          <a:bodyPr/>
          <a:lstStyle/>
          <a:p>
            <a:r>
              <a:rPr lang="en-US" sz="1800" dirty="0"/>
              <a:t>2) explanatory power of each component:</a:t>
            </a:r>
          </a:p>
          <a:p>
            <a:pPr marL="0" indent="0">
              <a:buNone/>
            </a:pPr>
            <a:r>
              <a:rPr lang="en-US" sz="1800" dirty="0"/>
              <a:t>Variability in the filtering stage is the main source of</a:t>
            </a:r>
          </a:p>
          <a:p>
            <a:pPr marL="0" indent="0">
              <a:buNone/>
            </a:pPr>
            <a:r>
              <a:rPr lang="en-US" sz="1800" dirty="0"/>
              <a:t>tuning diversity</a:t>
            </a:r>
          </a:p>
          <a:p>
            <a:endParaRPr lang="en-US" sz="1800" dirty="0"/>
          </a:p>
          <a:p>
            <a:r>
              <a:rPr lang="en-US" sz="1800" dirty="0"/>
              <a:t>3) side note: use this model to predict spatial </a:t>
            </a:r>
          </a:p>
          <a:p>
            <a:pPr marL="0" indent="0">
              <a:buNone/>
            </a:pPr>
            <a:r>
              <a:rPr lang="en-US" sz="1800" dirty="0"/>
              <a:t>frequency selectivity:</a:t>
            </a:r>
          </a:p>
          <a:p>
            <a:pPr marL="0" indent="0">
              <a:buNone/>
            </a:pPr>
            <a:r>
              <a:rPr lang="en-US" sz="1800" dirty="0"/>
              <a:t>3 parameters roughly play the same role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BB2D56F-81B8-42C4-ACC6-E06AE9A5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866" y="1397724"/>
            <a:ext cx="5647071" cy="5312229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E0D4DD-9EF0-4FB9-BFEB-38FC4AB61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83" b="26941"/>
          <a:stretch/>
        </p:blipFill>
        <p:spPr>
          <a:xfrm>
            <a:off x="195943" y="4306445"/>
            <a:ext cx="5975118" cy="1780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8EBC1E-48D4-4812-A375-A262DB2BC5C5}"/>
              </a:ext>
            </a:extLst>
          </p:cNvPr>
          <p:cNvSpPr txBox="1"/>
          <p:nvPr/>
        </p:nvSpPr>
        <p:spPr>
          <a:xfrm>
            <a:off x="8702142" y="233203"/>
            <a:ext cx="3093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Fit quality = the correlation of model predicted and measured responses for a held-out set of stimuli</a:t>
            </a:r>
          </a:p>
        </p:txBody>
      </p:sp>
    </p:spTree>
    <p:extLst>
      <p:ext uri="{BB962C8B-B14F-4D97-AF65-F5344CB8AC3E}">
        <p14:creationId xmlns:p14="http://schemas.microsoft.com/office/powerpoint/2010/main" val="351628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570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My project</vt:lpstr>
      <vt:lpstr>My project</vt:lpstr>
      <vt:lpstr>Diversity of orientation selectivity (a single orientation) </vt:lpstr>
      <vt:lpstr>Origin of such diversity</vt:lpstr>
      <vt:lpstr>Origin of such diversity</vt:lpstr>
      <vt:lpstr>Diversity of orientation selectivity (orientation mixtures) </vt:lpstr>
      <vt:lpstr>Contributions of each component</vt:lpstr>
      <vt:lpstr>Contributions of each component</vt:lpstr>
      <vt:lpstr>Function of such diversity</vt:lpstr>
      <vt:lpstr>Back to my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Xueyan Niu</dc:creator>
  <cp:lastModifiedBy>Xueyan Niu</cp:lastModifiedBy>
  <cp:revision>30</cp:revision>
  <dcterms:created xsi:type="dcterms:W3CDTF">2020-05-09T03:28:09Z</dcterms:created>
  <dcterms:modified xsi:type="dcterms:W3CDTF">2020-05-09T12:56:31Z</dcterms:modified>
</cp:coreProperties>
</file>