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5" r:id="rId4"/>
    <p:sldId id="257" r:id="rId5"/>
    <p:sldId id="261" r:id="rId6"/>
    <p:sldId id="258" r:id="rId7"/>
    <p:sldId id="268" r:id="rId8"/>
    <p:sldId id="259" r:id="rId9"/>
    <p:sldId id="260" r:id="rId10"/>
    <p:sldId id="269" r:id="rId11"/>
    <p:sldId id="270" r:id="rId12"/>
    <p:sldId id="271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0453"/>
  </p:normalViewPr>
  <p:slideViewPr>
    <p:cSldViewPr snapToGrid="0" snapToObjects="1">
      <p:cViewPr varScale="1">
        <p:scale>
          <a:sx n="76" d="100"/>
          <a:sy n="76" d="100"/>
        </p:scale>
        <p:origin x="2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23008-AA71-A14E-8202-5EE8A67548A6}" type="datetimeFigureOut">
              <a:rPr lang="en-US" smtClean="0"/>
              <a:t>12/5/20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982E7-FCE6-914B-B790-0792BB61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8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simple, view of representation of neuron</a:t>
            </a:r>
          </a:p>
          <a:p>
            <a:pPr marL="171450" indent="-171450">
              <a:buFontTx/>
              <a:buChar char="-"/>
            </a:pPr>
            <a:r>
              <a:rPr lang="en-US" dirty="0"/>
              <a:t>Dynamics, single neuron response is multiphasic,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982E7-FCE6-914B-B790-0792BB61F2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52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the same neurons exhibit both preparatory- and movement-period activity, yet tuning during the preparatory period often differs from that during the movement period (e.g., cell 12 prefers up-left during the preparation, but down-right by movement onset) (Churchland et al. 2010a). Second, the movement-period responses are complex and multiphasic (Churchland et al. 2010a, 2012; Churchland &amp; Shenoy 2007b). Third, the responses of different neurons are heterogeneous, even in the same animal and the same local region of the cortex (Churchland et al. 2010a, Churchland &amp; Shenoy 2007b, </a:t>
            </a:r>
            <a:r>
              <a:rPr lang="en-US" dirty="0" err="1"/>
              <a:t>Fetz</a:t>
            </a:r>
            <a:r>
              <a:rPr lang="en-US" dirty="0"/>
              <a:t> 1992). In dynamical systems terms, the neural responses occupy a relatively high-dimensional space, on the order of 15–30 dimensions (Churchland &amp; Shenoy 2007b). Thus, if neurons are to represent movement parameters, there must be</a:t>
            </a:r>
          </a:p>
          <a:p>
            <a:endParaRPr lang="en-US" dirty="0"/>
          </a:p>
          <a:p>
            <a:r>
              <a:rPr lang="en-US" dirty="0"/>
              <a:t>many such parameters (e.g., Pearce &amp; Moran 2012). Finally, neural ﬁring ﬂuctuates over 400–800 </a:t>
            </a:r>
            <a:r>
              <a:rPr lang="en-US" dirty="0" err="1"/>
              <a:t>ms</a:t>
            </a:r>
            <a:r>
              <a:rPr lang="en-US" dirty="0"/>
              <a:t>, even when the reaches themselves are quite brief (e.g., the reaches for Monkey B lasted ∼150–300 </a:t>
            </a:r>
            <a:r>
              <a:rPr lang="en-US" dirty="0" err="1"/>
              <a:t>ms</a:t>
            </a:r>
            <a:r>
              <a:rPr lang="en-US" dirty="0"/>
              <a:t>). Thus if movement parameters are represented directly, there must be some unexpected temporal multiplexing (e.g., Fu et al. 1995).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982E7-FCE6-914B-B790-0792BB61F2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5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AEF9-2D75-A346-9EDF-5C5F072EF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AD102-9A43-6246-A466-785D7E9A5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6F55B-68AB-3D43-98E8-69342996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FE17B-23C7-154F-9704-5340C8639EFE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24A57-9972-4447-A378-4DBED1F4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4251E-E895-274B-9836-232BD994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CDFE-4DE8-9C4A-B80F-9086B0DD7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6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1B8FB-6C92-5D46-BC3F-D9F4BE2D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73D8F-B82C-F941-92C5-CFBDDD609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A524F-2DF8-B545-81C4-47204DD3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FE17B-23C7-154F-9704-5340C8639EFE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4CD44-DEEC-A14F-967B-DC8F6A91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FAA1-2EDD-974F-BF0D-079CB3AC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CDFE-4DE8-9C4A-B80F-9086B0DD7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2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58511B-9864-784D-8047-9BDE2EEE8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2AA65-F107-F245-97C7-0F08F4C89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4E0D9-FC47-704B-8899-2695E29F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FE17B-23C7-154F-9704-5340C8639EFE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4B1F0-735D-0849-B975-88579383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5E92A-CB01-254E-82E1-F2E5EDF7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CDFE-4DE8-9C4A-B80F-9086B0DD7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0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5A5C-B477-1D4F-8FC7-79651DC5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BEAC4-771F-3143-9CFA-1DDF97F07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BC91-72A8-6145-BB56-57D5289B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FE17B-23C7-154F-9704-5340C8639EFE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43C9E-2C3E-A24C-B162-290E3FBD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47E76-4CFE-CF47-8836-FAFFF586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CDFE-4DE8-9C4A-B80F-9086B0DD7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6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477C-B62B-4A46-8D72-209E7F44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DC77-67BE-634E-B8E4-43C9180EA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BE4D5-6D8F-3849-8A90-3C41DD3B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FE17B-23C7-154F-9704-5340C8639EFE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446C8-E99F-824F-A83C-1BC2A1C8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67728-1027-D84B-8240-E4099D89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CDFE-4DE8-9C4A-B80F-9086B0DD7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4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18FAE-93E3-434E-A387-F7829AAD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6DDD-336F-5649-821D-418821CBE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441F5-B571-074F-9AF0-A063A12B5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7A38F-C403-B547-9919-4DB24C68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FE17B-23C7-154F-9704-5340C8639EFE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57AF2-BDEA-2746-B67F-090CFAE5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06BCD-3BB7-8049-BCE6-91AF215E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CDFE-4DE8-9C4A-B80F-9086B0DD7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2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0385-2710-D94C-9B60-5BAE22EE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88CBD-48E7-4A45-8888-9666BC109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A6809-630A-5E4D-AE25-220314E47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64FAA-3192-4547-948B-8B33C151B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12A89-772F-E044-9B20-81BA0609A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ED1C5-B168-4B46-BDFD-D7DA9D0F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FE17B-23C7-154F-9704-5340C8639EFE}" type="datetimeFigureOut">
              <a:rPr lang="en-US" smtClean="0"/>
              <a:t>12/5/20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393A1-9518-C844-8BBC-0EAAECB8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43B6C-9140-624C-91AF-F9088E63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CDFE-4DE8-9C4A-B80F-9086B0DD7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7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287E-3908-DC4D-901B-7100E3CD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F1B82-22EF-D041-89E0-8DBFA237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FE17B-23C7-154F-9704-5340C8639EFE}" type="datetimeFigureOut">
              <a:rPr lang="en-US" smtClean="0"/>
              <a:t>12/5/20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8BE1E-E937-7E45-804A-6339232B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82FCE-8F43-514A-A35D-6E7364E0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CDFE-4DE8-9C4A-B80F-9086B0DD7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1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D988DB-73B8-AD49-9D22-7AA72250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FE17B-23C7-154F-9704-5340C8639EFE}" type="datetimeFigureOut">
              <a:rPr lang="en-US" smtClean="0"/>
              <a:t>12/5/20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90D2D-CB59-0C4A-9B1D-D1E46F35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EBE95-46C8-8D47-A508-2012D640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CDFE-4DE8-9C4A-B80F-9086B0DD7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6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EB75-6FFC-F049-997B-A8CF1BEB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58CDF-E0AA-9F48-9A6A-E02E5F21C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3A736-F55F-2F47-8C1F-E27AA954D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9BCB6-FDB9-A642-A28F-7FF17AD6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FE17B-23C7-154F-9704-5340C8639EFE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31219-FC01-8D45-9F4D-F3DECCF6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742E9-E1B7-6747-AD6B-A5447CF0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CDFE-4DE8-9C4A-B80F-9086B0DD7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3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A24D-089F-4A4E-BE30-FFEDFDD1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FD7C2-A0E4-5B4F-AA56-2BFF0C15C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6BE85-F483-F14D-9B17-A5E80C870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7AC9F-EBAA-0945-B7DD-53F78581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FE17B-23C7-154F-9704-5340C8639EFE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34EDF-7B8A-9445-853E-0089140F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657BB-3EA0-B244-AD75-69809229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CDFE-4DE8-9C4A-B80F-9086B0DD7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8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50B3C-6BCD-3342-8C6B-0C512783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70598-33A0-E04A-8D04-9F2988233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A89A7-26CB-404B-A7F1-E32049203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FE17B-23C7-154F-9704-5340C8639EFE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F3EBA-869C-D341-BC1B-D40103D3F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EC850-AACB-414F-AB6E-2C42F4120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FCDFE-4DE8-9C4A-B80F-9086B0DD7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4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6/annurev-neuro-092619-094115" TargetMode="External"/><Relationship Id="rId2" Type="http://schemas.openxmlformats.org/officeDocument/2006/relationships/hyperlink" Target="https://doi.org/10.1146/annurev-neuro-062111-15050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6/annurev-neuro-092619-094115" TargetMode="External"/><Relationship Id="rId2" Type="http://schemas.openxmlformats.org/officeDocument/2006/relationships/hyperlink" Target="https://doi.org/10.1146/annurev-neuro-062111-15050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631C-0A31-2149-ABFA-C1C0EC194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Dynamical systems perspective of motor control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5E1870-33CF-8247-A477-547A8A30E20C}"/>
              </a:ext>
            </a:extLst>
          </p:cNvPr>
          <p:cNvSpPr txBox="1">
            <a:spLocks/>
          </p:cNvSpPr>
          <p:nvPr/>
        </p:nvSpPr>
        <p:spPr>
          <a:xfrm>
            <a:off x="838200" y="3789362"/>
            <a:ext cx="10515600" cy="919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>
                <a:effectLst/>
              </a:rPr>
              <a:t>Shenoy, Krishna V., Maneesh </a:t>
            </a:r>
            <a:r>
              <a:rPr lang="en-SG" sz="1200" dirty="0" err="1">
                <a:effectLst/>
              </a:rPr>
              <a:t>Sahani</a:t>
            </a:r>
            <a:r>
              <a:rPr lang="en-SG" sz="1200" dirty="0">
                <a:effectLst/>
              </a:rPr>
              <a:t>, and Mark M. Churchland. ‘Cortical Control of Arm Movements: A Dynamical Systems Perspective’. </a:t>
            </a:r>
            <a:r>
              <a:rPr lang="en-SG" sz="1200" i="1" dirty="0">
                <a:effectLst/>
              </a:rPr>
              <a:t>Annual Review of Neuroscience</a:t>
            </a:r>
            <a:r>
              <a:rPr lang="en-SG" sz="1200" dirty="0">
                <a:effectLst/>
              </a:rPr>
              <a:t> 36, no. 1 (8 July 2013): 337–59. </a:t>
            </a:r>
            <a:r>
              <a:rPr lang="en-SG" sz="1200" dirty="0">
                <a:effectLst/>
                <a:hlinkClick r:id="rId2"/>
              </a:rPr>
              <a:t>https://doi.org/10.1146/annurev-neuro-062111-150509</a:t>
            </a:r>
            <a:r>
              <a:rPr lang="en-SG" sz="1200" dirty="0">
                <a:effectLst/>
              </a:rPr>
              <a:t>.</a:t>
            </a:r>
          </a:p>
          <a:p>
            <a:r>
              <a:rPr lang="en-SG" sz="1200" dirty="0">
                <a:effectLst/>
              </a:rPr>
              <a:t>Vyas, Saurabh, Matthew D. Golub, David </a:t>
            </a:r>
            <a:r>
              <a:rPr lang="en-SG" sz="1200" dirty="0" err="1">
                <a:effectLst/>
              </a:rPr>
              <a:t>Sussillo</a:t>
            </a:r>
            <a:r>
              <a:rPr lang="en-SG" sz="1200" dirty="0">
                <a:effectLst/>
              </a:rPr>
              <a:t>, and Krishna V. Shenoy. ‘Computation Through Neural Population Dynamics’. </a:t>
            </a:r>
            <a:r>
              <a:rPr lang="en-SG" sz="1200" i="1" dirty="0">
                <a:effectLst/>
              </a:rPr>
              <a:t>Annual Review of Neuroscience</a:t>
            </a:r>
            <a:r>
              <a:rPr lang="en-SG" sz="1200" dirty="0">
                <a:effectLst/>
              </a:rPr>
              <a:t> 43, no. 1 (8 July 2020): 249–75. </a:t>
            </a:r>
            <a:r>
              <a:rPr lang="en-SG" sz="1200" dirty="0">
                <a:effectLst/>
                <a:hlinkClick r:id="rId3"/>
              </a:rPr>
              <a:t>https://doi.org/10.1146/annurev-neuro-092619-094115</a:t>
            </a:r>
            <a:r>
              <a:rPr lang="en-SG" sz="1200" dirty="0">
                <a:effectLst/>
              </a:rPr>
              <a:t>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C31E9-009C-5444-BA94-ECBC75EC39B2}"/>
              </a:ext>
            </a:extLst>
          </p:cNvPr>
          <p:cNvSpPr txBox="1"/>
          <p:nvPr/>
        </p:nvSpPr>
        <p:spPr>
          <a:xfrm>
            <a:off x="7976681" y="5778230"/>
            <a:ext cx="252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Liyuan</a:t>
            </a:r>
          </a:p>
        </p:txBody>
      </p:sp>
    </p:spTree>
    <p:extLst>
      <p:ext uri="{BB962C8B-B14F-4D97-AF65-F5344CB8AC3E}">
        <p14:creationId xmlns:p14="http://schemas.microsoft.com/office/powerpoint/2010/main" val="114673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840B-B2EE-2C4B-BAD8-DE1BE533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3EDA4-2619-7A44-B5D9-0E8AD1361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D90AB-0DC3-9143-B3AE-96595587E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242" y="1009550"/>
            <a:ext cx="5464107" cy="579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7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610B-F9B1-F74A-A95C-7D70C55E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3EF0C-968D-B649-B7A4-F888039DE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 during preparatory phase uncorrelated with tuning during movement</a:t>
            </a:r>
          </a:p>
          <a:p>
            <a:r>
              <a:rPr lang="en-US" dirty="0"/>
              <a:t>Not more inhibitory neurons activated during preparatory phase</a:t>
            </a:r>
          </a:p>
          <a:p>
            <a:r>
              <a:rPr lang="en-US" dirty="0"/>
              <a:t>Activity during preparation is orthogonal to dimensions that correspond to muscle activation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4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271B-9D5D-FD49-8B76-3D7DF19A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DF1B5-1212-664E-858D-7F4FDB9C8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Larger conceptual framework for understanding functioning/dynamics of brain areas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3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F578-2A5F-4948-91FC-8E9BB63A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RNN to learn dynamical 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A33C3A-4D9C-E142-BE4A-916ECEA70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891" y="2443653"/>
            <a:ext cx="2476500" cy="800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1A87D2-F4E0-124F-9EC6-7D7DBEC07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700" y="3336318"/>
            <a:ext cx="2146300" cy="66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AC002A-BEFD-4442-963E-5D66A5D8592A}"/>
              </a:ext>
            </a:extLst>
          </p:cNvPr>
          <p:cNvSpPr txBox="1"/>
          <p:nvPr/>
        </p:nvSpPr>
        <p:spPr>
          <a:xfrm>
            <a:off x="7344384" y="2689987"/>
            <a:ext cx="3638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Data modeling </a:t>
            </a:r>
          </a:p>
          <a:p>
            <a:pPr marL="342900" indent="-342900">
              <a:buAutoNum type="arabicParenR"/>
            </a:pPr>
            <a:r>
              <a:rPr lang="en-US" dirty="0"/>
              <a:t>Task based modeling</a:t>
            </a:r>
          </a:p>
        </p:txBody>
      </p:sp>
    </p:spTree>
    <p:extLst>
      <p:ext uri="{BB962C8B-B14F-4D97-AF65-F5344CB8AC3E}">
        <p14:creationId xmlns:p14="http://schemas.microsoft.com/office/powerpoint/2010/main" val="351266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2732-EF6C-9B47-832F-D074F5D0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C0828-AF3D-9846-9D91-337C170E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1200" dirty="0">
                <a:effectLst/>
              </a:rPr>
              <a:t>Shenoy, Krishna V., Maneesh </a:t>
            </a:r>
            <a:r>
              <a:rPr lang="en-SG" sz="1200" dirty="0" err="1">
                <a:effectLst/>
              </a:rPr>
              <a:t>Sahani</a:t>
            </a:r>
            <a:r>
              <a:rPr lang="en-SG" sz="1200" dirty="0">
                <a:effectLst/>
              </a:rPr>
              <a:t>, and Mark M. Churchland. ‘Cortical Control of Arm Movements: A Dynamical Systems Perspective’. </a:t>
            </a:r>
            <a:r>
              <a:rPr lang="en-SG" sz="1200" i="1" dirty="0">
                <a:effectLst/>
              </a:rPr>
              <a:t>Annual Review of Neuroscience</a:t>
            </a:r>
            <a:r>
              <a:rPr lang="en-SG" sz="1200" dirty="0">
                <a:effectLst/>
              </a:rPr>
              <a:t> 36, no. 1 (8 July 2013): 337–59. </a:t>
            </a:r>
            <a:r>
              <a:rPr lang="en-SG" sz="1200" dirty="0">
                <a:effectLst/>
                <a:hlinkClick r:id="rId2"/>
              </a:rPr>
              <a:t>https://doi.org/10.1146/annurev-neuro-062111-150509</a:t>
            </a:r>
            <a:r>
              <a:rPr lang="en-SG" sz="1200" dirty="0">
                <a:effectLst/>
              </a:rPr>
              <a:t>.</a:t>
            </a:r>
          </a:p>
          <a:p>
            <a:r>
              <a:rPr lang="en-SG" sz="1200" dirty="0">
                <a:effectLst/>
              </a:rPr>
              <a:t>Vyas, Saurabh, Matthew D. Golub, David </a:t>
            </a:r>
            <a:r>
              <a:rPr lang="en-SG" sz="1200" dirty="0" err="1">
                <a:effectLst/>
              </a:rPr>
              <a:t>Sussillo</a:t>
            </a:r>
            <a:r>
              <a:rPr lang="en-SG" sz="1200" dirty="0">
                <a:effectLst/>
              </a:rPr>
              <a:t>, and Krishna V. Shenoy. ‘Computation Through Neural Population Dynamics’. </a:t>
            </a:r>
            <a:r>
              <a:rPr lang="en-SG" sz="1200" i="1" dirty="0">
                <a:effectLst/>
              </a:rPr>
              <a:t>Annual Review of Neuroscience</a:t>
            </a:r>
            <a:r>
              <a:rPr lang="en-SG" sz="1200" dirty="0">
                <a:effectLst/>
              </a:rPr>
              <a:t> 43, no. 1 (8 July 2020): 249–75. </a:t>
            </a:r>
            <a:r>
              <a:rPr lang="en-SG" sz="1200" dirty="0">
                <a:effectLst/>
                <a:hlinkClick r:id="rId3"/>
              </a:rPr>
              <a:t>https://doi.org/10.1146/annurev-neuro-092619-094115</a:t>
            </a:r>
            <a:r>
              <a:rPr lang="en-SG" sz="1200" dirty="0">
                <a:effectLst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5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F00A-6D92-1445-BC2D-09970126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view: neurons in motor cortex tuned for direction of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F6A7-1469-C141-B0AC-0F62635B4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ADED6-2409-A44F-9412-6D8BDE7E1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25" b="33580"/>
          <a:stretch/>
        </p:blipFill>
        <p:spPr>
          <a:xfrm>
            <a:off x="753046" y="2506132"/>
            <a:ext cx="10685908" cy="331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4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1113-F0A9-4840-A695-8F5FC493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view is limited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29CCE5-2E78-6D45-98CF-19ABEF33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451"/>
            <a:ext cx="10515600" cy="4351338"/>
          </a:xfrm>
        </p:spPr>
        <p:txBody>
          <a:bodyPr/>
          <a:lstStyle/>
          <a:p>
            <a:r>
              <a:rPr lang="en-US" sz="2000" dirty="0" err="1"/>
              <a:t>Fetz</a:t>
            </a:r>
            <a:r>
              <a:rPr lang="en-US" sz="2000" dirty="0"/>
              <a:t> (1992)</a:t>
            </a:r>
          </a:p>
          <a:p>
            <a:pPr lvl="1"/>
            <a:r>
              <a:rPr lang="en-US" sz="1600" dirty="0"/>
              <a:t>over the last three decades this formula [recording single neurons in behaving animals] has generated numerous papers illustrating neurons whose activity appears to code (i.e., to covary with) various movement parameters or representations of higher-order sensorimotor functions. . . . the search for neural correlates of motor parameters may actually distract us from recognizing the operation of radically different neural mechanisms of sensorimotor control. (p. 77)</a:t>
            </a:r>
          </a:p>
          <a:p>
            <a:r>
              <a:rPr lang="en-US" sz="2000" dirty="0" err="1"/>
              <a:t>Cisek</a:t>
            </a:r>
            <a:r>
              <a:rPr lang="en-US" sz="2000" dirty="0"/>
              <a:t> (2006)</a:t>
            </a:r>
          </a:p>
          <a:p>
            <a:pPr lvl="1"/>
            <a:r>
              <a:rPr lang="en-US" sz="1600" dirty="0"/>
              <a:t>“the role of the motor system is to produce movement, not to describe it”		</a:t>
            </a:r>
          </a:p>
        </p:txBody>
      </p:sp>
    </p:spTree>
    <p:extLst>
      <p:ext uri="{BB962C8B-B14F-4D97-AF65-F5344CB8AC3E}">
        <p14:creationId xmlns:p14="http://schemas.microsoft.com/office/powerpoint/2010/main" val="195850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B715-9F72-AB42-95DD-DA8E1FEA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 example: Pendulum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FD35C-465A-CF43-8E28-C81B64A0B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089B8-EE76-D248-98E6-A079F6A76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711"/>
          <a:stretch/>
        </p:blipFill>
        <p:spPr>
          <a:xfrm>
            <a:off x="2003898" y="2491029"/>
            <a:ext cx="7221706" cy="23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8B25-B0ED-3042-B9AB-73997D55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 population modeled as dynamic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2B78B-3A7E-7A4C-B312-72813B981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9133" cy="4351338"/>
          </a:xfrm>
        </p:spPr>
        <p:txBody>
          <a:bodyPr/>
          <a:lstStyle/>
          <a:p>
            <a:r>
              <a:rPr lang="en-US" dirty="0"/>
              <a:t>extensively connected recurrent network of millions of neurons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9E4CC-0725-184A-8A35-1BDB9D133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236" y="2344025"/>
            <a:ext cx="6534813" cy="450426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DF72C5E-1ADB-8842-A930-E8B0FF991E9C}"/>
              </a:ext>
            </a:extLst>
          </p:cNvPr>
          <p:cNvGrpSpPr/>
          <p:nvPr/>
        </p:nvGrpSpPr>
        <p:grpSpPr>
          <a:xfrm>
            <a:off x="1423751" y="4596158"/>
            <a:ext cx="2667000" cy="1504655"/>
            <a:chOff x="4762500" y="2984500"/>
            <a:chExt cx="2667000" cy="150465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E8C7827-865D-2447-B240-AFDB1BBDC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2500" y="2984500"/>
              <a:ext cx="2667000" cy="8890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04149F-70CC-0144-B8E4-517A7CFF77FF}"/>
                </a:ext>
              </a:extLst>
            </p:cNvPr>
            <p:cNvSpPr/>
            <p:nvPr/>
          </p:nvSpPr>
          <p:spPr>
            <a:xfrm>
              <a:off x="5448302" y="4119823"/>
              <a:ext cx="1470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m(t) = G[x(t)],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05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4D12-9B1B-514B-9E26-AAEEE362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Delayed reach task: preparation phase reduces reaction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08BF-8DC9-104E-85B1-4C8933EC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F217C-3637-A847-BA3E-D798B704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824722"/>
            <a:ext cx="7809641" cy="503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2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79A7-ACA7-3040-A53F-EE787305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Subtreshold</a:t>
            </a:r>
            <a:r>
              <a:rPr lang="en-US" dirty="0"/>
              <a:t> activation vs initial condition hypothesis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7989FF-E651-4743-96DA-478FCB32B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888958"/>
              </p:ext>
            </p:extLst>
          </p:nvPr>
        </p:nvGraphicFramePr>
        <p:xfrm>
          <a:off x="838200" y="1825625"/>
          <a:ext cx="105156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1538302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11280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Representational perspective: subthreshold activation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Dynamic systems perspective: initial condition hypothesis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8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dirty="0"/>
                        <a:t>Preparation activity is subthreshold activation, which allows faster 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- Preparation activity is movement to optimal initial dynamic state</a:t>
                      </a:r>
                    </a:p>
                    <a:p>
                      <a:pPr lvl="1"/>
                      <a:r>
                        <a:rPr lang="en-US" dirty="0"/>
                        <a:t>- Different initial dynamic state produces different population trajectory and different movements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73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199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73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5E99-64D1-C849-9D18-F7615313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Decrease in variability sign of moving to preparation state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4493A-1CDF-CA4B-9669-1BCEAA1D9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6C669-DD27-A64D-AB23-76F9484E4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732" y="1868778"/>
            <a:ext cx="8968317" cy="401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6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F51C-D049-EE48-A685-B8B9B958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C3442-9B98-C344-A8C8-9D249A09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030FC-E327-6C4C-8AE0-F6AA01474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0" y="247650"/>
            <a:ext cx="100711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8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729</Words>
  <Application>Microsoft Macintosh PowerPoint</Application>
  <PresentationFormat>Widescreen</PresentationFormat>
  <Paragraphs>41</Paragraphs>
  <Slides>14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Dynamical systems perspective of motor control</vt:lpstr>
      <vt:lpstr>Classical view: neurons in motor cortex tuned for direction of movement</vt:lpstr>
      <vt:lpstr>Classical view is limited</vt:lpstr>
      <vt:lpstr>Dynamical system example: Pendulum</vt:lpstr>
      <vt:lpstr>Neuron population modeled as dynamic system</vt:lpstr>
      <vt:lpstr>Delayed reach task: preparation phase reduces reaction time</vt:lpstr>
      <vt:lpstr>Subtreshold activation vs initial condition hypothesis</vt:lpstr>
      <vt:lpstr>Decrease in variability sign of moving to preparation state </vt:lpstr>
      <vt:lpstr>PowerPoint Presentation</vt:lpstr>
      <vt:lpstr>PowerPoint Presentation</vt:lpstr>
      <vt:lpstr>Evidences</vt:lpstr>
      <vt:lpstr>Conclusion</vt:lpstr>
      <vt:lpstr>Using RNN to learn dynamical system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 liyuan</dc:creator>
  <cp:lastModifiedBy>liang liyuan</cp:lastModifiedBy>
  <cp:revision>21</cp:revision>
  <dcterms:created xsi:type="dcterms:W3CDTF">2020-12-05T09:39:14Z</dcterms:created>
  <dcterms:modified xsi:type="dcterms:W3CDTF">2020-12-05T16:12:21Z</dcterms:modified>
</cp:coreProperties>
</file>