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59"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64" d="100"/>
          <a:sy n="64" d="100"/>
        </p:scale>
        <p:origin x="68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8833D-96EB-4BD7-BBFA-239A3193437F}"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807EC-DBCE-45D3-850B-B01EB6DFCB80}" type="slidenum">
              <a:rPr lang="en-US" smtClean="0"/>
              <a:t>‹#›</a:t>
            </a:fld>
            <a:endParaRPr lang="en-US"/>
          </a:p>
        </p:txBody>
      </p:sp>
    </p:spTree>
    <p:extLst>
      <p:ext uri="{BB962C8B-B14F-4D97-AF65-F5344CB8AC3E}">
        <p14:creationId xmlns:p14="http://schemas.microsoft.com/office/powerpoint/2010/main" val="2921728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Surround modulation is widely found in visual areas, so they must carry important functions. </a:t>
            </a:r>
          </a:p>
        </p:txBody>
      </p:sp>
      <p:sp>
        <p:nvSpPr>
          <p:cNvPr id="4" name="Slide Number Placeholder 3"/>
          <p:cNvSpPr>
            <a:spLocks noGrp="1"/>
          </p:cNvSpPr>
          <p:nvPr>
            <p:ph type="sldNum" sz="quarter" idx="5"/>
          </p:nvPr>
        </p:nvSpPr>
        <p:spPr/>
        <p:txBody>
          <a:bodyPr/>
          <a:lstStyle/>
          <a:p>
            <a:fld id="{A63807EC-DBCE-45D3-850B-B01EB6DFCB80}" type="slidenum">
              <a:rPr lang="en-US" smtClean="0"/>
              <a:t>3</a:t>
            </a:fld>
            <a:endParaRPr lang="en-US"/>
          </a:p>
        </p:txBody>
      </p:sp>
    </p:spTree>
    <p:extLst>
      <p:ext uri="{BB962C8B-B14F-4D97-AF65-F5344CB8AC3E}">
        <p14:creationId xmlns:p14="http://schemas.microsoft.com/office/powerpoint/2010/main" val="4083169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experimental findings or basic truth about SM. </a:t>
            </a:r>
          </a:p>
          <a:p>
            <a:r>
              <a:rPr lang="en-US" dirty="0"/>
              <a:t>The white circle is RF. The black curve is the neuron’s response when given high-contrast stimuli. The x-axis is the patch radius shown to the neuron. We can see that when the radius is roughly here, increasing the radius will cause suppression. </a:t>
            </a:r>
          </a:p>
        </p:txBody>
      </p:sp>
      <p:sp>
        <p:nvSpPr>
          <p:cNvPr id="4" name="Slide Number Placeholder 3"/>
          <p:cNvSpPr>
            <a:spLocks noGrp="1"/>
          </p:cNvSpPr>
          <p:nvPr>
            <p:ph type="sldNum" sz="quarter" idx="5"/>
          </p:nvPr>
        </p:nvSpPr>
        <p:spPr/>
        <p:txBody>
          <a:bodyPr/>
          <a:lstStyle/>
          <a:p>
            <a:fld id="{A63807EC-DBCE-45D3-850B-B01EB6DFCB80}" type="slidenum">
              <a:rPr lang="en-US" smtClean="0"/>
              <a:t>4</a:t>
            </a:fld>
            <a:endParaRPr lang="en-US"/>
          </a:p>
        </p:txBody>
      </p:sp>
    </p:spTree>
    <p:extLst>
      <p:ext uri="{BB962C8B-B14F-4D97-AF65-F5344CB8AC3E}">
        <p14:creationId xmlns:p14="http://schemas.microsoft.com/office/powerpoint/2010/main" val="76023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V1 has 6 layers, different layers have different sources of information.</a:t>
            </a:r>
          </a:p>
          <a:p>
            <a:r>
              <a:rPr lang="en-US" dirty="0"/>
              <a:t>By examining the behavior of different layers, we can separate the roles played by the 3 sources of modulation.</a:t>
            </a:r>
          </a:p>
          <a:p>
            <a:r>
              <a:rPr lang="en-US" dirty="0"/>
              <a:t>So basically the blue part indicates suppression. What is important is in which layer the suppression starts. </a:t>
            </a:r>
          </a:p>
        </p:txBody>
      </p:sp>
      <p:sp>
        <p:nvSpPr>
          <p:cNvPr id="4" name="Slide Number Placeholder 3"/>
          <p:cNvSpPr>
            <a:spLocks noGrp="1"/>
          </p:cNvSpPr>
          <p:nvPr>
            <p:ph type="sldNum" sz="quarter" idx="5"/>
          </p:nvPr>
        </p:nvSpPr>
        <p:spPr/>
        <p:txBody>
          <a:bodyPr/>
          <a:lstStyle/>
          <a:p>
            <a:fld id="{A63807EC-DBCE-45D3-850B-B01EB6DFCB80}" type="slidenum">
              <a:rPr lang="en-US" smtClean="0"/>
              <a:t>7</a:t>
            </a:fld>
            <a:endParaRPr lang="en-US"/>
          </a:p>
        </p:txBody>
      </p:sp>
    </p:spTree>
    <p:extLst>
      <p:ext uri="{BB962C8B-B14F-4D97-AF65-F5344CB8AC3E}">
        <p14:creationId xmlns:p14="http://schemas.microsoft.com/office/powerpoint/2010/main" val="1723658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fact about feedback connection is that…</a:t>
            </a:r>
          </a:p>
          <a:p>
            <a:r>
              <a:rPr lang="en-US" dirty="0"/>
              <a:t>To further examine the role of feedback, here is another experiment.</a:t>
            </a:r>
          </a:p>
          <a:p>
            <a:r>
              <a:rPr lang="en-US" dirty="0"/>
              <a:t>We can see that when they paralyze some of the feedback, it enlarge the RF that will not cause suppression. </a:t>
            </a:r>
          </a:p>
        </p:txBody>
      </p:sp>
      <p:sp>
        <p:nvSpPr>
          <p:cNvPr id="4" name="Slide Number Placeholder 3"/>
          <p:cNvSpPr>
            <a:spLocks noGrp="1"/>
          </p:cNvSpPr>
          <p:nvPr>
            <p:ph type="sldNum" sz="quarter" idx="5"/>
          </p:nvPr>
        </p:nvSpPr>
        <p:spPr/>
        <p:txBody>
          <a:bodyPr/>
          <a:lstStyle/>
          <a:p>
            <a:fld id="{A63807EC-DBCE-45D3-850B-B01EB6DFCB80}" type="slidenum">
              <a:rPr lang="en-US" smtClean="0"/>
              <a:t>8</a:t>
            </a:fld>
            <a:endParaRPr lang="en-US"/>
          </a:p>
        </p:txBody>
      </p:sp>
    </p:spTree>
    <p:extLst>
      <p:ext uri="{BB962C8B-B14F-4D97-AF65-F5344CB8AC3E}">
        <p14:creationId xmlns:p14="http://schemas.microsoft.com/office/powerpoint/2010/main" val="4158549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all the experimental findings, the authors propose a circuit for SM. </a:t>
            </a:r>
          </a:p>
          <a:p>
            <a:r>
              <a:rPr lang="en-US" dirty="0"/>
              <a:t>When the stimulus is of certain orientation, at least one of these columns will prefer that orientation. Since the columns talk to each other, the suppression propagate through all the columns. That can explain the effect of near-SM. </a:t>
            </a:r>
          </a:p>
        </p:txBody>
      </p:sp>
      <p:sp>
        <p:nvSpPr>
          <p:cNvPr id="4" name="Slide Number Placeholder 3"/>
          <p:cNvSpPr>
            <a:spLocks noGrp="1"/>
          </p:cNvSpPr>
          <p:nvPr>
            <p:ph type="sldNum" sz="quarter" idx="5"/>
          </p:nvPr>
        </p:nvSpPr>
        <p:spPr/>
        <p:txBody>
          <a:bodyPr/>
          <a:lstStyle/>
          <a:p>
            <a:fld id="{A63807EC-DBCE-45D3-850B-B01EB6DFCB80}" type="slidenum">
              <a:rPr lang="en-US" smtClean="0"/>
              <a:t>9</a:t>
            </a:fld>
            <a:endParaRPr lang="en-US"/>
          </a:p>
        </p:txBody>
      </p:sp>
    </p:spTree>
    <p:extLst>
      <p:ext uri="{BB962C8B-B14F-4D97-AF65-F5344CB8AC3E}">
        <p14:creationId xmlns:p14="http://schemas.microsoft.com/office/powerpoint/2010/main" val="2133854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suppresses the response of E1, by increasing the response of I1. </a:t>
            </a:r>
          </a:p>
        </p:txBody>
      </p:sp>
      <p:sp>
        <p:nvSpPr>
          <p:cNvPr id="4" name="Slide Number Placeholder 3"/>
          <p:cNvSpPr>
            <a:spLocks noGrp="1"/>
          </p:cNvSpPr>
          <p:nvPr>
            <p:ph type="sldNum" sz="quarter" idx="5"/>
          </p:nvPr>
        </p:nvSpPr>
        <p:spPr/>
        <p:txBody>
          <a:bodyPr/>
          <a:lstStyle/>
          <a:p>
            <a:fld id="{A63807EC-DBCE-45D3-850B-B01EB6DFCB80}" type="slidenum">
              <a:rPr lang="en-US" smtClean="0"/>
              <a:t>10</a:t>
            </a:fld>
            <a:endParaRPr lang="en-US"/>
          </a:p>
        </p:txBody>
      </p:sp>
    </p:spTree>
    <p:extLst>
      <p:ext uri="{BB962C8B-B14F-4D97-AF65-F5344CB8AC3E}">
        <p14:creationId xmlns:p14="http://schemas.microsoft.com/office/powerpoint/2010/main" val="1233241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asymmetry in I neuron’s response. </a:t>
            </a:r>
          </a:p>
        </p:txBody>
      </p:sp>
      <p:sp>
        <p:nvSpPr>
          <p:cNvPr id="4" name="Slide Number Placeholder 3"/>
          <p:cNvSpPr>
            <a:spLocks noGrp="1"/>
          </p:cNvSpPr>
          <p:nvPr>
            <p:ph type="sldNum" sz="quarter" idx="5"/>
          </p:nvPr>
        </p:nvSpPr>
        <p:spPr/>
        <p:txBody>
          <a:bodyPr/>
          <a:lstStyle/>
          <a:p>
            <a:fld id="{A63807EC-DBCE-45D3-850B-B01EB6DFCB80}" type="slidenum">
              <a:rPr lang="en-US" smtClean="0"/>
              <a:t>11</a:t>
            </a:fld>
            <a:endParaRPr lang="en-US"/>
          </a:p>
        </p:txBody>
      </p:sp>
    </p:spTree>
    <p:extLst>
      <p:ext uri="{BB962C8B-B14F-4D97-AF65-F5344CB8AC3E}">
        <p14:creationId xmlns:p14="http://schemas.microsoft.com/office/powerpoint/2010/main" val="494624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1438-DAE1-4DBA-808C-8C9132AB5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500E2A-503E-4919-A444-E4BB5A5AF7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687B05-39D6-49CE-AF6D-F56982612667}"/>
              </a:ext>
            </a:extLst>
          </p:cNvPr>
          <p:cNvSpPr>
            <a:spLocks noGrp="1"/>
          </p:cNvSpPr>
          <p:nvPr>
            <p:ph type="dt" sz="half" idx="10"/>
          </p:nvPr>
        </p:nvSpPr>
        <p:spPr/>
        <p:txBody>
          <a:bodyPr/>
          <a:lstStyle/>
          <a:p>
            <a:fld id="{3395EB8C-019C-49D8-A940-FAC4B4BD2A0E}" type="datetimeFigureOut">
              <a:rPr lang="en-US" smtClean="0"/>
              <a:t>10/24/2019</a:t>
            </a:fld>
            <a:endParaRPr lang="en-US"/>
          </a:p>
        </p:txBody>
      </p:sp>
      <p:sp>
        <p:nvSpPr>
          <p:cNvPr id="5" name="Footer Placeholder 4">
            <a:extLst>
              <a:ext uri="{FF2B5EF4-FFF2-40B4-BE49-F238E27FC236}">
                <a16:creationId xmlns:a16="http://schemas.microsoft.com/office/drawing/2014/main" id="{943376C0-7B4B-4EE0-BCAB-881295B2B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E2A42-2792-4E86-99AC-83E1FE3111C4}"/>
              </a:ext>
            </a:extLst>
          </p:cNvPr>
          <p:cNvSpPr>
            <a:spLocks noGrp="1"/>
          </p:cNvSpPr>
          <p:nvPr>
            <p:ph type="sldNum" sz="quarter" idx="12"/>
          </p:nvPr>
        </p:nvSpPr>
        <p:spPr/>
        <p:txBody>
          <a:bodyPr/>
          <a:lstStyle/>
          <a:p>
            <a:fld id="{16EA0D0E-272D-4B4D-ACE1-19D86EC61A46}" type="slidenum">
              <a:rPr lang="en-US" smtClean="0"/>
              <a:t>‹#›</a:t>
            </a:fld>
            <a:endParaRPr lang="en-US"/>
          </a:p>
        </p:txBody>
      </p:sp>
    </p:spTree>
    <p:extLst>
      <p:ext uri="{BB962C8B-B14F-4D97-AF65-F5344CB8AC3E}">
        <p14:creationId xmlns:p14="http://schemas.microsoft.com/office/powerpoint/2010/main" val="115687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CEFF-57BC-4F69-A15F-A492819887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488DD4-708C-4C18-A36A-B03D366092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A84D5-9238-4893-B6A8-AB664084EFFA}"/>
              </a:ext>
            </a:extLst>
          </p:cNvPr>
          <p:cNvSpPr>
            <a:spLocks noGrp="1"/>
          </p:cNvSpPr>
          <p:nvPr>
            <p:ph type="dt" sz="half" idx="10"/>
          </p:nvPr>
        </p:nvSpPr>
        <p:spPr/>
        <p:txBody>
          <a:bodyPr/>
          <a:lstStyle/>
          <a:p>
            <a:fld id="{3395EB8C-019C-49D8-A940-FAC4B4BD2A0E}" type="datetimeFigureOut">
              <a:rPr lang="en-US" smtClean="0"/>
              <a:t>10/24/2019</a:t>
            </a:fld>
            <a:endParaRPr lang="en-US"/>
          </a:p>
        </p:txBody>
      </p:sp>
      <p:sp>
        <p:nvSpPr>
          <p:cNvPr id="5" name="Footer Placeholder 4">
            <a:extLst>
              <a:ext uri="{FF2B5EF4-FFF2-40B4-BE49-F238E27FC236}">
                <a16:creationId xmlns:a16="http://schemas.microsoft.com/office/drawing/2014/main" id="{EA04295D-F760-4F05-BA80-3EFBB6A6E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DEA3A-6F94-4F1B-A6B5-94EF69459501}"/>
              </a:ext>
            </a:extLst>
          </p:cNvPr>
          <p:cNvSpPr>
            <a:spLocks noGrp="1"/>
          </p:cNvSpPr>
          <p:nvPr>
            <p:ph type="sldNum" sz="quarter" idx="12"/>
          </p:nvPr>
        </p:nvSpPr>
        <p:spPr/>
        <p:txBody>
          <a:bodyPr/>
          <a:lstStyle/>
          <a:p>
            <a:fld id="{16EA0D0E-272D-4B4D-ACE1-19D86EC61A46}" type="slidenum">
              <a:rPr lang="en-US" smtClean="0"/>
              <a:t>‹#›</a:t>
            </a:fld>
            <a:endParaRPr lang="en-US"/>
          </a:p>
        </p:txBody>
      </p:sp>
    </p:spTree>
    <p:extLst>
      <p:ext uri="{BB962C8B-B14F-4D97-AF65-F5344CB8AC3E}">
        <p14:creationId xmlns:p14="http://schemas.microsoft.com/office/powerpoint/2010/main" val="248664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52E2D-1876-4881-BA3B-6A7FDA9F24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A86114-B13A-407F-AE9F-3E3C01D775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1E077-9B0D-45DE-8878-AE3101333E7C}"/>
              </a:ext>
            </a:extLst>
          </p:cNvPr>
          <p:cNvSpPr>
            <a:spLocks noGrp="1"/>
          </p:cNvSpPr>
          <p:nvPr>
            <p:ph type="dt" sz="half" idx="10"/>
          </p:nvPr>
        </p:nvSpPr>
        <p:spPr/>
        <p:txBody>
          <a:bodyPr/>
          <a:lstStyle/>
          <a:p>
            <a:fld id="{3395EB8C-019C-49D8-A940-FAC4B4BD2A0E}" type="datetimeFigureOut">
              <a:rPr lang="en-US" smtClean="0"/>
              <a:t>10/24/2019</a:t>
            </a:fld>
            <a:endParaRPr lang="en-US"/>
          </a:p>
        </p:txBody>
      </p:sp>
      <p:sp>
        <p:nvSpPr>
          <p:cNvPr id="5" name="Footer Placeholder 4">
            <a:extLst>
              <a:ext uri="{FF2B5EF4-FFF2-40B4-BE49-F238E27FC236}">
                <a16:creationId xmlns:a16="http://schemas.microsoft.com/office/drawing/2014/main" id="{21DAF4F6-22C9-4BBD-947A-BB040481D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20144-3156-49FA-AB7D-817FA40DA5B6}"/>
              </a:ext>
            </a:extLst>
          </p:cNvPr>
          <p:cNvSpPr>
            <a:spLocks noGrp="1"/>
          </p:cNvSpPr>
          <p:nvPr>
            <p:ph type="sldNum" sz="quarter" idx="12"/>
          </p:nvPr>
        </p:nvSpPr>
        <p:spPr/>
        <p:txBody>
          <a:bodyPr/>
          <a:lstStyle/>
          <a:p>
            <a:fld id="{16EA0D0E-272D-4B4D-ACE1-19D86EC61A46}" type="slidenum">
              <a:rPr lang="en-US" smtClean="0"/>
              <a:t>‹#›</a:t>
            </a:fld>
            <a:endParaRPr lang="en-US"/>
          </a:p>
        </p:txBody>
      </p:sp>
    </p:spTree>
    <p:extLst>
      <p:ext uri="{BB962C8B-B14F-4D97-AF65-F5344CB8AC3E}">
        <p14:creationId xmlns:p14="http://schemas.microsoft.com/office/powerpoint/2010/main" val="381507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4DE7-067B-4785-AF14-E1DB14E7D6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C3D13B-CDFE-4D10-853D-DA7A99B792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C6C75-05C5-4233-87C4-35956FA0FA77}"/>
              </a:ext>
            </a:extLst>
          </p:cNvPr>
          <p:cNvSpPr>
            <a:spLocks noGrp="1"/>
          </p:cNvSpPr>
          <p:nvPr>
            <p:ph type="dt" sz="half" idx="10"/>
          </p:nvPr>
        </p:nvSpPr>
        <p:spPr/>
        <p:txBody>
          <a:bodyPr/>
          <a:lstStyle/>
          <a:p>
            <a:fld id="{3395EB8C-019C-49D8-A940-FAC4B4BD2A0E}" type="datetimeFigureOut">
              <a:rPr lang="en-US" smtClean="0"/>
              <a:t>10/24/2019</a:t>
            </a:fld>
            <a:endParaRPr lang="en-US"/>
          </a:p>
        </p:txBody>
      </p:sp>
      <p:sp>
        <p:nvSpPr>
          <p:cNvPr id="5" name="Footer Placeholder 4">
            <a:extLst>
              <a:ext uri="{FF2B5EF4-FFF2-40B4-BE49-F238E27FC236}">
                <a16:creationId xmlns:a16="http://schemas.microsoft.com/office/drawing/2014/main" id="{06A152FF-7CE9-4434-8D04-C9DB46A3D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BA0AC-D0AD-4C98-84FF-D21A6071F49C}"/>
              </a:ext>
            </a:extLst>
          </p:cNvPr>
          <p:cNvSpPr>
            <a:spLocks noGrp="1"/>
          </p:cNvSpPr>
          <p:nvPr>
            <p:ph type="sldNum" sz="quarter" idx="12"/>
          </p:nvPr>
        </p:nvSpPr>
        <p:spPr/>
        <p:txBody>
          <a:bodyPr/>
          <a:lstStyle/>
          <a:p>
            <a:fld id="{16EA0D0E-272D-4B4D-ACE1-19D86EC61A46}" type="slidenum">
              <a:rPr lang="en-US" smtClean="0"/>
              <a:t>‹#›</a:t>
            </a:fld>
            <a:endParaRPr lang="en-US"/>
          </a:p>
        </p:txBody>
      </p:sp>
    </p:spTree>
    <p:extLst>
      <p:ext uri="{BB962C8B-B14F-4D97-AF65-F5344CB8AC3E}">
        <p14:creationId xmlns:p14="http://schemas.microsoft.com/office/powerpoint/2010/main" val="208169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27D7-095F-4A8E-81E9-935C3F23B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EC17C9-048D-47E5-B2CC-A5599F2FC3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A9DA09-8645-4370-AF05-0647CB75D497}"/>
              </a:ext>
            </a:extLst>
          </p:cNvPr>
          <p:cNvSpPr>
            <a:spLocks noGrp="1"/>
          </p:cNvSpPr>
          <p:nvPr>
            <p:ph type="dt" sz="half" idx="10"/>
          </p:nvPr>
        </p:nvSpPr>
        <p:spPr/>
        <p:txBody>
          <a:bodyPr/>
          <a:lstStyle/>
          <a:p>
            <a:fld id="{3395EB8C-019C-49D8-A940-FAC4B4BD2A0E}" type="datetimeFigureOut">
              <a:rPr lang="en-US" smtClean="0"/>
              <a:t>10/24/2019</a:t>
            </a:fld>
            <a:endParaRPr lang="en-US"/>
          </a:p>
        </p:txBody>
      </p:sp>
      <p:sp>
        <p:nvSpPr>
          <p:cNvPr id="5" name="Footer Placeholder 4">
            <a:extLst>
              <a:ext uri="{FF2B5EF4-FFF2-40B4-BE49-F238E27FC236}">
                <a16:creationId xmlns:a16="http://schemas.microsoft.com/office/drawing/2014/main" id="{9C25530E-2641-4934-8D14-F91D29C85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6F87D-9352-4B25-BE58-96A93A39935A}"/>
              </a:ext>
            </a:extLst>
          </p:cNvPr>
          <p:cNvSpPr>
            <a:spLocks noGrp="1"/>
          </p:cNvSpPr>
          <p:nvPr>
            <p:ph type="sldNum" sz="quarter" idx="12"/>
          </p:nvPr>
        </p:nvSpPr>
        <p:spPr/>
        <p:txBody>
          <a:bodyPr/>
          <a:lstStyle/>
          <a:p>
            <a:fld id="{16EA0D0E-272D-4B4D-ACE1-19D86EC61A46}" type="slidenum">
              <a:rPr lang="en-US" smtClean="0"/>
              <a:t>‹#›</a:t>
            </a:fld>
            <a:endParaRPr lang="en-US"/>
          </a:p>
        </p:txBody>
      </p:sp>
    </p:spTree>
    <p:extLst>
      <p:ext uri="{BB962C8B-B14F-4D97-AF65-F5344CB8AC3E}">
        <p14:creationId xmlns:p14="http://schemas.microsoft.com/office/powerpoint/2010/main" val="4074024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F629-4214-4FE5-8BD7-CAB6121FC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7B0AA-D2B8-4465-AD54-B631ABD7C7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A75F4C-4C15-4398-9A8D-CF6AB684B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E00D4A-00E3-45A3-AE6F-3E61F78D69F4}"/>
              </a:ext>
            </a:extLst>
          </p:cNvPr>
          <p:cNvSpPr>
            <a:spLocks noGrp="1"/>
          </p:cNvSpPr>
          <p:nvPr>
            <p:ph type="dt" sz="half" idx="10"/>
          </p:nvPr>
        </p:nvSpPr>
        <p:spPr/>
        <p:txBody>
          <a:bodyPr/>
          <a:lstStyle/>
          <a:p>
            <a:fld id="{3395EB8C-019C-49D8-A940-FAC4B4BD2A0E}" type="datetimeFigureOut">
              <a:rPr lang="en-US" smtClean="0"/>
              <a:t>10/24/2019</a:t>
            </a:fld>
            <a:endParaRPr lang="en-US"/>
          </a:p>
        </p:txBody>
      </p:sp>
      <p:sp>
        <p:nvSpPr>
          <p:cNvPr id="6" name="Footer Placeholder 5">
            <a:extLst>
              <a:ext uri="{FF2B5EF4-FFF2-40B4-BE49-F238E27FC236}">
                <a16:creationId xmlns:a16="http://schemas.microsoft.com/office/drawing/2014/main" id="{E3B2A91C-3DB0-41EF-AC45-6D0DB6778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2E0BE-B0FE-465B-AE6F-43C842862D50}"/>
              </a:ext>
            </a:extLst>
          </p:cNvPr>
          <p:cNvSpPr>
            <a:spLocks noGrp="1"/>
          </p:cNvSpPr>
          <p:nvPr>
            <p:ph type="sldNum" sz="quarter" idx="12"/>
          </p:nvPr>
        </p:nvSpPr>
        <p:spPr/>
        <p:txBody>
          <a:bodyPr/>
          <a:lstStyle/>
          <a:p>
            <a:fld id="{16EA0D0E-272D-4B4D-ACE1-19D86EC61A46}" type="slidenum">
              <a:rPr lang="en-US" smtClean="0"/>
              <a:t>‹#›</a:t>
            </a:fld>
            <a:endParaRPr lang="en-US"/>
          </a:p>
        </p:txBody>
      </p:sp>
    </p:spTree>
    <p:extLst>
      <p:ext uri="{BB962C8B-B14F-4D97-AF65-F5344CB8AC3E}">
        <p14:creationId xmlns:p14="http://schemas.microsoft.com/office/powerpoint/2010/main" val="404200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033-BE11-4999-BBA4-22208D699B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A2F2F5-E113-43EE-9247-756276B07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4B0F30-B6CA-48C0-BEC4-F9127F78C4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17E74E-5C5E-42CC-9198-5315E4B5A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29378-622B-4263-A500-B36FD49BF0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4E1655-275F-4AAE-9624-025672125ADE}"/>
              </a:ext>
            </a:extLst>
          </p:cNvPr>
          <p:cNvSpPr>
            <a:spLocks noGrp="1"/>
          </p:cNvSpPr>
          <p:nvPr>
            <p:ph type="dt" sz="half" idx="10"/>
          </p:nvPr>
        </p:nvSpPr>
        <p:spPr/>
        <p:txBody>
          <a:bodyPr/>
          <a:lstStyle/>
          <a:p>
            <a:fld id="{3395EB8C-019C-49D8-A940-FAC4B4BD2A0E}" type="datetimeFigureOut">
              <a:rPr lang="en-US" smtClean="0"/>
              <a:t>10/24/2019</a:t>
            </a:fld>
            <a:endParaRPr lang="en-US"/>
          </a:p>
        </p:txBody>
      </p:sp>
      <p:sp>
        <p:nvSpPr>
          <p:cNvPr id="8" name="Footer Placeholder 7">
            <a:extLst>
              <a:ext uri="{FF2B5EF4-FFF2-40B4-BE49-F238E27FC236}">
                <a16:creationId xmlns:a16="http://schemas.microsoft.com/office/drawing/2014/main" id="{879C43D9-F563-4C59-9563-8B9F32A181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EB98BD-9A78-44A6-9844-C425BC08CE6E}"/>
              </a:ext>
            </a:extLst>
          </p:cNvPr>
          <p:cNvSpPr>
            <a:spLocks noGrp="1"/>
          </p:cNvSpPr>
          <p:nvPr>
            <p:ph type="sldNum" sz="quarter" idx="12"/>
          </p:nvPr>
        </p:nvSpPr>
        <p:spPr/>
        <p:txBody>
          <a:bodyPr/>
          <a:lstStyle/>
          <a:p>
            <a:fld id="{16EA0D0E-272D-4B4D-ACE1-19D86EC61A46}" type="slidenum">
              <a:rPr lang="en-US" smtClean="0"/>
              <a:t>‹#›</a:t>
            </a:fld>
            <a:endParaRPr lang="en-US"/>
          </a:p>
        </p:txBody>
      </p:sp>
    </p:spTree>
    <p:extLst>
      <p:ext uri="{BB962C8B-B14F-4D97-AF65-F5344CB8AC3E}">
        <p14:creationId xmlns:p14="http://schemas.microsoft.com/office/powerpoint/2010/main" val="163666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C8F8-DE71-460B-B940-37D78A8A47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08EDA2-9281-48DD-815F-D7BF193E8C5A}"/>
              </a:ext>
            </a:extLst>
          </p:cNvPr>
          <p:cNvSpPr>
            <a:spLocks noGrp="1"/>
          </p:cNvSpPr>
          <p:nvPr>
            <p:ph type="dt" sz="half" idx="10"/>
          </p:nvPr>
        </p:nvSpPr>
        <p:spPr/>
        <p:txBody>
          <a:bodyPr/>
          <a:lstStyle/>
          <a:p>
            <a:fld id="{3395EB8C-019C-49D8-A940-FAC4B4BD2A0E}" type="datetimeFigureOut">
              <a:rPr lang="en-US" smtClean="0"/>
              <a:t>10/24/2019</a:t>
            </a:fld>
            <a:endParaRPr lang="en-US"/>
          </a:p>
        </p:txBody>
      </p:sp>
      <p:sp>
        <p:nvSpPr>
          <p:cNvPr id="4" name="Footer Placeholder 3">
            <a:extLst>
              <a:ext uri="{FF2B5EF4-FFF2-40B4-BE49-F238E27FC236}">
                <a16:creationId xmlns:a16="http://schemas.microsoft.com/office/drawing/2014/main" id="{EE093353-D38A-4DBA-97E9-558130223F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ED036C-88CF-485D-9707-5F9796C4E5DF}"/>
              </a:ext>
            </a:extLst>
          </p:cNvPr>
          <p:cNvSpPr>
            <a:spLocks noGrp="1"/>
          </p:cNvSpPr>
          <p:nvPr>
            <p:ph type="sldNum" sz="quarter" idx="12"/>
          </p:nvPr>
        </p:nvSpPr>
        <p:spPr/>
        <p:txBody>
          <a:bodyPr/>
          <a:lstStyle/>
          <a:p>
            <a:fld id="{16EA0D0E-272D-4B4D-ACE1-19D86EC61A46}" type="slidenum">
              <a:rPr lang="en-US" smtClean="0"/>
              <a:t>‹#›</a:t>
            </a:fld>
            <a:endParaRPr lang="en-US"/>
          </a:p>
        </p:txBody>
      </p:sp>
    </p:spTree>
    <p:extLst>
      <p:ext uri="{BB962C8B-B14F-4D97-AF65-F5344CB8AC3E}">
        <p14:creationId xmlns:p14="http://schemas.microsoft.com/office/powerpoint/2010/main" val="394376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181AA-1A5C-41FB-A249-7EE575117B13}"/>
              </a:ext>
            </a:extLst>
          </p:cNvPr>
          <p:cNvSpPr>
            <a:spLocks noGrp="1"/>
          </p:cNvSpPr>
          <p:nvPr>
            <p:ph type="dt" sz="half" idx="10"/>
          </p:nvPr>
        </p:nvSpPr>
        <p:spPr/>
        <p:txBody>
          <a:bodyPr/>
          <a:lstStyle/>
          <a:p>
            <a:fld id="{3395EB8C-019C-49D8-A940-FAC4B4BD2A0E}" type="datetimeFigureOut">
              <a:rPr lang="en-US" smtClean="0"/>
              <a:t>10/24/2019</a:t>
            </a:fld>
            <a:endParaRPr lang="en-US"/>
          </a:p>
        </p:txBody>
      </p:sp>
      <p:sp>
        <p:nvSpPr>
          <p:cNvPr id="3" name="Footer Placeholder 2">
            <a:extLst>
              <a:ext uri="{FF2B5EF4-FFF2-40B4-BE49-F238E27FC236}">
                <a16:creationId xmlns:a16="http://schemas.microsoft.com/office/drawing/2014/main" id="{41AC12BA-B0B6-404F-81CB-35D57268A6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FB216B-2B2A-4F5A-920F-DD75D8CBBDD1}"/>
              </a:ext>
            </a:extLst>
          </p:cNvPr>
          <p:cNvSpPr>
            <a:spLocks noGrp="1"/>
          </p:cNvSpPr>
          <p:nvPr>
            <p:ph type="sldNum" sz="quarter" idx="12"/>
          </p:nvPr>
        </p:nvSpPr>
        <p:spPr/>
        <p:txBody>
          <a:bodyPr/>
          <a:lstStyle/>
          <a:p>
            <a:fld id="{16EA0D0E-272D-4B4D-ACE1-19D86EC61A46}" type="slidenum">
              <a:rPr lang="en-US" smtClean="0"/>
              <a:t>‹#›</a:t>
            </a:fld>
            <a:endParaRPr lang="en-US"/>
          </a:p>
        </p:txBody>
      </p:sp>
    </p:spTree>
    <p:extLst>
      <p:ext uri="{BB962C8B-B14F-4D97-AF65-F5344CB8AC3E}">
        <p14:creationId xmlns:p14="http://schemas.microsoft.com/office/powerpoint/2010/main" val="251650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117C-3BDE-4E48-8E08-60B624B55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D90A0D-75AE-47EE-9C17-FA96E9AEE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4FB54-CA48-483F-885F-FC729A09F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3CF0F-07B4-499C-9FA6-D214DF5C9591}"/>
              </a:ext>
            </a:extLst>
          </p:cNvPr>
          <p:cNvSpPr>
            <a:spLocks noGrp="1"/>
          </p:cNvSpPr>
          <p:nvPr>
            <p:ph type="dt" sz="half" idx="10"/>
          </p:nvPr>
        </p:nvSpPr>
        <p:spPr/>
        <p:txBody>
          <a:bodyPr/>
          <a:lstStyle/>
          <a:p>
            <a:fld id="{3395EB8C-019C-49D8-A940-FAC4B4BD2A0E}" type="datetimeFigureOut">
              <a:rPr lang="en-US" smtClean="0"/>
              <a:t>10/24/2019</a:t>
            </a:fld>
            <a:endParaRPr lang="en-US"/>
          </a:p>
        </p:txBody>
      </p:sp>
      <p:sp>
        <p:nvSpPr>
          <p:cNvPr id="6" name="Footer Placeholder 5">
            <a:extLst>
              <a:ext uri="{FF2B5EF4-FFF2-40B4-BE49-F238E27FC236}">
                <a16:creationId xmlns:a16="http://schemas.microsoft.com/office/drawing/2014/main" id="{6DE2AFC6-866E-46F1-8171-7A64F59CE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5A104-7819-41CA-BABE-1574FB773B54}"/>
              </a:ext>
            </a:extLst>
          </p:cNvPr>
          <p:cNvSpPr>
            <a:spLocks noGrp="1"/>
          </p:cNvSpPr>
          <p:nvPr>
            <p:ph type="sldNum" sz="quarter" idx="12"/>
          </p:nvPr>
        </p:nvSpPr>
        <p:spPr/>
        <p:txBody>
          <a:bodyPr/>
          <a:lstStyle/>
          <a:p>
            <a:fld id="{16EA0D0E-272D-4B4D-ACE1-19D86EC61A46}" type="slidenum">
              <a:rPr lang="en-US" smtClean="0"/>
              <a:t>‹#›</a:t>
            </a:fld>
            <a:endParaRPr lang="en-US"/>
          </a:p>
        </p:txBody>
      </p:sp>
    </p:spTree>
    <p:extLst>
      <p:ext uri="{BB962C8B-B14F-4D97-AF65-F5344CB8AC3E}">
        <p14:creationId xmlns:p14="http://schemas.microsoft.com/office/powerpoint/2010/main" val="168544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2D63-0132-44FE-B843-B51C17C46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277969-B952-4082-8304-01D1FAAAB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7FFBF6-269A-4B2A-8020-905703EDC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13FFE-4341-4F70-95B3-7FCFFB3AB301}"/>
              </a:ext>
            </a:extLst>
          </p:cNvPr>
          <p:cNvSpPr>
            <a:spLocks noGrp="1"/>
          </p:cNvSpPr>
          <p:nvPr>
            <p:ph type="dt" sz="half" idx="10"/>
          </p:nvPr>
        </p:nvSpPr>
        <p:spPr/>
        <p:txBody>
          <a:bodyPr/>
          <a:lstStyle/>
          <a:p>
            <a:fld id="{3395EB8C-019C-49D8-A940-FAC4B4BD2A0E}" type="datetimeFigureOut">
              <a:rPr lang="en-US" smtClean="0"/>
              <a:t>10/24/2019</a:t>
            </a:fld>
            <a:endParaRPr lang="en-US"/>
          </a:p>
        </p:txBody>
      </p:sp>
      <p:sp>
        <p:nvSpPr>
          <p:cNvPr id="6" name="Footer Placeholder 5">
            <a:extLst>
              <a:ext uri="{FF2B5EF4-FFF2-40B4-BE49-F238E27FC236}">
                <a16:creationId xmlns:a16="http://schemas.microsoft.com/office/drawing/2014/main" id="{24EDC733-834C-4CCB-BBF6-6E53B3393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5149D-AD67-46CB-9352-297E64C1028D}"/>
              </a:ext>
            </a:extLst>
          </p:cNvPr>
          <p:cNvSpPr>
            <a:spLocks noGrp="1"/>
          </p:cNvSpPr>
          <p:nvPr>
            <p:ph type="sldNum" sz="quarter" idx="12"/>
          </p:nvPr>
        </p:nvSpPr>
        <p:spPr/>
        <p:txBody>
          <a:bodyPr/>
          <a:lstStyle/>
          <a:p>
            <a:fld id="{16EA0D0E-272D-4B4D-ACE1-19D86EC61A46}" type="slidenum">
              <a:rPr lang="en-US" smtClean="0"/>
              <a:t>‹#›</a:t>
            </a:fld>
            <a:endParaRPr lang="en-US"/>
          </a:p>
        </p:txBody>
      </p:sp>
    </p:spTree>
    <p:extLst>
      <p:ext uri="{BB962C8B-B14F-4D97-AF65-F5344CB8AC3E}">
        <p14:creationId xmlns:p14="http://schemas.microsoft.com/office/powerpoint/2010/main" val="76805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5F274-D03F-46F0-B429-A69555822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DE3D31-0753-489F-B4CD-ED48A29A9E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EC710-688E-486B-95AC-415EA479F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5EB8C-019C-49D8-A940-FAC4B4BD2A0E}" type="datetimeFigureOut">
              <a:rPr lang="en-US" smtClean="0"/>
              <a:t>10/24/2019</a:t>
            </a:fld>
            <a:endParaRPr lang="en-US"/>
          </a:p>
        </p:txBody>
      </p:sp>
      <p:sp>
        <p:nvSpPr>
          <p:cNvPr id="5" name="Footer Placeholder 4">
            <a:extLst>
              <a:ext uri="{FF2B5EF4-FFF2-40B4-BE49-F238E27FC236}">
                <a16:creationId xmlns:a16="http://schemas.microsoft.com/office/drawing/2014/main" id="{C65B1D95-FA75-4CC7-840F-C9C1DF966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CC65CC-0BDC-4220-BDFE-71FEB55540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A0D0E-272D-4B4D-ACE1-19D86EC61A46}" type="slidenum">
              <a:rPr lang="en-US" smtClean="0"/>
              <a:t>‹#›</a:t>
            </a:fld>
            <a:endParaRPr lang="en-US"/>
          </a:p>
        </p:txBody>
      </p:sp>
    </p:spTree>
    <p:extLst>
      <p:ext uri="{BB962C8B-B14F-4D97-AF65-F5344CB8AC3E}">
        <p14:creationId xmlns:p14="http://schemas.microsoft.com/office/powerpoint/2010/main" val="2571994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D070369C-2563-432B-9C96-C98BC6575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381000"/>
            <a:ext cx="10287000" cy="6096000"/>
          </a:xfrm>
          <a:prstGeom prst="rect">
            <a:avLst/>
          </a:prstGeom>
        </p:spPr>
      </p:pic>
      <p:sp>
        <p:nvSpPr>
          <p:cNvPr id="6" name="TextBox 5">
            <a:extLst>
              <a:ext uri="{FF2B5EF4-FFF2-40B4-BE49-F238E27FC236}">
                <a16:creationId xmlns:a16="http://schemas.microsoft.com/office/drawing/2014/main" id="{41F8F00C-EBD6-48DC-BEE7-3D347548D744}"/>
              </a:ext>
            </a:extLst>
          </p:cNvPr>
          <p:cNvSpPr txBox="1"/>
          <p:nvPr/>
        </p:nvSpPr>
        <p:spPr>
          <a:xfrm>
            <a:off x="595865" y="3092302"/>
            <a:ext cx="4188785" cy="1538883"/>
          </a:xfrm>
          <a:prstGeom prst="rect">
            <a:avLst/>
          </a:prstGeom>
          <a:noFill/>
        </p:spPr>
        <p:txBody>
          <a:bodyPr wrap="square" rtlCol="0">
            <a:spAutoFit/>
          </a:bodyPr>
          <a:lstStyle/>
          <a:p>
            <a:r>
              <a:rPr lang="en-US" sz="2000" dirty="0"/>
              <a:t>Presented by Xueyan Niu (Julie)</a:t>
            </a:r>
          </a:p>
          <a:p>
            <a:r>
              <a:rPr lang="en-US" sz="2000" dirty="0"/>
              <a:t>Oct 24, 2019</a:t>
            </a:r>
          </a:p>
          <a:p>
            <a:endParaRPr lang="en-US" dirty="0"/>
          </a:p>
          <a:p>
            <a:r>
              <a:rPr lang="en-US" dirty="0"/>
              <a:t>All figures except the one on pg. 2 are from this paper</a:t>
            </a:r>
          </a:p>
        </p:txBody>
      </p:sp>
    </p:spTree>
    <p:extLst>
      <p:ext uri="{BB962C8B-B14F-4D97-AF65-F5344CB8AC3E}">
        <p14:creationId xmlns:p14="http://schemas.microsoft.com/office/powerpoint/2010/main" val="3355778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EA79-F74B-4454-9EB8-8377C7A77A19}"/>
              </a:ext>
            </a:extLst>
          </p:cNvPr>
          <p:cNvSpPr>
            <a:spLocks noGrp="1"/>
          </p:cNvSpPr>
          <p:nvPr>
            <p:ph type="title"/>
          </p:nvPr>
        </p:nvSpPr>
        <p:spPr/>
        <p:txBody>
          <a:bodyPr/>
          <a:lstStyle/>
          <a:p>
            <a:r>
              <a:rPr lang="en-US" dirty="0"/>
              <a:t>Modulation from far surround</a:t>
            </a:r>
          </a:p>
        </p:txBody>
      </p:sp>
      <p:pic>
        <p:nvPicPr>
          <p:cNvPr id="4" name="Picture 3" descr="A screenshot of a cell phone&#10;&#10;Description automatically generated">
            <a:extLst>
              <a:ext uri="{FF2B5EF4-FFF2-40B4-BE49-F238E27FC236}">
                <a16:creationId xmlns:a16="http://schemas.microsoft.com/office/drawing/2014/main" id="{3BB11DFE-610A-4AA0-B6B2-16D87C6EB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903" y="1610139"/>
            <a:ext cx="9634194" cy="4952599"/>
          </a:xfrm>
          <a:prstGeom prst="rect">
            <a:avLst/>
          </a:prstGeom>
        </p:spPr>
      </p:pic>
    </p:spTree>
    <p:extLst>
      <p:ext uri="{BB962C8B-B14F-4D97-AF65-F5344CB8AC3E}">
        <p14:creationId xmlns:p14="http://schemas.microsoft.com/office/powerpoint/2010/main" val="143907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9546-5B03-42BA-BB43-1ADC389CA489}"/>
              </a:ext>
            </a:extLst>
          </p:cNvPr>
          <p:cNvSpPr>
            <a:spLocks noGrp="1"/>
          </p:cNvSpPr>
          <p:nvPr>
            <p:ph type="title"/>
          </p:nvPr>
        </p:nvSpPr>
        <p:spPr/>
        <p:txBody>
          <a:bodyPr/>
          <a:lstStyle/>
          <a:p>
            <a:r>
              <a:rPr lang="en-US" dirty="0"/>
              <a:t>Modulation from surround</a:t>
            </a:r>
          </a:p>
        </p:txBody>
      </p:sp>
      <p:pic>
        <p:nvPicPr>
          <p:cNvPr id="4" name="Picture 3" descr="A close up of a map&#10;&#10;Description automatically generated">
            <a:extLst>
              <a:ext uri="{FF2B5EF4-FFF2-40B4-BE49-F238E27FC236}">
                <a16:creationId xmlns:a16="http://schemas.microsoft.com/office/drawing/2014/main" id="{5106E165-4642-4506-A8B1-B06DD14C438D}"/>
              </a:ext>
            </a:extLst>
          </p:cNvPr>
          <p:cNvPicPr>
            <a:picLocks noChangeAspect="1"/>
          </p:cNvPicPr>
          <p:nvPr/>
        </p:nvPicPr>
        <p:blipFill rotWithShape="1">
          <a:blip r:embed="rId3">
            <a:extLst>
              <a:ext uri="{28A0092B-C50C-407E-A947-70E740481C1C}">
                <a14:useLocalDpi xmlns:a14="http://schemas.microsoft.com/office/drawing/2010/main" val="0"/>
              </a:ext>
            </a:extLst>
          </a:blip>
          <a:srcRect l="49821"/>
          <a:stretch/>
        </p:blipFill>
        <p:spPr>
          <a:xfrm>
            <a:off x="1610139" y="1859653"/>
            <a:ext cx="3947492" cy="4026933"/>
          </a:xfrm>
          <a:prstGeom prst="rect">
            <a:avLst/>
          </a:prstGeom>
        </p:spPr>
      </p:pic>
      <p:sp>
        <p:nvSpPr>
          <p:cNvPr id="5" name="TextBox 4">
            <a:extLst>
              <a:ext uri="{FF2B5EF4-FFF2-40B4-BE49-F238E27FC236}">
                <a16:creationId xmlns:a16="http://schemas.microsoft.com/office/drawing/2014/main" id="{BBCF967B-D91B-4012-ABEE-62AEBB8159C5}"/>
              </a:ext>
            </a:extLst>
          </p:cNvPr>
          <p:cNvSpPr txBox="1"/>
          <p:nvPr/>
        </p:nvSpPr>
        <p:spPr>
          <a:xfrm>
            <a:off x="6858000" y="2154168"/>
            <a:ext cx="3478695"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dirty="0"/>
              <a:t>Asymmetry of I neuron response</a:t>
            </a:r>
            <a:r>
              <a:rPr lang="en-US" sz="2000" dirty="0"/>
              <a:t>: for weak visual inputs, I neurons are silent; for strong visual inputs, I neurons are active (higher </a:t>
            </a:r>
            <a:r>
              <a:rPr lang="en-US" sz="2000" b="1" dirty="0"/>
              <a:t>threshold</a:t>
            </a:r>
            <a:r>
              <a:rPr lang="en-US" sz="2000" dirty="0"/>
              <a:t> for I neurons to fire)</a:t>
            </a:r>
          </a:p>
        </p:txBody>
      </p:sp>
    </p:spTree>
    <p:extLst>
      <p:ext uri="{BB962C8B-B14F-4D97-AF65-F5344CB8AC3E}">
        <p14:creationId xmlns:p14="http://schemas.microsoft.com/office/powerpoint/2010/main" val="311988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80E1-F1F2-4647-84A8-D777F7445C90}"/>
              </a:ext>
            </a:extLst>
          </p:cNvPr>
          <p:cNvSpPr>
            <a:spLocks noGrp="1"/>
          </p:cNvSpPr>
          <p:nvPr>
            <p:ph type="title"/>
          </p:nvPr>
        </p:nvSpPr>
        <p:spPr/>
        <p:txBody>
          <a:bodyPr/>
          <a:lstStyle/>
          <a:p>
            <a:r>
              <a:rPr lang="en-US" dirty="0"/>
              <a:t>Biological plausibility</a:t>
            </a:r>
          </a:p>
        </p:txBody>
      </p:sp>
      <p:sp>
        <p:nvSpPr>
          <p:cNvPr id="3" name="TextBox 2">
            <a:extLst>
              <a:ext uri="{FF2B5EF4-FFF2-40B4-BE49-F238E27FC236}">
                <a16:creationId xmlns:a16="http://schemas.microsoft.com/office/drawing/2014/main" id="{AE1DAB4E-7B3D-42A2-A2BA-BCF73B3EA882}"/>
              </a:ext>
            </a:extLst>
          </p:cNvPr>
          <p:cNvSpPr txBox="1"/>
          <p:nvPr/>
        </p:nvSpPr>
        <p:spPr>
          <a:xfrm>
            <a:off x="993913" y="1997765"/>
            <a:ext cx="1012300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I neuron is like SOM neuron; B neuron is like PV neuron (still in debate)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Other reasons for I neuron to have the threshold-like behavior: </a:t>
            </a:r>
          </a:p>
          <a:p>
            <a:pPr marL="285750" indent="-285750">
              <a:buFont typeface="Arial" panose="020B0604020202020204" pitchFamily="34" charset="0"/>
              <a:buChar char="•"/>
            </a:pPr>
            <a:r>
              <a:rPr lang="en-US" sz="2000" dirty="0"/>
              <a:t>1) SOM neuron has larger RF size, hence require more stimulus to fire</a:t>
            </a:r>
          </a:p>
          <a:p>
            <a:pPr marL="285750" indent="-285750">
              <a:buFont typeface="Arial" panose="020B0604020202020204" pitchFamily="34" charset="0"/>
              <a:buChar char="•"/>
            </a:pPr>
            <a:r>
              <a:rPr lang="en-US" sz="2000" dirty="0"/>
              <a:t>2) SOM neuron has slower membrane time constant than PV neuron</a:t>
            </a:r>
          </a:p>
        </p:txBody>
      </p:sp>
      <p:sp>
        <p:nvSpPr>
          <p:cNvPr id="4" name="TextBox 3">
            <a:extLst>
              <a:ext uri="{FF2B5EF4-FFF2-40B4-BE49-F238E27FC236}">
                <a16:creationId xmlns:a16="http://schemas.microsoft.com/office/drawing/2014/main" id="{19BD5949-6CBA-4B70-9657-C206339AA90A}"/>
              </a:ext>
            </a:extLst>
          </p:cNvPr>
          <p:cNvSpPr txBox="1"/>
          <p:nvPr/>
        </p:nvSpPr>
        <p:spPr>
          <a:xfrm>
            <a:off x="1078396" y="4035287"/>
            <a:ext cx="9790043" cy="1323439"/>
          </a:xfrm>
          <a:prstGeom prst="rect">
            <a:avLst/>
          </a:prstGeom>
          <a:noFill/>
        </p:spPr>
        <p:txBody>
          <a:bodyPr wrap="square" rtlCol="0">
            <a:spAutoFit/>
          </a:bodyPr>
          <a:lstStyle/>
          <a:p>
            <a:r>
              <a:rPr lang="en-US" sz="2000" dirty="0"/>
              <a:t>Related to the project:</a:t>
            </a:r>
          </a:p>
          <a:p>
            <a:pPr marL="342900" indent="-342900">
              <a:buAutoNum type="arabicParenR"/>
            </a:pPr>
            <a:r>
              <a:rPr lang="en-US" sz="2000" dirty="0"/>
              <a:t>Feedback also needs modulation</a:t>
            </a:r>
          </a:p>
          <a:p>
            <a:pPr marL="342900" indent="-342900">
              <a:buAutoNum type="arabicParenR"/>
            </a:pPr>
            <a:r>
              <a:rPr lang="en-US" sz="2000" dirty="0"/>
              <a:t>Delays in modulation</a:t>
            </a:r>
          </a:p>
          <a:p>
            <a:pPr marL="342900" indent="-342900">
              <a:buAutoNum type="arabicParenR"/>
            </a:pPr>
            <a:r>
              <a:rPr lang="en-US" sz="2000" dirty="0"/>
              <a:t>Low-contrast and high-contrast I neurons (caps of different sizes)</a:t>
            </a:r>
          </a:p>
        </p:txBody>
      </p:sp>
    </p:spTree>
    <p:extLst>
      <p:ext uri="{BB962C8B-B14F-4D97-AF65-F5344CB8AC3E}">
        <p14:creationId xmlns:p14="http://schemas.microsoft.com/office/powerpoint/2010/main" val="299005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able&#10;&#10;Description automatically generated">
            <a:extLst>
              <a:ext uri="{FF2B5EF4-FFF2-40B4-BE49-F238E27FC236}">
                <a16:creationId xmlns:a16="http://schemas.microsoft.com/office/drawing/2014/main" id="{BC2A3EA6-1DCF-4BFD-891B-C2DABA3D3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371" y="231371"/>
            <a:ext cx="5785605" cy="6395258"/>
          </a:xfrm>
          <a:prstGeom prst="rect">
            <a:avLst/>
          </a:prstGeom>
        </p:spPr>
      </p:pic>
      <p:sp>
        <p:nvSpPr>
          <p:cNvPr id="4" name="TextBox 3">
            <a:extLst>
              <a:ext uri="{FF2B5EF4-FFF2-40B4-BE49-F238E27FC236}">
                <a16:creationId xmlns:a16="http://schemas.microsoft.com/office/drawing/2014/main" id="{6738DC39-F0B1-4934-BF24-D25C00908C03}"/>
              </a:ext>
            </a:extLst>
          </p:cNvPr>
          <p:cNvSpPr txBox="1"/>
          <p:nvPr/>
        </p:nvSpPr>
        <p:spPr>
          <a:xfrm>
            <a:off x="7307249" y="413468"/>
            <a:ext cx="462765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Surround modulation includes both excitation and inhibition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Normalization is just one way of implementing surround suppression, one can also use inhibitory connections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paper talks about the experimental findings + proposed circuit of surround modulation in V1</a:t>
            </a:r>
          </a:p>
        </p:txBody>
      </p:sp>
    </p:spTree>
    <p:extLst>
      <p:ext uri="{BB962C8B-B14F-4D97-AF65-F5344CB8AC3E}">
        <p14:creationId xmlns:p14="http://schemas.microsoft.com/office/powerpoint/2010/main" val="49642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CA36-C45F-49EF-86C2-A575FB2BE967}"/>
              </a:ext>
            </a:extLst>
          </p:cNvPr>
          <p:cNvSpPr>
            <a:spLocks noGrp="1"/>
          </p:cNvSpPr>
          <p:nvPr>
            <p:ph type="title"/>
          </p:nvPr>
        </p:nvSpPr>
        <p:spPr/>
        <p:txBody>
          <a:bodyPr/>
          <a:lstStyle/>
          <a:p>
            <a:r>
              <a:rPr lang="en-US" dirty="0"/>
              <a:t>Function of surround modulation</a:t>
            </a:r>
          </a:p>
        </p:txBody>
      </p:sp>
      <p:sp>
        <p:nvSpPr>
          <p:cNvPr id="4" name="TextBox 3">
            <a:extLst>
              <a:ext uri="{FF2B5EF4-FFF2-40B4-BE49-F238E27FC236}">
                <a16:creationId xmlns:a16="http://schemas.microsoft.com/office/drawing/2014/main" id="{1D714656-32CE-4B1B-AA8E-1FFBF7C8FD5E}"/>
              </a:ext>
            </a:extLst>
          </p:cNvPr>
          <p:cNvSpPr txBox="1"/>
          <p:nvPr/>
        </p:nvSpPr>
        <p:spPr>
          <a:xfrm>
            <a:off x="895847" y="1455088"/>
            <a:ext cx="10145864" cy="163121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Suppression</a:t>
            </a:r>
            <a:r>
              <a:rPr lang="en-US" sz="2000" dirty="0"/>
              <a:t> – enhance neuronal responses to discontinuities in stimuli</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Suppression</a:t>
            </a:r>
            <a:r>
              <a:rPr lang="en-US" sz="2000" dirty="0"/>
              <a:t> – reduce redundancy and increase sparseness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Facilitation</a:t>
            </a:r>
            <a:r>
              <a:rPr lang="en-US" sz="2000" dirty="0"/>
              <a:t> – perceptual contour integration </a:t>
            </a:r>
          </a:p>
        </p:txBody>
      </p:sp>
      <p:pic>
        <p:nvPicPr>
          <p:cNvPr id="6" name="Picture 5">
            <a:extLst>
              <a:ext uri="{FF2B5EF4-FFF2-40B4-BE49-F238E27FC236}">
                <a16:creationId xmlns:a16="http://schemas.microsoft.com/office/drawing/2014/main" id="{362F1AB8-FD60-48B1-AE02-755B74AD8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30217"/>
            <a:ext cx="12192000" cy="1212070"/>
          </a:xfrm>
          <a:prstGeom prst="rect">
            <a:avLst/>
          </a:prstGeom>
        </p:spPr>
      </p:pic>
      <p:pic>
        <p:nvPicPr>
          <p:cNvPr id="8" name="Picture 7" descr="A picture containing photo, bird, different, man&#10;&#10;Description automatically generated">
            <a:extLst>
              <a:ext uri="{FF2B5EF4-FFF2-40B4-BE49-F238E27FC236}">
                <a16:creationId xmlns:a16="http://schemas.microsoft.com/office/drawing/2014/main" id="{A0F1FDD6-90DD-43B8-93BC-59533CACB7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6484" y="4625833"/>
            <a:ext cx="3604590" cy="1946053"/>
          </a:xfrm>
          <a:prstGeom prst="rect">
            <a:avLst/>
          </a:prstGeom>
        </p:spPr>
      </p:pic>
    </p:spTree>
    <p:extLst>
      <p:ext uri="{BB962C8B-B14F-4D97-AF65-F5344CB8AC3E}">
        <p14:creationId xmlns:p14="http://schemas.microsoft.com/office/powerpoint/2010/main" val="31352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AC6FF-0F66-466E-9CD2-B7795D04DE94}"/>
              </a:ext>
            </a:extLst>
          </p:cNvPr>
          <p:cNvSpPr>
            <a:spLocks noGrp="1"/>
          </p:cNvSpPr>
          <p:nvPr>
            <p:ph type="title"/>
          </p:nvPr>
        </p:nvSpPr>
        <p:spPr/>
        <p:txBody>
          <a:bodyPr/>
          <a:lstStyle/>
          <a:p>
            <a:r>
              <a:rPr lang="en-US" dirty="0"/>
              <a:t>Experimental findings</a:t>
            </a:r>
          </a:p>
        </p:txBody>
      </p:sp>
      <p:sp>
        <p:nvSpPr>
          <p:cNvPr id="3" name="TextBox 2">
            <a:extLst>
              <a:ext uri="{FF2B5EF4-FFF2-40B4-BE49-F238E27FC236}">
                <a16:creationId xmlns:a16="http://schemas.microsoft.com/office/drawing/2014/main" id="{1984A8D7-846C-42DD-92A9-AC9495A34A3D}"/>
              </a:ext>
            </a:extLst>
          </p:cNvPr>
          <p:cNvSpPr txBox="1"/>
          <p:nvPr/>
        </p:nvSpPr>
        <p:spPr>
          <a:xfrm>
            <a:off x="938254" y="1566407"/>
            <a:ext cx="6868197" cy="4678204"/>
          </a:xfrm>
          <a:prstGeom prst="rect">
            <a:avLst/>
          </a:prstGeom>
          <a:noFill/>
        </p:spPr>
        <p:txBody>
          <a:bodyPr wrap="square" rtlCol="0">
            <a:spAutoFit/>
          </a:bodyPr>
          <a:lstStyle/>
          <a:p>
            <a:r>
              <a:rPr lang="en-US" sz="2000" dirty="0"/>
              <a:t>(less important ones)</a:t>
            </a:r>
          </a:p>
          <a:p>
            <a:pPr marL="285750" indent="-285750">
              <a:buFont typeface="Arial" panose="020B0604020202020204" pitchFamily="34" charset="0"/>
              <a:buChar char="•"/>
            </a:pPr>
            <a:r>
              <a:rPr lang="en-US" sz="2000" dirty="0"/>
              <a:t>Modulation strength decreases with </a:t>
            </a:r>
            <a:r>
              <a:rPr lang="en-US" sz="2000" b="1" dirty="0"/>
              <a:t>distance</a:t>
            </a:r>
            <a:r>
              <a:rPr lang="en-US" sz="2000" dirty="0"/>
              <a:t> from RF increases</a:t>
            </a:r>
          </a:p>
          <a:p>
            <a:pPr marL="285750" indent="-285750">
              <a:buFont typeface="Arial" panose="020B0604020202020204" pitchFamily="34" charset="0"/>
              <a:buChar char="•"/>
            </a:pPr>
            <a:r>
              <a:rPr lang="en-US" sz="2000" dirty="0"/>
              <a:t>Properties of SM differ across cortical </a:t>
            </a:r>
            <a:r>
              <a:rPr lang="en-US" sz="2000" b="1" dirty="0"/>
              <a:t>layers</a:t>
            </a:r>
          </a:p>
          <a:p>
            <a:pPr marL="285750" indent="-285750">
              <a:buFont typeface="Arial" panose="020B0604020202020204" pitchFamily="34" charset="0"/>
              <a:buChar char="•"/>
            </a:pPr>
            <a:endParaRPr lang="en-US" sz="2000" b="1" dirty="0"/>
          </a:p>
          <a:p>
            <a:endParaRPr lang="en-US" sz="2000" b="1" dirty="0"/>
          </a:p>
          <a:p>
            <a:r>
              <a:rPr lang="en-US" sz="2000" dirty="0"/>
              <a:t>(more important ones)</a:t>
            </a:r>
          </a:p>
          <a:p>
            <a:pPr marL="285750" indent="-285750">
              <a:buFont typeface="Arial" panose="020B0604020202020204" pitchFamily="34" charset="0"/>
              <a:buChar char="•"/>
            </a:pPr>
            <a:r>
              <a:rPr lang="en-US" sz="2000" dirty="0"/>
              <a:t>Strongest suppression &lt;- stimuli in the RF and surround have the same </a:t>
            </a:r>
            <a:r>
              <a:rPr lang="en-US" sz="2000" b="1" dirty="0"/>
              <a:t>orientation</a:t>
            </a:r>
          </a:p>
          <a:p>
            <a:r>
              <a:rPr lang="en-US" sz="2000" dirty="0"/>
              <a:t>(but this orientation does not have to be the neuron’s preferred orientation)</a:t>
            </a:r>
          </a:p>
          <a:p>
            <a:pPr marL="285750" indent="-285750">
              <a:buFont typeface="Arial" panose="020B0604020202020204" pitchFamily="34" charset="0"/>
              <a:buChar char="•"/>
            </a:pPr>
            <a:r>
              <a:rPr lang="en-US" sz="2000" dirty="0"/>
              <a:t>Stimuli of high </a:t>
            </a:r>
            <a:r>
              <a:rPr lang="en-US" sz="2000" b="1" dirty="0"/>
              <a:t>contrast</a:t>
            </a:r>
            <a:r>
              <a:rPr lang="en-US" sz="2000" dirty="0"/>
              <a:t> will have smaller no-suppression RF</a:t>
            </a:r>
          </a:p>
          <a:p>
            <a:pPr marL="285750" indent="-285750">
              <a:buFont typeface="Arial" panose="020B0604020202020204" pitchFamily="34" charset="0"/>
              <a:buChar char="•"/>
            </a:pPr>
            <a:r>
              <a:rPr lang="en-US" sz="2000" dirty="0"/>
              <a:t>SM develops </a:t>
            </a:r>
            <a:r>
              <a:rPr lang="en-US" sz="2000" b="1" dirty="0"/>
              <a:t>dynamically</a:t>
            </a:r>
            <a:r>
              <a:rPr lang="en-US" sz="2000" dirty="0"/>
              <a:t> in time</a:t>
            </a:r>
          </a:p>
          <a:p>
            <a:endParaRPr lang="en-US" sz="2000" dirty="0"/>
          </a:p>
          <a:p>
            <a:pPr marL="285750" indent="-285750">
              <a:buFont typeface="Arial" panose="020B0604020202020204" pitchFamily="34" charset="0"/>
              <a:buChar char="•"/>
            </a:pPr>
            <a:endParaRPr lang="en-US" dirty="0"/>
          </a:p>
        </p:txBody>
      </p:sp>
      <p:pic>
        <p:nvPicPr>
          <p:cNvPr id="5" name="Picture 4" descr="A close up of a map&#10;&#10;Description automatically generated">
            <a:extLst>
              <a:ext uri="{FF2B5EF4-FFF2-40B4-BE49-F238E27FC236}">
                <a16:creationId xmlns:a16="http://schemas.microsoft.com/office/drawing/2014/main" id="{3AE059CE-1C24-4E5C-95C4-6EC51424C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6451" y="768359"/>
            <a:ext cx="3814889" cy="5321281"/>
          </a:xfrm>
          <a:prstGeom prst="rect">
            <a:avLst/>
          </a:prstGeom>
        </p:spPr>
      </p:pic>
    </p:spTree>
    <p:extLst>
      <p:ext uri="{BB962C8B-B14F-4D97-AF65-F5344CB8AC3E}">
        <p14:creationId xmlns:p14="http://schemas.microsoft.com/office/powerpoint/2010/main" val="288927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A621-6E42-4F9A-A977-E1CA9F9B7169}"/>
              </a:ext>
            </a:extLst>
          </p:cNvPr>
          <p:cNvSpPr>
            <a:spLocks noGrp="1"/>
          </p:cNvSpPr>
          <p:nvPr>
            <p:ph type="title"/>
          </p:nvPr>
        </p:nvSpPr>
        <p:spPr/>
        <p:txBody>
          <a:bodyPr/>
          <a:lstStyle/>
          <a:p>
            <a:r>
              <a:rPr lang="en-US" dirty="0"/>
              <a:t>2 modulations, 3 sources</a:t>
            </a:r>
          </a:p>
        </p:txBody>
      </p:sp>
      <p:sp>
        <p:nvSpPr>
          <p:cNvPr id="3" name="TextBox 2">
            <a:extLst>
              <a:ext uri="{FF2B5EF4-FFF2-40B4-BE49-F238E27FC236}">
                <a16:creationId xmlns:a16="http://schemas.microsoft.com/office/drawing/2014/main" id="{625CE7C2-3298-4E77-85B5-83F621D2FF4B}"/>
              </a:ext>
            </a:extLst>
          </p:cNvPr>
          <p:cNvSpPr txBox="1"/>
          <p:nvPr/>
        </p:nvSpPr>
        <p:spPr>
          <a:xfrm>
            <a:off x="985962" y="1690688"/>
            <a:ext cx="6776913"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2 modulations: near-SM and far-SM</a:t>
            </a:r>
          </a:p>
          <a:p>
            <a:endParaRPr lang="en-US" sz="2000" dirty="0"/>
          </a:p>
          <a:p>
            <a:pPr marL="285750" indent="-285750">
              <a:buFont typeface="Arial" panose="020B0604020202020204" pitchFamily="34" charset="0"/>
              <a:buChar char="•"/>
            </a:pPr>
            <a:r>
              <a:rPr lang="en-US" sz="2000" dirty="0"/>
              <a:t>3 sources of modulation: feedforward (LGN cells exhibit SM), horizontal, feedback</a:t>
            </a:r>
          </a:p>
          <a:p>
            <a:endParaRPr lang="en-US" sz="2000" dirty="0"/>
          </a:p>
          <a:p>
            <a:pPr marL="285750" indent="-285750">
              <a:buFont typeface="Arial" panose="020B0604020202020204" pitchFamily="34" charset="0"/>
              <a:buChar char="•"/>
            </a:pPr>
            <a:r>
              <a:rPr lang="en-US" sz="2000" dirty="0"/>
              <a:t>Hypothesis: all 3 sources contribute to near-SM, only feedback contributes to far-SM </a:t>
            </a:r>
          </a:p>
        </p:txBody>
      </p:sp>
      <p:pic>
        <p:nvPicPr>
          <p:cNvPr id="5" name="Picture 4" descr="A picture containing device&#10;&#10;Description automatically generated">
            <a:extLst>
              <a:ext uri="{FF2B5EF4-FFF2-40B4-BE49-F238E27FC236}">
                <a16:creationId xmlns:a16="http://schemas.microsoft.com/office/drawing/2014/main" id="{3902FF72-5BC0-4C33-93EC-24EED9577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441" y="757237"/>
            <a:ext cx="3668224" cy="5343525"/>
          </a:xfrm>
          <a:prstGeom prst="rect">
            <a:avLst/>
          </a:prstGeom>
        </p:spPr>
      </p:pic>
    </p:spTree>
    <p:extLst>
      <p:ext uri="{BB962C8B-B14F-4D97-AF65-F5344CB8AC3E}">
        <p14:creationId xmlns:p14="http://schemas.microsoft.com/office/powerpoint/2010/main" val="90816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CDDF-A37B-4C32-BF38-49DBD7ABDF5E}"/>
              </a:ext>
            </a:extLst>
          </p:cNvPr>
          <p:cNvSpPr>
            <a:spLocks noGrp="1"/>
          </p:cNvSpPr>
          <p:nvPr>
            <p:ph type="title"/>
          </p:nvPr>
        </p:nvSpPr>
        <p:spPr/>
        <p:txBody>
          <a:bodyPr/>
          <a:lstStyle/>
          <a:p>
            <a:r>
              <a:rPr lang="en-US" dirty="0"/>
              <a:t>Evidence</a:t>
            </a:r>
          </a:p>
        </p:txBody>
      </p:sp>
      <p:sp>
        <p:nvSpPr>
          <p:cNvPr id="3" name="TextBox 2">
            <a:extLst>
              <a:ext uri="{FF2B5EF4-FFF2-40B4-BE49-F238E27FC236}">
                <a16:creationId xmlns:a16="http://schemas.microsoft.com/office/drawing/2014/main" id="{F8AD95EF-3F72-4A74-A657-F69CC830487E}"/>
              </a:ext>
            </a:extLst>
          </p:cNvPr>
          <p:cNvSpPr txBox="1"/>
          <p:nvPr/>
        </p:nvSpPr>
        <p:spPr>
          <a:xfrm>
            <a:off x="824285" y="1625961"/>
            <a:ext cx="10543429" cy="4985980"/>
          </a:xfrm>
          <a:prstGeom prst="rect">
            <a:avLst/>
          </a:prstGeom>
          <a:noFill/>
        </p:spPr>
        <p:txBody>
          <a:bodyPr wrap="square" rtlCol="0">
            <a:spAutoFit/>
          </a:bodyPr>
          <a:lstStyle/>
          <a:p>
            <a:pPr marL="342900" indent="-342900">
              <a:buFont typeface="+mj-lt"/>
              <a:buAutoNum type="arabicPeriod"/>
            </a:pPr>
            <a:r>
              <a:rPr lang="en-US" sz="2000" dirty="0"/>
              <a:t>Near-SM is more strongly suppressive and more orientation-tuned</a:t>
            </a:r>
          </a:p>
          <a:p>
            <a:pPr marL="342900" indent="-342900">
              <a:buFont typeface="+mj-lt"/>
              <a:buAutoNum type="arabicPeriod"/>
            </a:pPr>
            <a:r>
              <a:rPr lang="en-US" sz="2000" dirty="0"/>
              <a:t>Feedforward SM is </a:t>
            </a:r>
            <a:r>
              <a:rPr lang="en-US" sz="2000" dirty="0">
                <a:solidFill>
                  <a:srgbClr val="FF0000"/>
                </a:solidFill>
              </a:rPr>
              <a:t>spatially restricted</a:t>
            </a:r>
            <a:r>
              <a:rPr lang="en-US" sz="2000" dirty="0"/>
              <a:t>, weakly suppressive, poorly tuned for orientation (not of interest</a:t>
            </a:r>
            <a:r>
              <a:rPr lang="zh-CN" altLang="en-US" sz="2000" dirty="0"/>
              <a:t>）</a:t>
            </a:r>
            <a:endParaRPr lang="en-US" altLang="zh-CN" sz="2000" dirty="0"/>
          </a:p>
          <a:p>
            <a:pPr marL="342900" indent="-342900">
              <a:buFont typeface="+mj-lt"/>
              <a:buAutoNum type="arabicPeriod"/>
            </a:pPr>
            <a:r>
              <a:rPr lang="en-US" altLang="zh-CN" sz="2000" dirty="0"/>
              <a:t>Horizontal connections target both excitatory and inhibitory neurons, link neurons of similar orientation preference along an axis in space that is colinear with the orientation preference (contour facilitation)</a:t>
            </a:r>
          </a:p>
          <a:p>
            <a:pPr marL="342900" indent="-342900">
              <a:buFont typeface="+mj-lt"/>
              <a:buAutoNum type="arabicPeriod"/>
            </a:pPr>
            <a:endParaRPr lang="en-US" altLang="zh-CN" sz="2000" dirty="0"/>
          </a:p>
          <a:p>
            <a:pPr marL="342900" indent="-342900">
              <a:buFont typeface="+mj-lt"/>
              <a:buAutoNum type="arabicPeriod"/>
            </a:pPr>
            <a:endParaRPr lang="en-US" altLang="zh-CN" sz="2000" dirty="0"/>
          </a:p>
          <a:p>
            <a:pPr marL="342900" indent="-342900">
              <a:buFont typeface="+mj-lt"/>
              <a:buAutoNum type="arabicPeriod"/>
            </a:pPr>
            <a:endParaRPr lang="en-US" altLang="zh-CN" sz="2000" dirty="0"/>
          </a:p>
          <a:p>
            <a:pPr marL="342900" indent="-342900">
              <a:buFont typeface="+mj-lt"/>
              <a:buAutoNum type="arabicPeriod"/>
            </a:pPr>
            <a:endParaRPr lang="en-US" altLang="zh-CN" sz="2000" dirty="0"/>
          </a:p>
          <a:p>
            <a:pPr marL="342900" indent="-342900">
              <a:buFont typeface="+mj-lt"/>
              <a:buAutoNum type="arabicPeriod"/>
            </a:pPr>
            <a:endParaRPr lang="en-US" altLang="zh-CN" sz="2000" dirty="0"/>
          </a:p>
          <a:p>
            <a:pPr marL="342900" indent="-342900">
              <a:buFont typeface="+mj-lt"/>
              <a:buAutoNum type="arabicPeriod"/>
            </a:pPr>
            <a:endParaRPr lang="en-US" altLang="zh-CN" sz="2000" dirty="0"/>
          </a:p>
          <a:p>
            <a:pPr marL="342900" indent="-342900">
              <a:buFont typeface="+mj-lt"/>
              <a:buAutoNum type="arabicPeriod"/>
            </a:pPr>
            <a:endParaRPr lang="en-US" altLang="zh-CN" sz="2000" dirty="0"/>
          </a:p>
          <a:p>
            <a:pPr marL="342900" indent="-342900">
              <a:buFont typeface="+mj-lt"/>
              <a:buAutoNum type="arabicPeriod"/>
            </a:pPr>
            <a:r>
              <a:rPr lang="en-US" altLang="zh-CN" sz="2000" dirty="0">
                <a:solidFill>
                  <a:srgbClr val="FF0000"/>
                </a:solidFill>
              </a:rPr>
              <a:t>Horizontal connection has low conduction velocity, cannot explain the fast onset of far-SM</a:t>
            </a:r>
          </a:p>
          <a:p>
            <a:r>
              <a:rPr lang="en-US" altLang="zh-CN" sz="2000" dirty="0"/>
              <a:t>Onset of far-SM: 10-30 </a:t>
            </a:r>
            <a:r>
              <a:rPr lang="en-US" altLang="zh-CN" sz="2000" dirty="0" err="1"/>
              <a:t>ms</a:t>
            </a:r>
            <a:r>
              <a:rPr lang="en-US" altLang="zh-CN" sz="2000" dirty="0"/>
              <a:t>; speed of horizontal conduction: 0.1-0.3 m/s (0.1-0.3 mm/</a:t>
            </a:r>
            <a:r>
              <a:rPr lang="en-US" altLang="zh-CN" sz="2000" dirty="0" err="1"/>
              <a:t>ms</a:t>
            </a:r>
            <a:r>
              <a:rPr lang="en-US" altLang="zh-CN" sz="2000" dirty="0"/>
              <a:t>)</a:t>
            </a:r>
          </a:p>
          <a:p>
            <a:endParaRPr lang="en-US" altLang="zh-CN" dirty="0"/>
          </a:p>
        </p:txBody>
      </p:sp>
      <p:graphicFrame>
        <p:nvGraphicFramePr>
          <p:cNvPr id="4" name="Table 4">
            <a:extLst>
              <a:ext uri="{FF2B5EF4-FFF2-40B4-BE49-F238E27FC236}">
                <a16:creationId xmlns:a16="http://schemas.microsoft.com/office/drawing/2014/main" id="{DCEFBDDC-B2F6-4314-9EA5-1CE93F14EF2F}"/>
              </a:ext>
            </a:extLst>
          </p:cNvPr>
          <p:cNvGraphicFramePr>
            <a:graphicFrameLocks noGrp="1"/>
          </p:cNvGraphicFramePr>
          <p:nvPr>
            <p:extLst>
              <p:ext uri="{D42A27DB-BD31-4B8C-83A1-F6EECF244321}">
                <p14:modId xmlns:p14="http://schemas.microsoft.com/office/powerpoint/2010/main" val="3821151798"/>
              </p:ext>
            </p:extLst>
          </p:nvPr>
        </p:nvGraphicFramePr>
        <p:xfrm>
          <a:off x="4530103" y="3792803"/>
          <a:ext cx="2563854" cy="1112520"/>
        </p:xfrm>
        <a:graphic>
          <a:graphicData uri="http://schemas.openxmlformats.org/drawingml/2006/table">
            <a:tbl>
              <a:tblPr firstRow="1" bandRow="1">
                <a:tableStyleId>{5940675A-B579-460E-94D1-54222C63F5DA}</a:tableStyleId>
              </a:tblPr>
              <a:tblGrid>
                <a:gridCol w="854618">
                  <a:extLst>
                    <a:ext uri="{9D8B030D-6E8A-4147-A177-3AD203B41FA5}">
                      <a16:colId xmlns:a16="http://schemas.microsoft.com/office/drawing/2014/main" val="2653651377"/>
                    </a:ext>
                  </a:extLst>
                </a:gridCol>
                <a:gridCol w="854618">
                  <a:extLst>
                    <a:ext uri="{9D8B030D-6E8A-4147-A177-3AD203B41FA5}">
                      <a16:colId xmlns:a16="http://schemas.microsoft.com/office/drawing/2014/main" val="265934706"/>
                    </a:ext>
                  </a:extLst>
                </a:gridCol>
                <a:gridCol w="854618">
                  <a:extLst>
                    <a:ext uri="{9D8B030D-6E8A-4147-A177-3AD203B41FA5}">
                      <a16:colId xmlns:a16="http://schemas.microsoft.com/office/drawing/2014/main" val="3085579338"/>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468964"/>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82780628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43183392"/>
                  </a:ext>
                </a:extLst>
              </a:tr>
            </a:tbl>
          </a:graphicData>
        </a:graphic>
      </p:graphicFrame>
      <p:cxnSp>
        <p:nvCxnSpPr>
          <p:cNvPr id="7" name="Straight Connector 6">
            <a:extLst>
              <a:ext uri="{FF2B5EF4-FFF2-40B4-BE49-F238E27FC236}">
                <a16:creationId xmlns:a16="http://schemas.microsoft.com/office/drawing/2014/main" id="{DE9EB18D-433C-4BBB-BBBC-93BFD3F160F0}"/>
              </a:ext>
            </a:extLst>
          </p:cNvPr>
          <p:cNvCxnSpPr/>
          <p:nvPr/>
        </p:nvCxnSpPr>
        <p:spPr>
          <a:xfrm flipV="1">
            <a:off x="4760536" y="4637987"/>
            <a:ext cx="452487" cy="150829"/>
          </a:xfrm>
          <a:prstGeom prst="line">
            <a:avLst/>
          </a:prstGeom>
          <a:ln w="25400"/>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072F2C72-4FD9-4BF5-9897-CCADC0A649F9}"/>
              </a:ext>
            </a:extLst>
          </p:cNvPr>
          <p:cNvCxnSpPr/>
          <p:nvPr/>
        </p:nvCxnSpPr>
        <p:spPr>
          <a:xfrm flipV="1">
            <a:off x="5585786" y="4273003"/>
            <a:ext cx="452487" cy="150829"/>
          </a:xfrm>
          <a:prstGeom prst="line">
            <a:avLst/>
          </a:prstGeom>
          <a:ln w="25400"/>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8B8E674E-B591-4F25-9A6B-5149FA9D0DAF}"/>
              </a:ext>
            </a:extLst>
          </p:cNvPr>
          <p:cNvCxnSpPr/>
          <p:nvPr/>
        </p:nvCxnSpPr>
        <p:spPr>
          <a:xfrm flipV="1">
            <a:off x="6430651" y="3900339"/>
            <a:ext cx="452487" cy="150829"/>
          </a:xfrm>
          <a:prstGeom prst="line">
            <a:avLst/>
          </a:prstGeom>
          <a:ln w="254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4281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F69F-E2D2-49C8-A531-BEABD71784EE}"/>
              </a:ext>
            </a:extLst>
          </p:cNvPr>
          <p:cNvSpPr>
            <a:spLocks noGrp="1"/>
          </p:cNvSpPr>
          <p:nvPr>
            <p:ph type="title"/>
          </p:nvPr>
        </p:nvSpPr>
        <p:spPr/>
        <p:txBody>
          <a:bodyPr/>
          <a:lstStyle/>
          <a:p>
            <a:r>
              <a:rPr lang="en-US" dirty="0"/>
              <a:t>Evidence</a:t>
            </a:r>
          </a:p>
        </p:txBody>
      </p:sp>
      <p:pic>
        <p:nvPicPr>
          <p:cNvPr id="4" name="Picture 3" descr="A screenshot of a cell phone&#10;&#10;Description automatically generated">
            <a:extLst>
              <a:ext uri="{FF2B5EF4-FFF2-40B4-BE49-F238E27FC236}">
                <a16:creationId xmlns:a16="http://schemas.microsoft.com/office/drawing/2014/main" id="{0199945D-9B05-4FC8-AB5F-EC2AEB855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026" y="1758419"/>
            <a:ext cx="8434974" cy="339343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5D0919F6-E178-4748-B7EE-0D60DF34BABB}"/>
              </a:ext>
            </a:extLst>
          </p:cNvPr>
          <p:cNvPicPr>
            <a:picLocks noChangeAspect="1"/>
          </p:cNvPicPr>
          <p:nvPr/>
        </p:nvPicPr>
        <p:blipFill rotWithShape="1">
          <a:blip r:embed="rId4">
            <a:extLst>
              <a:ext uri="{28A0092B-C50C-407E-A947-70E740481C1C}">
                <a14:useLocalDpi xmlns:a14="http://schemas.microsoft.com/office/drawing/2010/main" val="0"/>
              </a:ext>
            </a:extLst>
          </a:blip>
          <a:srcRect l="5274"/>
          <a:stretch/>
        </p:blipFill>
        <p:spPr>
          <a:xfrm>
            <a:off x="63795" y="1430078"/>
            <a:ext cx="3847403" cy="4235769"/>
          </a:xfrm>
          <a:prstGeom prst="rect">
            <a:avLst/>
          </a:prstGeom>
        </p:spPr>
      </p:pic>
      <p:sp>
        <p:nvSpPr>
          <p:cNvPr id="7" name="TextBox 6">
            <a:extLst>
              <a:ext uri="{FF2B5EF4-FFF2-40B4-BE49-F238E27FC236}">
                <a16:creationId xmlns:a16="http://schemas.microsoft.com/office/drawing/2014/main" id="{308803BF-65C2-4B6B-AAEC-F281670624F9}"/>
              </a:ext>
            </a:extLst>
          </p:cNvPr>
          <p:cNvSpPr txBox="1"/>
          <p:nvPr/>
        </p:nvSpPr>
        <p:spPr>
          <a:xfrm>
            <a:off x="4137837" y="150743"/>
            <a:ext cx="7990368" cy="1754326"/>
          </a:xfrm>
          <a:prstGeom prst="rect">
            <a:avLst/>
          </a:prstGeom>
          <a:noFill/>
        </p:spPr>
        <p:txBody>
          <a:bodyPr wrap="square" rtlCol="0">
            <a:spAutoFit/>
          </a:bodyPr>
          <a:lstStyle/>
          <a:p>
            <a:pPr marL="285750" indent="-285750">
              <a:buFont typeface="Arial" panose="020B0604020202020204" pitchFamily="34" charset="0"/>
              <a:buChar char="•"/>
            </a:pPr>
            <a:r>
              <a:rPr lang="en-US" sz="2000" dirty="0"/>
              <a:t>Stimulate the surround RF without stimulating the center of RF, so as to separate the surround effect</a:t>
            </a:r>
          </a:p>
          <a:p>
            <a:pPr marL="285750" indent="-285750">
              <a:buFont typeface="Arial" panose="020B0604020202020204" pitchFamily="34" charset="0"/>
              <a:buChar char="•"/>
            </a:pPr>
            <a:r>
              <a:rPr lang="en-US" sz="2000" dirty="0"/>
              <a:t>Measure LFP and apply CSD</a:t>
            </a:r>
          </a:p>
          <a:p>
            <a:r>
              <a:rPr lang="en-US" sz="1600" dirty="0"/>
              <a:t>SG: </a:t>
            </a:r>
            <a:r>
              <a:rPr lang="en-US" sz="1600" dirty="0" err="1"/>
              <a:t>supragranular</a:t>
            </a:r>
            <a:r>
              <a:rPr lang="en-US" sz="1600" dirty="0"/>
              <a:t> layer, or layer 1, 2, 3</a:t>
            </a:r>
          </a:p>
          <a:p>
            <a:r>
              <a:rPr lang="en-US" sz="1600" dirty="0"/>
              <a:t>IG: infragranular layer, or layer 5, 6</a:t>
            </a:r>
          </a:p>
          <a:p>
            <a:r>
              <a:rPr lang="en-US" sz="1600" dirty="0"/>
              <a:t>Blue means suppression</a:t>
            </a:r>
          </a:p>
        </p:txBody>
      </p:sp>
      <p:sp>
        <p:nvSpPr>
          <p:cNvPr id="8" name="TextBox 7">
            <a:extLst>
              <a:ext uri="{FF2B5EF4-FFF2-40B4-BE49-F238E27FC236}">
                <a16:creationId xmlns:a16="http://schemas.microsoft.com/office/drawing/2014/main" id="{50CC7AA2-7EDA-42C1-9B16-C6A5E0FFBEB7}"/>
              </a:ext>
            </a:extLst>
          </p:cNvPr>
          <p:cNvSpPr txBox="1"/>
          <p:nvPr/>
        </p:nvSpPr>
        <p:spPr>
          <a:xfrm>
            <a:off x="106325" y="5930908"/>
            <a:ext cx="3847403" cy="369332"/>
          </a:xfrm>
          <a:prstGeom prst="rect">
            <a:avLst/>
          </a:prstGeom>
          <a:noFill/>
        </p:spPr>
        <p:txBody>
          <a:bodyPr wrap="square" rtlCol="0">
            <a:spAutoFit/>
          </a:bodyPr>
          <a:lstStyle/>
          <a:p>
            <a:r>
              <a:rPr lang="en-US" dirty="0"/>
              <a:t>Dashed line means weaker connections</a:t>
            </a:r>
          </a:p>
        </p:txBody>
      </p:sp>
      <p:sp>
        <p:nvSpPr>
          <p:cNvPr id="10" name="TextBox 9">
            <a:extLst>
              <a:ext uri="{FF2B5EF4-FFF2-40B4-BE49-F238E27FC236}">
                <a16:creationId xmlns:a16="http://schemas.microsoft.com/office/drawing/2014/main" id="{9447114C-A89E-437C-BCC5-0F5F04C41EC3}"/>
              </a:ext>
            </a:extLst>
          </p:cNvPr>
          <p:cNvSpPr txBox="1"/>
          <p:nvPr/>
        </p:nvSpPr>
        <p:spPr>
          <a:xfrm>
            <a:off x="4407195" y="5284381"/>
            <a:ext cx="735773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a: suppression starts in layer 4C</a:t>
            </a:r>
          </a:p>
          <a:p>
            <a:pPr marL="285750" indent="-285750">
              <a:buFont typeface="Arial" panose="020B0604020202020204" pitchFamily="34" charset="0"/>
              <a:buChar char="•"/>
            </a:pPr>
            <a:r>
              <a:rPr lang="en-US" sz="2000" dirty="0"/>
              <a:t>b: suppression starts simultaneously in SG and IG</a:t>
            </a:r>
          </a:p>
          <a:p>
            <a:pPr marL="285750" indent="-285750">
              <a:buFont typeface="Arial" panose="020B0604020202020204" pitchFamily="34" charset="0"/>
              <a:buChar char="•"/>
            </a:pPr>
            <a:r>
              <a:rPr lang="en-US" sz="2000" dirty="0"/>
              <a:t>c: suppression starts in layer 1 and 6, which are the primary targets of feedback connections</a:t>
            </a:r>
          </a:p>
        </p:txBody>
      </p:sp>
    </p:spTree>
    <p:extLst>
      <p:ext uri="{BB962C8B-B14F-4D97-AF65-F5344CB8AC3E}">
        <p14:creationId xmlns:p14="http://schemas.microsoft.com/office/powerpoint/2010/main" val="102778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2464-7A76-4ABC-B989-58461F7BC58A}"/>
              </a:ext>
            </a:extLst>
          </p:cNvPr>
          <p:cNvSpPr>
            <a:spLocks noGrp="1"/>
          </p:cNvSpPr>
          <p:nvPr>
            <p:ph type="title"/>
          </p:nvPr>
        </p:nvSpPr>
        <p:spPr/>
        <p:txBody>
          <a:bodyPr/>
          <a:lstStyle/>
          <a:p>
            <a:r>
              <a:rPr lang="en-US" dirty="0"/>
              <a:t>The role of feedback</a:t>
            </a:r>
          </a:p>
        </p:txBody>
      </p:sp>
      <p:sp>
        <p:nvSpPr>
          <p:cNvPr id="3" name="TextBox 2">
            <a:extLst>
              <a:ext uri="{FF2B5EF4-FFF2-40B4-BE49-F238E27FC236}">
                <a16:creationId xmlns:a16="http://schemas.microsoft.com/office/drawing/2014/main" id="{CFD9BEB7-2362-4C8B-B3B6-3E665A968CEE}"/>
              </a:ext>
            </a:extLst>
          </p:cNvPr>
          <p:cNvSpPr txBox="1"/>
          <p:nvPr/>
        </p:nvSpPr>
        <p:spPr>
          <a:xfrm>
            <a:off x="838200" y="1599124"/>
            <a:ext cx="4949072" cy="2862322"/>
          </a:xfrm>
          <a:prstGeom prst="rect">
            <a:avLst/>
          </a:prstGeom>
          <a:noFill/>
        </p:spPr>
        <p:txBody>
          <a:bodyPr wrap="square" rtlCol="0">
            <a:spAutoFit/>
          </a:bodyPr>
          <a:lstStyle/>
          <a:p>
            <a:pPr marL="342900" indent="-342900">
              <a:buAutoNum type="arabicPeriod" startAt="5"/>
            </a:pPr>
            <a:r>
              <a:rPr lang="en-US" sz="2000" dirty="0"/>
              <a:t>Feedback connections target both </a:t>
            </a:r>
            <a:r>
              <a:rPr lang="en-US" altLang="zh-CN" sz="2000" dirty="0"/>
              <a:t>excitatory and inhibitory neurons; V2, V3, MT provide progressively larger feedback RF to V1; 10 times faster conduction</a:t>
            </a:r>
            <a:r>
              <a:rPr lang="en-US" sz="2000" dirty="0"/>
              <a:t> than horizontal; less orientation-selective in general</a:t>
            </a:r>
          </a:p>
          <a:p>
            <a:endParaRPr lang="en-US" sz="2000" dirty="0"/>
          </a:p>
          <a:p>
            <a:pPr marL="457200" indent="-457200">
              <a:buAutoNum type="arabicPeriod" startAt="6"/>
            </a:pPr>
            <a:r>
              <a:rPr lang="en-US" sz="2000" dirty="0"/>
              <a:t>An optogenetics study: feedback has both inhibition and excitation</a:t>
            </a:r>
          </a:p>
        </p:txBody>
      </p:sp>
      <p:pic>
        <p:nvPicPr>
          <p:cNvPr id="5" name="Picture 4" descr="A picture containing text, map&#10;&#10;Description automatically generated">
            <a:extLst>
              <a:ext uri="{FF2B5EF4-FFF2-40B4-BE49-F238E27FC236}">
                <a16:creationId xmlns:a16="http://schemas.microsoft.com/office/drawing/2014/main" id="{D3609703-2149-4E5B-968B-CECE8F985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949" y="270709"/>
            <a:ext cx="6320733" cy="6230729"/>
          </a:xfrm>
          <a:prstGeom prst="rect">
            <a:avLst/>
          </a:prstGeom>
        </p:spPr>
      </p:pic>
      <p:sp>
        <p:nvSpPr>
          <p:cNvPr id="4" name="TextBox 3">
            <a:extLst>
              <a:ext uri="{FF2B5EF4-FFF2-40B4-BE49-F238E27FC236}">
                <a16:creationId xmlns:a16="http://schemas.microsoft.com/office/drawing/2014/main" id="{7922A023-E27A-4F85-A43F-7E6EA47AAD62}"/>
              </a:ext>
            </a:extLst>
          </p:cNvPr>
          <p:cNvSpPr txBox="1"/>
          <p:nvPr/>
        </p:nvSpPr>
        <p:spPr>
          <a:xfrm>
            <a:off x="9372600" y="86043"/>
            <a:ext cx="2648778" cy="369332"/>
          </a:xfrm>
          <a:prstGeom prst="rect">
            <a:avLst/>
          </a:prstGeom>
          <a:noFill/>
        </p:spPr>
        <p:txBody>
          <a:bodyPr wrap="square" rtlCol="0">
            <a:spAutoFit/>
          </a:bodyPr>
          <a:lstStyle/>
          <a:p>
            <a:r>
              <a:rPr lang="en-US" dirty="0"/>
              <a:t>Spatial precision</a:t>
            </a:r>
          </a:p>
        </p:txBody>
      </p:sp>
    </p:spTree>
    <p:extLst>
      <p:ext uri="{BB962C8B-B14F-4D97-AF65-F5344CB8AC3E}">
        <p14:creationId xmlns:p14="http://schemas.microsoft.com/office/powerpoint/2010/main" val="421067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3AD2-2F25-45BC-80A0-698EDF1E7D1B}"/>
              </a:ext>
            </a:extLst>
          </p:cNvPr>
          <p:cNvSpPr>
            <a:spLocks noGrp="1"/>
          </p:cNvSpPr>
          <p:nvPr>
            <p:ph type="title"/>
          </p:nvPr>
        </p:nvSpPr>
        <p:spPr/>
        <p:txBody>
          <a:bodyPr/>
          <a:lstStyle/>
          <a:p>
            <a:r>
              <a:rPr lang="en-US" dirty="0"/>
              <a:t>Circuits for SM</a:t>
            </a:r>
          </a:p>
        </p:txBody>
      </p:sp>
      <p:pic>
        <p:nvPicPr>
          <p:cNvPr id="4" name="Picture 3" descr="A screenshot of text&#10;&#10;Description automatically generated">
            <a:extLst>
              <a:ext uri="{FF2B5EF4-FFF2-40B4-BE49-F238E27FC236}">
                <a16:creationId xmlns:a16="http://schemas.microsoft.com/office/drawing/2014/main" id="{8FDB57E6-721F-4C12-8C6B-46634F3E7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743" y="1283036"/>
            <a:ext cx="5821673" cy="5327583"/>
          </a:xfrm>
          <a:prstGeom prst="rect">
            <a:avLst/>
          </a:prstGeom>
        </p:spPr>
      </p:pic>
      <p:sp>
        <p:nvSpPr>
          <p:cNvPr id="7" name="TextBox 6">
            <a:extLst>
              <a:ext uri="{FF2B5EF4-FFF2-40B4-BE49-F238E27FC236}">
                <a16:creationId xmlns:a16="http://schemas.microsoft.com/office/drawing/2014/main" id="{DE651313-E4FB-49AC-B8D7-A6B68D66B373}"/>
              </a:ext>
            </a:extLst>
          </p:cNvPr>
          <p:cNvSpPr txBox="1"/>
          <p:nvPr/>
        </p:nvSpPr>
        <p:spPr>
          <a:xfrm>
            <a:off x="7374835" y="1434238"/>
            <a:ext cx="4552122"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2 kinds of inhibitory neurons</a:t>
            </a:r>
          </a:p>
          <a:p>
            <a:endParaRPr lang="en-US" sz="2000" dirty="0"/>
          </a:p>
          <a:p>
            <a:r>
              <a:rPr lang="en-US" sz="2000" dirty="0"/>
              <a:t>Role of modulation within </a:t>
            </a:r>
            <a:r>
              <a:rPr lang="en-US" sz="2000" dirty="0" err="1"/>
              <a:t>hypercolumn</a:t>
            </a:r>
            <a:r>
              <a:rPr lang="en-US" sz="2000" dirty="0"/>
              <a:t>: balance the strong recurrent excitation</a:t>
            </a:r>
          </a:p>
          <a:p>
            <a:endParaRPr lang="en-US" sz="2000" dirty="0"/>
          </a:p>
          <a:p>
            <a:r>
              <a:rPr lang="en-US" sz="2000" dirty="0"/>
              <a:t>Can explain why the suppression is strongest when center and surround are of the same orientation, even if that orientation is not the neuron’s preferred orientation</a:t>
            </a:r>
          </a:p>
        </p:txBody>
      </p:sp>
    </p:spTree>
    <p:extLst>
      <p:ext uri="{BB962C8B-B14F-4D97-AF65-F5344CB8AC3E}">
        <p14:creationId xmlns:p14="http://schemas.microsoft.com/office/powerpoint/2010/main" val="173236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TotalTime>
  <Words>853</Words>
  <Application>Microsoft Office PowerPoint</Application>
  <PresentationFormat>Widescreen</PresentationFormat>
  <Paragraphs>99</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Function of surround modulation</vt:lpstr>
      <vt:lpstr>Experimental findings</vt:lpstr>
      <vt:lpstr>2 modulations, 3 sources</vt:lpstr>
      <vt:lpstr>Evidence</vt:lpstr>
      <vt:lpstr>Evidence</vt:lpstr>
      <vt:lpstr>The role of feedback</vt:lpstr>
      <vt:lpstr>Circuits for SM</vt:lpstr>
      <vt:lpstr>Modulation from far surround</vt:lpstr>
      <vt:lpstr>Modulation from surround</vt:lpstr>
      <vt:lpstr>Biological plausibility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Xueyan Niu</dc:creator>
  <cp:lastModifiedBy>Xueyan Niu</cp:lastModifiedBy>
  <cp:revision>27</cp:revision>
  <dcterms:created xsi:type="dcterms:W3CDTF">2019-10-23T18:51:34Z</dcterms:created>
  <dcterms:modified xsi:type="dcterms:W3CDTF">2019-10-25T05:02:04Z</dcterms:modified>
</cp:coreProperties>
</file>